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37A8-5316-4F85-AE0D-F757B31ECA3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94FC4-BF78-4912-A2A3-9B98705982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092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37A8-5316-4F85-AE0D-F757B31ECA3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94FC4-BF78-4912-A2A3-9B98705982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445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37A8-5316-4F85-AE0D-F757B31ECA3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94FC4-BF78-4912-A2A3-9B98705982E5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4293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37A8-5316-4F85-AE0D-F757B31ECA3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94FC4-BF78-4912-A2A3-9B98705982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3866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37A8-5316-4F85-AE0D-F757B31ECA3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94FC4-BF78-4912-A2A3-9B98705982E5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6489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37A8-5316-4F85-AE0D-F757B31ECA3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94FC4-BF78-4912-A2A3-9B98705982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4894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37A8-5316-4F85-AE0D-F757B31ECA3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94FC4-BF78-4912-A2A3-9B98705982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8536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37A8-5316-4F85-AE0D-F757B31ECA3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94FC4-BF78-4912-A2A3-9B98705982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812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37A8-5316-4F85-AE0D-F757B31ECA3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94FC4-BF78-4912-A2A3-9B98705982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3912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37A8-5316-4F85-AE0D-F757B31ECA3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94FC4-BF78-4912-A2A3-9B98705982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8449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37A8-5316-4F85-AE0D-F757B31ECA3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94FC4-BF78-4912-A2A3-9B98705982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419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37A8-5316-4F85-AE0D-F757B31ECA3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94FC4-BF78-4912-A2A3-9B98705982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2779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37A8-5316-4F85-AE0D-F757B31ECA3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94FC4-BF78-4912-A2A3-9B98705982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865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37A8-5316-4F85-AE0D-F757B31ECA3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94FC4-BF78-4912-A2A3-9B98705982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9717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37A8-5316-4F85-AE0D-F757B31ECA3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94FC4-BF78-4912-A2A3-9B98705982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2680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37A8-5316-4F85-AE0D-F757B31ECA3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94FC4-BF78-4912-A2A3-9B98705982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2515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837A8-5316-4F85-AE0D-F757B31ECA3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6B94FC4-BF78-4912-A2A3-9B98705982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4338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4F1FCE-C6FA-4D31-8B6D-A6BDE6B3B7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sz="11500" dirty="0"/>
              <a:t>La Carta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7DD88C5-9178-4373-9062-4F6BA7EDD7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L" sz="5400" dirty="0"/>
              <a:t>3° Básico 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B7F185F4-A398-46F0-A5DD-9A72B62BE4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565414"/>
              </p:ext>
            </p:extLst>
          </p:nvPr>
        </p:nvGraphicFramePr>
        <p:xfrm>
          <a:off x="1081017" y="1677298"/>
          <a:ext cx="2324791" cy="3463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r:id="rId3" imgW="4367682" imgH="6778602" progId="ViewerFrameClass">
                  <p:embed/>
                </p:oleObj>
              </mc:Choice>
              <mc:Fallback>
                <p:oleObj r:id="rId3" imgW="4367682" imgH="6778602" progId="ViewerFrameClass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613" t="1695" r="2457" b="3923"/>
                      <a:stretch>
                        <a:fillRect/>
                      </a:stretch>
                    </p:blipFill>
                    <p:spPr bwMode="auto">
                      <a:xfrm>
                        <a:off x="1081017" y="1677298"/>
                        <a:ext cx="2324791" cy="34633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uadro de texto 7">
            <a:extLst>
              <a:ext uri="{FF2B5EF4-FFF2-40B4-BE49-F238E27FC236}">
                <a16:creationId xmlns:a16="http://schemas.microsoft.com/office/drawing/2014/main" id="{EF62EC07-C4D6-41F5-ADF0-4C2877C4D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9706" y="736218"/>
            <a:ext cx="6016488" cy="114284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CORPORACIÓN MONTE ACONCAGUA</a:t>
            </a:r>
            <a:endParaRPr kumimoji="0" lang="es-CL" altLang="es-C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LICEO MIXTO – LOS ANDES, EDUCACIÓN GENERAL BÁSICA</a:t>
            </a:r>
            <a:endParaRPr kumimoji="0" lang="es-CL" altLang="es-CL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7DE4BC2-7268-41A2-BBA7-334EB4D4D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1012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10F43B7C-4A7B-4857-9534-967F0BA93C77}"/>
              </a:ext>
            </a:extLst>
          </p:cNvPr>
          <p:cNvSpPr/>
          <p:nvPr/>
        </p:nvSpPr>
        <p:spPr>
          <a:xfrm>
            <a:off x="662609" y="477078"/>
            <a:ext cx="910424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i="0" dirty="0">
                <a:solidFill>
                  <a:srgbClr val="008000"/>
                </a:solidFill>
                <a:effectLst/>
                <a:latin typeface="Open Sans"/>
              </a:rPr>
              <a:t>1- ¿Sabes qué es una carta?</a:t>
            </a:r>
          </a:p>
          <a:p>
            <a:endParaRPr lang="es-ES" sz="2000" b="0" i="0" dirty="0">
              <a:solidFill>
                <a:srgbClr val="333333"/>
              </a:solidFill>
              <a:effectLst/>
              <a:latin typeface="Open Sans"/>
            </a:endParaRPr>
          </a:p>
          <a:p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Una carta es un medio de comunicación escrito por un emisor (remitente) enviada a un receptor (destinatario).</a:t>
            </a:r>
          </a:p>
          <a:p>
            <a:endParaRPr lang="es-ES" sz="2000" b="0" i="0" dirty="0">
              <a:solidFill>
                <a:srgbClr val="333333"/>
              </a:solidFill>
              <a:effectLst/>
              <a:latin typeface="Open Sans"/>
            </a:endParaRPr>
          </a:p>
          <a:p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Normalmente, el nombre y la dirección del destinatario aparecen en el anverso del sobre. El nombre y la dirección del remitente aparecen en el reverso del mismo (en el caso de sobres manuscritos) o en el anverso (en los sobres preimpresos). Existen cartas sin remitente, en las que no está anotada la dirección de quien envía la carta, bien por olvido o por omisión consciente del remitente.</a:t>
            </a:r>
          </a:p>
          <a:p>
            <a:endParaRPr lang="es-ES" sz="2000" b="0" i="0" dirty="0">
              <a:solidFill>
                <a:srgbClr val="333333"/>
              </a:solidFill>
              <a:effectLst/>
              <a:latin typeface="Open Sans"/>
            </a:endParaRPr>
          </a:p>
          <a:p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La carta puede ser un texto distinto para cada ocasión, ya que el mensaje es siempre distinto. En ese sentido, sólo en parte puede considerarse texto plenamente expositivo.</a:t>
            </a:r>
          </a:p>
        </p:txBody>
      </p:sp>
    </p:spTree>
    <p:extLst>
      <p:ext uri="{BB962C8B-B14F-4D97-AF65-F5344CB8AC3E}">
        <p14:creationId xmlns:p14="http://schemas.microsoft.com/office/powerpoint/2010/main" val="4273423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A02B9B94-AEDE-45A2-845F-C9725F89B581}"/>
              </a:ext>
            </a:extLst>
          </p:cNvPr>
          <p:cNvSpPr/>
          <p:nvPr/>
        </p:nvSpPr>
        <p:spPr>
          <a:xfrm>
            <a:off x="251793" y="423930"/>
            <a:ext cx="952831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i="0" dirty="0">
                <a:solidFill>
                  <a:srgbClr val="008000"/>
                </a:solidFill>
                <a:effectLst/>
                <a:latin typeface="Open Sans"/>
              </a:rPr>
              <a:t>2- Estilo de la carta</a:t>
            </a:r>
            <a:endParaRPr lang="es-ES" sz="2000" b="0" i="0" dirty="0">
              <a:solidFill>
                <a:srgbClr val="333333"/>
              </a:solidFill>
              <a:effectLst/>
              <a:latin typeface="Open Sans"/>
            </a:endParaRPr>
          </a:p>
          <a:p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El estilo de la carta debe ser adecuado para el receptor y entendible:</a:t>
            </a:r>
          </a:p>
          <a:p>
            <a:r>
              <a:rPr lang="es-ES" sz="2000" b="1" i="0" dirty="0">
                <a:solidFill>
                  <a:srgbClr val="333333"/>
                </a:solidFill>
                <a:effectLst/>
                <a:latin typeface="Open Sans"/>
              </a:rPr>
              <a:t>- Formal</a:t>
            </a:r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, si se trata de asuntos oficiales, públicos o de negocios; Es una carta dirigida a una persona que no conocemos o con quien no tenemos amistad. Es generalmente más breve, porque quien escribe tiene la intención de ser más preciso y concreto con lo que quiere decir.</a:t>
            </a:r>
            <a:b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</a:br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 </a:t>
            </a:r>
          </a:p>
          <a:p>
            <a:r>
              <a:rPr lang="es-ES" sz="2000" b="1" i="0" dirty="0">
                <a:solidFill>
                  <a:srgbClr val="333333"/>
                </a:solidFill>
                <a:effectLst/>
                <a:latin typeface="Open Sans"/>
              </a:rPr>
              <a:t>- Coloquial o informal</a:t>
            </a:r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, si se dirige a familia o amigos y se usa un lenguaje coloquial que ambos entiendan; Es informal porque la relación es de confianza.</a:t>
            </a:r>
            <a:b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</a:br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 </a:t>
            </a:r>
          </a:p>
          <a:p>
            <a:r>
              <a:rPr lang="es-ES" sz="2000" b="1" i="0" dirty="0">
                <a:solidFill>
                  <a:srgbClr val="333333"/>
                </a:solidFill>
                <a:effectLst/>
                <a:latin typeface="Open Sans"/>
              </a:rPr>
              <a:t>- Familiar</a:t>
            </a:r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, que podría ser un derivado de la anterior, con la única diferencia de que ésta es específicamente para familiares.</a:t>
            </a:r>
            <a:b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</a:br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 </a:t>
            </a:r>
          </a:p>
          <a:p>
            <a:r>
              <a:rPr lang="es-ES" sz="2000" b="1" i="0" dirty="0">
                <a:solidFill>
                  <a:srgbClr val="333333"/>
                </a:solidFill>
                <a:effectLst/>
                <a:latin typeface="Open Sans"/>
              </a:rPr>
              <a:t>- Extremadamente formal</a:t>
            </a:r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, en estos casos se nota una distancia aun mayor con el receptor. Además, al momento de colocar a quién se dirige la carta debe ponerse: Señor/Señora (su cargo. Ej.: Directora de la Institución) Don/Doña (Nombre y Apellido).</a:t>
            </a:r>
          </a:p>
          <a:p>
            <a:br>
              <a:rPr lang="es-ES" sz="2000" dirty="0"/>
            </a:b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1866404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rtes de la carta">
            <a:extLst>
              <a:ext uri="{FF2B5EF4-FFF2-40B4-BE49-F238E27FC236}">
                <a16:creationId xmlns:a16="http://schemas.microsoft.com/office/drawing/2014/main" id="{D5FB553D-A215-43C6-8F0C-553924F388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25" b="7398"/>
          <a:stretch/>
        </p:blipFill>
        <p:spPr bwMode="auto">
          <a:xfrm>
            <a:off x="401851" y="1968647"/>
            <a:ext cx="8185558" cy="4936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E4F30FF-D133-4CB6-AEE0-B8D50698C0FE}"/>
              </a:ext>
            </a:extLst>
          </p:cNvPr>
          <p:cNvSpPr txBox="1"/>
          <p:nvPr/>
        </p:nvSpPr>
        <p:spPr>
          <a:xfrm>
            <a:off x="203332" y="199771"/>
            <a:ext cx="8847903" cy="1768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es-CL" altLang="es-CL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</a:rPr>
              <a:t> </a:t>
            </a:r>
            <a:r>
              <a:rPr lang="es-CL" altLang="es-CL" b="1" dirty="0">
                <a:solidFill>
                  <a:srgbClr val="008000"/>
                </a:solidFill>
                <a:latin typeface="Open Sans"/>
              </a:rPr>
              <a:t>3- Partes de la carta</a:t>
            </a:r>
            <a:endParaRPr lang="es-CL" altLang="es-CL" dirty="0"/>
          </a:p>
          <a:p>
            <a:pPr lvl="0"/>
            <a:r>
              <a:rPr lang="es-CL" altLang="es-CL" dirty="0">
                <a:solidFill>
                  <a:srgbClr val="333333"/>
                </a:solidFill>
                <a:latin typeface="Open Sans"/>
              </a:rPr>
              <a:t>Usualmente, una carta se compone de cuatro partes: </a:t>
            </a:r>
            <a:r>
              <a:rPr lang="es-CL" altLang="es-CL" b="1" dirty="0">
                <a:solidFill>
                  <a:srgbClr val="333333"/>
                </a:solidFill>
                <a:latin typeface="Open Sans"/>
              </a:rPr>
              <a:t>encabezado (lugar y fecha; Destinatario); el cuerpo de la carta; despedida y firma</a:t>
            </a:r>
            <a:r>
              <a:rPr lang="es-CL" altLang="es-CL" dirty="0">
                <a:solidFill>
                  <a:srgbClr val="333333"/>
                </a:solidFill>
                <a:latin typeface="Open Sans"/>
              </a:rPr>
              <a:t>. A veces se agrega una postdata.</a:t>
            </a:r>
            <a:endParaRPr lang="es-CL" altLang="es-CL" dirty="0"/>
          </a:p>
          <a:p>
            <a:pPr lvl="0"/>
            <a:r>
              <a:rPr lang="es-CL" altLang="es-CL" b="1" dirty="0">
                <a:solidFill>
                  <a:srgbClr val="333333"/>
                </a:solidFill>
                <a:latin typeface="Open Sans"/>
              </a:rPr>
              <a:t>Postdata:</a:t>
            </a:r>
            <a:r>
              <a:rPr lang="es-CL" altLang="es-CL" dirty="0">
                <a:solidFill>
                  <a:srgbClr val="333333"/>
                </a:solidFill>
                <a:latin typeface="Open Sans"/>
              </a:rPr>
              <a:t> se agrega cuando se ha olvidado decir algo en el cuerpo de la carta.</a:t>
            </a:r>
            <a:endParaRPr lang="es-CL" altLang="es-CL" dirty="0"/>
          </a:p>
          <a:p>
            <a:pPr lvl="0"/>
            <a:r>
              <a:rPr lang="es-CL" altLang="es-CL" dirty="0">
                <a:solidFill>
                  <a:srgbClr val="333333"/>
                </a:solidFill>
                <a:latin typeface="Open Sans"/>
              </a:rPr>
              <a:t>Veamos un ejemplo de una carta informal: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15668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B66DBE60-B1A7-46D1-A3BC-4D4789A8E22E}"/>
              </a:ext>
            </a:extLst>
          </p:cNvPr>
          <p:cNvSpPr/>
          <p:nvPr/>
        </p:nvSpPr>
        <p:spPr>
          <a:xfrm>
            <a:off x="371059" y="289678"/>
            <a:ext cx="906448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i="0" dirty="0">
                <a:solidFill>
                  <a:srgbClr val="333333"/>
                </a:solidFill>
                <a:effectLst/>
                <a:latin typeface="Open Sans"/>
              </a:rPr>
              <a:t>3.1- Partes de una carta formal</a:t>
            </a:r>
            <a:br>
              <a:rPr lang="es-ES" sz="2400" b="0" i="0" dirty="0">
                <a:solidFill>
                  <a:srgbClr val="333333"/>
                </a:solidFill>
                <a:effectLst/>
                <a:latin typeface="Open Sans"/>
              </a:rPr>
            </a:br>
            <a:r>
              <a:rPr lang="es-ES" sz="2400" b="0" i="0" dirty="0">
                <a:solidFill>
                  <a:srgbClr val="333333"/>
                </a:solidFill>
                <a:effectLst/>
                <a:latin typeface="Open Sans"/>
              </a:rPr>
              <a:t>Las cartas formales, en particular las cartas comerciales, cuentan con los siguientes conceptos:</a:t>
            </a:r>
          </a:p>
          <a:p>
            <a:endParaRPr lang="es-ES" sz="2400" b="0" i="0" dirty="0">
              <a:solidFill>
                <a:srgbClr val="333333"/>
              </a:solidFill>
              <a:effectLst/>
              <a:latin typeface="Open Sans"/>
            </a:endParaRPr>
          </a:p>
          <a:p>
            <a:r>
              <a:rPr lang="es-ES" sz="2400" b="1" i="0" dirty="0">
                <a:solidFill>
                  <a:srgbClr val="333333"/>
                </a:solidFill>
                <a:effectLst/>
                <a:latin typeface="Open Sans"/>
              </a:rPr>
              <a:t>- Encabezado:</a:t>
            </a:r>
            <a:r>
              <a:rPr lang="es-ES" sz="2400" b="0" i="0" dirty="0">
                <a:solidFill>
                  <a:srgbClr val="333333"/>
                </a:solidFill>
                <a:effectLst/>
                <a:latin typeface="Open Sans"/>
              </a:rPr>
              <a:t> nombre, dirección y fecha del día y lugar al que se dirige.</a:t>
            </a:r>
          </a:p>
          <a:p>
            <a:r>
              <a:rPr lang="es-ES" sz="2400" b="1" i="0" dirty="0">
                <a:solidFill>
                  <a:srgbClr val="333333"/>
                </a:solidFill>
                <a:effectLst/>
                <a:latin typeface="Open Sans"/>
              </a:rPr>
              <a:t>- Saludo:</a:t>
            </a:r>
            <a:r>
              <a:rPr lang="es-ES" sz="2400" b="0" i="0" dirty="0">
                <a:solidFill>
                  <a:srgbClr val="333333"/>
                </a:solidFill>
                <a:effectLst/>
                <a:latin typeface="Open Sans"/>
              </a:rPr>
              <a:t> personal o consolidado en fórmulas establecidas.</a:t>
            </a:r>
          </a:p>
          <a:p>
            <a:r>
              <a:rPr lang="es-ES" sz="2400" b="1" i="0" dirty="0">
                <a:solidFill>
                  <a:srgbClr val="333333"/>
                </a:solidFill>
                <a:effectLst/>
                <a:latin typeface="Open Sans"/>
              </a:rPr>
              <a:t>- Cuerpo: </a:t>
            </a:r>
            <a:r>
              <a:rPr lang="es-ES" sz="2400" b="0" i="0" dirty="0">
                <a:solidFill>
                  <a:srgbClr val="333333"/>
                </a:solidFill>
                <a:effectLst/>
                <a:latin typeface="Open Sans"/>
              </a:rPr>
              <a:t>exposición del asunto con los temas pertinentes.</a:t>
            </a:r>
          </a:p>
          <a:p>
            <a:r>
              <a:rPr lang="es-ES" sz="2400" b="1" i="0" dirty="0">
                <a:solidFill>
                  <a:srgbClr val="333333"/>
                </a:solidFill>
                <a:effectLst/>
                <a:latin typeface="Open Sans"/>
              </a:rPr>
              <a:t>- Despedida:</a:t>
            </a:r>
            <a:r>
              <a:rPr lang="es-ES" sz="2400" b="0" i="0" dirty="0">
                <a:solidFill>
                  <a:srgbClr val="333333"/>
                </a:solidFill>
                <a:effectLst/>
                <a:latin typeface="Open Sans"/>
              </a:rPr>
              <a:t> el nombre en la parte inferior de la carta.</a:t>
            </a:r>
          </a:p>
          <a:p>
            <a:r>
              <a:rPr lang="es-ES" sz="2400" b="1" i="0" dirty="0">
                <a:solidFill>
                  <a:srgbClr val="333333"/>
                </a:solidFill>
                <a:effectLst/>
                <a:latin typeface="Open Sans"/>
              </a:rPr>
              <a:t>- Firma clara.</a:t>
            </a:r>
            <a:endParaRPr lang="es-ES" sz="2400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908687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1F98B8FE-9C74-4F1D-A044-75F7D5D18732}"/>
              </a:ext>
            </a:extLst>
          </p:cNvPr>
          <p:cNvSpPr/>
          <p:nvPr/>
        </p:nvSpPr>
        <p:spPr>
          <a:xfrm>
            <a:off x="284228" y="125108"/>
            <a:ext cx="950912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La carta también se compone de:</a:t>
            </a:r>
          </a:p>
          <a:p>
            <a:endParaRPr lang="es-ES" sz="2000" b="0" i="0" dirty="0">
              <a:solidFill>
                <a:srgbClr val="333333"/>
              </a:solidFill>
              <a:effectLst/>
              <a:latin typeface="Open Sans"/>
            </a:endParaRPr>
          </a:p>
          <a:p>
            <a:r>
              <a:rPr lang="es-ES" sz="2000" b="1" i="0" dirty="0">
                <a:solidFill>
                  <a:srgbClr val="333333"/>
                </a:solidFill>
                <a:effectLst/>
                <a:latin typeface="Open Sans"/>
              </a:rPr>
              <a:t>- Membrete: </a:t>
            </a:r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nombre, dirección, teléfono y ciudad de la empresa que la escribe (remitente).</a:t>
            </a:r>
          </a:p>
          <a:p>
            <a:r>
              <a:rPr lang="es-ES" sz="2000" b="1" i="0" dirty="0">
                <a:solidFill>
                  <a:srgbClr val="333333"/>
                </a:solidFill>
                <a:effectLst/>
                <a:latin typeface="Open Sans"/>
              </a:rPr>
              <a:t>- Fecha: </a:t>
            </a:r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ciudad, entidad federativa, día, mes y año en que se expide la carta</a:t>
            </a:r>
          </a:p>
          <a:p>
            <a:r>
              <a:rPr lang="es-ES" sz="2000" b="1" i="0" dirty="0">
                <a:solidFill>
                  <a:srgbClr val="333333"/>
                </a:solidFill>
                <a:effectLst/>
                <a:latin typeface="Open Sans"/>
              </a:rPr>
              <a:t>- Domicilio:</a:t>
            </a:r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 nombre, dirección, ciudad y código postal de la persona a quien se dirige la carta (destinatario).</a:t>
            </a:r>
          </a:p>
          <a:p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Vocativo: expresión de cortesía que une al firmante con el destinatario.</a:t>
            </a:r>
          </a:p>
          <a:p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Texto: exposición del asunto que motiva la carta.</a:t>
            </a:r>
          </a:p>
          <a:p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Despedida: expresión de cortesía que da término a la carta.</a:t>
            </a:r>
          </a:p>
          <a:p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Antefirma: razón social o denominación de la casa.</a:t>
            </a:r>
          </a:p>
          <a:p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Firma: nombre completo del remitente y su rúbrica.</a:t>
            </a:r>
          </a:p>
          <a:p>
            <a:r>
              <a:rPr lang="es-ES" sz="2000" b="1" i="0" dirty="0">
                <a:solidFill>
                  <a:srgbClr val="333333"/>
                </a:solidFill>
                <a:effectLst/>
                <a:latin typeface="Open Sans"/>
              </a:rPr>
              <a:t>- Referencias finales:</a:t>
            </a:r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 iniciales, mayúsculas y minúsculas respectivamente, de la persona que dicta y de quien tipea la carta.</a:t>
            </a:r>
          </a:p>
          <a:p>
            <a:r>
              <a:rPr lang="es-ES" sz="2000" b="1" i="0" dirty="0">
                <a:solidFill>
                  <a:srgbClr val="333333"/>
                </a:solidFill>
                <a:effectLst/>
                <a:latin typeface="Open Sans"/>
              </a:rPr>
              <a:t>- Otros datos:</a:t>
            </a:r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 indicaciones de los anexos que se envían o el nombre de las personas a quienes se remite copia del documento. Estas anotaciones se hacen al calce y antes de las referencias finales.</a:t>
            </a:r>
          </a:p>
          <a:p>
            <a:r>
              <a:rPr lang="es-ES" sz="2000" b="1" i="0" dirty="0">
                <a:solidFill>
                  <a:srgbClr val="333333"/>
                </a:solidFill>
                <a:effectLst/>
                <a:latin typeface="Open Sans"/>
              </a:rPr>
              <a:t>- Oyente:</a:t>
            </a:r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 quien es el que recibe el mensaje.</a:t>
            </a:r>
          </a:p>
          <a:p>
            <a:r>
              <a:rPr lang="es-ES" sz="2000" b="1" i="0" dirty="0">
                <a:solidFill>
                  <a:srgbClr val="333333"/>
                </a:solidFill>
                <a:effectLst/>
                <a:latin typeface="Open Sans"/>
              </a:rPr>
              <a:t>- Remitente: </a:t>
            </a:r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es quien envía la carta.</a:t>
            </a:r>
          </a:p>
          <a:p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06939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4A9B8411-B600-4149-934E-76E6C81E7A49}"/>
              </a:ext>
            </a:extLst>
          </p:cNvPr>
          <p:cNvSpPr/>
          <p:nvPr/>
        </p:nvSpPr>
        <p:spPr>
          <a:xfrm>
            <a:off x="348117" y="407352"/>
            <a:ext cx="105178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0" dirty="0">
                <a:solidFill>
                  <a:srgbClr val="008000"/>
                </a:solidFill>
                <a:effectLst/>
                <a:latin typeface="Open Sans"/>
              </a:rPr>
              <a:t>4- El Sobre</a:t>
            </a:r>
            <a:endParaRPr lang="es-ES" b="0" i="0" dirty="0">
              <a:solidFill>
                <a:srgbClr val="333333"/>
              </a:solidFill>
              <a:effectLst/>
              <a:latin typeface="Open Sans"/>
            </a:endParaRPr>
          </a:p>
          <a:p>
            <a:r>
              <a:rPr lang="es-ES" b="0" i="0" dirty="0">
                <a:solidFill>
                  <a:srgbClr val="333333"/>
                </a:solidFill>
                <a:effectLst/>
                <a:latin typeface="Open Sans"/>
              </a:rPr>
              <a:t>Para enviar una carta es necesario disponer de un sobre. En él hay que escribir algunos datos importantes para que esta llegue a su destino. Observa el siguiente esquema:</a:t>
            </a:r>
          </a:p>
        </p:txBody>
      </p:sp>
      <p:pic>
        <p:nvPicPr>
          <p:cNvPr id="2050" name="Picture 2" descr="El sobre">
            <a:extLst>
              <a:ext uri="{FF2B5EF4-FFF2-40B4-BE49-F238E27FC236}">
                <a16:creationId xmlns:a16="http://schemas.microsoft.com/office/drawing/2014/main" id="{90D72625-3DE5-4C2A-9775-0395419A34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7" r="6189" b="15519"/>
          <a:stretch/>
        </p:blipFill>
        <p:spPr bwMode="auto">
          <a:xfrm>
            <a:off x="768624" y="1349921"/>
            <a:ext cx="8129748" cy="5315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6388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5FA9CDF8-67DE-468C-AAE1-C47F38BB5E9A}"/>
              </a:ext>
            </a:extLst>
          </p:cNvPr>
          <p:cNvSpPr/>
          <p:nvPr/>
        </p:nvSpPr>
        <p:spPr>
          <a:xfrm>
            <a:off x="344557" y="291548"/>
            <a:ext cx="931627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i="0" dirty="0">
                <a:solidFill>
                  <a:srgbClr val="333333"/>
                </a:solidFill>
                <a:effectLst/>
                <a:latin typeface="Open Sans"/>
              </a:rPr>
              <a:t>4.1- Destinatario</a:t>
            </a:r>
            <a:b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</a:br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En esta parte debes escribir el nombre de la persona a quien está dirigida la carta   </a:t>
            </a:r>
          </a:p>
          <a:p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 </a:t>
            </a:r>
          </a:p>
          <a:p>
            <a:r>
              <a:rPr lang="es-ES" sz="2000" b="1" i="0" dirty="0">
                <a:solidFill>
                  <a:srgbClr val="333333"/>
                </a:solidFill>
                <a:effectLst/>
                <a:latin typeface="Open Sans"/>
              </a:rPr>
              <a:t>4.2- La dirección</a:t>
            </a:r>
            <a:endParaRPr lang="es-ES" sz="2000" b="0" i="0" dirty="0">
              <a:solidFill>
                <a:srgbClr val="333333"/>
              </a:solidFill>
              <a:effectLst/>
              <a:latin typeface="Open Sans"/>
            </a:endParaRPr>
          </a:p>
          <a:p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Irá hacia la derecha y en la parte de abajo del sobre. Además debes indicar la localidad del domicilio.</a:t>
            </a:r>
          </a:p>
          <a:p>
            <a:b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</a:br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 </a:t>
            </a:r>
          </a:p>
          <a:p>
            <a:r>
              <a:rPr lang="es-ES" sz="2000" b="1" i="0" dirty="0">
                <a:solidFill>
                  <a:srgbClr val="333333"/>
                </a:solidFill>
                <a:effectLst/>
                <a:latin typeface="Open Sans"/>
              </a:rPr>
              <a:t>4.3- El remitente</a:t>
            </a:r>
            <a:endParaRPr lang="es-ES" sz="2000" b="0" i="0" dirty="0">
              <a:solidFill>
                <a:srgbClr val="333333"/>
              </a:solidFill>
              <a:effectLst/>
              <a:latin typeface="Open Sans"/>
            </a:endParaRPr>
          </a:p>
          <a:p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Es quién envía la carta.  Se pondrá en la solapa posterior del sobre. También debes indicar el domicilio del remitente y la localidad desde la que se envía.</a:t>
            </a:r>
          </a:p>
          <a:p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 </a:t>
            </a:r>
          </a:p>
          <a:p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 </a:t>
            </a:r>
          </a:p>
          <a:p>
            <a:r>
              <a:rPr lang="es-ES" sz="2000" b="1" i="0" dirty="0">
                <a:solidFill>
                  <a:srgbClr val="333333"/>
                </a:solidFill>
                <a:effectLst/>
                <a:latin typeface="Open Sans"/>
              </a:rPr>
              <a:t>4.4- El sello postal  o estampilla</a:t>
            </a:r>
            <a:endParaRPr lang="es-ES" sz="2000" b="0" i="0" dirty="0">
              <a:solidFill>
                <a:srgbClr val="333333"/>
              </a:solidFill>
              <a:effectLst/>
              <a:latin typeface="Open Sans"/>
            </a:endParaRPr>
          </a:p>
          <a:p>
            <a:r>
              <a:rPr lang="es-ES" sz="2000" b="0" i="0" dirty="0">
                <a:solidFill>
                  <a:srgbClr val="333333"/>
                </a:solidFill>
                <a:effectLst/>
                <a:latin typeface="Open Sans"/>
              </a:rPr>
              <a:t>Va en la parte superior derecha.</a:t>
            </a:r>
          </a:p>
        </p:txBody>
      </p:sp>
    </p:spTree>
    <p:extLst>
      <p:ext uri="{BB962C8B-B14F-4D97-AF65-F5344CB8AC3E}">
        <p14:creationId xmlns:p14="http://schemas.microsoft.com/office/powerpoint/2010/main" val="3408457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5410097E-97BB-4579-9AF2-0F87D95FABA2}"/>
              </a:ext>
            </a:extLst>
          </p:cNvPr>
          <p:cNvSpPr/>
          <p:nvPr/>
        </p:nvSpPr>
        <p:spPr>
          <a:xfrm>
            <a:off x="0" y="106162"/>
            <a:ext cx="92367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0" dirty="0">
                <a:solidFill>
                  <a:srgbClr val="008000"/>
                </a:solidFill>
                <a:effectLst/>
                <a:latin typeface="Open Sans"/>
              </a:rPr>
              <a:t>5-  ¡Escribamos una carta!</a:t>
            </a:r>
            <a:endParaRPr lang="es-ES" b="0" i="0" dirty="0">
              <a:solidFill>
                <a:srgbClr val="333333"/>
              </a:solidFill>
              <a:effectLst/>
              <a:latin typeface="Open Sans"/>
            </a:endParaRPr>
          </a:p>
          <a:p>
            <a:endParaRPr lang="es-ES" b="0" i="0" dirty="0">
              <a:solidFill>
                <a:srgbClr val="333333"/>
              </a:solidFill>
              <a:effectLst/>
              <a:latin typeface="Open Sans"/>
            </a:endParaRPr>
          </a:p>
          <a:p>
            <a:r>
              <a:rPr lang="es-ES" b="0" i="0" dirty="0">
                <a:solidFill>
                  <a:srgbClr val="333333"/>
                </a:solidFill>
                <a:effectLst/>
                <a:latin typeface="Open Sans"/>
              </a:rPr>
              <a:t>- Para escribir una carta lo primeo que debes hacer es planificar el texto que deseas escribir. Para ello puedes utilizar el siguiente cuadro:</a:t>
            </a:r>
          </a:p>
        </p:txBody>
      </p:sp>
      <p:pic>
        <p:nvPicPr>
          <p:cNvPr id="3074" name="Picture 2" descr="La Carta">
            <a:extLst>
              <a:ext uri="{FF2B5EF4-FFF2-40B4-BE49-F238E27FC236}">
                <a16:creationId xmlns:a16="http://schemas.microsoft.com/office/drawing/2014/main" id="{55B7BCA8-2FCA-4E31-B6C6-FCF42F8ACA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91" y="1412508"/>
            <a:ext cx="8454888" cy="5445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15710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855</Words>
  <Application>Microsoft Office PowerPoint</Application>
  <PresentationFormat>Panorámica</PresentationFormat>
  <Paragraphs>60</Paragraphs>
  <Slides>9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Calibri</vt:lpstr>
      <vt:lpstr>Open Sans</vt:lpstr>
      <vt:lpstr>Trebuchet MS</vt:lpstr>
      <vt:lpstr>Wingdings 3</vt:lpstr>
      <vt:lpstr>Faceta</vt:lpstr>
      <vt:lpstr>ViewerFrameClass</vt:lpstr>
      <vt:lpstr>La Carta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Carta</dc:title>
  <dc:creator>Usuario</dc:creator>
  <cp:lastModifiedBy>Usuario</cp:lastModifiedBy>
  <cp:revision>4</cp:revision>
  <dcterms:created xsi:type="dcterms:W3CDTF">2020-03-23T14:36:10Z</dcterms:created>
  <dcterms:modified xsi:type="dcterms:W3CDTF">2020-03-23T14:59:14Z</dcterms:modified>
</cp:coreProperties>
</file>