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87" r:id="rId9"/>
    <p:sldId id="263" r:id="rId10"/>
    <p:sldId id="264" r:id="rId11"/>
    <p:sldId id="265" r:id="rId12"/>
    <p:sldId id="266" r:id="rId13"/>
    <p:sldId id="267" r:id="rId14"/>
    <p:sldId id="259" r:id="rId15"/>
    <p:sldId id="281" r:id="rId16"/>
    <p:sldId id="268" r:id="rId17"/>
    <p:sldId id="282" r:id="rId18"/>
    <p:sldId id="283" r:id="rId19"/>
    <p:sldId id="279" r:id="rId20"/>
    <p:sldId id="271" r:id="rId21"/>
    <p:sldId id="284" r:id="rId22"/>
    <p:sldId id="285" r:id="rId23"/>
    <p:sldId id="274" r:id="rId24"/>
    <p:sldId id="286" r:id="rId25"/>
    <p:sldId id="272" r:id="rId26"/>
    <p:sldId id="273" r:id="rId27"/>
    <p:sldId id="288" r:id="rId28"/>
    <p:sldId id="289" r:id="rId29"/>
  </p:sldIdLst>
  <p:sldSz cx="9144000" cy="6858000" type="screen4x3"/>
  <p:notesSz cx="9144000" cy="6858000"/>
  <p:embeddedFontLst>
    <p:embeddedFont>
      <p:font typeface="Arial" panose="020B060402020202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Wingdings 3" panose="05040102010807070707" pitchFamily="18" charset="2"/>
      <p:regular r:id="rId39"/>
    </p:embeddedFont>
  </p:embeddedFont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-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742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42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9637" y="-107822"/>
            <a:ext cx="7824724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137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762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450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3198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8446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905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598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389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6515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009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322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491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26545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8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889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671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869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9786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64996" y="1247393"/>
            <a:ext cx="6971665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8080" y="1653667"/>
            <a:ext cx="4110354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613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14114"/>
            <a:ext cx="9144000" cy="19911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724463"/>
            <a:ext cx="9144000" cy="1925320"/>
          </a:xfrm>
          <a:custGeom>
            <a:avLst/>
            <a:gdLst/>
            <a:ahLst/>
            <a:cxnLst/>
            <a:rect l="l" t="t" r="r" b="b"/>
            <a:pathLst>
              <a:path w="9144000" h="1925320">
                <a:moveTo>
                  <a:pt x="9144000" y="0"/>
                </a:moveTo>
                <a:lnTo>
                  <a:pt x="0" y="0"/>
                </a:lnTo>
                <a:lnTo>
                  <a:pt x="0" y="1925320"/>
                </a:lnTo>
                <a:lnTo>
                  <a:pt x="9144000" y="1925320"/>
                </a:lnTo>
                <a:lnTo>
                  <a:pt x="9144000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800" y="4724463"/>
            <a:ext cx="751357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12165">
              <a:lnSpc>
                <a:spcPct val="100000"/>
              </a:lnSpc>
              <a:spcBef>
                <a:spcPts val="100"/>
              </a:spcBef>
            </a:pPr>
            <a:r>
              <a:rPr sz="9600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lang="es-CL" sz="9600" dirty="0">
                <a:solidFill>
                  <a:srgbClr val="FFFFFF"/>
                </a:solidFill>
                <a:latin typeface="Arial"/>
                <a:cs typeface="Arial"/>
              </a:rPr>
              <a:t>Aztecas</a:t>
            </a:r>
            <a:endParaRPr sz="9600" dirty="0"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08C35E5-71A8-4068-91F9-B855CA9FA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4742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9144000" cy="1158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2400" y="-12382"/>
            <a:ext cx="4065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Organización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62711" y="0"/>
            <a:ext cx="1892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2400" y="1222030"/>
            <a:ext cx="2975661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585858"/>
                </a:solidFill>
                <a:latin typeface="Arial"/>
                <a:cs typeface="Arial"/>
              </a:rPr>
              <a:t>Noble</a:t>
            </a:r>
            <a:r>
              <a:rPr lang="es-CL" sz="6000" dirty="0" err="1">
                <a:solidFill>
                  <a:srgbClr val="585858"/>
                </a:solidFill>
                <a:latin typeface="Arial"/>
                <a:cs typeface="Arial"/>
              </a:rPr>
              <a:t>za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8431" y="2369820"/>
            <a:ext cx="371856" cy="399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621" y="238950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612"/>
                </a:lnTo>
                <a:lnTo>
                  <a:pt x="0" y="78612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7099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8431" y="3054095"/>
            <a:ext cx="371856" cy="399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0621" y="307365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6972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7966" y="4179533"/>
            <a:ext cx="352786" cy="3612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0621" y="4180459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6972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07401" y="1116565"/>
            <a:ext cx="2183765" cy="3805529"/>
          </a:xfrm>
          <a:prstGeom prst="rect">
            <a:avLst/>
          </a:prstGeom>
        </p:spPr>
        <p:txBody>
          <a:bodyPr vert="horz" wrap="square" lIns="0" tIns="309880" rIns="0" bIns="0" rtlCol="0">
            <a:spAutoFit/>
          </a:bodyPr>
          <a:lstStyle/>
          <a:p>
            <a:pPr marL="324485" marR="30480" indent="-287020">
              <a:lnSpc>
                <a:spcPct val="109800"/>
              </a:lnSpc>
              <a:spcBef>
                <a:spcPts val="2440"/>
              </a:spcBef>
            </a:pPr>
            <a:endParaRPr lang="es-CL" sz="2800" spc="-35" dirty="0">
              <a:latin typeface="Calibri"/>
              <a:cs typeface="Calibri"/>
            </a:endParaRPr>
          </a:p>
          <a:p>
            <a:pPr marL="324485" marR="30480" indent="-287020">
              <a:lnSpc>
                <a:spcPct val="150000"/>
              </a:lnSpc>
              <a:spcBef>
                <a:spcPts val="2440"/>
              </a:spcBef>
            </a:pPr>
            <a:r>
              <a:rPr lang="es-CL" sz="2800" spc="-35" dirty="0">
                <a:latin typeface="Calibri"/>
                <a:cs typeface="Calibri"/>
              </a:rPr>
              <a:t>J</a:t>
            </a:r>
            <a:r>
              <a:rPr sz="2800" spc="-35" dirty="0" err="1">
                <a:latin typeface="Calibri"/>
                <a:cs typeface="Calibri"/>
              </a:rPr>
              <a:t>e</a:t>
            </a:r>
            <a:r>
              <a:rPr sz="2800" spc="-80" dirty="0" err="1">
                <a:latin typeface="Calibri"/>
                <a:cs typeface="Calibri"/>
              </a:rPr>
              <a:t>f</a:t>
            </a:r>
            <a:r>
              <a:rPr sz="2800" spc="-5" dirty="0" err="1">
                <a:latin typeface="Calibri"/>
                <a:cs typeface="Calibri"/>
              </a:rPr>
              <a:t>es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lo</a:t>
            </a:r>
            <a:r>
              <a:rPr sz="2800" spc="-3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ales  </a:t>
            </a:r>
            <a:r>
              <a:rPr sz="2800" spc="-10" dirty="0">
                <a:latin typeface="Calibri"/>
                <a:cs typeface="Calibri"/>
              </a:rPr>
              <a:t>Consejo de  </a:t>
            </a:r>
            <a:r>
              <a:rPr sz="2800" spc="-5" dirty="0">
                <a:latin typeface="Calibri"/>
                <a:cs typeface="Calibri"/>
              </a:rPr>
              <a:t>ancianos</a:t>
            </a:r>
            <a:endParaRPr sz="2800" dirty="0">
              <a:latin typeface="Calibri"/>
              <a:cs typeface="Calibri"/>
            </a:endParaRPr>
          </a:p>
          <a:p>
            <a:pPr marL="381000">
              <a:lnSpc>
                <a:spcPct val="150000"/>
              </a:lnSpc>
              <a:spcBef>
                <a:spcPts val="1535"/>
              </a:spcBef>
            </a:pPr>
            <a:r>
              <a:rPr sz="2800" spc="-15" dirty="0">
                <a:latin typeface="Calibri"/>
                <a:cs typeface="Calibri"/>
              </a:rPr>
              <a:t>Sacerdotes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9D6D97F7-255F-4104-8E16-652D5CD87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848360"/>
            <a:ext cx="4572000" cy="604837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52373" y="965"/>
            <a:ext cx="4065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Organización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52279" y="0"/>
            <a:ext cx="1892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538" y="1243025"/>
            <a:ext cx="255097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 err="1">
                <a:solidFill>
                  <a:srgbClr val="585858"/>
                </a:solidFill>
                <a:latin typeface="Arial"/>
                <a:cs typeface="Arial"/>
              </a:rPr>
              <a:t>Puebl</a:t>
            </a:r>
            <a:r>
              <a:rPr lang="es-CL" sz="6000" dirty="0">
                <a:solidFill>
                  <a:srgbClr val="585858"/>
                </a:solidFill>
                <a:latin typeface="Arial"/>
                <a:cs typeface="Arial"/>
              </a:rPr>
              <a:t>o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8431" y="2369820"/>
            <a:ext cx="371856" cy="399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0621" y="238950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612"/>
                </a:lnTo>
                <a:lnTo>
                  <a:pt x="0" y="78612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7099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8431" y="3054095"/>
            <a:ext cx="371856" cy="39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0621" y="307365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6972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7966" y="3783293"/>
            <a:ext cx="352786" cy="361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621" y="3783329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7099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77223" y="3812651"/>
            <a:ext cx="17627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Campesinos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4139" y="1480666"/>
            <a:ext cx="2391410" cy="2273058"/>
          </a:xfrm>
          <a:prstGeom prst="rect">
            <a:avLst/>
          </a:prstGeom>
        </p:spPr>
        <p:txBody>
          <a:bodyPr vert="horz" wrap="square" lIns="0" tIns="39941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145"/>
              </a:spcBef>
            </a:pPr>
            <a:endParaRPr lang="es-CL" sz="2800" spc="-10" dirty="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3145"/>
              </a:spcBef>
            </a:pPr>
            <a:r>
              <a:rPr lang="es-CL" sz="2800" spc="-10" dirty="0">
                <a:latin typeface="Calibri"/>
                <a:cs typeface="Calibri"/>
              </a:rPr>
              <a:t>   </a:t>
            </a:r>
            <a:r>
              <a:rPr sz="2800" spc="-10" dirty="0" err="1">
                <a:latin typeface="Calibri"/>
                <a:cs typeface="Calibri"/>
              </a:rPr>
              <a:t>Come</a:t>
            </a:r>
            <a:r>
              <a:rPr sz="2800" spc="-50" dirty="0" err="1">
                <a:latin typeface="Calibri"/>
                <a:cs typeface="Calibri"/>
              </a:rPr>
              <a:t>r</a:t>
            </a:r>
            <a:r>
              <a:rPr sz="2800" spc="-5" dirty="0" err="1">
                <a:latin typeface="Calibri"/>
                <a:cs typeface="Calibri"/>
              </a:rPr>
              <a:t>cia</a:t>
            </a:r>
            <a:r>
              <a:rPr sz="2800" spc="-30" dirty="0" err="1">
                <a:latin typeface="Calibri"/>
                <a:cs typeface="Calibri"/>
              </a:rPr>
              <a:t>n</a:t>
            </a:r>
            <a:r>
              <a:rPr sz="2800" spc="-35" dirty="0" err="1">
                <a:latin typeface="Calibri"/>
                <a:cs typeface="Calibri"/>
              </a:rPr>
              <a:t>t</a:t>
            </a:r>
            <a:r>
              <a:rPr sz="2800" spc="-5" dirty="0" err="1">
                <a:latin typeface="Calibri"/>
                <a:cs typeface="Calibri"/>
              </a:rPr>
              <a:t>es</a:t>
            </a:r>
            <a:endParaRPr sz="2800" dirty="0">
              <a:latin typeface="Calibri"/>
              <a:cs typeface="Calibri"/>
            </a:endParaRPr>
          </a:p>
          <a:p>
            <a:pPr marL="324485">
              <a:lnSpc>
                <a:spcPct val="100000"/>
              </a:lnSpc>
              <a:spcBef>
                <a:spcPts val="1415"/>
              </a:spcBef>
            </a:pPr>
            <a:r>
              <a:rPr sz="2800" spc="-10" dirty="0">
                <a:latin typeface="Calibri"/>
                <a:cs typeface="Calibri"/>
              </a:rPr>
              <a:t>Artesanos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D66E599-B951-4B88-BBA6-4117AD7C2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279" y="658099"/>
            <a:ext cx="4295775" cy="619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5989" y="0"/>
            <a:ext cx="40652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Organización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61027" y="0"/>
            <a:ext cx="18929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538" y="1243025"/>
            <a:ext cx="3432861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 err="1">
                <a:solidFill>
                  <a:srgbClr val="585858"/>
                </a:solidFill>
                <a:latin typeface="Arial"/>
                <a:cs typeface="Arial"/>
              </a:rPr>
              <a:t>Escla</a:t>
            </a:r>
            <a:r>
              <a:rPr lang="es-CL" sz="6000" dirty="0">
                <a:solidFill>
                  <a:srgbClr val="585858"/>
                </a:solidFill>
                <a:latin typeface="Arial"/>
                <a:cs typeface="Arial"/>
              </a:rPr>
              <a:t>vos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8431" y="2369820"/>
            <a:ext cx="371856" cy="399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0621" y="2389504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612"/>
                </a:lnTo>
                <a:lnTo>
                  <a:pt x="0" y="78612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7099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7966" y="3563837"/>
            <a:ext cx="352786" cy="361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621" y="3564890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6"/>
                </a:lnTo>
                <a:lnTo>
                  <a:pt x="0" y="78486"/>
                </a:lnTo>
                <a:lnTo>
                  <a:pt x="0" y="235585"/>
                </a:lnTo>
                <a:lnTo>
                  <a:pt x="143383" y="235585"/>
                </a:lnTo>
                <a:lnTo>
                  <a:pt x="143383" y="314071"/>
                </a:lnTo>
                <a:lnTo>
                  <a:pt x="286766" y="156972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5614" y="2351431"/>
            <a:ext cx="20745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Prisioneros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7323" y="2710756"/>
            <a:ext cx="12960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la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guerra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7966" y="4725125"/>
            <a:ext cx="352786" cy="361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621" y="4725542"/>
            <a:ext cx="287020" cy="314325"/>
          </a:xfrm>
          <a:custGeom>
            <a:avLst/>
            <a:gdLst/>
            <a:ahLst/>
            <a:cxnLst/>
            <a:rect l="l" t="t" r="r" b="b"/>
            <a:pathLst>
              <a:path w="287020" h="314325">
                <a:moveTo>
                  <a:pt x="143383" y="0"/>
                </a:moveTo>
                <a:lnTo>
                  <a:pt x="143383" y="78485"/>
                </a:lnTo>
                <a:lnTo>
                  <a:pt x="0" y="78485"/>
                </a:lnTo>
                <a:lnTo>
                  <a:pt x="0" y="235457"/>
                </a:lnTo>
                <a:lnTo>
                  <a:pt x="143383" y="235457"/>
                </a:lnTo>
                <a:lnTo>
                  <a:pt x="143383" y="314070"/>
                </a:lnTo>
                <a:lnTo>
                  <a:pt x="286766" y="156971"/>
                </a:lnTo>
                <a:lnTo>
                  <a:pt x="143383" y="0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72439" y="3394964"/>
            <a:ext cx="2077720" cy="2039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25" dirty="0">
                <a:latin typeface="Calibri"/>
                <a:cs typeface="Calibri"/>
              </a:rPr>
              <a:t>Vendidos para  </a:t>
            </a:r>
            <a:r>
              <a:rPr sz="2800" spc="-10" dirty="0">
                <a:latin typeface="Calibri"/>
                <a:cs typeface="Calibri"/>
              </a:rPr>
              <a:t>trabajar</a:t>
            </a:r>
            <a:endParaRPr sz="2800">
              <a:latin typeface="Calibri"/>
              <a:cs typeface="Calibri"/>
            </a:endParaRPr>
          </a:p>
          <a:p>
            <a:pPr marL="12700" marR="716915">
              <a:lnSpc>
                <a:spcPct val="100000"/>
              </a:lnSpc>
              <a:spcBef>
                <a:spcPts val="2420"/>
              </a:spcBef>
            </a:pPr>
            <a:r>
              <a:rPr sz="2800" spc="-10" dirty="0">
                <a:latin typeface="Calibri"/>
                <a:cs typeface="Calibri"/>
              </a:rPr>
              <a:t>Sino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para  </a:t>
            </a:r>
            <a:r>
              <a:rPr sz="2800" spc="-10" dirty="0">
                <a:latin typeface="Calibri"/>
                <a:cs typeface="Calibri"/>
              </a:rPr>
              <a:t>sacrificar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37178" y="486613"/>
            <a:ext cx="3973703" cy="59799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6961" y="1176718"/>
            <a:ext cx="8749030" cy="2667635"/>
          </a:xfrm>
          <a:custGeom>
            <a:avLst/>
            <a:gdLst/>
            <a:ahLst/>
            <a:cxnLst/>
            <a:rect l="l" t="t" r="r" b="b"/>
            <a:pathLst>
              <a:path w="8749030" h="2667635">
                <a:moveTo>
                  <a:pt x="0" y="444500"/>
                </a:moveTo>
                <a:lnTo>
                  <a:pt x="2608" y="396066"/>
                </a:lnTo>
                <a:lnTo>
                  <a:pt x="10254" y="349144"/>
                </a:lnTo>
                <a:lnTo>
                  <a:pt x="22666" y="304003"/>
                </a:lnTo>
                <a:lnTo>
                  <a:pt x="39572" y="260915"/>
                </a:lnTo>
                <a:lnTo>
                  <a:pt x="60702" y="220152"/>
                </a:lnTo>
                <a:lnTo>
                  <a:pt x="85783" y="181983"/>
                </a:lnTo>
                <a:lnTo>
                  <a:pt x="114545" y="146682"/>
                </a:lnTo>
                <a:lnTo>
                  <a:pt x="146717" y="114517"/>
                </a:lnTo>
                <a:lnTo>
                  <a:pt x="182027" y="85762"/>
                </a:lnTo>
                <a:lnTo>
                  <a:pt x="220204" y="60687"/>
                </a:lnTo>
                <a:lnTo>
                  <a:pt x="260977" y="39562"/>
                </a:lnTo>
                <a:lnTo>
                  <a:pt x="304074" y="22660"/>
                </a:lnTo>
                <a:lnTo>
                  <a:pt x="349225" y="10252"/>
                </a:lnTo>
                <a:lnTo>
                  <a:pt x="396158" y="2608"/>
                </a:lnTo>
                <a:lnTo>
                  <a:pt x="444601" y="0"/>
                </a:lnTo>
                <a:lnTo>
                  <a:pt x="8303869" y="0"/>
                </a:lnTo>
                <a:lnTo>
                  <a:pt x="8352304" y="2608"/>
                </a:lnTo>
                <a:lnTo>
                  <a:pt x="8399231" y="10252"/>
                </a:lnTo>
                <a:lnTo>
                  <a:pt x="8444379" y="22660"/>
                </a:lnTo>
                <a:lnTo>
                  <a:pt x="8487476" y="39562"/>
                </a:lnTo>
                <a:lnTo>
                  <a:pt x="8528250" y="60687"/>
                </a:lnTo>
                <a:lnTo>
                  <a:pt x="8566430" y="85762"/>
                </a:lnTo>
                <a:lnTo>
                  <a:pt x="8601744" y="114517"/>
                </a:lnTo>
                <a:lnTo>
                  <a:pt x="8633921" y="146682"/>
                </a:lnTo>
                <a:lnTo>
                  <a:pt x="8662689" y="181983"/>
                </a:lnTo>
                <a:lnTo>
                  <a:pt x="8687776" y="220152"/>
                </a:lnTo>
                <a:lnTo>
                  <a:pt x="8708911" y="260915"/>
                </a:lnTo>
                <a:lnTo>
                  <a:pt x="8725822" y="304003"/>
                </a:lnTo>
                <a:lnTo>
                  <a:pt x="8738238" y="349144"/>
                </a:lnTo>
                <a:lnTo>
                  <a:pt x="8745886" y="396066"/>
                </a:lnTo>
                <a:lnTo>
                  <a:pt x="8748496" y="444500"/>
                </a:lnTo>
                <a:lnTo>
                  <a:pt x="8748496" y="2222880"/>
                </a:lnTo>
                <a:lnTo>
                  <a:pt x="8745886" y="2271337"/>
                </a:lnTo>
                <a:lnTo>
                  <a:pt x="8738238" y="2318281"/>
                </a:lnTo>
                <a:lnTo>
                  <a:pt x="8725822" y="2363439"/>
                </a:lnTo>
                <a:lnTo>
                  <a:pt x="8708911" y="2406542"/>
                </a:lnTo>
                <a:lnTo>
                  <a:pt x="8687776" y="2447318"/>
                </a:lnTo>
                <a:lnTo>
                  <a:pt x="8662689" y="2485496"/>
                </a:lnTo>
                <a:lnTo>
                  <a:pt x="8633921" y="2520806"/>
                </a:lnTo>
                <a:lnTo>
                  <a:pt x="8601744" y="2552977"/>
                </a:lnTo>
                <a:lnTo>
                  <a:pt x="8566430" y="2581737"/>
                </a:lnTo>
                <a:lnTo>
                  <a:pt x="8528250" y="2606816"/>
                </a:lnTo>
                <a:lnTo>
                  <a:pt x="8487476" y="2627942"/>
                </a:lnTo>
                <a:lnTo>
                  <a:pt x="8444379" y="2644846"/>
                </a:lnTo>
                <a:lnTo>
                  <a:pt x="8399231" y="2657255"/>
                </a:lnTo>
                <a:lnTo>
                  <a:pt x="8352304" y="2664899"/>
                </a:lnTo>
                <a:lnTo>
                  <a:pt x="8303869" y="2667507"/>
                </a:lnTo>
                <a:lnTo>
                  <a:pt x="444601" y="2667507"/>
                </a:lnTo>
                <a:lnTo>
                  <a:pt x="396158" y="2664899"/>
                </a:lnTo>
                <a:lnTo>
                  <a:pt x="349225" y="2657255"/>
                </a:lnTo>
                <a:lnTo>
                  <a:pt x="304074" y="2644846"/>
                </a:lnTo>
                <a:lnTo>
                  <a:pt x="260977" y="2627942"/>
                </a:lnTo>
                <a:lnTo>
                  <a:pt x="220204" y="2606816"/>
                </a:lnTo>
                <a:lnTo>
                  <a:pt x="182027" y="2581737"/>
                </a:lnTo>
                <a:lnTo>
                  <a:pt x="146717" y="2552977"/>
                </a:lnTo>
                <a:lnTo>
                  <a:pt x="114545" y="2520806"/>
                </a:lnTo>
                <a:lnTo>
                  <a:pt x="85783" y="2485496"/>
                </a:lnTo>
                <a:lnTo>
                  <a:pt x="60702" y="2447318"/>
                </a:lnTo>
                <a:lnTo>
                  <a:pt x="39572" y="2406542"/>
                </a:lnTo>
                <a:lnTo>
                  <a:pt x="22666" y="2363439"/>
                </a:lnTo>
                <a:lnTo>
                  <a:pt x="10254" y="2318281"/>
                </a:lnTo>
                <a:lnTo>
                  <a:pt x="2608" y="2271337"/>
                </a:lnTo>
                <a:lnTo>
                  <a:pt x="0" y="2222880"/>
                </a:lnTo>
                <a:lnTo>
                  <a:pt x="0" y="444500"/>
                </a:lnTo>
                <a:close/>
              </a:path>
            </a:pathLst>
          </a:custGeom>
          <a:ln w="25399">
            <a:solidFill>
              <a:srgbClr val="AD474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5556" y="1206759"/>
            <a:ext cx="8371840" cy="22745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916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Después de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caída de </a:t>
            </a:r>
            <a:r>
              <a:rPr kumimoji="0" sz="19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Teotihuacán</a:t>
            </a:r>
            <a:r>
              <a:rPr kumimoji="0" sz="19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llego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época de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guerras entre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diferentes 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pueblos, sin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embargo 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pueblo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azteca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 venia desde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norte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19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México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logro  dominar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todo 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territorio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sometió a los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otros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pueblos, 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seguir dominando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territorio crearon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ciudad</a:t>
            </a:r>
            <a:r>
              <a:rPr kumimoji="0" sz="1900" b="0" i="0" u="none" strike="noStrike" kern="1200" cap="none" spc="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Tenochtitlán.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6350" lvl="0" indent="0" algn="just" defTabSz="914400" rtl="0" eaLnBrk="1" fontAlgn="auto" latinLnBrk="0" hangingPunct="1">
              <a:lnSpc>
                <a:spcPts val="2090"/>
              </a:lnSpc>
              <a:spcBef>
                <a:spcPts val="8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partir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la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fundación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su ciudad-capital, </a:t>
            </a:r>
            <a:r>
              <a:rPr kumimoji="0" sz="19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Tenochtitlán,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el año 1325,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 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aztecas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comenzaron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proceso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rápida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expansión, sometiendo a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otros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pueblos  mesoamericanos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llegando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transformar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dominios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un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imperio,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 fue  abruptamente interrumpido por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llegada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los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conquistadores españoles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1900" b="0" i="0" u="none" strike="noStrike" kern="1200" cap="none" spc="229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1519.</a:t>
            </a:r>
            <a:endParaRPr kumimoji="0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66078" y="4661154"/>
            <a:ext cx="22675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Estaba construida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islote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el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un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gran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lago.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5541" y="3889729"/>
            <a:ext cx="5280533" cy="2937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54607" y="7112"/>
            <a:ext cx="60312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Tenochtitlán, </a:t>
            </a:r>
            <a:r>
              <a:rPr dirty="0"/>
              <a:t>La </a:t>
            </a:r>
            <a:r>
              <a:rPr spc="-10" dirty="0"/>
              <a:t>capital </a:t>
            </a:r>
            <a:r>
              <a:rPr dirty="0"/>
              <a:t>del</a:t>
            </a:r>
            <a:r>
              <a:rPr spc="-70" dirty="0"/>
              <a:t> </a:t>
            </a:r>
            <a:r>
              <a:rPr spc="-5" dirty="0"/>
              <a:t>imperio.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2" y="980694"/>
            <a:ext cx="3991935" cy="5742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95928" y="3703477"/>
            <a:ext cx="4652264" cy="30196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1143000" y="0"/>
            <a:ext cx="864419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Mito </a:t>
            </a:r>
            <a:r>
              <a:rPr dirty="0"/>
              <a:t>de la </a:t>
            </a:r>
            <a:r>
              <a:rPr spc="-5" dirty="0"/>
              <a:t>fundación </a:t>
            </a:r>
            <a:r>
              <a:rPr dirty="0"/>
              <a:t>de</a:t>
            </a:r>
            <a:r>
              <a:rPr spc="-20" dirty="0"/>
              <a:t> </a:t>
            </a:r>
            <a:r>
              <a:rPr spc="-30" dirty="0"/>
              <a:t>Tenochtitlán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idx="1"/>
          </p:nvPr>
        </p:nvSpPr>
        <p:spPr>
          <a:xfrm>
            <a:off x="609600" y="1398487"/>
            <a:ext cx="8038592" cy="230499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578860" marR="5080">
              <a:lnSpc>
                <a:spcPct val="91600"/>
              </a:lnSpc>
              <a:spcBef>
                <a:spcPts val="310"/>
              </a:spcBef>
            </a:pPr>
            <a:r>
              <a:rPr b="0" spc="-30" dirty="0">
                <a:latin typeface="Calibri"/>
                <a:cs typeface="Calibri"/>
              </a:rPr>
              <a:t>Para </a:t>
            </a:r>
            <a:r>
              <a:rPr b="0" spc="-10" dirty="0">
                <a:latin typeface="Calibri"/>
                <a:cs typeface="Calibri"/>
              </a:rPr>
              <a:t>justificar </a:t>
            </a:r>
            <a:r>
              <a:rPr b="0" spc="-5" dirty="0">
                <a:latin typeface="Calibri"/>
                <a:cs typeface="Calibri"/>
              </a:rPr>
              <a:t>su posición </a:t>
            </a:r>
            <a:r>
              <a:rPr b="0" dirty="0">
                <a:latin typeface="Calibri"/>
                <a:cs typeface="Calibri"/>
              </a:rPr>
              <a:t>y </a:t>
            </a:r>
            <a:r>
              <a:rPr b="0" spc="-10" dirty="0">
                <a:latin typeface="Calibri"/>
                <a:cs typeface="Calibri"/>
              </a:rPr>
              <a:t>dominio, los  mexicas </a:t>
            </a:r>
            <a:r>
              <a:rPr b="0" spc="-5" dirty="0">
                <a:latin typeface="Calibri"/>
                <a:cs typeface="Calibri"/>
              </a:rPr>
              <a:t>apelaron </a:t>
            </a:r>
            <a:r>
              <a:rPr b="0" dirty="0">
                <a:latin typeface="Calibri"/>
                <a:cs typeface="Calibri"/>
              </a:rPr>
              <a:t>a </a:t>
            </a:r>
            <a:r>
              <a:rPr b="0" spc="-5" dirty="0">
                <a:latin typeface="Calibri"/>
                <a:cs typeface="Calibri"/>
              </a:rPr>
              <a:t>su mito fundacional.  De acuerdo </a:t>
            </a:r>
            <a:r>
              <a:rPr b="0" dirty="0">
                <a:latin typeface="Calibri"/>
                <a:cs typeface="Calibri"/>
              </a:rPr>
              <a:t>a </a:t>
            </a:r>
            <a:r>
              <a:rPr b="0" spc="-15" dirty="0">
                <a:latin typeface="Calibri"/>
                <a:cs typeface="Calibri"/>
              </a:rPr>
              <a:t>este, </a:t>
            </a:r>
            <a:r>
              <a:rPr spc="-5" dirty="0"/>
              <a:t>el </a:t>
            </a:r>
            <a:r>
              <a:rPr dirty="0"/>
              <a:t>dios </a:t>
            </a:r>
            <a:r>
              <a:rPr spc="-5" dirty="0"/>
              <a:t>Huitzilopochtli  </a:t>
            </a:r>
            <a:r>
              <a:rPr dirty="0"/>
              <a:t>les </a:t>
            </a:r>
            <a:r>
              <a:rPr spc="-5" dirty="0"/>
              <a:t>indicó en </a:t>
            </a:r>
            <a:r>
              <a:rPr dirty="0"/>
              <a:t>donde </a:t>
            </a:r>
            <a:r>
              <a:rPr spc="-5" dirty="0"/>
              <a:t>fundar </a:t>
            </a:r>
            <a:r>
              <a:rPr dirty="0"/>
              <a:t>su </a:t>
            </a:r>
            <a:r>
              <a:rPr spc="-10" dirty="0"/>
              <a:t>capital, </a:t>
            </a:r>
            <a:r>
              <a:rPr dirty="0"/>
              <a:t>a  </a:t>
            </a:r>
            <a:r>
              <a:rPr spc="-20" dirty="0"/>
              <a:t>través </a:t>
            </a:r>
            <a:r>
              <a:rPr dirty="0"/>
              <a:t>de una señal: </a:t>
            </a:r>
            <a:r>
              <a:rPr spc="-5" dirty="0"/>
              <a:t>el </a:t>
            </a:r>
            <a:r>
              <a:rPr spc="-10" dirty="0"/>
              <a:t>lugar </a:t>
            </a:r>
            <a:r>
              <a:rPr spc="-5" dirty="0"/>
              <a:t>sería </a:t>
            </a:r>
            <a:r>
              <a:rPr dirty="0"/>
              <a:t>aquel  </a:t>
            </a:r>
            <a:r>
              <a:rPr spc="-5" dirty="0"/>
              <a:t>en </a:t>
            </a:r>
            <a:r>
              <a:rPr dirty="0"/>
              <a:t>que se posase </a:t>
            </a:r>
            <a:r>
              <a:rPr spc="-5" dirty="0"/>
              <a:t>sobre </a:t>
            </a:r>
            <a:r>
              <a:rPr dirty="0"/>
              <a:t>un </a:t>
            </a:r>
            <a:r>
              <a:rPr spc="-5" dirty="0"/>
              <a:t>nopal, </a:t>
            </a:r>
            <a:r>
              <a:rPr dirty="0"/>
              <a:t>un  águila </a:t>
            </a:r>
            <a:r>
              <a:rPr spc="-10" dirty="0"/>
              <a:t>devorando </a:t>
            </a:r>
            <a:r>
              <a:rPr dirty="0"/>
              <a:t>una</a:t>
            </a:r>
            <a:r>
              <a:rPr spc="-5" dirty="0"/>
              <a:t> </a:t>
            </a:r>
            <a:r>
              <a:rPr spc="-10" dirty="0"/>
              <a:t>serpiente.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3279" y="1889886"/>
            <a:ext cx="688657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Economía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7112"/>
            <a:ext cx="9220200" cy="685088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0418" y="624586"/>
            <a:ext cx="8479155" cy="3089275"/>
          </a:xfrm>
          <a:custGeom>
            <a:avLst/>
            <a:gdLst/>
            <a:ahLst/>
            <a:cxnLst/>
            <a:rect l="l" t="t" r="r" b="b"/>
            <a:pathLst>
              <a:path w="8479155" h="3089275">
                <a:moveTo>
                  <a:pt x="0" y="514730"/>
                </a:moveTo>
                <a:lnTo>
                  <a:pt x="2103" y="467887"/>
                </a:lnTo>
                <a:lnTo>
                  <a:pt x="8294" y="422221"/>
                </a:lnTo>
                <a:lnTo>
                  <a:pt x="18389" y="377913"/>
                </a:lnTo>
                <a:lnTo>
                  <a:pt x="32208" y="335145"/>
                </a:lnTo>
                <a:lnTo>
                  <a:pt x="49568" y="294100"/>
                </a:lnTo>
                <a:lnTo>
                  <a:pt x="70287" y="254959"/>
                </a:lnTo>
                <a:lnTo>
                  <a:pt x="94184" y="217904"/>
                </a:lnTo>
                <a:lnTo>
                  <a:pt x="121077" y="183117"/>
                </a:lnTo>
                <a:lnTo>
                  <a:pt x="150785" y="150780"/>
                </a:lnTo>
                <a:lnTo>
                  <a:pt x="183125" y="121075"/>
                </a:lnTo>
                <a:lnTo>
                  <a:pt x="217916" y="94183"/>
                </a:lnTo>
                <a:lnTo>
                  <a:pt x="254976" y="70287"/>
                </a:lnTo>
                <a:lnTo>
                  <a:pt x="294123" y="49568"/>
                </a:lnTo>
                <a:lnTo>
                  <a:pt x="335176" y="32208"/>
                </a:lnTo>
                <a:lnTo>
                  <a:pt x="377952" y="18390"/>
                </a:lnTo>
                <a:lnTo>
                  <a:pt x="422271" y="8294"/>
                </a:lnTo>
                <a:lnTo>
                  <a:pt x="467950" y="2103"/>
                </a:lnTo>
                <a:lnTo>
                  <a:pt x="514807" y="0"/>
                </a:lnTo>
                <a:lnTo>
                  <a:pt x="7963814" y="0"/>
                </a:lnTo>
                <a:lnTo>
                  <a:pt x="8010677" y="2103"/>
                </a:lnTo>
                <a:lnTo>
                  <a:pt x="8056362" y="8294"/>
                </a:lnTo>
                <a:lnTo>
                  <a:pt x="8100685" y="18390"/>
                </a:lnTo>
                <a:lnTo>
                  <a:pt x="8143466" y="32208"/>
                </a:lnTo>
                <a:lnTo>
                  <a:pt x="8184524" y="49568"/>
                </a:lnTo>
                <a:lnTo>
                  <a:pt x="8223675" y="70287"/>
                </a:lnTo>
                <a:lnTo>
                  <a:pt x="8260738" y="94183"/>
                </a:lnTo>
                <a:lnTo>
                  <a:pt x="8295532" y="121075"/>
                </a:lnTo>
                <a:lnTo>
                  <a:pt x="8327875" y="150780"/>
                </a:lnTo>
                <a:lnTo>
                  <a:pt x="8357585" y="183117"/>
                </a:lnTo>
                <a:lnTo>
                  <a:pt x="8384481" y="217904"/>
                </a:lnTo>
                <a:lnTo>
                  <a:pt x="8408380" y="254959"/>
                </a:lnTo>
                <a:lnTo>
                  <a:pt x="8429101" y="294100"/>
                </a:lnTo>
                <a:lnTo>
                  <a:pt x="8446462" y="335145"/>
                </a:lnTo>
                <a:lnTo>
                  <a:pt x="8460281" y="377913"/>
                </a:lnTo>
                <a:lnTo>
                  <a:pt x="8470377" y="422221"/>
                </a:lnTo>
                <a:lnTo>
                  <a:pt x="8476568" y="467887"/>
                </a:lnTo>
                <a:lnTo>
                  <a:pt x="8478672" y="514730"/>
                </a:lnTo>
                <a:lnTo>
                  <a:pt x="8478672" y="2573909"/>
                </a:lnTo>
                <a:lnTo>
                  <a:pt x="8476568" y="2620772"/>
                </a:lnTo>
                <a:lnTo>
                  <a:pt x="8470377" y="2666456"/>
                </a:lnTo>
                <a:lnTo>
                  <a:pt x="8460281" y="2710780"/>
                </a:lnTo>
                <a:lnTo>
                  <a:pt x="8446462" y="2753561"/>
                </a:lnTo>
                <a:lnTo>
                  <a:pt x="8429101" y="2794618"/>
                </a:lnTo>
                <a:lnTo>
                  <a:pt x="8408380" y="2833769"/>
                </a:lnTo>
                <a:lnTo>
                  <a:pt x="8384481" y="2870833"/>
                </a:lnTo>
                <a:lnTo>
                  <a:pt x="8357585" y="2905627"/>
                </a:lnTo>
                <a:lnTo>
                  <a:pt x="8327875" y="2937970"/>
                </a:lnTo>
                <a:lnTo>
                  <a:pt x="8295532" y="2967680"/>
                </a:lnTo>
                <a:lnTo>
                  <a:pt x="8260738" y="2994575"/>
                </a:lnTo>
                <a:lnTo>
                  <a:pt x="8223675" y="3018474"/>
                </a:lnTo>
                <a:lnTo>
                  <a:pt x="8184524" y="3039195"/>
                </a:lnTo>
                <a:lnTo>
                  <a:pt x="8143466" y="3056556"/>
                </a:lnTo>
                <a:lnTo>
                  <a:pt x="8100685" y="3070376"/>
                </a:lnTo>
                <a:lnTo>
                  <a:pt x="8056362" y="3080472"/>
                </a:lnTo>
                <a:lnTo>
                  <a:pt x="8010677" y="3086662"/>
                </a:lnTo>
                <a:lnTo>
                  <a:pt x="7963814" y="3088766"/>
                </a:lnTo>
                <a:lnTo>
                  <a:pt x="514807" y="3088766"/>
                </a:lnTo>
                <a:lnTo>
                  <a:pt x="467950" y="3086662"/>
                </a:lnTo>
                <a:lnTo>
                  <a:pt x="422271" y="3080472"/>
                </a:lnTo>
                <a:lnTo>
                  <a:pt x="377952" y="3070376"/>
                </a:lnTo>
                <a:lnTo>
                  <a:pt x="335176" y="3056556"/>
                </a:lnTo>
                <a:lnTo>
                  <a:pt x="294123" y="3039195"/>
                </a:lnTo>
                <a:lnTo>
                  <a:pt x="254976" y="3018474"/>
                </a:lnTo>
                <a:lnTo>
                  <a:pt x="217916" y="2994575"/>
                </a:lnTo>
                <a:lnTo>
                  <a:pt x="183125" y="2967680"/>
                </a:lnTo>
                <a:lnTo>
                  <a:pt x="150785" y="2937970"/>
                </a:lnTo>
                <a:lnTo>
                  <a:pt x="121077" y="2905627"/>
                </a:lnTo>
                <a:lnTo>
                  <a:pt x="94184" y="2870833"/>
                </a:lnTo>
                <a:lnTo>
                  <a:pt x="70287" y="2833769"/>
                </a:lnTo>
                <a:lnTo>
                  <a:pt x="49568" y="2794618"/>
                </a:lnTo>
                <a:lnTo>
                  <a:pt x="32208" y="2753561"/>
                </a:lnTo>
                <a:lnTo>
                  <a:pt x="18389" y="2710780"/>
                </a:lnTo>
                <a:lnTo>
                  <a:pt x="8294" y="2666456"/>
                </a:lnTo>
                <a:lnTo>
                  <a:pt x="2103" y="2620772"/>
                </a:lnTo>
                <a:lnTo>
                  <a:pt x="0" y="2573909"/>
                </a:lnTo>
                <a:lnTo>
                  <a:pt x="0" y="514730"/>
                </a:lnTo>
                <a:close/>
              </a:path>
            </a:pathLst>
          </a:custGeom>
          <a:ln w="25399">
            <a:solidFill>
              <a:srgbClr val="AD4745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541" y="821817"/>
            <a:ext cx="7987030" cy="262826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4000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916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agricultura: </a:t>
            </a:r>
            <a:r>
              <a:rPr kumimoji="0" sz="2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base de la vida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azteca;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basaba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el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cultivo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maíz,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ají, frijoles ,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tomate,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etc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cacao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elaboraron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chocolate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fermentación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jugo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fabricaron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bebida que hoy 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conoce como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Pulque. Los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aztecas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tuvieron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probablemente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mayor  comercio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maíz de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América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circulación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grano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operó  principalmente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forma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</a:t>
            </a:r>
            <a:r>
              <a:rPr kumimoji="0" sz="22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mercado.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804545" lvl="0" indent="0" algn="l" defTabSz="914400" rtl="0" eaLnBrk="1" fontAlgn="auto" latinLnBrk="0" hangingPunct="1">
              <a:lnSpc>
                <a:spcPts val="2410"/>
              </a:lnSpc>
              <a:spcBef>
                <a:spcPts val="9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Fijarse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pago del tributo(impuestos), </a:t>
            </a:r>
            <a:r>
              <a:rPr kumimoji="0" sz="2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gran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cual </a:t>
            </a:r>
            <a:r>
              <a:rPr kumimoji="0" sz="2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debía  </a:t>
            </a:r>
            <a:r>
              <a:rPr kumimoji="0" sz="2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entregarse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</a:t>
            </a:r>
            <a:r>
              <a:rPr kumimoji="0" sz="2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maíz.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2541" y="7112"/>
            <a:ext cx="5975629" cy="65915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Economía </a:t>
            </a:r>
            <a:r>
              <a:rPr dirty="0"/>
              <a:t>y</a:t>
            </a:r>
            <a:r>
              <a:rPr spc="-95" dirty="0"/>
              <a:t> </a:t>
            </a:r>
            <a:r>
              <a:rPr spc="-10" dirty="0"/>
              <a:t>comercio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34" y="692746"/>
            <a:ext cx="9133713" cy="5688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790B8D-344D-496A-82FF-157F48F06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23320" r="22500" b="7564"/>
          <a:stretch/>
        </p:blipFill>
        <p:spPr>
          <a:xfrm>
            <a:off x="685800" y="1144963"/>
            <a:ext cx="7924800" cy="56851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33400" y="228600"/>
            <a:ext cx="7803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Ciclo de vida de los Aztecas</a:t>
            </a:r>
          </a:p>
        </p:txBody>
      </p:sp>
    </p:spTree>
    <p:extLst>
      <p:ext uri="{BB962C8B-B14F-4D97-AF65-F5344CB8AC3E}">
        <p14:creationId xmlns:p14="http://schemas.microsoft.com/office/powerpoint/2010/main" val="272306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7C8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7535" y="1929256"/>
            <a:ext cx="55314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Religión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09" y="23643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2514600"/>
            <a:ext cx="7922133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0" dirty="0"/>
              <a:t>UBICACIÓN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0" y="7112"/>
            <a:ext cx="9144000" cy="6850888"/>
          </a:xfrm>
          <a:prstGeom prst="rect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3790" y="1046086"/>
            <a:ext cx="4443095" cy="13771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32384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914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caracteriza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por ser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politeísta,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creían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muchos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dioses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asociados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la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naturaleza.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 divinidades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principales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fueron: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257" y="2599385"/>
            <a:ext cx="4647718" cy="137165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72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-Ometecuhtli: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 el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dios de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000" b="1" i="0" u="none" strike="noStrike" kern="1200" cap="none" spc="-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dualidad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del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hombre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sz="2000" b="1" i="0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</a:t>
            </a:r>
          </a:p>
          <a:p>
            <a:pPr marL="12700" marR="0" lvl="0" indent="0" algn="l" defTabSz="914400" rtl="0" eaLnBrk="1" fontAlgn="auto" latinLnBrk="0" hangingPunct="1">
              <a:lnSpc>
                <a:spcPts val="17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mujer,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sol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la</a:t>
            </a:r>
            <a:r>
              <a:rPr kumimoji="0" sz="2000" b="1" i="0" u="none" strike="noStrike" kern="120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luna.</a:t>
            </a:r>
          </a:p>
          <a:p>
            <a:pPr marL="12700" marR="527050" lvl="0" indent="0" algn="l" defTabSz="914400" rtl="0" eaLnBrk="1" fontAlgn="auto" latinLnBrk="0" hangingPunct="1">
              <a:lnSpc>
                <a:spcPct val="102000"/>
              </a:lnSpc>
              <a:spcBef>
                <a:spcPts val="6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Huitzilopochtli,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dios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guerra, se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ofrecían  </a:t>
            </a:r>
            <a:r>
              <a:rPr kumimoji="0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sacrificios.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3790" y="4280233"/>
            <a:ext cx="4338955" cy="22082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36195" rIns="0" bIns="0" rtlCol="0">
            <a:spAutoFit/>
          </a:bodyPr>
          <a:lstStyle/>
          <a:p>
            <a:pPr marL="12700" marR="262890" lvl="0" indent="0" algn="l" defTabSz="914400" rtl="0" eaLnBrk="1" fontAlgn="auto" latinLnBrk="0" hangingPunct="1">
              <a:lnSpc>
                <a:spcPts val="1639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Quetzaltcoatl: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dios del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aire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que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 como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serpiente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emplumada,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era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creador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benefactor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la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humanidad.</a:t>
            </a:r>
          </a:p>
          <a:p>
            <a:pPr marL="12700" marR="5080" lvl="0" indent="42545" algn="l" defTabSz="914400" rtl="0" eaLnBrk="1" fontAlgn="auto" latinLnBrk="0" hangingPunct="1">
              <a:lnSpc>
                <a:spcPct val="916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-Tezcaliploca: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uno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 dioses principales, 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representaba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 dios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maligno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noche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su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alimento 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era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 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corazón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los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hombres.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Portaba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espejo,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 que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reflejaban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hechos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la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humanidad.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24200" y="7112"/>
            <a:ext cx="203174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Religión</a:t>
            </a:r>
          </a:p>
        </p:txBody>
      </p:sp>
      <p:sp>
        <p:nvSpPr>
          <p:cNvPr id="12" name="object 12"/>
          <p:cNvSpPr/>
          <p:nvPr/>
        </p:nvSpPr>
        <p:spPr>
          <a:xfrm>
            <a:off x="4469891" y="3910768"/>
            <a:ext cx="2448306" cy="2947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36332" y="4132268"/>
            <a:ext cx="1728216" cy="26145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295" y="34636"/>
            <a:ext cx="8274304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Religión: </a:t>
            </a:r>
            <a:r>
              <a:rPr dirty="0"/>
              <a:t>La lucha de dos</a:t>
            </a:r>
            <a:r>
              <a:rPr spc="-100" dirty="0"/>
              <a:t> </a:t>
            </a:r>
            <a:r>
              <a:rPr dirty="0"/>
              <a:t>dioses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6295" y="764286"/>
            <a:ext cx="4744720" cy="5689571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5080" algn="just">
              <a:lnSpc>
                <a:spcPct val="91600"/>
              </a:lnSpc>
              <a:spcBef>
                <a:spcPts val="315"/>
              </a:spcBef>
            </a:pPr>
            <a:r>
              <a:rPr sz="2100" spc="-5" dirty="0">
                <a:latin typeface="Calibri"/>
                <a:cs typeface="Calibri"/>
              </a:rPr>
              <a:t>Según una antigua </a:t>
            </a:r>
            <a:r>
              <a:rPr sz="2100" spc="-10" dirty="0">
                <a:latin typeface="Calibri"/>
                <a:cs typeface="Calibri"/>
              </a:rPr>
              <a:t>leyenda, </a:t>
            </a:r>
            <a:r>
              <a:rPr sz="2100" b="1" spc="-10" dirty="0">
                <a:latin typeface="Calibri"/>
                <a:cs typeface="Calibri"/>
              </a:rPr>
              <a:t>Quetzalcoatl  </a:t>
            </a:r>
            <a:r>
              <a:rPr sz="2100" b="1" spc="-20" dirty="0">
                <a:latin typeface="Calibri"/>
                <a:cs typeface="Calibri"/>
              </a:rPr>
              <a:t>era </a:t>
            </a:r>
            <a:r>
              <a:rPr sz="2100" b="1" dirty="0">
                <a:latin typeface="Calibri"/>
                <a:cs typeface="Calibri"/>
              </a:rPr>
              <a:t>un líder </a:t>
            </a:r>
            <a:r>
              <a:rPr sz="2100" b="1" spc="-5" dirty="0">
                <a:latin typeface="Calibri"/>
                <a:cs typeface="Calibri"/>
              </a:rPr>
              <a:t>bondadoso </a:t>
            </a:r>
            <a:r>
              <a:rPr sz="2100" b="1" dirty="0">
                <a:latin typeface="Calibri"/>
                <a:cs typeface="Calibri"/>
              </a:rPr>
              <a:t>que </a:t>
            </a:r>
            <a:r>
              <a:rPr sz="2100" b="1" spc="-5" dirty="0">
                <a:latin typeface="Calibri"/>
                <a:cs typeface="Calibri"/>
              </a:rPr>
              <a:t>apartó </a:t>
            </a:r>
            <a:r>
              <a:rPr sz="2100" b="1" dirty="0">
                <a:latin typeface="Calibri"/>
                <a:cs typeface="Calibri"/>
              </a:rPr>
              <a:t>a su  pueblo de los </a:t>
            </a:r>
            <a:r>
              <a:rPr sz="2100" b="1" spc="-5" dirty="0">
                <a:latin typeface="Calibri"/>
                <a:cs typeface="Calibri"/>
              </a:rPr>
              <a:t>sacrificios </a:t>
            </a:r>
            <a:r>
              <a:rPr sz="2100" b="1" dirty="0">
                <a:latin typeface="Calibri"/>
                <a:cs typeface="Calibri"/>
              </a:rPr>
              <a:t>humanos. </a:t>
            </a:r>
            <a:r>
              <a:rPr sz="2100" spc="-25" dirty="0">
                <a:latin typeface="Calibri"/>
                <a:cs typeface="Calibri"/>
              </a:rPr>
              <a:t>Era </a:t>
            </a:r>
            <a:r>
              <a:rPr sz="2100" b="1" dirty="0">
                <a:latin typeface="Calibri"/>
                <a:cs typeface="Calibri"/>
              </a:rPr>
              <a:t>de  piel </a:t>
            </a:r>
            <a:r>
              <a:rPr sz="2100" b="1" spc="-5" dirty="0">
                <a:latin typeface="Calibri"/>
                <a:cs typeface="Calibri"/>
              </a:rPr>
              <a:t>blanca, </a:t>
            </a:r>
            <a:r>
              <a:rPr sz="2100" b="1" dirty="0">
                <a:latin typeface="Calibri"/>
                <a:cs typeface="Calibri"/>
              </a:rPr>
              <a:t>de </a:t>
            </a:r>
            <a:r>
              <a:rPr sz="2100" b="1" spc="-15" dirty="0">
                <a:latin typeface="Calibri"/>
                <a:cs typeface="Calibri"/>
              </a:rPr>
              <a:t>larga </a:t>
            </a:r>
            <a:r>
              <a:rPr sz="2100" b="1" spc="-5" dirty="0">
                <a:latin typeface="Calibri"/>
                <a:cs typeface="Calibri"/>
              </a:rPr>
              <a:t>barba </a:t>
            </a:r>
            <a:r>
              <a:rPr sz="2100" dirty="0">
                <a:latin typeface="Calibri"/>
                <a:cs typeface="Calibri"/>
              </a:rPr>
              <a:t>y </a:t>
            </a:r>
            <a:r>
              <a:rPr sz="2100" spc="-5" dirty="0">
                <a:latin typeface="Calibri"/>
                <a:cs typeface="Calibri"/>
              </a:rPr>
              <a:t>predicaba </a:t>
            </a:r>
            <a:r>
              <a:rPr sz="2100" dirty="0">
                <a:latin typeface="Calibri"/>
                <a:cs typeface="Calibri"/>
              </a:rPr>
              <a:t>el  amor y la </a:t>
            </a:r>
            <a:r>
              <a:rPr sz="2100" spc="-10" dirty="0">
                <a:latin typeface="Calibri"/>
                <a:cs typeface="Calibri"/>
              </a:rPr>
              <a:t>colaboración. </a:t>
            </a:r>
            <a:r>
              <a:rPr sz="2100" b="1" spc="-25" dirty="0">
                <a:latin typeface="Calibri"/>
                <a:cs typeface="Calibri"/>
              </a:rPr>
              <a:t>Tezcatlipoca, </a:t>
            </a:r>
            <a:r>
              <a:rPr sz="2100" b="1" dirty="0">
                <a:latin typeface="Calibri"/>
                <a:cs typeface="Calibri"/>
              </a:rPr>
              <a:t>un  </a:t>
            </a:r>
            <a:r>
              <a:rPr sz="2100" b="1" spc="-10" dirty="0">
                <a:latin typeface="Calibri"/>
                <a:cs typeface="Calibri"/>
              </a:rPr>
              <a:t>sacerdote rival, </a:t>
            </a:r>
            <a:r>
              <a:rPr sz="2100" b="1" dirty="0">
                <a:latin typeface="Calibri"/>
                <a:cs typeface="Calibri"/>
              </a:rPr>
              <a:t>humilló a </a:t>
            </a:r>
            <a:r>
              <a:rPr sz="2100" b="1" spc="-10" dirty="0">
                <a:latin typeface="Calibri"/>
                <a:cs typeface="Calibri"/>
              </a:rPr>
              <a:t>Quetzalcoatl  </a:t>
            </a:r>
            <a:r>
              <a:rPr sz="2100" b="1" spc="-5" dirty="0">
                <a:latin typeface="Calibri"/>
                <a:cs typeface="Calibri"/>
              </a:rPr>
              <a:t>haciéndole </a:t>
            </a:r>
            <a:r>
              <a:rPr sz="2100" b="1" dirty="0">
                <a:latin typeface="Calibri"/>
                <a:cs typeface="Calibri"/>
              </a:rPr>
              <a:t>beber una </a:t>
            </a:r>
            <a:r>
              <a:rPr sz="2100" b="1" spc="-15" dirty="0">
                <a:latin typeface="Calibri"/>
                <a:cs typeface="Calibri"/>
              </a:rPr>
              <a:t>droga </a:t>
            </a:r>
            <a:r>
              <a:rPr sz="2100" b="1" dirty="0">
                <a:latin typeface="Calibri"/>
                <a:cs typeface="Calibri"/>
              </a:rPr>
              <a:t>que le </a:t>
            </a:r>
            <a:r>
              <a:rPr sz="2100" b="1" spc="-10" dirty="0">
                <a:latin typeface="Calibri"/>
                <a:cs typeface="Calibri"/>
              </a:rPr>
              <a:t>hizo  </a:t>
            </a:r>
            <a:r>
              <a:rPr sz="2100" b="1" spc="-5" dirty="0">
                <a:latin typeface="Calibri"/>
                <a:cs typeface="Calibri"/>
              </a:rPr>
              <a:t>perder </a:t>
            </a:r>
            <a:r>
              <a:rPr sz="2100" b="1" dirty="0">
                <a:latin typeface="Calibri"/>
                <a:cs typeface="Calibri"/>
              </a:rPr>
              <a:t>la </a:t>
            </a:r>
            <a:r>
              <a:rPr sz="2100" b="1" spc="-15" dirty="0">
                <a:latin typeface="Calibri"/>
                <a:cs typeface="Calibri"/>
              </a:rPr>
              <a:t>cordura </a:t>
            </a:r>
            <a:r>
              <a:rPr sz="2100" spc="-5" dirty="0">
                <a:latin typeface="Calibri"/>
                <a:cs typeface="Calibri"/>
              </a:rPr>
              <a:t>por unas </a:t>
            </a:r>
            <a:r>
              <a:rPr sz="2100" spc="-10" dirty="0">
                <a:latin typeface="Calibri"/>
                <a:cs typeface="Calibri"/>
              </a:rPr>
              <a:t>horas. </a:t>
            </a:r>
            <a:r>
              <a:rPr sz="2100" dirty="0">
                <a:latin typeface="Calibri"/>
                <a:cs typeface="Calibri"/>
              </a:rPr>
              <a:t>Bajo el  </a:t>
            </a:r>
            <a:r>
              <a:rPr sz="2100" spc="-10" dirty="0">
                <a:latin typeface="Calibri"/>
                <a:cs typeface="Calibri"/>
              </a:rPr>
              <a:t>influjo </a:t>
            </a:r>
            <a:r>
              <a:rPr sz="2100" spc="-5" dirty="0">
                <a:latin typeface="Calibri"/>
                <a:cs typeface="Calibri"/>
              </a:rPr>
              <a:t>de </a:t>
            </a:r>
            <a:r>
              <a:rPr sz="2100" spc="-15" dirty="0">
                <a:latin typeface="Calibri"/>
                <a:cs typeface="Calibri"/>
              </a:rPr>
              <a:t>droga, </a:t>
            </a:r>
            <a:r>
              <a:rPr sz="2100" b="1" spc="-10" dirty="0">
                <a:latin typeface="Calibri"/>
                <a:cs typeface="Calibri"/>
              </a:rPr>
              <a:t>Quetzacoatl </a:t>
            </a:r>
            <a:r>
              <a:rPr sz="2100" b="1" dirty="0">
                <a:latin typeface="Calibri"/>
                <a:cs typeface="Calibri"/>
              </a:rPr>
              <a:t>se puso </a:t>
            </a:r>
            <a:r>
              <a:rPr sz="2100" b="1" spc="-5" dirty="0">
                <a:latin typeface="Calibri"/>
                <a:cs typeface="Calibri"/>
              </a:rPr>
              <a:t>en  ridículo </a:t>
            </a:r>
            <a:r>
              <a:rPr sz="2100" b="1" spc="-10" dirty="0">
                <a:latin typeface="Calibri"/>
                <a:cs typeface="Calibri"/>
              </a:rPr>
              <a:t>delante </a:t>
            </a:r>
            <a:r>
              <a:rPr sz="2100" b="1" dirty="0">
                <a:latin typeface="Calibri"/>
                <a:cs typeface="Calibri"/>
              </a:rPr>
              <a:t>de sus </a:t>
            </a:r>
            <a:r>
              <a:rPr sz="2100" b="1" spc="-5" dirty="0">
                <a:latin typeface="Calibri"/>
                <a:cs typeface="Calibri"/>
              </a:rPr>
              <a:t>súbditos </a:t>
            </a:r>
            <a:r>
              <a:rPr sz="2100" b="1" dirty="0">
                <a:latin typeface="Calibri"/>
                <a:cs typeface="Calibri"/>
              </a:rPr>
              <a:t>y </a:t>
            </a:r>
            <a:r>
              <a:rPr sz="2100" b="1" spc="-10" dirty="0">
                <a:latin typeface="Calibri"/>
                <a:cs typeface="Calibri"/>
              </a:rPr>
              <a:t>tuvo </a:t>
            </a:r>
            <a:r>
              <a:rPr sz="2100" b="1" dirty="0">
                <a:latin typeface="Calibri"/>
                <a:cs typeface="Calibri"/>
              </a:rPr>
              <a:t>que  </a:t>
            </a:r>
            <a:r>
              <a:rPr sz="2100" b="1" spc="-10" dirty="0">
                <a:latin typeface="Calibri"/>
                <a:cs typeface="Calibri"/>
              </a:rPr>
              <a:t>exiliarse</a:t>
            </a:r>
            <a:r>
              <a:rPr sz="2100" spc="-10" dirty="0">
                <a:latin typeface="Calibri"/>
                <a:cs typeface="Calibri"/>
              </a:rPr>
              <a:t>. </a:t>
            </a:r>
            <a:r>
              <a:rPr sz="2100" dirty="0">
                <a:latin typeface="Calibri"/>
                <a:cs typeface="Calibri"/>
              </a:rPr>
              <a:t>Al </a:t>
            </a:r>
            <a:r>
              <a:rPr sz="2100" spc="-5" dirty="0">
                <a:latin typeface="Calibri"/>
                <a:cs typeface="Calibri"/>
              </a:rPr>
              <a:t>salir de </a:t>
            </a:r>
            <a:r>
              <a:rPr sz="2100" dirty="0">
                <a:latin typeface="Calibri"/>
                <a:cs typeface="Calibri"/>
              </a:rPr>
              <a:t>la ciudad, </a:t>
            </a:r>
            <a:r>
              <a:rPr sz="2100" b="1" spc="-10" dirty="0">
                <a:latin typeface="Calibri"/>
                <a:cs typeface="Calibri"/>
              </a:rPr>
              <a:t>Quetzalcoatl  juró volver </a:t>
            </a:r>
            <a:r>
              <a:rPr sz="2100" b="1" spc="-15" dirty="0">
                <a:latin typeface="Calibri"/>
                <a:cs typeface="Calibri"/>
              </a:rPr>
              <a:t>para vengarse </a:t>
            </a:r>
            <a:r>
              <a:rPr sz="2100" b="1" dirty="0">
                <a:latin typeface="Calibri"/>
                <a:cs typeface="Calibri"/>
              </a:rPr>
              <a:t>y </a:t>
            </a:r>
            <a:r>
              <a:rPr sz="2100" b="1" spc="-15" dirty="0">
                <a:latin typeface="Calibri"/>
                <a:cs typeface="Calibri"/>
              </a:rPr>
              <a:t>recuperar </a:t>
            </a:r>
            <a:r>
              <a:rPr sz="2100" b="1" dirty="0">
                <a:latin typeface="Calibri"/>
                <a:cs typeface="Calibri"/>
              </a:rPr>
              <a:t>su  </a:t>
            </a:r>
            <a:r>
              <a:rPr sz="2100" b="1" spc="-5" dirty="0">
                <a:latin typeface="Calibri"/>
                <a:cs typeface="Calibri"/>
              </a:rPr>
              <a:t>ciudad</a:t>
            </a:r>
            <a:r>
              <a:rPr sz="2100" spc="-5" dirty="0">
                <a:latin typeface="Calibri"/>
                <a:cs typeface="Calibri"/>
              </a:rPr>
              <a:t>. Los aztecas </a:t>
            </a:r>
            <a:r>
              <a:rPr sz="2100" spc="-10" dirty="0">
                <a:latin typeface="Calibri"/>
                <a:cs typeface="Calibri"/>
              </a:rPr>
              <a:t>siempre </a:t>
            </a:r>
            <a:r>
              <a:rPr sz="2100" spc="-15" dirty="0">
                <a:latin typeface="Calibri"/>
                <a:cs typeface="Calibri"/>
              </a:rPr>
              <a:t>esperaron </a:t>
            </a:r>
            <a:r>
              <a:rPr sz="2100" spc="-5" dirty="0">
                <a:latin typeface="Calibri"/>
                <a:cs typeface="Calibri"/>
              </a:rPr>
              <a:t>que  </a:t>
            </a:r>
            <a:r>
              <a:rPr sz="2100" spc="-10" dirty="0">
                <a:latin typeface="Calibri"/>
                <a:cs typeface="Calibri"/>
              </a:rPr>
              <a:t>Quetzacoatl </a:t>
            </a:r>
            <a:r>
              <a:rPr sz="2100" spc="-15" dirty="0">
                <a:latin typeface="Calibri"/>
                <a:cs typeface="Calibri"/>
              </a:rPr>
              <a:t>regresara </a:t>
            </a:r>
            <a:r>
              <a:rPr sz="2100" spc="-10" dirty="0">
                <a:latin typeface="Calibri"/>
                <a:cs typeface="Calibri"/>
              </a:rPr>
              <a:t>entonces </a:t>
            </a:r>
            <a:r>
              <a:rPr sz="2100" b="1" spc="-5" dirty="0">
                <a:latin typeface="Calibri"/>
                <a:cs typeface="Calibri"/>
              </a:rPr>
              <a:t>cuando  Hernán </a:t>
            </a:r>
            <a:r>
              <a:rPr sz="2100" b="1" spc="-10" dirty="0">
                <a:latin typeface="Calibri"/>
                <a:cs typeface="Calibri"/>
              </a:rPr>
              <a:t>Cortés, </a:t>
            </a:r>
            <a:r>
              <a:rPr sz="2100" b="1" spc="-5" dirty="0">
                <a:latin typeface="Calibri"/>
                <a:cs typeface="Calibri"/>
              </a:rPr>
              <a:t>llego </a:t>
            </a:r>
            <a:r>
              <a:rPr sz="2100" b="1" dirty="0">
                <a:latin typeface="Calibri"/>
                <a:cs typeface="Calibri"/>
              </a:rPr>
              <a:t>a </a:t>
            </a:r>
            <a:r>
              <a:rPr sz="2100" b="1" spc="-10" dirty="0">
                <a:latin typeface="Calibri"/>
                <a:cs typeface="Calibri"/>
              </a:rPr>
              <a:t>conquistarlos, </a:t>
            </a:r>
            <a:r>
              <a:rPr sz="2100" b="1" dirty="0">
                <a:latin typeface="Calibri"/>
                <a:cs typeface="Calibri"/>
              </a:rPr>
              <a:t>los  </a:t>
            </a:r>
            <a:r>
              <a:rPr sz="2100" b="1" spc="-10" dirty="0">
                <a:latin typeface="Calibri"/>
                <a:cs typeface="Calibri"/>
              </a:rPr>
              <a:t>aztecas </a:t>
            </a:r>
            <a:r>
              <a:rPr sz="2100" b="1" spc="-20" dirty="0">
                <a:latin typeface="Calibri"/>
                <a:cs typeface="Calibri"/>
              </a:rPr>
              <a:t>creyeron </a:t>
            </a:r>
            <a:r>
              <a:rPr sz="2100" b="1" dirty="0">
                <a:latin typeface="Calibri"/>
                <a:cs typeface="Calibri"/>
              </a:rPr>
              <a:t>que </a:t>
            </a:r>
            <a:r>
              <a:rPr sz="2100" b="1" spc="-20" dirty="0">
                <a:latin typeface="Calibri"/>
                <a:cs typeface="Calibri"/>
              </a:rPr>
              <a:t>era </a:t>
            </a:r>
            <a:r>
              <a:rPr sz="2100" b="1" spc="-10" dirty="0">
                <a:latin typeface="Calibri"/>
                <a:cs typeface="Calibri"/>
              </a:rPr>
              <a:t>Qetzalcoatl </a:t>
            </a:r>
            <a:r>
              <a:rPr sz="2100" b="1" dirty="0">
                <a:latin typeface="Calibri"/>
                <a:cs typeface="Calibri"/>
              </a:rPr>
              <a:t>que  </a:t>
            </a:r>
            <a:r>
              <a:rPr sz="2100" b="1" spc="-10" dirty="0">
                <a:latin typeface="Calibri"/>
                <a:cs typeface="Calibri"/>
              </a:rPr>
              <a:t>venía </a:t>
            </a:r>
            <a:r>
              <a:rPr sz="2100" b="1" dirty="0">
                <a:latin typeface="Calibri"/>
                <a:cs typeface="Calibri"/>
              </a:rPr>
              <a:t>a </a:t>
            </a:r>
            <a:r>
              <a:rPr sz="2100" b="1" spc="-5" dirty="0">
                <a:latin typeface="Calibri"/>
                <a:cs typeface="Calibri"/>
              </a:rPr>
              <a:t>cumplir </a:t>
            </a:r>
            <a:r>
              <a:rPr sz="2100" b="1" dirty="0">
                <a:latin typeface="Calibri"/>
                <a:cs typeface="Calibri"/>
              </a:rPr>
              <a:t>su </a:t>
            </a:r>
            <a:r>
              <a:rPr sz="2100" b="1" spc="-5" dirty="0">
                <a:latin typeface="Calibri"/>
                <a:cs typeface="Calibri"/>
              </a:rPr>
              <a:t>promesa </a:t>
            </a:r>
            <a:r>
              <a:rPr sz="2100" b="1" dirty="0">
                <a:latin typeface="Calibri"/>
                <a:cs typeface="Calibri"/>
              </a:rPr>
              <a:t>de </a:t>
            </a:r>
            <a:r>
              <a:rPr sz="2100" b="1" spc="-15" dirty="0">
                <a:latin typeface="Calibri"/>
                <a:cs typeface="Calibri"/>
              </a:rPr>
              <a:t>venganza </a:t>
            </a:r>
            <a:r>
              <a:rPr sz="2100" dirty="0">
                <a:latin typeface="Calibri"/>
                <a:cs typeface="Calibri"/>
              </a:rPr>
              <a:t>y  lo </a:t>
            </a:r>
            <a:r>
              <a:rPr sz="2100" spc="-10" dirty="0">
                <a:latin typeface="Calibri"/>
                <a:cs typeface="Calibri"/>
              </a:rPr>
              <a:t>recibieron </a:t>
            </a:r>
            <a:r>
              <a:rPr sz="2100" spc="-5" dirty="0">
                <a:latin typeface="Calibri"/>
                <a:cs typeface="Calibri"/>
              </a:rPr>
              <a:t>con </a:t>
            </a:r>
            <a:r>
              <a:rPr sz="2100" spc="-15" dirty="0">
                <a:latin typeface="Calibri"/>
                <a:cs typeface="Calibri"/>
              </a:rPr>
              <a:t>oro </a:t>
            </a:r>
            <a:r>
              <a:rPr sz="2100" dirty="0">
                <a:latin typeface="Calibri"/>
                <a:cs typeface="Calibri"/>
              </a:rPr>
              <a:t>y </a:t>
            </a:r>
            <a:r>
              <a:rPr sz="2100" spc="-10" dirty="0">
                <a:latin typeface="Calibri"/>
                <a:cs typeface="Calibri"/>
              </a:rPr>
              <a:t>fiestas creyendo </a:t>
            </a:r>
            <a:r>
              <a:rPr sz="2100" spc="-5" dirty="0">
                <a:latin typeface="Calibri"/>
                <a:cs typeface="Calibri"/>
              </a:rPr>
              <a:t>que  </a:t>
            </a:r>
            <a:r>
              <a:rPr sz="2100" dirty="0">
                <a:latin typeface="Calibri"/>
                <a:cs typeface="Calibri"/>
              </a:rPr>
              <a:t>el </a:t>
            </a:r>
            <a:r>
              <a:rPr sz="2100" spc="-20" dirty="0">
                <a:latin typeface="Calibri"/>
                <a:cs typeface="Calibri"/>
              </a:rPr>
              <a:t>era </a:t>
            </a:r>
            <a:r>
              <a:rPr sz="2100" dirty="0">
                <a:latin typeface="Calibri"/>
                <a:cs typeface="Calibri"/>
              </a:rPr>
              <a:t>la </a:t>
            </a:r>
            <a:r>
              <a:rPr sz="2100" spc="-10" dirty="0">
                <a:latin typeface="Calibri"/>
                <a:cs typeface="Calibri"/>
              </a:rPr>
              <a:t>serpiente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emplumada.</a:t>
            </a:r>
          </a:p>
        </p:txBody>
      </p:sp>
      <p:sp>
        <p:nvSpPr>
          <p:cNvPr id="5" name="object 5"/>
          <p:cNvSpPr/>
          <p:nvPr/>
        </p:nvSpPr>
        <p:spPr>
          <a:xfrm>
            <a:off x="5289803" y="764286"/>
            <a:ext cx="3800475" cy="3102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89803" y="3866386"/>
            <a:ext cx="3802379" cy="2956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7425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8061" y="1900936"/>
            <a:ext cx="4938395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Arte </a:t>
            </a:r>
            <a:r>
              <a:rPr dirty="0"/>
              <a:t>y  </a:t>
            </a:r>
            <a:r>
              <a:rPr spc="-5" dirty="0"/>
              <a:t>Cultura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6063" y="152400"/>
            <a:ext cx="4067937" cy="6429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152400"/>
            <a:ext cx="54781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Piedra </a:t>
            </a:r>
            <a:r>
              <a:rPr dirty="0"/>
              <a:t>del sol: Calendario</a:t>
            </a:r>
            <a:r>
              <a:rPr spc="-95" dirty="0"/>
              <a:t> </a:t>
            </a:r>
            <a:r>
              <a:rPr spc="-10" dirty="0"/>
              <a:t>azteca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09600" y="1650897"/>
            <a:ext cx="4067810" cy="44773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446405" lvl="0" indent="0" algn="l" defTabSz="914400" rtl="0" eaLnBrk="1" fontAlgn="auto" latinLnBrk="0" hangingPunct="1">
              <a:lnSpc>
                <a:spcPct val="91700"/>
              </a:lnSpc>
              <a:spcBef>
                <a:spcPts val="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1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Piedra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del Sol o 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piedra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los  soles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disco monolítico 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 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inscripciones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alusivas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320675" lvl="0" indent="0" algn="l" defTabSz="914400" rtl="0" eaLnBrk="1" fontAlgn="auto" latinLnBrk="0" hangingPunct="1">
              <a:lnSpc>
                <a:spcPts val="23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 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cosmogoníamexica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 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cultos  solares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los 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aztecas.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 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común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</a:t>
            </a:r>
          </a:p>
          <a:p>
            <a:pPr marL="12700" marR="0" lvl="0" indent="0" algn="l" defTabSz="914400" rtl="0" eaLnBrk="1" fontAlgn="auto" latinLnBrk="0" hangingPunct="1">
              <a:lnSpc>
                <a:spcPts val="21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incorrectamente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llamada</a:t>
            </a:r>
            <a:r>
              <a:rPr kumimoji="0" sz="2100" b="1" i="0" u="none" strike="noStrike" kern="1200" cap="none" spc="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Calendario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ts val="24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Azteca.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5080" lvl="0" indent="0" algn="l" defTabSz="914400" rtl="0" eaLnBrk="1" fontAlgn="auto" latinLnBrk="0" hangingPunct="1">
              <a:lnSpc>
                <a:spcPct val="9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Dentro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este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monolito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están  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descritos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 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movimientos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  </a:t>
            </a:r>
            <a:r>
              <a:rPr kumimoji="0" sz="21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astros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algunos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ciclos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donde los 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meses </a:t>
            </a: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duraban </a:t>
            </a:r>
            <a:r>
              <a:rPr kumimoji="0" sz="21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veinte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días, los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años  dieciocho meses </a:t>
            </a:r>
            <a:r>
              <a:rPr kumimoji="0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los siglos 52 </a:t>
            </a:r>
            <a:r>
              <a:rPr kumimoji="0" sz="21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años, 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los cuales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 </a:t>
            </a:r>
            <a:r>
              <a:rPr kumimoji="0" sz="21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renuevan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</a:t>
            </a:r>
            <a:r>
              <a:rPr kumimoji="0" sz="21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cíclicos.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56" y="37211"/>
            <a:ext cx="5067300" cy="2247265"/>
          </a:xfrm>
          <a:custGeom>
            <a:avLst/>
            <a:gdLst/>
            <a:ahLst/>
            <a:cxnLst/>
            <a:rect l="l" t="t" r="r" b="b"/>
            <a:pathLst>
              <a:path w="5067300" h="2247265">
                <a:moveTo>
                  <a:pt x="0" y="2246757"/>
                </a:moveTo>
                <a:lnTo>
                  <a:pt x="5067300" y="2246757"/>
                </a:lnTo>
                <a:lnTo>
                  <a:pt x="5067300" y="0"/>
                </a:lnTo>
                <a:lnTo>
                  <a:pt x="0" y="0"/>
                </a:lnTo>
                <a:lnTo>
                  <a:pt x="0" y="2246757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23426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11167" y="2036064"/>
            <a:ext cx="1924812" cy="22768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18455" y="4454899"/>
            <a:ext cx="5067300" cy="2247265"/>
          </a:xfrm>
          <a:custGeom>
            <a:avLst/>
            <a:gdLst/>
            <a:ahLst/>
            <a:cxnLst/>
            <a:rect l="l" t="t" r="r" b="b"/>
            <a:pathLst>
              <a:path w="5067300" h="2247265">
                <a:moveTo>
                  <a:pt x="5067300" y="0"/>
                </a:moveTo>
                <a:lnTo>
                  <a:pt x="0" y="0"/>
                </a:lnTo>
                <a:lnTo>
                  <a:pt x="0" y="2246757"/>
                </a:lnTo>
                <a:lnTo>
                  <a:pt x="5067300" y="2246757"/>
                </a:lnTo>
                <a:lnTo>
                  <a:pt x="506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6237" y="4456735"/>
            <a:ext cx="4805045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En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centro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del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monolito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encuentra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el  </a:t>
            </a:r>
            <a:r>
              <a:rPr sz="2000" b="1" spc="-15" dirty="0">
                <a:solidFill>
                  <a:schemeClr val="bg1"/>
                </a:solidFill>
                <a:latin typeface="Calibri"/>
                <a:cs typeface="Calibri"/>
              </a:rPr>
              <a:t>rostro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del dios solar </a:t>
            </a:r>
            <a:r>
              <a:rPr sz="2000" b="1" spc="-25" dirty="0">
                <a:solidFill>
                  <a:schemeClr val="bg1"/>
                </a:solidFill>
                <a:latin typeface="Calibri"/>
                <a:cs typeface="Calibri"/>
              </a:rPr>
              <a:t>Tonatiuh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dentro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del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glifo  "movimiento"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con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sus dos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manos.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Además 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en cada mano,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sus </a:t>
            </a:r>
            <a:r>
              <a:rPr sz="2000" b="1" spc="-20" dirty="0">
                <a:solidFill>
                  <a:schemeClr val="bg1"/>
                </a:solidFill>
                <a:latin typeface="Calibri"/>
                <a:cs typeface="Calibri"/>
              </a:rPr>
              <a:t>garras 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apretan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un </a:t>
            </a:r>
            <a:r>
              <a:rPr sz="2000" b="1" spc="-15" dirty="0">
                <a:solidFill>
                  <a:schemeClr val="bg1"/>
                </a:solidFill>
                <a:latin typeface="Calibri"/>
                <a:cs typeface="Calibri"/>
              </a:rPr>
              <a:t>corazón 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humano,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y su lengua </a:t>
            </a:r>
            <a:r>
              <a:rPr sz="2000" b="1" spc="-15" dirty="0">
                <a:solidFill>
                  <a:schemeClr val="bg1"/>
                </a:solidFill>
                <a:latin typeface="Calibri"/>
                <a:cs typeface="Calibri"/>
              </a:rPr>
              <a:t>está </a:t>
            </a:r>
            <a:r>
              <a:rPr sz="2000" b="1" spc="-10" dirty="0">
                <a:solidFill>
                  <a:schemeClr val="bg1"/>
                </a:solidFill>
                <a:latin typeface="Calibri"/>
                <a:cs typeface="Calibri"/>
              </a:rPr>
              <a:t>representada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como 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un </a:t>
            </a:r>
            <a:r>
              <a:rPr sz="2000" b="1" spc="-5" dirty="0">
                <a:solidFill>
                  <a:schemeClr val="bg1"/>
                </a:solidFill>
                <a:latin typeface="Calibri"/>
                <a:cs typeface="Calibri"/>
              </a:rPr>
              <a:t>cuchillo </a:t>
            </a:r>
            <a:r>
              <a:rPr sz="2000" b="1" dirty="0">
                <a:solidFill>
                  <a:schemeClr val="bg1"/>
                </a:solidFill>
                <a:latin typeface="Calibri"/>
                <a:cs typeface="Calibri"/>
              </a:rPr>
              <a:t>de pedernal 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o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una </a:t>
            </a:r>
            <a:r>
              <a:rPr sz="2000" spc="-15" dirty="0">
                <a:solidFill>
                  <a:schemeClr val="bg1"/>
                </a:solidFill>
                <a:latin typeface="Calibri"/>
                <a:cs typeface="Calibri"/>
              </a:rPr>
              <a:t>larga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barba  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representando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su</a:t>
            </a:r>
            <a:r>
              <a:rPr sz="20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chemeClr val="bg1"/>
                </a:solidFill>
                <a:latin typeface="Calibri"/>
                <a:cs typeface="Calibri"/>
              </a:rPr>
              <a:t>sabiduría.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599" y="13247"/>
            <a:ext cx="7799831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7825">
              <a:lnSpc>
                <a:spcPct val="100000"/>
              </a:lnSpc>
              <a:spcBef>
                <a:spcPts val="100"/>
              </a:spcBef>
            </a:pPr>
            <a:r>
              <a:rPr dirty="0"/>
              <a:t>Las </a:t>
            </a:r>
            <a:r>
              <a:rPr spc="-10" dirty="0"/>
              <a:t>cuatro </a:t>
            </a:r>
            <a:r>
              <a:rPr spc="-15" dirty="0"/>
              <a:t>eras: </a:t>
            </a:r>
            <a:r>
              <a:rPr dirty="0"/>
              <a:t>Los 4</a:t>
            </a:r>
            <a:r>
              <a:rPr spc="-95" dirty="0"/>
              <a:t> </a:t>
            </a:r>
            <a:r>
              <a:rPr dirty="0"/>
              <a:t>soles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879347"/>
            <a:ext cx="5768340" cy="1443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289048"/>
            <a:ext cx="5794248" cy="1444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700271"/>
            <a:ext cx="5817108" cy="1443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111496"/>
            <a:ext cx="5809488" cy="14432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5984" y="997077"/>
            <a:ext cx="5458460" cy="534352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79705">
              <a:lnSpc>
                <a:spcPts val="2090"/>
              </a:lnSpc>
              <a:spcBef>
                <a:spcPts val="320"/>
              </a:spcBef>
            </a:pP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En </a:t>
            </a:r>
            <a:r>
              <a:rPr sz="1900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cuadrado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superior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derecho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representa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4 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Jaguar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día que,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tras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676 años, la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primera era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acabó al 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surgir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de las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entrañas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la tierra, monstruos que  </a:t>
            </a:r>
            <a:r>
              <a:rPr sz="1900" b="1" spc="-15" dirty="0">
                <a:solidFill>
                  <a:schemeClr val="bg1"/>
                </a:solidFill>
                <a:latin typeface="Calibri"/>
                <a:cs typeface="Calibri"/>
              </a:rPr>
              <a:t>devoraron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a la</a:t>
            </a:r>
            <a:r>
              <a:rPr sz="1900" b="1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chemeClr val="bg1"/>
                </a:solidFill>
                <a:latin typeface="Calibri"/>
                <a:cs typeface="Calibri"/>
              </a:rPr>
              <a:t>gente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31115">
              <a:lnSpc>
                <a:spcPct val="91600"/>
              </a:lnSpc>
            </a:pP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A su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izquierda, está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4 </a:t>
            </a:r>
            <a:r>
              <a:rPr sz="1900" b="1" spc="-15" dirty="0">
                <a:solidFill>
                  <a:schemeClr val="bg1"/>
                </a:solidFill>
                <a:latin typeface="Calibri"/>
                <a:cs typeface="Calibri"/>
              </a:rPr>
              <a:t>Viento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recuerda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que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tras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364  años,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vientos huracanados sacudieron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la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tierra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 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hicieron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que los que no pereciesen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convirtiesen en 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monos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>
              <a:lnSpc>
                <a:spcPts val="2090"/>
              </a:lnSpc>
              <a:spcBef>
                <a:spcPts val="1520"/>
              </a:spcBef>
            </a:pP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Bajo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éste,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4 Lluvia de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fuego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sz="1900" spc="-20" dirty="0">
                <a:solidFill>
                  <a:schemeClr val="bg1"/>
                </a:solidFill>
                <a:latin typeface="Calibri"/>
                <a:cs typeface="Calibri"/>
              </a:rPr>
              <a:t>Este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mundo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duró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312 años  y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los que vivieron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en él,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perecieron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sz="1900" b="1" spc="1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se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2050"/>
              </a:lnSpc>
            </a:pP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volvieron guajolotes </a:t>
            </a:r>
            <a:r>
              <a:rPr sz="1900" b="1" spc="-15" dirty="0">
                <a:solidFill>
                  <a:schemeClr val="bg1"/>
                </a:solidFill>
                <a:latin typeface="Calibri"/>
                <a:cs typeface="Calibri"/>
              </a:rPr>
              <a:t>tras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una lluvia de</a:t>
            </a:r>
            <a:r>
              <a:rPr sz="1900" b="1" spc="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fuego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12700">
              <a:lnSpc>
                <a:spcPct val="91600"/>
              </a:lnSpc>
              <a:spcBef>
                <a:spcPts val="1480"/>
              </a:spcBef>
            </a:pP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En </a:t>
            </a:r>
            <a:r>
              <a:rPr sz="1900" dirty="0">
                <a:solidFill>
                  <a:schemeClr val="bg1"/>
                </a:solidFill>
                <a:latin typeface="Calibri"/>
                <a:cs typeface="Calibri"/>
              </a:rPr>
              <a:t>el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cuadrado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inferior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derecho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se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encuentra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4 Agua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, 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antesala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de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nuestro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mundo, que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duró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676 años y acabó  cuando los que lo </a:t>
            </a:r>
            <a:r>
              <a:rPr sz="1900" spc="-15" dirty="0">
                <a:solidFill>
                  <a:schemeClr val="bg1"/>
                </a:solidFill>
                <a:latin typeface="Calibri"/>
                <a:cs typeface="Calibri"/>
              </a:rPr>
              <a:t>habitaron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murieron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aprisionados </a:t>
            </a:r>
            <a:r>
              <a:rPr sz="1900" spc="-10" dirty="0">
                <a:solidFill>
                  <a:schemeClr val="bg1"/>
                </a:solidFill>
                <a:latin typeface="Calibri"/>
                <a:cs typeface="Calibri"/>
              </a:rPr>
              <a:t>por  </a:t>
            </a:r>
            <a:r>
              <a:rPr sz="1900" spc="-5" dirty="0">
                <a:solidFill>
                  <a:schemeClr val="bg1"/>
                </a:solidFill>
                <a:latin typeface="Calibri"/>
                <a:cs typeface="Calibri"/>
              </a:rPr>
              <a:t>las aguas y se </a:t>
            </a:r>
            <a:r>
              <a:rPr sz="1900" b="1" spc="-10" dirty="0">
                <a:solidFill>
                  <a:schemeClr val="bg1"/>
                </a:solidFill>
                <a:latin typeface="Calibri"/>
                <a:cs typeface="Calibri"/>
              </a:rPr>
              <a:t>transformaron </a:t>
            </a:r>
            <a:r>
              <a:rPr sz="1900" b="1" dirty="0">
                <a:solidFill>
                  <a:schemeClr val="bg1"/>
                </a:solidFill>
                <a:latin typeface="Calibri"/>
                <a:cs typeface="Calibri"/>
              </a:rPr>
              <a:t>en</a:t>
            </a:r>
            <a:r>
              <a:rPr sz="1900" b="1" spc="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chemeClr val="bg1"/>
                </a:solidFill>
                <a:latin typeface="Calibri"/>
                <a:cs typeface="Calibri"/>
              </a:rPr>
              <a:t>peces.</a:t>
            </a:r>
            <a:endParaRPr sz="19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958713" y="1603324"/>
            <a:ext cx="3185287" cy="40590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29071" y="1376172"/>
            <a:ext cx="2711196" cy="1496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71616" y="1395730"/>
            <a:ext cx="2456815" cy="1252220"/>
          </a:xfrm>
          <a:custGeom>
            <a:avLst/>
            <a:gdLst/>
            <a:ahLst/>
            <a:cxnLst/>
            <a:rect l="l" t="t" r="r" b="b"/>
            <a:pathLst>
              <a:path w="2456815" h="1252220">
                <a:moveTo>
                  <a:pt x="2351680" y="1209876"/>
                </a:moveTo>
                <a:lnTo>
                  <a:pt x="2289810" y="1213866"/>
                </a:lnTo>
                <a:lnTo>
                  <a:pt x="2271903" y="1234059"/>
                </a:lnTo>
                <a:lnTo>
                  <a:pt x="2273917" y="1241373"/>
                </a:lnTo>
                <a:lnTo>
                  <a:pt x="2278395" y="1247140"/>
                </a:lnTo>
                <a:lnTo>
                  <a:pt x="2284708" y="1250811"/>
                </a:lnTo>
                <a:lnTo>
                  <a:pt x="2292223" y="1251839"/>
                </a:lnTo>
                <a:lnTo>
                  <a:pt x="2454855" y="1241298"/>
                </a:lnTo>
                <a:lnTo>
                  <a:pt x="2414524" y="1241298"/>
                </a:lnTo>
                <a:lnTo>
                  <a:pt x="2351680" y="1209876"/>
                </a:lnTo>
                <a:close/>
              </a:path>
              <a:path w="2456815" h="1252220">
                <a:moveTo>
                  <a:pt x="2389225" y="1207455"/>
                </a:moveTo>
                <a:lnTo>
                  <a:pt x="2351680" y="1209876"/>
                </a:lnTo>
                <a:lnTo>
                  <a:pt x="2414524" y="1241298"/>
                </a:lnTo>
                <a:lnTo>
                  <a:pt x="2417826" y="1234694"/>
                </a:lnTo>
                <a:lnTo>
                  <a:pt x="2407031" y="1234694"/>
                </a:lnTo>
                <a:lnTo>
                  <a:pt x="2389225" y="1207455"/>
                </a:lnTo>
                <a:close/>
              </a:path>
              <a:path w="2456815" h="1252220">
                <a:moveTo>
                  <a:pt x="2347229" y="1094817"/>
                </a:moveTo>
                <a:lnTo>
                  <a:pt x="2340229" y="1097661"/>
                </a:lnTo>
                <a:lnTo>
                  <a:pt x="2334801" y="1102947"/>
                </a:lnTo>
                <a:lnTo>
                  <a:pt x="2331958" y="1109662"/>
                </a:lnTo>
                <a:lnTo>
                  <a:pt x="2331852" y="1116949"/>
                </a:lnTo>
                <a:lnTo>
                  <a:pt x="2334641" y="1123950"/>
                </a:lnTo>
                <a:lnTo>
                  <a:pt x="2368492" y="1175737"/>
                </a:lnTo>
                <a:lnTo>
                  <a:pt x="2431541" y="1207262"/>
                </a:lnTo>
                <a:lnTo>
                  <a:pt x="2414524" y="1241298"/>
                </a:lnTo>
                <a:lnTo>
                  <a:pt x="2454855" y="1241298"/>
                </a:lnTo>
                <a:lnTo>
                  <a:pt x="2456815" y="1241171"/>
                </a:lnTo>
                <a:lnTo>
                  <a:pt x="2366517" y="1103122"/>
                </a:lnTo>
                <a:lnTo>
                  <a:pt x="2361231" y="1097750"/>
                </a:lnTo>
                <a:lnTo>
                  <a:pt x="2354516" y="1094914"/>
                </a:lnTo>
                <a:lnTo>
                  <a:pt x="2347229" y="1094817"/>
                </a:lnTo>
                <a:close/>
              </a:path>
              <a:path w="2456815" h="1252220">
                <a:moveTo>
                  <a:pt x="2421763" y="1205357"/>
                </a:moveTo>
                <a:lnTo>
                  <a:pt x="2389225" y="1207455"/>
                </a:lnTo>
                <a:lnTo>
                  <a:pt x="2407031" y="1234694"/>
                </a:lnTo>
                <a:lnTo>
                  <a:pt x="2421763" y="1205357"/>
                </a:lnTo>
                <a:close/>
              </a:path>
              <a:path w="2456815" h="1252220">
                <a:moveTo>
                  <a:pt x="2427732" y="1205357"/>
                </a:moveTo>
                <a:lnTo>
                  <a:pt x="2421763" y="1205357"/>
                </a:lnTo>
                <a:lnTo>
                  <a:pt x="2407031" y="1234694"/>
                </a:lnTo>
                <a:lnTo>
                  <a:pt x="2417826" y="1234694"/>
                </a:lnTo>
                <a:lnTo>
                  <a:pt x="2431541" y="1207262"/>
                </a:lnTo>
                <a:lnTo>
                  <a:pt x="2427732" y="1205357"/>
                </a:lnTo>
                <a:close/>
              </a:path>
              <a:path w="2456815" h="1252220">
                <a:moveTo>
                  <a:pt x="17018" y="0"/>
                </a:moveTo>
                <a:lnTo>
                  <a:pt x="0" y="34036"/>
                </a:lnTo>
                <a:lnTo>
                  <a:pt x="2351680" y="1209876"/>
                </a:lnTo>
                <a:lnTo>
                  <a:pt x="2389225" y="1207455"/>
                </a:lnTo>
                <a:lnTo>
                  <a:pt x="2368492" y="1175737"/>
                </a:lnTo>
                <a:lnTo>
                  <a:pt x="17018" y="0"/>
                </a:lnTo>
                <a:close/>
              </a:path>
              <a:path w="2456815" h="1252220">
                <a:moveTo>
                  <a:pt x="2368492" y="1175737"/>
                </a:moveTo>
                <a:lnTo>
                  <a:pt x="2389225" y="1207455"/>
                </a:lnTo>
                <a:lnTo>
                  <a:pt x="2421763" y="1205357"/>
                </a:lnTo>
                <a:lnTo>
                  <a:pt x="2427732" y="1205357"/>
                </a:lnTo>
                <a:lnTo>
                  <a:pt x="2368492" y="1175737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89091" y="2599944"/>
            <a:ext cx="1479804" cy="4251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2526" y="2703778"/>
            <a:ext cx="1224280" cy="171450"/>
          </a:xfrm>
          <a:custGeom>
            <a:avLst/>
            <a:gdLst/>
            <a:ahLst/>
            <a:cxnLst/>
            <a:rect l="l" t="t" r="r" b="b"/>
            <a:pathLst>
              <a:path w="1224279" h="171450">
                <a:moveTo>
                  <a:pt x="1148587" y="85586"/>
                </a:moveTo>
                <a:lnTo>
                  <a:pt x="1062481" y="135814"/>
                </a:lnTo>
                <a:lnTo>
                  <a:pt x="1056856" y="140793"/>
                </a:lnTo>
                <a:lnTo>
                  <a:pt x="1053671" y="147355"/>
                </a:lnTo>
                <a:lnTo>
                  <a:pt x="1053177" y="154656"/>
                </a:lnTo>
                <a:lnTo>
                  <a:pt x="1055624" y="161849"/>
                </a:lnTo>
                <a:lnTo>
                  <a:pt x="1060674" y="167457"/>
                </a:lnTo>
                <a:lnTo>
                  <a:pt x="1067260" y="170612"/>
                </a:lnTo>
                <a:lnTo>
                  <a:pt x="1074537" y="171100"/>
                </a:lnTo>
                <a:lnTo>
                  <a:pt x="1081658" y="168707"/>
                </a:lnTo>
                <a:lnTo>
                  <a:pt x="1191520" y="104572"/>
                </a:lnTo>
                <a:lnTo>
                  <a:pt x="1186433" y="104572"/>
                </a:lnTo>
                <a:lnTo>
                  <a:pt x="1186433" y="102032"/>
                </a:lnTo>
                <a:lnTo>
                  <a:pt x="1176781" y="102032"/>
                </a:lnTo>
                <a:lnTo>
                  <a:pt x="1148587" y="85586"/>
                </a:lnTo>
                <a:close/>
              </a:path>
              <a:path w="1224279" h="171450">
                <a:moveTo>
                  <a:pt x="1115821" y="66472"/>
                </a:moveTo>
                <a:lnTo>
                  <a:pt x="0" y="66472"/>
                </a:lnTo>
                <a:lnTo>
                  <a:pt x="0" y="104572"/>
                </a:lnTo>
                <a:lnTo>
                  <a:pt x="1116039" y="104572"/>
                </a:lnTo>
                <a:lnTo>
                  <a:pt x="1148587" y="85586"/>
                </a:lnTo>
                <a:lnTo>
                  <a:pt x="1115821" y="66472"/>
                </a:lnTo>
                <a:close/>
              </a:path>
              <a:path w="1224279" h="171450">
                <a:moveTo>
                  <a:pt x="1191470" y="66472"/>
                </a:moveTo>
                <a:lnTo>
                  <a:pt x="1186433" y="66472"/>
                </a:lnTo>
                <a:lnTo>
                  <a:pt x="1186433" y="104572"/>
                </a:lnTo>
                <a:lnTo>
                  <a:pt x="1191520" y="104572"/>
                </a:lnTo>
                <a:lnTo>
                  <a:pt x="1224152" y="85522"/>
                </a:lnTo>
                <a:lnTo>
                  <a:pt x="1191470" y="66472"/>
                </a:lnTo>
                <a:close/>
              </a:path>
              <a:path w="1224279" h="171450">
                <a:moveTo>
                  <a:pt x="1176781" y="69139"/>
                </a:moveTo>
                <a:lnTo>
                  <a:pt x="1148587" y="85586"/>
                </a:lnTo>
                <a:lnTo>
                  <a:pt x="1176781" y="102032"/>
                </a:lnTo>
                <a:lnTo>
                  <a:pt x="1176781" y="69139"/>
                </a:lnTo>
                <a:close/>
              </a:path>
              <a:path w="1224279" h="171450">
                <a:moveTo>
                  <a:pt x="1186433" y="69139"/>
                </a:moveTo>
                <a:lnTo>
                  <a:pt x="1176781" y="69139"/>
                </a:lnTo>
                <a:lnTo>
                  <a:pt x="1176781" y="102032"/>
                </a:lnTo>
                <a:lnTo>
                  <a:pt x="1186433" y="102032"/>
                </a:lnTo>
                <a:lnTo>
                  <a:pt x="1186433" y="69139"/>
                </a:lnTo>
                <a:close/>
              </a:path>
              <a:path w="1224279" h="171450">
                <a:moveTo>
                  <a:pt x="1074537" y="0"/>
                </a:moveTo>
                <a:lnTo>
                  <a:pt x="1067260" y="464"/>
                </a:lnTo>
                <a:lnTo>
                  <a:pt x="1060674" y="3643"/>
                </a:lnTo>
                <a:lnTo>
                  <a:pt x="1055624" y="9322"/>
                </a:lnTo>
                <a:lnTo>
                  <a:pt x="1053177" y="16444"/>
                </a:lnTo>
                <a:lnTo>
                  <a:pt x="1053671" y="23721"/>
                </a:lnTo>
                <a:lnTo>
                  <a:pt x="1056856" y="30307"/>
                </a:lnTo>
                <a:lnTo>
                  <a:pt x="1062481" y="35357"/>
                </a:lnTo>
                <a:lnTo>
                  <a:pt x="1148587" y="85586"/>
                </a:lnTo>
                <a:lnTo>
                  <a:pt x="1176781" y="69139"/>
                </a:lnTo>
                <a:lnTo>
                  <a:pt x="1186433" y="69139"/>
                </a:lnTo>
                <a:lnTo>
                  <a:pt x="1186433" y="66472"/>
                </a:lnTo>
                <a:lnTo>
                  <a:pt x="1191470" y="66472"/>
                </a:lnTo>
                <a:lnTo>
                  <a:pt x="1081658" y="2464"/>
                </a:lnTo>
                <a:lnTo>
                  <a:pt x="1074537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89091" y="4247388"/>
            <a:ext cx="1479804" cy="4251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31383" y="4342929"/>
            <a:ext cx="1225550" cy="170815"/>
          </a:xfrm>
          <a:custGeom>
            <a:avLst/>
            <a:gdLst/>
            <a:ahLst/>
            <a:cxnLst/>
            <a:rect l="l" t="t" r="r" b="b"/>
            <a:pathLst>
              <a:path w="1225550" h="170814">
                <a:moveTo>
                  <a:pt x="1116192" y="106832"/>
                </a:moveTo>
                <a:lnTo>
                  <a:pt x="1060958" y="134836"/>
                </a:lnTo>
                <a:lnTo>
                  <a:pt x="1055022" y="139505"/>
                </a:lnTo>
                <a:lnTo>
                  <a:pt x="1051480" y="145901"/>
                </a:lnTo>
                <a:lnTo>
                  <a:pt x="1050581" y="153177"/>
                </a:lnTo>
                <a:lnTo>
                  <a:pt x="1052575" y="160490"/>
                </a:lnTo>
                <a:lnTo>
                  <a:pt x="1057298" y="166370"/>
                </a:lnTo>
                <a:lnTo>
                  <a:pt x="1063688" y="169904"/>
                </a:lnTo>
                <a:lnTo>
                  <a:pt x="1070935" y="170795"/>
                </a:lnTo>
                <a:lnTo>
                  <a:pt x="1078230" y="168745"/>
                </a:lnTo>
                <a:lnTo>
                  <a:pt x="1192224" y="110960"/>
                </a:lnTo>
                <a:lnTo>
                  <a:pt x="1186434" y="110960"/>
                </a:lnTo>
                <a:lnTo>
                  <a:pt x="1116192" y="106832"/>
                </a:lnTo>
                <a:close/>
              </a:path>
              <a:path w="1225550" h="170814">
                <a:moveTo>
                  <a:pt x="1149914" y="89735"/>
                </a:moveTo>
                <a:lnTo>
                  <a:pt x="1116192" y="106832"/>
                </a:lnTo>
                <a:lnTo>
                  <a:pt x="1186434" y="110960"/>
                </a:lnTo>
                <a:lnTo>
                  <a:pt x="1186625" y="107785"/>
                </a:lnTo>
                <a:lnTo>
                  <a:pt x="1177036" y="107785"/>
                </a:lnTo>
                <a:lnTo>
                  <a:pt x="1149914" y="89735"/>
                </a:lnTo>
                <a:close/>
              </a:path>
              <a:path w="1225550" h="170814">
                <a:moveTo>
                  <a:pt x="1081006" y="0"/>
                </a:moveTo>
                <a:lnTo>
                  <a:pt x="1073705" y="9"/>
                </a:lnTo>
                <a:lnTo>
                  <a:pt x="1066952" y="2758"/>
                </a:lnTo>
                <a:lnTo>
                  <a:pt x="1061592" y="8090"/>
                </a:lnTo>
                <a:lnTo>
                  <a:pt x="1058729" y="15111"/>
                </a:lnTo>
                <a:lnTo>
                  <a:pt x="1058783" y="22441"/>
                </a:lnTo>
                <a:lnTo>
                  <a:pt x="1061575" y="29200"/>
                </a:lnTo>
                <a:lnTo>
                  <a:pt x="1066926" y="34506"/>
                </a:lnTo>
                <a:lnTo>
                  <a:pt x="1118540" y="68855"/>
                </a:lnTo>
                <a:lnTo>
                  <a:pt x="1188719" y="72987"/>
                </a:lnTo>
                <a:lnTo>
                  <a:pt x="1186434" y="110960"/>
                </a:lnTo>
                <a:lnTo>
                  <a:pt x="1192224" y="110960"/>
                </a:lnTo>
                <a:lnTo>
                  <a:pt x="1225295" y="94196"/>
                </a:lnTo>
                <a:lnTo>
                  <a:pt x="1088009" y="2883"/>
                </a:lnTo>
                <a:lnTo>
                  <a:pt x="1081006" y="0"/>
                </a:lnTo>
                <a:close/>
              </a:path>
              <a:path w="1225550" h="170814">
                <a:moveTo>
                  <a:pt x="1178940" y="75019"/>
                </a:moveTo>
                <a:lnTo>
                  <a:pt x="1149914" y="89735"/>
                </a:lnTo>
                <a:lnTo>
                  <a:pt x="1177036" y="107785"/>
                </a:lnTo>
                <a:lnTo>
                  <a:pt x="1178940" y="75019"/>
                </a:lnTo>
                <a:close/>
              </a:path>
              <a:path w="1225550" h="170814">
                <a:moveTo>
                  <a:pt x="1188597" y="75019"/>
                </a:moveTo>
                <a:lnTo>
                  <a:pt x="1178940" y="75019"/>
                </a:lnTo>
                <a:lnTo>
                  <a:pt x="1177036" y="107785"/>
                </a:lnTo>
                <a:lnTo>
                  <a:pt x="1186625" y="107785"/>
                </a:lnTo>
                <a:lnTo>
                  <a:pt x="1188597" y="75019"/>
                </a:lnTo>
                <a:close/>
              </a:path>
              <a:path w="1225550" h="170814">
                <a:moveTo>
                  <a:pt x="2286" y="3137"/>
                </a:moveTo>
                <a:lnTo>
                  <a:pt x="0" y="41237"/>
                </a:lnTo>
                <a:lnTo>
                  <a:pt x="1116192" y="106832"/>
                </a:lnTo>
                <a:lnTo>
                  <a:pt x="1149914" y="89735"/>
                </a:lnTo>
                <a:lnTo>
                  <a:pt x="1118540" y="68855"/>
                </a:lnTo>
                <a:lnTo>
                  <a:pt x="2286" y="3137"/>
                </a:lnTo>
                <a:close/>
              </a:path>
              <a:path w="1225550" h="170814">
                <a:moveTo>
                  <a:pt x="1118540" y="68855"/>
                </a:moveTo>
                <a:lnTo>
                  <a:pt x="1149914" y="89735"/>
                </a:lnTo>
                <a:lnTo>
                  <a:pt x="1178940" y="75019"/>
                </a:lnTo>
                <a:lnTo>
                  <a:pt x="1188597" y="75019"/>
                </a:lnTo>
                <a:lnTo>
                  <a:pt x="1188719" y="72987"/>
                </a:lnTo>
                <a:lnTo>
                  <a:pt x="1118540" y="6885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79947" y="4392167"/>
            <a:ext cx="2560320" cy="15666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23128" y="4578730"/>
            <a:ext cx="2305685" cy="1315720"/>
          </a:xfrm>
          <a:custGeom>
            <a:avLst/>
            <a:gdLst/>
            <a:ahLst/>
            <a:cxnLst/>
            <a:rect l="l" t="t" r="r" b="b"/>
            <a:pathLst>
              <a:path w="2305684" h="1315720">
                <a:moveTo>
                  <a:pt x="2201601" y="38989"/>
                </a:moveTo>
                <a:lnTo>
                  <a:pt x="0" y="1281950"/>
                </a:lnTo>
                <a:lnTo>
                  <a:pt x="18796" y="1315135"/>
                </a:lnTo>
                <a:lnTo>
                  <a:pt x="2220422" y="72123"/>
                </a:lnTo>
                <a:lnTo>
                  <a:pt x="2239432" y="39533"/>
                </a:lnTo>
                <a:lnTo>
                  <a:pt x="2201601" y="38989"/>
                </a:lnTo>
                <a:close/>
              </a:path>
              <a:path w="2305684" h="1315720">
                <a:moveTo>
                  <a:pt x="2304190" y="4318"/>
                </a:moveTo>
                <a:lnTo>
                  <a:pt x="2263013" y="4318"/>
                </a:lnTo>
                <a:lnTo>
                  <a:pt x="2281808" y="37465"/>
                </a:lnTo>
                <a:lnTo>
                  <a:pt x="2220422" y="72123"/>
                </a:lnTo>
                <a:lnTo>
                  <a:pt x="2189226" y="125603"/>
                </a:lnTo>
                <a:lnTo>
                  <a:pt x="2186761" y="132724"/>
                </a:lnTo>
                <a:lnTo>
                  <a:pt x="2187225" y="140001"/>
                </a:lnTo>
                <a:lnTo>
                  <a:pt x="2190404" y="146587"/>
                </a:lnTo>
                <a:lnTo>
                  <a:pt x="2196083" y="151638"/>
                </a:lnTo>
                <a:lnTo>
                  <a:pt x="2203205" y="154102"/>
                </a:lnTo>
                <a:lnTo>
                  <a:pt x="2210482" y="153638"/>
                </a:lnTo>
                <a:lnTo>
                  <a:pt x="2217068" y="150459"/>
                </a:lnTo>
                <a:lnTo>
                  <a:pt x="2222119" y="144780"/>
                </a:lnTo>
                <a:lnTo>
                  <a:pt x="2304190" y="4318"/>
                </a:lnTo>
                <a:close/>
              </a:path>
              <a:path w="2305684" h="1315720">
                <a:moveTo>
                  <a:pt x="2239432" y="39533"/>
                </a:moveTo>
                <a:lnTo>
                  <a:pt x="2220422" y="72123"/>
                </a:lnTo>
                <a:lnTo>
                  <a:pt x="2277310" y="40005"/>
                </a:lnTo>
                <a:lnTo>
                  <a:pt x="2272156" y="40005"/>
                </a:lnTo>
                <a:lnTo>
                  <a:pt x="2239432" y="39533"/>
                </a:lnTo>
                <a:close/>
              </a:path>
              <a:path w="2305684" h="1315720">
                <a:moveTo>
                  <a:pt x="2255901" y="11303"/>
                </a:moveTo>
                <a:lnTo>
                  <a:pt x="2239432" y="39533"/>
                </a:lnTo>
                <a:lnTo>
                  <a:pt x="2272156" y="40005"/>
                </a:lnTo>
                <a:lnTo>
                  <a:pt x="2255901" y="11303"/>
                </a:lnTo>
                <a:close/>
              </a:path>
              <a:path w="2305684" h="1315720">
                <a:moveTo>
                  <a:pt x="2266973" y="11303"/>
                </a:moveTo>
                <a:lnTo>
                  <a:pt x="2255901" y="11303"/>
                </a:lnTo>
                <a:lnTo>
                  <a:pt x="2272156" y="40005"/>
                </a:lnTo>
                <a:lnTo>
                  <a:pt x="2277310" y="40005"/>
                </a:lnTo>
                <a:lnTo>
                  <a:pt x="2281808" y="37465"/>
                </a:lnTo>
                <a:lnTo>
                  <a:pt x="2266973" y="11303"/>
                </a:lnTo>
                <a:close/>
              </a:path>
              <a:path w="2305684" h="1315720">
                <a:moveTo>
                  <a:pt x="2263013" y="4318"/>
                </a:moveTo>
                <a:lnTo>
                  <a:pt x="2201601" y="38989"/>
                </a:lnTo>
                <a:lnTo>
                  <a:pt x="2239432" y="39533"/>
                </a:lnTo>
                <a:lnTo>
                  <a:pt x="2255901" y="11303"/>
                </a:lnTo>
                <a:lnTo>
                  <a:pt x="2266973" y="11303"/>
                </a:lnTo>
                <a:lnTo>
                  <a:pt x="2263013" y="4318"/>
                </a:lnTo>
                <a:close/>
              </a:path>
              <a:path w="2305684" h="1315720">
                <a:moveTo>
                  <a:pt x="2140330" y="0"/>
                </a:moveTo>
                <a:lnTo>
                  <a:pt x="2132885" y="1400"/>
                </a:lnTo>
                <a:lnTo>
                  <a:pt x="2126773" y="5397"/>
                </a:lnTo>
                <a:lnTo>
                  <a:pt x="2122614" y="11394"/>
                </a:lnTo>
                <a:lnTo>
                  <a:pt x="2121027" y="18796"/>
                </a:lnTo>
                <a:lnTo>
                  <a:pt x="2122427" y="26241"/>
                </a:lnTo>
                <a:lnTo>
                  <a:pt x="2126424" y="32353"/>
                </a:lnTo>
                <a:lnTo>
                  <a:pt x="2132421" y="36512"/>
                </a:lnTo>
                <a:lnTo>
                  <a:pt x="2139823" y="38100"/>
                </a:lnTo>
                <a:lnTo>
                  <a:pt x="2201601" y="38989"/>
                </a:lnTo>
                <a:lnTo>
                  <a:pt x="2263013" y="4318"/>
                </a:lnTo>
                <a:lnTo>
                  <a:pt x="2304190" y="4318"/>
                </a:lnTo>
                <a:lnTo>
                  <a:pt x="2305304" y="2413"/>
                </a:lnTo>
                <a:lnTo>
                  <a:pt x="214033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3CE07-6C8A-459A-9740-A8B38FF54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¡Actividad!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B778D5-5DDE-4F1D-B938-2AC0FD6A7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436" y="1524000"/>
            <a:ext cx="7172564" cy="4495800"/>
          </a:xfrm>
        </p:spPr>
        <p:txBody>
          <a:bodyPr>
            <a:normAutofit/>
          </a:bodyPr>
          <a:lstStyle/>
          <a:p>
            <a:r>
              <a:rPr lang="es-CL" dirty="0"/>
              <a:t>La siguiente actividad corresponde a un crucigrama. En el deberán escribir los nombres correctos de la pista que se encuentra abajo. Recordar que cada línea tiene un número. Ese número corresponde a la pista que debes adivinar. ¡Confío que lo superarás con éxito!</a:t>
            </a:r>
          </a:p>
          <a:p>
            <a:r>
              <a:rPr lang="es-CL" dirty="0"/>
              <a:t>Realizaré un ejemplo para que puedan guiarse.</a:t>
            </a:r>
          </a:p>
          <a:p>
            <a:r>
              <a:rPr lang="es-CL" dirty="0"/>
              <a:t>La actividad puede ser traspasada a los cuadernos, para evitar imprimir el material. Colocan su cuaderno en vertical y van contando los cuadritos de cada palaba.</a:t>
            </a:r>
          </a:p>
        </p:txBody>
      </p:sp>
    </p:spTree>
    <p:extLst>
      <p:ext uri="{BB962C8B-B14F-4D97-AF65-F5344CB8AC3E}">
        <p14:creationId xmlns:p14="http://schemas.microsoft.com/office/powerpoint/2010/main" val="2097021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9BC0076-9960-4BBA-89C6-907116CC9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18874" r="22500" b="12945"/>
          <a:stretch/>
        </p:blipFill>
        <p:spPr>
          <a:xfrm>
            <a:off x="-31124" y="1"/>
            <a:ext cx="9175124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C75FD36-17C0-4BF5-8068-80B0F53D8A15}"/>
              </a:ext>
            </a:extLst>
          </p:cNvPr>
          <p:cNvSpPr txBox="1"/>
          <p:nvPr/>
        </p:nvSpPr>
        <p:spPr>
          <a:xfrm>
            <a:off x="4191000" y="381000"/>
            <a:ext cx="60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r>
              <a:rPr lang="es-C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D2B357-CDC4-4E4D-86BB-531A18D191A4}"/>
              </a:ext>
            </a:extLst>
          </p:cNvPr>
          <p:cNvSpPr txBox="1"/>
          <p:nvPr/>
        </p:nvSpPr>
        <p:spPr>
          <a:xfrm>
            <a:off x="3918397" y="304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88DA977-596D-4040-9500-09F63564F2D0}"/>
              </a:ext>
            </a:extLst>
          </p:cNvPr>
          <p:cNvSpPr txBox="1"/>
          <p:nvPr/>
        </p:nvSpPr>
        <p:spPr>
          <a:xfrm>
            <a:off x="2133600" y="4894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6DB469F-40BB-40C8-A8C8-93917B221CA1}"/>
              </a:ext>
            </a:extLst>
          </p:cNvPr>
          <p:cNvSpPr txBox="1"/>
          <p:nvPr/>
        </p:nvSpPr>
        <p:spPr>
          <a:xfrm>
            <a:off x="3477296" y="67413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853888-2D73-4066-998F-92FFC358B7F2}"/>
              </a:ext>
            </a:extLst>
          </p:cNvPr>
          <p:cNvSpPr txBox="1"/>
          <p:nvPr/>
        </p:nvSpPr>
        <p:spPr>
          <a:xfrm>
            <a:off x="1863144" y="116359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BE0F5C-EEEA-4DD6-A672-8AAB547312CA}"/>
              </a:ext>
            </a:extLst>
          </p:cNvPr>
          <p:cNvSpPr txBox="1"/>
          <p:nvPr/>
        </p:nvSpPr>
        <p:spPr>
          <a:xfrm>
            <a:off x="2722272" y="152219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F0A6D33-5CA9-4E34-A70A-BA1137B94171}"/>
              </a:ext>
            </a:extLst>
          </p:cNvPr>
          <p:cNvSpPr txBox="1"/>
          <p:nvPr/>
        </p:nvSpPr>
        <p:spPr>
          <a:xfrm>
            <a:off x="5867400" y="30596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02274C-7792-44C2-8775-68FDD889858C}"/>
              </a:ext>
            </a:extLst>
          </p:cNvPr>
          <p:cNvSpPr txBox="1"/>
          <p:nvPr/>
        </p:nvSpPr>
        <p:spPr>
          <a:xfrm>
            <a:off x="2407813" y="287500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9BBBE1-89BE-4829-8320-AD9EE4A4A944}"/>
              </a:ext>
            </a:extLst>
          </p:cNvPr>
          <p:cNvSpPr txBox="1"/>
          <p:nvPr/>
        </p:nvSpPr>
        <p:spPr>
          <a:xfrm>
            <a:off x="3477296" y="3657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47245EB-7C41-413E-AD62-D3DA0EC323D5}"/>
              </a:ext>
            </a:extLst>
          </p:cNvPr>
          <p:cNvSpPr txBox="1"/>
          <p:nvPr/>
        </p:nvSpPr>
        <p:spPr>
          <a:xfrm>
            <a:off x="3477296" y="4191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37610FE-7707-445F-A466-08DD3876460B}"/>
              </a:ext>
            </a:extLst>
          </p:cNvPr>
          <p:cNvSpPr txBox="1"/>
          <p:nvPr/>
        </p:nvSpPr>
        <p:spPr>
          <a:xfrm>
            <a:off x="4876800" y="5029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0326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4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1" y="13992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25375"/>
            <a:ext cx="9144000" cy="232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35221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4">
                <a:moveTo>
                  <a:pt x="9144000" y="222776"/>
                </a:moveTo>
                <a:lnTo>
                  <a:pt x="9144000" y="0"/>
                </a:lnTo>
                <a:lnTo>
                  <a:pt x="0" y="0"/>
                </a:lnTo>
                <a:lnTo>
                  <a:pt x="0" y="222776"/>
                </a:lnTo>
                <a:lnTo>
                  <a:pt x="9144000" y="222776"/>
                </a:lnTo>
                <a:close/>
              </a:path>
            </a:pathLst>
          </a:custGeom>
          <a:solidFill>
            <a:srgbClr val="70B7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60708" y="0"/>
            <a:ext cx="2278492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8455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Arial"/>
                <a:cs typeface="Arial"/>
              </a:rPr>
              <a:t>Los  </a:t>
            </a:r>
            <a:r>
              <a:rPr lang="es-CL" sz="4000" spc="-5" dirty="0">
                <a:solidFill>
                  <a:srgbClr val="FFFFFF"/>
                </a:solidFill>
                <a:latin typeface="Arial"/>
                <a:cs typeface="Arial"/>
              </a:rPr>
              <a:t>Aztecas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52372" y="0"/>
            <a:ext cx="513882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dirty="0"/>
              <a:t>UBICACIÓ</a:t>
            </a:r>
            <a:r>
              <a:rPr lang="es-CL" sz="7200" dirty="0"/>
              <a:t>N</a:t>
            </a:r>
            <a:endParaRPr sz="7200" dirty="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7C164FE-CB89-4D0A-B560-21EDDF18832F}"/>
              </a:ext>
            </a:extLst>
          </p:cNvPr>
          <p:cNvSpPr/>
          <p:nvPr/>
        </p:nvSpPr>
        <p:spPr>
          <a:xfrm>
            <a:off x="617309" y="1140138"/>
            <a:ext cx="7862317" cy="5518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9B7DF74-0A60-47C0-AEAE-029057091246}"/>
              </a:ext>
            </a:extLst>
          </p:cNvPr>
          <p:cNvSpPr/>
          <p:nvPr/>
        </p:nvSpPr>
        <p:spPr>
          <a:xfrm>
            <a:off x="4955032" y="1061173"/>
            <a:ext cx="4078604" cy="1016000"/>
          </a:xfrm>
          <a:custGeom>
            <a:avLst/>
            <a:gdLst/>
            <a:ahLst/>
            <a:cxnLst/>
            <a:rect l="l" t="t" r="r" b="b"/>
            <a:pathLst>
              <a:path w="4078604" h="1016000">
                <a:moveTo>
                  <a:pt x="4078477" y="0"/>
                </a:moveTo>
                <a:lnTo>
                  <a:pt x="0" y="0"/>
                </a:lnTo>
                <a:lnTo>
                  <a:pt x="0" y="1015657"/>
                </a:lnTo>
                <a:lnTo>
                  <a:pt x="4078477" y="1015657"/>
                </a:lnTo>
                <a:lnTo>
                  <a:pt x="4078477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/>
          <a:lstStyle/>
          <a:p>
            <a:r>
              <a:rPr lang="es-CL" dirty="0"/>
              <a:t> </a:t>
            </a:r>
            <a:r>
              <a:rPr lang="es-CL" b="1" spc="-5" dirty="0">
                <a:cs typeface="Calibri"/>
              </a:rPr>
              <a:t>Aztecas: </a:t>
            </a:r>
            <a:r>
              <a:rPr lang="es-CL" dirty="0">
                <a:cs typeface="Calibri"/>
              </a:rPr>
              <a:t>Ubicados en</a:t>
            </a:r>
            <a:r>
              <a:rPr lang="es-CL" spc="-105" dirty="0">
                <a:cs typeface="Calibri"/>
              </a:rPr>
              <a:t> </a:t>
            </a:r>
            <a:r>
              <a:rPr lang="es-CL" dirty="0">
                <a:cs typeface="Calibri"/>
              </a:rPr>
              <a:t>Mesoamérica, </a:t>
            </a:r>
            <a:r>
              <a:rPr lang="es-CL" spc="-5" dirty="0">
                <a:cs typeface="Calibri"/>
              </a:rPr>
              <a:t>específicamente </a:t>
            </a:r>
            <a:r>
              <a:rPr lang="es-CL" dirty="0">
                <a:cs typeface="Calibri"/>
              </a:rPr>
              <a:t>en </a:t>
            </a:r>
            <a:r>
              <a:rPr lang="es-CL" spc="-5" dirty="0">
                <a:cs typeface="Calibri"/>
              </a:rPr>
              <a:t>los</a:t>
            </a:r>
            <a:r>
              <a:rPr lang="es-CL" spc="45" dirty="0">
                <a:cs typeface="Calibri"/>
              </a:rPr>
              <a:t> </a:t>
            </a:r>
            <a:r>
              <a:rPr lang="es-CL" spc="-10" dirty="0">
                <a:cs typeface="Calibri"/>
              </a:rPr>
              <a:t>territorios </a:t>
            </a:r>
            <a:r>
              <a:rPr lang="es-CL" dirty="0">
                <a:cs typeface="Calibri"/>
              </a:rPr>
              <a:t>del actual</a:t>
            </a:r>
            <a:r>
              <a:rPr lang="es-CL" spc="-5" dirty="0">
                <a:cs typeface="Calibri"/>
              </a:rPr>
              <a:t> </a:t>
            </a:r>
            <a:r>
              <a:rPr lang="es-CL" spc="-10" dirty="0">
                <a:cs typeface="Calibri"/>
              </a:rPr>
              <a:t>México.</a:t>
            </a:r>
            <a:endParaRPr lang="es-CL" dirty="0">
              <a:cs typeface="Calibri"/>
            </a:endParaRPr>
          </a:p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1" y="1247393"/>
            <a:ext cx="8490584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0" dirty="0" err="1"/>
              <a:t>Organizac</a:t>
            </a:r>
            <a:r>
              <a:rPr sz="10000" spc="-10" dirty="0" err="1"/>
              <a:t>ión</a:t>
            </a:r>
            <a:endParaRPr sz="10000"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3048000" y="2785245"/>
            <a:ext cx="50234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endParaRPr sz="1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34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078865"/>
          </a:xfrm>
          <a:custGeom>
            <a:avLst/>
            <a:gdLst/>
            <a:ahLst/>
            <a:cxnLst/>
            <a:rect l="l" t="t" r="r" b="b"/>
            <a:pathLst>
              <a:path w="9144000" h="1078865">
                <a:moveTo>
                  <a:pt x="0" y="1078738"/>
                </a:moveTo>
                <a:lnTo>
                  <a:pt x="9144000" y="1078738"/>
                </a:lnTo>
                <a:lnTo>
                  <a:pt x="9144000" y="0"/>
                </a:lnTo>
                <a:lnTo>
                  <a:pt x="0" y="0"/>
                </a:lnTo>
                <a:lnTo>
                  <a:pt x="0" y="1078738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52372" y="965"/>
            <a:ext cx="4148227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/>
              <a:t>Organización</a:t>
            </a:r>
            <a:endParaRPr sz="5400" dirty="0"/>
          </a:p>
        </p:txBody>
      </p:sp>
      <p:sp>
        <p:nvSpPr>
          <p:cNvPr id="8" name="object 8"/>
          <p:cNvSpPr txBox="1"/>
          <p:nvPr/>
        </p:nvSpPr>
        <p:spPr>
          <a:xfrm>
            <a:off x="4800599" y="-115"/>
            <a:ext cx="22745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 err="1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401" y="1576249"/>
            <a:ext cx="3048000" cy="49366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lang="es-CL" sz="4000" spc="-5" dirty="0">
                <a:latin typeface="Calibri"/>
                <a:cs typeface="Calibri"/>
              </a:rPr>
              <a:t>Los Aztecas formaron un verdadero imperio militar, realizando expediciones y conquistas.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026" name="Picture 2" descr="La Historia y Cultura Azteca | México - Mundo Hispánico™">
            <a:extLst>
              <a:ext uri="{FF2B5EF4-FFF2-40B4-BE49-F238E27FC236}">
                <a16:creationId xmlns:a16="http://schemas.microsoft.com/office/drawing/2014/main" id="{E3968B32-524A-4A99-AE01-2DCE3A31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48" y="1575673"/>
            <a:ext cx="5221023" cy="391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134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078865"/>
          </a:xfrm>
          <a:custGeom>
            <a:avLst/>
            <a:gdLst/>
            <a:ahLst/>
            <a:cxnLst/>
            <a:rect l="l" t="t" r="r" b="b"/>
            <a:pathLst>
              <a:path w="9144000" h="1078865">
                <a:moveTo>
                  <a:pt x="0" y="1078738"/>
                </a:moveTo>
                <a:lnTo>
                  <a:pt x="9144000" y="1078738"/>
                </a:lnTo>
                <a:lnTo>
                  <a:pt x="9144000" y="0"/>
                </a:lnTo>
                <a:lnTo>
                  <a:pt x="0" y="0"/>
                </a:lnTo>
                <a:lnTo>
                  <a:pt x="0" y="1078738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0110" y="965"/>
            <a:ext cx="685279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Organiz</a:t>
            </a:r>
            <a:r>
              <a:rPr sz="54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400" dirty="0">
                <a:solidFill>
                  <a:srgbClr val="FFFFFF"/>
                </a:solidFill>
                <a:latin typeface="Arial"/>
                <a:cs typeface="Arial"/>
              </a:rPr>
              <a:t>ción  </a:t>
            </a:r>
            <a:r>
              <a:rPr sz="5400" spc="-5" dirty="0">
                <a:solidFill>
                  <a:srgbClr val="FFFFFF"/>
                </a:solidFill>
                <a:latin typeface="Arial"/>
                <a:cs typeface="Arial"/>
              </a:rPr>
              <a:t>Política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228600" y="1653667"/>
            <a:ext cx="4629834" cy="4321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5306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El </a:t>
            </a:r>
            <a:r>
              <a:rPr spc="-30" dirty="0"/>
              <a:t>rey </a:t>
            </a:r>
            <a:r>
              <a:rPr spc="-35" dirty="0"/>
              <a:t>era </a:t>
            </a:r>
            <a:r>
              <a:rPr spc="-5" dirty="0" err="1"/>
              <a:t>llamado</a:t>
            </a:r>
            <a:r>
              <a:rPr spc="-5" dirty="0"/>
              <a:t>  </a:t>
            </a:r>
            <a:r>
              <a:rPr lang="es-CL" b="1" spc="-10" dirty="0">
                <a:latin typeface="Calibri"/>
                <a:cs typeface="Calibri"/>
              </a:rPr>
              <a:t>Huey Tlatoani </a:t>
            </a:r>
            <a:r>
              <a:rPr spc="-5" dirty="0"/>
              <a:t>y </a:t>
            </a:r>
            <a:r>
              <a:rPr spc="-35" dirty="0"/>
              <a:t>era  </a:t>
            </a:r>
            <a:r>
              <a:rPr spc="-15" dirty="0"/>
              <a:t>ayudado </a:t>
            </a:r>
            <a:r>
              <a:rPr spc="-5" dirty="0"/>
              <a:t>por </a:t>
            </a:r>
            <a:r>
              <a:rPr spc="-10" dirty="0"/>
              <a:t>un  </a:t>
            </a:r>
            <a:r>
              <a:rPr spc="-5" dirty="0"/>
              <a:t>grupo </a:t>
            </a:r>
            <a:r>
              <a:rPr spc="-10" dirty="0"/>
              <a:t>de</a:t>
            </a:r>
          </a:p>
          <a:p>
            <a:pPr marL="12700" marR="5080">
              <a:lnSpc>
                <a:spcPct val="100000"/>
              </a:lnSpc>
            </a:pPr>
            <a:r>
              <a:rPr spc="-5" dirty="0"/>
              <a:t>ancianos,</a:t>
            </a:r>
            <a:r>
              <a:rPr spc="-65" dirty="0"/>
              <a:t> </a:t>
            </a:r>
            <a:r>
              <a:rPr spc="-20" dirty="0" err="1"/>
              <a:t>sacerdote</a:t>
            </a:r>
            <a:r>
              <a:rPr spc="-5" dirty="0" err="1"/>
              <a:t>s</a:t>
            </a:r>
            <a:r>
              <a:rPr spc="-5" dirty="0"/>
              <a:t> y</a:t>
            </a:r>
            <a:r>
              <a:rPr spc="-25" dirty="0"/>
              <a:t> </a:t>
            </a:r>
            <a:r>
              <a:rPr spc="-20" dirty="0"/>
              <a:t>noble</a:t>
            </a:r>
            <a:r>
              <a:rPr lang="es-CL" spc="-20" dirty="0"/>
              <a:t>s, al igual que en la civilización maya.</a:t>
            </a:r>
            <a:endParaRPr spc="-20" dirty="0"/>
          </a:p>
        </p:txBody>
      </p:sp>
      <p:pic>
        <p:nvPicPr>
          <p:cNvPr id="2050" name="Picture 2" descr="Aztecas,Mayas e Incas: Su Gobierno">
            <a:extLst>
              <a:ext uri="{FF2B5EF4-FFF2-40B4-BE49-F238E27FC236}">
                <a16:creationId xmlns:a16="http://schemas.microsoft.com/office/drawing/2014/main" id="{661FBC05-BDEA-442D-99BD-F504D6B9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1404164"/>
            <a:ext cx="4014787" cy="492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040D039-F1E4-4FCB-BD9F-34B2BDB36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118" t="34918" r="21500" b="18638"/>
          <a:stretch/>
        </p:blipFill>
        <p:spPr>
          <a:xfrm>
            <a:off x="3401101" y="1295400"/>
            <a:ext cx="5714995" cy="525779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93EE3FB5-74D0-46A3-A821-B15DFAFDFE40}"/>
              </a:ext>
            </a:extLst>
          </p:cNvPr>
          <p:cNvSpPr/>
          <p:nvPr/>
        </p:nvSpPr>
        <p:spPr>
          <a:xfrm>
            <a:off x="0" y="0"/>
            <a:ext cx="9144000" cy="1078865"/>
          </a:xfrm>
          <a:custGeom>
            <a:avLst/>
            <a:gdLst/>
            <a:ahLst/>
            <a:cxnLst/>
            <a:rect l="l" t="t" r="r" b="b"/>
            <a:pathLst>
              <a:path w="9144000" h="1078865">
                <a:moveTo>
                  <a:pt x="0" y="1078738"/>
                </a:moveTo>
                <a:lnTo>
                  <a:pt x="9144000" y="1078738"/>
                </a:lnTo>
                <a:lnTo>
                  <a:pt x="9144000" y="0"/>
                </a:lnTo>
                <a:lnTo>
                  <a:pt x="0" y="0"/>
                </a:lnTo>
                <a:lnTo>
                  <a:pt x="0" y="1078738"/>
                </a:lnTo>
                <a:close/>
              </a:path>
            </a:pathLst>
          </a:custGeom>
          <a:solidFill>
            <a:srgbClr val="2553AA"/>
          </a:solidFill>
        </p:spPr>
        <p:txBody>
          <a:bodyPr wrap="square" lIns="0" tIns="0" rIns="0" bIns="0" rtlCol="0"/>
          <a:lstStyle/>
          <a:p>
            <a:r>
              <a:rPr lang="es-CL" sz="5400" dirty="0">
                <a:solidFill>
                  <a:schemeClr val="bg1"/>
                </a:solidFill>
              </a:rPr>
              <a:t>  Organización Política</a:t>
            </a:r>
            <a:endParaRPr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4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1247393"/>
            <a:ext cx="7803261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0" dirty="0" err="1"/>
              <a:t>Organiza</a:t>
            </a:r>
            <a:r>
              <a:rPr lang="es-CL" sz="10000" dirty="0"/>
              <a:t>c</a:t>
            </a:r>
            <a:r>
              <a:rPr sz="10000" spc="-5" dirty="0" err="1"/>
              <a:t>ión</a:t>
            </a:r>
            <a:endParaRPr sz="10000"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3886200" y="2501582"/>
            <a:ext cx="417639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120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1092835"/>
          </a:xfrm>
          <a:custGeom>
            <a:avLst/>
            <a:gdLst/>
            <a:ahLst/>
            <a:cxnLst/>
            <a:rect l="l" t="t" r="r" b="b"/>
            <a:pathLst>
              <a:path w="9144000" h="1092835">
                <a:moveTo>
                  <a:pt x="9144000" y="0"/>
                </a:moveTo>
                <a:lnTo>
                  <a:pt x="0" y="0"/>
                </a:lnTo>
                <a:lnTo>
                  <a:pt x="0" y="1092365"/>
                </a:lnTo>
                <a:lnTo>
                  <a:pt x="9144000" y="1092365"/>
                </a:lnTo>
                <a:lnTo>
                  <a:pt x="914400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597884"/>
            <a:ext cx="9144000" cy="2601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607923"/>
            <a:ext cx="9144000" cy="250190"/>
          </a:xfrm>
          <a:custGeom>
            <a:avLst/>
            <a:gdLst/>
            <a:ahLst/>
            <a:cxnLst/>
            <a:rect l="l" t="t" r="r" b="b"/>
            <a:pathLst>
              <a:path w="9144000" h="250190">
                <a:moveTo>
                  <a:pt x="0" y="0"/>
                </a:moveTo>
                <a:lnTo>
                  <a:pt x="0" y="250075"/>
                </a:lnTo>
                <a:lnTo>
                  <a:pt x="9143999" y="250075"/>
                </a:lnTo>
                <a:lnTo>
                  <a:pt x="914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1A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175" y="0"/>
            <a:ext cx="263879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Organiz</a:t>
            </a:r>
            <a:r>
              <a:rPr sz="3200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ción  </a:t>
            </a:r>
            <a:r>
              <a:rPr sz="3200" spc="-5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3074" name="Picture 2" descr="Los Aztecas Ap Lengua Y Cultura - Lessons - Tes Teach">
            <a:extLst>
              <a:ext uri="{FF2B5EF4-FFF2-40B4-BE49-F238E27FC236}">
                <a16:creationId xmlns:a16="http://schemas.microsoft.com/office/drawing/2014/main" id="{61880E93-32E8-4C97-AC23-4651FA8B5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90" y="4980"/>
            <a:ext cx="6543843" cy="686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1053</Words>
  <Application>Microsoft Office PowerPoint</Application>
  <PresentationFormat>Presentación en pantalla (4:3)</PresentationFormat>
  <Paragraphs>98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Century Gothic</vt:lpstr>
      <vt:lpstr>Wingdings 3</vt:lpstr>
      <vt:lpstr>Arial</vt:lpstr>
      <vt:lpstr>Calibri</vt:lpstr>
      <vt:lpstr>Office Theme</vt:lpstr>
      <vt:lpstr>Ion</vt:lpstr>
      <vt:lpstr>Presentación de PowerPoint</vt:lpstr>
      <vt:lpstr>UBICACIÓN</vt:lpstr>
      <vt:lpstr>UBICACIÓN</vt:lpstr>
      <vt:lpstr>Organización</vt:lpstr>
      <vt:lpstr>Organización</vt:lpstr>
      <vt:lpstr>Presentación de PowerPoint</vt:lpstr>
      <vt:lpstr>Presentación de PowerPoint</vt:lpstr>
      <vt:lpstr>Organización</vt:lpstr>
      <vt:lpstr>Presentación de PowerPoint</vt:lpstr>
      <vt:lpstr>Presentación de PowerPoint</vt:lpstr>
      <vt:lpstr>Presentación de PowerPoint</vt:lpstr>
      <vt:lpstr>Presentación de PowerPoint</vt:lpstr>
      <vt:lpstr>Tenochtitlán, La capital del imperio.</vt:lpstr>
      <vt:lpstr>Mito de la fundación de Tenochtitlán</vt:lpstr>
      <vt:lpstr>Economía</vt:lpstr>
      <vt:lpstr>Economía y comercio</vt:lpstr>
      <vt:lpstr>Presentación de PowerPoint</vt:lpstr>
      <vt:lpstr>Presentación de PowerPoint</vt:lpstr>
      <vt:lpstr>Religión</vt:lpstr>
      <vt:lpstr>Religión</vt:lpstr>
      <vt:lpstr>Religión: La lucha de dos dioses</vt:lpstr>
      <vt:lpstr>Arte y  Cultura</vt:lpstr>
      <vt:lpstr>Piedra del sol: Calendario azteca</vt:lpstr>
      <vt:lpstr>Presentación de PowerPoint</vt:lpstr>
      <vt:lpstr>Las cuatro eras: Los 4 soles</vt:lpstr>
      <vt:lpstr>¡Actividad!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Fuentes Humeres</dc:creator>
  <cp:lastModifiedBy>Oscar Fuentes Humeres</cp:lastModifiedBy>
  <cp:revision>12</cp:revision>
  <dcterms:created xsi:type="dcterms:W3CDTF">2019-11-27T21:53:08Z</dcterms:created>
  <dcterms:modified xsi:type="dcterms:W3CDTF">2020-03-26T04:44:59Z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2012-11-27T00:00:00Z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2019-11-27T00:00:00Z</vt:filetime>
  </property>
</Properties>
</file>