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9" r:id="rId17"/>
    <p:sldId id="28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 type="screen4x3"/>
  <p:notesSz cx="9144000" cy="6858000"/>
  <p:embeddedFontLst>
    <p:embeddedFont>
      <p:font typeface="Arial" panose="020B0604020202020204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1148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7425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425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9637" y="-107822"/>
            <a:ext cx="7824724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1148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1148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64996" y="1247393"/>
            <a:ext cx="6971665" cy="3683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8080" y="1653667"/>
            <a:ext cx="4110354" cy="3683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14114"/>
            <a:ext cx="9144000" cy="19911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724463"/>
            <a:ext cx="9144000" cy="1925320"/>
          </a:xfrm>
          <a:custGeom>
            <a:avLst/>
            <a:gdLst/>
            <a:ahLst/>
            <a:cxnLst/>
            <a:rect l="l" t="t" r="r" b="b"/>
            <a:pathLst>
              <a:path w="9144000" h="1925320">
                <a:moveTo>
                  <a:pt x="9144000" y="0"/>
                </a:moveTo>
                <a:lnTo>
                  <a:pt x="0" y="0"/>
                </a:lnTo>
                <a:lnTo>
                  <a:pt x="0" y="1925320"/>
                </a:lnTo>
                <a:lnTo>
                  <a:pt x="9144000" y="1925320"/>
                </a:lnTo>
                <a:lnTo>
                  <a:pt x="9144000" y="0"/>
                </a:lnTo>
                <a:close/>
              </a:path>
            </a:pathLst>
          </a:custGeom>
          <a:solidFill>
            <a:srgbClr val="096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5800" y="4724463"/>
            <a:ext cx="7513574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12165">
              <a:lnSpc>
                <a:spcPct val="100000"/>
              </a:lnSpc>
              <a:spcBef>
                <a:spcPts val="100"/>
              </a:spcBef>
            </a:pPr>
            <a:r>
              <a:rPr sz="9600" dirty="0">
                <a:solidFill>
                  <a:srgbClr val="FFFFFF"/>
                </a:solidFill>
                <a:latin typeface="Arial"/>
                <a:cs typeface="Arial"/>
              </a:rPr>
              <a:t>Los  Mayas</a:t>
            </a:r>
            <a:endParaRPr sz="96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3999" cy="4546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8554" y="1164805"/>
            <a:ext cx="2186432" cy="5396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36561" y="1143401"/>
            <a:ext cx="1989708" cy="5244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11582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Los  Mayas</a:t>
            </a:r>
            <a:endParaRPr sz="4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400" y="-12382"/>
            <a:ext cx="40652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Organización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62711" y="0"/>
            <a:ext cx="18929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400" y="1222030"/>
            <a:ext cx="2975661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 smtClean="0">
                <a:solidFill>
                  <a:srgbClr val="585858"/>
                </a:solidFill>
                <a:latin typeface="Arial"/>
                <a:cs typeface="Arial"/>
              </a:rPr>
              <a:t>Noble</a:t>
            </a:r>
            <a:r>
              <a:rPr lang="es-CL" sz="6000" dirty="0" err="1" smtClean="0">
                <a:solidFill>
                  <a:srgbClr val="585858"/>
                </a:solidFill>
                <a:latin typeface="Arial"/>
                <a:cs typeface="Arial"/>
              </a:rPr>
              <a:t>za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15915" y="1189989"/>
            <a:ext cx="2417064" cy="52447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8431" y="2369820"/>
            <a:ext cx="371856" cy="3992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0621" y="2389504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612"/>
                </a:lnTo>
                <a:lnTo>
                  <a:pt x="0" y="78612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7099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8431" y="3054095"/>
            <a:ext cx="371856" cy="3992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0621" y="3073654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486"/>
                </a:lnTo>
                <a:lnTo>
                  <a:pt x="0" y="78486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6972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7966" y="4179533"/>
            <a:ext cx="352786" cy="3612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0621" y="4180459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486"/>
                </a:lnTo>
                <a:lnTo>
                  <a:pt x="0" y="78486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6972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07401" y="1116565"/>
            <a:ext cx="2183765" cy="3805529"/>
          </a:xfrm>
          <a:prstGeom prst="rect">
            <a:avLst/>
          </a:prstGeom>
        </p:spPr>
        <p:txBody>
          <a:bodyPr vert="horz" wrap="square" lIns="0" tIns="309880" rIns="0" bIns="0" rtlCol="0">
            <a:spAutoFit/>
          </a:bodyPr>
          <a:lstStyle/>
          <a:p>
            <a:pPr marL="324485" marR="30480" indent="-287020">
              <a:lnSpc>
                <a:spcPct val="109800"/>
              </a:lnSpc>
              <a:spcBef>
                <a:spcPts val="2440"/>
              </a:spcBef>
            </a:pPr>
            <a:endParaRPr lang="es-CL" sz="2800" spc="-35" dirty="0" smtClean="0">
              <a:latin typeface="Calibri"/>
              <a:cs typeface="Calibri"/>
            </a:endParaRPr>
          </a:p>
          <a:p>
            <a:pPr marL="324485" marR="30480" indent="-287020">
              <a:lnSpc>
                <a:spcPct val="150000"/>
              </a:lnSpc>
              <a:spcBef>
                <a:spcPts val="2440"/>
              </a:spcBef>
            </a:pPr>
            <a:r>
              <a:rPr lang="es-CL" sz="2800" spc="-35" dirty="0" smtClean="0">
                <a:latin typeface="Calibri"/>
                <a:cs typeface="Calibri"/>
              </a:rPr>
              <a:t>J</a:t>
            </a:r>
            <a:r>
              <a:rPr sz="2800" spc="-35" dirty="0" err="1" smtClean="0">
                <a:latin typeface="Calibri"/>
                <a:cs typeface="Calibri"/>
              </a:rPr>
              <a:t>e</a:t>
            </a:r>
            <a:r>
              <a:rPr sz="2800" spc="-80" dirty="0" err="1" smtClean="0">
                <a:latin typeface="Calibri"/>
                <a:cs typeface="Calibri"/>
              </a:rPr>
              <a:t>f</a:t>
            </a:r>
            <a:r>
              <a:rPr sz="2800" spc="-5" dirty="0" err="1" smtClean="0">
                <a:latin typeface="Calibri"/>
                <a:cs typeface="Calibri"/>
              </a:rPr>
              <a:t>es</a:t>
            </a:r>
            <a:r>
              <a:rPr sz="2800" spc="-15" dirty="0" smtClean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lo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ales  </a:t>
            </a:r>
            <a:r>
              <a:rPr sz="2800" spc="-10" dirty="0">
                <a:latin typeface="Calibri"/>
                <a:cs typeface="Calibri"/>
              </a:rPr>
              <a:t>Consejo de  </a:t>
            </a:r>
            <a:r>
              <a:rPr sz="2800" spc="-5" dirty="0">
                <a:latin typeface="Calibri"/>
                <a:cs typeface="Calibri"/>
              </a:rPr>
              <a:t>ancianos</a:t>
            </a:r>
            <a:endParaRPr sz="2800" dirty="0">
              <a:latin typeface="Calibri"/>
              <a:cs typeface="Calibri"/>
            </a:endParaRPr>
          </a:p>
          <a:p>
            <a:pPr marL="381000">
              <a:lnSpc>
                <a:spcPct val="150000"/>
              </a:lnSpc>
              <a:spcBef>
                <a:spcPts val="1535"/>
              </a:spcBef>
            </a:pPr>
            <a:r>
              <a:rPr sz="2800" spc="-15" dirty="0">
                <a:latin typeface="Calibri"/>
                <a:cs typeface="Calibri"/>
              </a:rPr>
              <a:t>Sacerdotes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Los  Mayas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2373" y="965"/>
            <a:ext cx="40652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Organización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52279" y="0"/>
            <a:ext cx="18929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538" y="1243025"/>
            <a:ext cx="2550973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 err="1" smtClean="0">
                <a:solidFill>
                  <a:srgbClr val="585858"/>
                </a:solidFill>
                <a:latin typeface="Arial"/>
                <a:cs typeface="Arial"/>
              </a:rPr>
              <a:t>Puebl</a:t>
            </a:r>
            <a:r>
              <a:rPr lang="es-CL" sz="6000" dirty="0" smtClean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8431" y="2369820"/>
            <a:ext cx="371856" cy="399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0621" y="2389504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612"/>
                </a:lnTo>
                <a:lnTo>
                  <a:pt x="0" y="78612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7099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8431" y="3054095"/>
            <a:ext cx="371856" cy="399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0621" y="3073654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486"/>
                </a:lnTo>
                <a:lnTo>
                  <a:pt x="0" y="78486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6972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7966" y="3783293"/>
            <a:ext cx="352786" cy="361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621" y="3783329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486"/>
                </a:lnTo>
                <a:lnTo>
                  <a:pt x="0" y="78486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7099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77223" y="3812651"/>
            <a:ext cx="17627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Campesinos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4139" y="1480666"/>
            <a:ext cx="2391410" cy="2273058"/>
          </a:xfrm>
          <a:prstGeom prst="rect">
            <a:avLst/>
          </a:prstGeom>
        </p:spPr>
        <p:txBody>
          <a:bodyPr vert="horz" wrap="square" lIns="0" tIns="399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145"/>
              </a:spcBef>
            </a:pPr>
            <a:endParaRPr lang="es-CL" sz="2800" spc="-10" dirty="0" smtClean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3145"/>
              </a:spcBef>
            </a:pPr>
            <a:r>
              <a:rPr lang="es-CL" sz="2800" spc="-10" dirty="0" smtClean="0">
                <a:latin typeface="Calibri"/>
                <a:cs typeface="Calibri"/>
              </a:rPr>
              <a:t>   </a:t>
            </a:r>
            <a:r>
              <a:rPr sz="2800" spc="-10" dirty="0" err="1" smtClean="0">
                <a:latin typeface="Calibri"/>
                <a:cs typeface="Calibri"/>
              </a:rPr>
              <a:t>Come</a:t>
            </a:r>
            <a:r>
              <a:rPr sz="2800" spc="-50" dirty="0" err="1" smtClean="0">
                <a:latin typeface="Calibri"/>
                <a:cs typeface="Calibri"/>
              </a:rPr>
              <a:t>r</a:t>
            </a:r>
            <a:r>
              <a:rPr sz="2800" spc="-5" dirty="0" err="1" smtClean="0">
                <a:latin typeface="Calibri"/>
                <a:cs typeface="Calibri"/>
              </a:rPr>
              <a:t>cia</a:t>
            </a:r>
            <a:r>
              <a:rPr sz="2800" spc="-30" dirty="0" err="1" smtClean="0">
                <a:latin typeface="Calibri"/>
                <a:cs typeface="Calibri"/>
              </a:rPr>
              <a:t>n</a:t>
            </a:r>
            <a:r>
              <a:rPr sz="2800" spc="-35" dirty="0" err="1" smtClean="0">
                <a:latin typeface="Calibri"/>
                <a:cs typeface="Calibri"/>
              </a:rPr>
              <a:t>t</a:t>
            </a:r>
            <a:r>
              <a:rPr sz="2800" spc="-5" dirty="0" err="1" smtClean="0">
                <a:latin typeface="Calibri"/>
                <a:cs typeface="Calibri"/>
              </a:rPr>
              <a:t>es</a:t>
            </a:r>
            <a:endParaRPr sz="2800" dirty="0">
              <a:latin typeface="Calibri"/>
              <a:cs typeface="Calibri"/>
            </a:endParaRPr>
          </a:p>
          <a:p>
            <a:pPr marL="324485">
              <a:lnSpc>
                <a:spcPct val="100000"/>
              </a:lnSpc>
              <a:spcBef>
                <a:spcPts val="1415"/>
              </a:spcBef>
            </a:pPr>
            <a:r>
              <a:rPr sz="2800" spc="-10" dirty="0">
                <a:latin typeface="Calibri"/>
                <a:cs typeface="Calibri"/>
              </a:rPr>
              <a:t>Artesanos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83992" y="1315453"/>
            <a:ext cx="2213102" cy="45134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58610" y="1098384"/>
            <a:ext cx="2754757" cy="50905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42028" y="2173211"/>
            <a:ext cx="3058795" cy="44347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Los  Mayas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5989" y="0"/>
            <a:ext cx="40652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Organización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61027" y="0"/>
            <a:ext cx="18929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538" y="1243025"/>
            <a:ext cx="3432861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 err="1" smtClean="0">
                <a:solidFill>
                  <a:srgbClr val="585858"/>
                </a:solidFill>
                <a:latin typeface="Arial"/>
                <a:cs typeface="Arial"/>
              </a:rPr>
              <a:t>Escla</a:t>
            </a:r>
            <a:r>
              <a:rPr lang="es-CL" sz="6000" dirty="0" smtClean="0">
                <a:solidFill>
                  <a:srgbClr val="585858"/>
                </a:solidFill>
                <a:latin typeface="Arial"/>
                <a:cs typeface="Arial"/>
              </a:rPr>
              <a:t>vos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8431" y="2369820"/>
            <a:ext cx="371856" cy="399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0621" y="2389504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612"/>
                </a:lnTo>
                <a:lnTo>
                  <a:pt x="0" y="78612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7099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966" y="3563837"/>
            <a:ext cx="352786" cy="361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0621" y="3564890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486"/>
                </a:lnTo>
                <a:lnTo>
                  <a:pt x="0" y="78486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6972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75614" y="2351431"/>
            <a:ext cx="20745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Prisioneros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7323" y="2710756"/>
            <a:ext cx="12960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la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guerra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7966" y="4725125"/>
            <a:ext cx="352786" cy="361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0621" y="4725542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485"/>
                </a:lnTo>
                <a:lnTo>
                  <a:pt x="0" y="78485"/>
                </a:lnTo>
                <a:lnTo>
                  <a:pt x="0" y="235457"/>
                </a:lnTo>
                <a:lnTo>
                  <a:pt x="143383" y="235457"/>
                </a:lnTo>
                <a:lnTo>
                  <a:pt x="143383" y="314070"/>
                </a:lnTo>
                <a:lnTo>
                  <a:pt x="286766" y="156971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72439" y="3394964"/>
            <a:ext cx="2077720" cy="2039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latin typeface="Calibri"/>
                <a:cs typeface="Calibri"/>
              </a:rPr>
              <a:t>Vendidos para  </a:t>
            </a:r>
            <a:r>
              <a:rPr sz="2800" spc="-10" dirty="0">
                <a:latin typeface="Calibri"/>
                <a:cs typeface="Calibri"/>
              </a:rPr>
              <a:t>trabajar</a:t>
            </a:r>
            <a:endParaRPr sz="2800">
              <a:latin typeface="Calibri"/>
              <a:cs typeface="Calibri"/>
            </a:endParaRPr>
          </a:p>
          <a:p>
            <a:pPr marL="12700" marR="716915">
              <a:lnSpc>
                <a:spcPct val="100000"/>
              </a:lnSpc>
              <a:spcBef>
                <a:spcPts val="2420"/>
              </a:spcBef>
            </a:pPr>
            <a:r>
              <a:rPr sz="2800" spc="-10" dirty="0">
                <a:latin typeface="Calibri"/>
                <a:cs typeface="Calibri"/>
              </a:rPr>
              <a:t>Sino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para  </a:t>
            </a:r>
            <a:r>
              <a:rPr sz="2800" spc="-10" dirty="0">
                <a:latin typeface="Calibri"/>
                <a:cs typeface="Calibri"/>
              </a:rPr>
              <a:t>sacrificar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37178" y="486613"/>
            <a:ext cx="3973703" cy="5979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3279" y="1889886"/>
            <a:ext cx="688657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Economía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Los  Mayas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652373" y="965"/>
            <a:ext cx="31127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Economía</a:t>
            </a:r>
            <a:endParaRPr sz="5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37967" y="4594805"/>
            <a:ext cx="2382002" cy="1654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13255" y="4339527"/>
            <a:ext cx="2459634" cy="1903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94482" y="1889251"/>
            <a:ext cx="3478911" cy="25976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05502" y="1889251"/>
            <a:ext cx="4238498" cy="30055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6731" y="1309192"/>
            <a:ext cx="7078980" cy="312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latin typeface="Calibri"/>
                <a:cs typeface="Calibri"/>
              </a:rPr>
              <a:t>Grandes </a:t>
            </a:r>
            <a:r>
              <a:rPr sz="4000" b="1" spc="-10" dirty="0">
                <a:latin typeface="Calibri"/>
                <a:cs typeface="Calibri"/>
              </a:rPr>
              <a:t>agricultores</a:t>
            </a:r>
            <a:r>
              <a:rPr sz="4000" spc="-10" dirty="0">
                <a:latin typeface="Calibri"/>
                <a:cs typeface="Calibri"/>
              </a:rPr>
              <a:t>,</a:t>
            </a:r>
            <a:r>
              <a:rPr sz="4000" dirty="0">
                <a:latin typeface="Calibri"/>
                <a:cs typeface="Calibri"/>
              </a:rPr>
              <a:t> </a:t>
            </a:r>
            <a:r>
              <a:rPr sz="4000" spc="-15" dirty="0">
                <a:latin typeface="Calibri"/>
                <a:cs typeface="Calibri"/>
              </a:rPr>
              <a:t>cosecharon:</a:t>
            </a:r>
            <a:endParaRPr sz="4000">
              <a:latin typeface="Calibri"/>
              <a:cs typeface="Calibri"/>
            </a:endParaRPr>
          </a:p>
          <a:p>
            <a:pPr marL="12700" marR="5647690">
              <a:lnSpc>
                <a:spcPct val="100000"/>
              </a:lnSpc>
              <a:spcBef>
                <a:spcPts val="2800"/>
              </a:spcBef>
            </a:pPr>
            <a:r>
              <a:rPr sz="2800" spc="-5" dirty="0">
                <a:solidFill>
                  <a:srgbClr val="585858"/>
                </a:solidFill>
                <a:latin typeface="Calibri"/>
                <a:cs typeface="Calibri"/>
              </a:rPr>
              <a:t>Maíz  </a:t>
            </a:r>
            <a:r>
              <a:rPr sz="2800" spc="-30" dirty="0">
                <a:solidFill>
                  <a:srgbClr val="585858"/>
                </a:solidFill>
                <a:latin typeface="Calibri"/>
                <a:cs typeface="Calibri"/>
              </a:rPr>
              <a:t>Porotos  </a:t>
            </a:r>
            <a:r>
              <a:rPr sz="2800" spc="-10" dirty="0">
                <a:solidFill>
                  <a:srgbClr val="585858"/>
                </a:solidFill>
                <a:latin typeface="Calibri"/>
                <a:cs typeface="Calibri"/>
              </a:rPr>
              <a:t>Cacao  Calaba</a:t>
            </a:r>
            <a:r>
              <a:rPr sz="2800" spc="-55" dirty="0">
                <a:solidFill>
                  <a:srgbClr val="585858"/>
                </a:solidFill>
                <a:latin typeface="Calibri"/>
                <a:cs typeface="Calibri"/>
              </a:rPr>
              <a:t>z</a:t>
            </a:r>
            <a:r>
              <a:rPr sz="2800" spc="-5" dirty="0">
                <a:solidFill>
                  <a:srgbClr val="585858"/>
                </a:solidFill>
                <a:latin typeface="Calibri"/>
                <a:cs typeface="Calibri"/>
              </a:rPr>
              <a:t>as  </a:t>
            </a:r>
            <a:r>
              <a:rPr sz="2800" spc="-25" dirty="0">
                <a:solidFill>
                  <a:srgbClr val="585858"/>
                </a:solidFill>
                <a:latin typeface="Calibri"/>
                <a:cs typeface="Calibri"/>
              </a:rPr>
              <a:t>Etc…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Los  Mayas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652373" y="965"/>
            <a:ext cx="31127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Economía</a:t>
            </a:r>
            <a:endParaRPr sz="5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6731" y="1309192"/>
            <a:ext cx="6652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latin typeface="Calibri"/>
                <a:cs typeface="Calibri"/>
              </a:rPr>
              <a:t>Utilizaron </a:t>
            </a:r>
            <a:r>
              <a:rPr sz="4000" spc="-5" dirty="0">
                <a:latin typeface="Calibri"/>
                <a:cs typeface="Calibri"/>
              </a:rPr>
              <a:t>el </a:t>
            </a:r>
            <a:r>
              <a:rPr sz="4000" b="1" spc="-20" dirty="0">
                <a:latin typeface="Calibri"/>
                <a:cs typeface="Calibri"/>
              </a:rPr>
              <a:t>sistema </a:t>
            </a:r>
            <a:r>
              <a:rPr sz="4000" b="1" spc="-5" dirty="0">
                <a:latin typeface="Calibri"/>
                <a:cs typeface="Calibri"/>
              </a:rPr>
              <a:t>de la</a:t>
            </a:r>
            <a:r>
              <a:rPr sz="4000" b="1" spc="3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milpa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4000" spc="-30" dirty="0">
                <a:latin typeface="Calibri"/>
                <a:cs typeface="Calibri"/>
              </a:rPr>
              <a:t>para </a:t>
            </a:r>
            <a:r>
              <a:rPr sz="4000" spc="-5" dirty="0">
                <a:latin typeface="Calibri"/>
                <a:cs typeface="Calibri"/>
              </a:rPr>
              <a:t>poder</a:t>
            </a:r>
            <a:r>
              <a:rPr sz="4000" spc="15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cosechar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37533" y="3044050"/>
            <a:ext cx="4560951" cy="3029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5063" y="2944863"/>
            <a:ext cx="2015589" cy="3128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4489" y="2944863"/>
            <a:ext cx="2025142" cy="31283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89376" y="3616452"/>
            <a:ext cx="1159764" cy="458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41191" y="3659378"/>
            <a:ext cx="1051560" cy="328295"/>
          </a:xfrm>
          <a:custGeom>
            <a:avLst/>
            <a:gdLst/>
            <a:ahLst/>
            <a:cxnLst/>
            <a:rect l="l" t="t" r="r" b="b"/>
            <a:pathLst>
              <a:path w="1051560" h="328295">
                <a:moveTo>
                  <a:pt x="887603" y="0"/>
                </a:moveTo>
                <a:lnTo>
                  <a:pt x="887603" y="81915"/>
                </a:lnTo>
                <a:lnTo>
                  <a:pt x="0" y="81915"/>
                </a:lnTo>
                <a:lnTo>
                  <a:pt x="0" y="245872"/>
                </a:lnTo>
                <a:lnTo>
                  <a:pt x="887603" y="245872"/>
                </a:lnTo>
                <a:lnTo>
                  <a:pt x="887603" y="327787"/>
                </a:lnTo>
                <a:lnTo>
                  <a:pt x="1051433" y="163957"/>
                </a:lnTo>
                <a:lnTo>
                  <a:pt x="887603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41191" y="3659378"/>
            <a:ext cx="1051560" cy="328295"/>
          </a:xfrm>
          <a:custGeom>
            <a:avLst/>
            <a:gdLst/>
            <a:ahLst/>
            <a:cxnLst/>
            <a:rect l="l" t="t" r="r" b="b"/>
            <a:pathLst>
              <a:path w="1051560" h="328295">
                <a:moveTo>
                  <a:pt x="0" y="81915"/>
                </a:moveTo>
                <a:lnTo>
                  <a:pt x="887603" y="81915"/>
                </a:lnTo>
                <a:lnTo>
                  <a:pt x="887603" y="0"/>
                </a:lnTo>
                <a:lnTo>
                  <a:pt x="1051433" y="163957"/>
                </a:lnTo>
                <a:lnTo>
                  <a:pt x="887603" y="327787"/>
                </a:lnTo>
                <a:lnTo>
                  <a:pt x="887603" y="245872"/>
                </a:lnTo>
                <a:lnTo>
                  <a:pt x="0" y="245872"/>
                </a:lnTo>
                <a:lnTo>
                  <a:pt x="0" y="8191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426" t="25001" r="23865" b="5207"/>
          <a:stretch/>
        </p:blipFill>
        <p:spPr>
          <a:xfrm>
            <a:off x="-34636" y="762000"/>
            <a:ext cx="9178636" cy="60709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33400" y="228600"/>
            <a:ext cx="7803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/>
              <a:t>Ciclo de vida de los Mayas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2723065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429000" y="533400"/>
            <a:ext cx="4110354" cy="615553"/>
          </a:xfrm>
        </p:spPr>
        <p:txBody>
          <a:bodyPr/>
          <a:lstStyle/>
          <a:p>
            <a:r>
              <a:rPr lang="es-CL" dirty="0" smtClean="0"/>
              <a:t>¡Actividad! 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304800" y="1600200"/>
            <a:ext cx="86868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Con relación al ciclo de la vida de los mayas, realice las siguientes actividades propuestas:</a:t>
            </a:r>
          </a:p>
          <a:p>
            <a:endParaRPr lang="es-CL" sz="2800" dirty="0"/>
          </a:p>
          <a:p>
            <a:r>
              <a:rPr lang="es-CL" sz="2800" dirty="0" smtClean="0"/>
              <a:t>1.- ¿Es </a:t>
            </a:r>
            <a:r>
              <a:rPr lang="es-CL" sz="2800" dirty="0"/>
              <a:t>posible apreciar las diferencias de roles y atribuciones que existían entre hombres y mujeres mayas?, ¿por qué? </a:t>
            </a:r>
            <a:endParaRPr lang="es-CL" sz="2800" dirty="0" smtClean="0"/>
          </a:p>
          <a:p>
            <a:endParaRPr lang="es-CL" sz="2800" dirty="0" smtClean="0"/>
          </a:p>
          <a:p>
            <a:r>
              <a:rPr lang="es-CL" sz="2800" dirty="0" smtClean="0"/>
              <a:t>2.- </a:t>
            </a:r>
            <a:r>
              <a:rPr lang="es-CL" sz="2800" dirty="0"/>
              <a:t>Escriba un relato sobre la vida cotidiana de su familia. Al finalizarlo, </a:t>
            </a:r>
            <a:r>
              <a:rPr lang="es-CL" sz="2800" dirty="0" smtClean="0"/>
              <a:t>argumente ¿</a:t>
            </a:r>
            <a:r>
              <a:rPr lang="es-CL" sz="2800" dirty="0"/>
              <a:t>notas alguna similitud entre ella y la sociedad maya?, ¿cuáles dirías que son las tradiciones en que más se diferencian?, ¿por qué</a:t>
            </a:r>
            <a:r>
              <a:rPr lang="es-CL" sz="2800" dirty="0" smtClean="0"/>
              <a:t>?.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48399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7C8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7535" y="1929256"/>
            <a:ext cx="553148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Religión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17C8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17C8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Los  Mayas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652373" y="965"/>
            <a:ext cx="25038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FFFF"/>
                </a:solidFill>
                <a:latin typeface="Arial"/>
                <a:cs typeface="Arial"/>
              </a:rPr>
              <a:t>Religión</a:t>
            </a:r>
            <a:endParaRPr sz="5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0181" y="1309192"/>
            <a:ext cx="3218815" cy="3074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spc="-25" dirty="0">
                <a:latin typeface="Calibri"/>
                <a:cs typeface="Calibri"/>
              </a:rPr>
              <a:t>Eran  </a:t>
            </a:r>
            <a:r>
              <a:rPr sz="4000" b="1" spc="-15" dirty="0">
                <a:latin typeface="Calibri"/>
                <a:cs typeface="Calibri"/>
              </a:rPr>
              <a:t>politeístas,</a:t>
            </a:r>
            <a:r>
              <a:rPr sz="4000" b="1" spc="-55" dirty="0">
                <a:latin typeface="Calibri"/>
                <a:cs typeface="Calibri"/>
              </a:rPr>
              <a:t> </a:t>
            </a:r>
            <a:r>
              <a:rPr sz="4000" spc="-5" dirty="0">
                <a:latin typeface="Calibri"/>
                <a:cs typeface="Calibri"/>
              </a:rPr>
              <a:t>ado  </a:t>
            </a:r>
            <a:r>
              <a:rPr sz="4000" spc="-20" dirty="0">
                <a:latin typeface="Calibri"/>
                <a:cs typeface="Calibri"/>
              </a:rPr>
              <a:t>raban </a:t>
            </a:r>
            <a:r>
              <a:rPr sz="4000" spc="-5" dirty="0">
                <a:latin typeface="Calibri"/>
                <a:cs typeface="Calibri"/>
              </a:rPr>
              <a:t>a </a:t>
            </a:r>
            <a:r>
              <a:rPr sz="4000" spc="-10" dirty="0">
                <a:latin typeface="Calibri"/>
                <a:cs typeface="Calibri"/>
              </a:rPr>
              <a:t>los  </a:t>
            </a:r>
            <a:r>
              <a:rPr sz="4000" spc="-5" dirty="0">
                <a:latin typeface="Calibri"/>
                <a:cs typeface="Calibri"/>
              </a:rPr>
              <a:t>dioses de la  </a:t>
            </a:r>
            <a:r>
              <a:rPr sz="4000" spc="-25" dirty="0">
                <a:latin typeface="Calibri"/>
                <a:cs typeface="Calibri"/>
              </a:rPr>
              <a:t>naturaleza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33926" y="1406397"/>
            <a:ext cx="4526407" cy="2717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05859" y="4532795"/>
            <a:ext cx="1268107" cy="1951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88025" y="4518190"/>
            <a:ext cx="1310894" cy="19663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59091" y="4518126"/>
            <a:ext cx="1301242" cy="1928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83096" y="3796284"/>
            <a:ext cx="361188" cy="7421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40881" y="3822700"/>
            <a:ext cx="246379" cy="641985"/>
          </a:xfrm>
          <a:custGeom>
            <a:avLst/>
            <a:gdLst/>
            <a:ahLst/>
            <a:cxnLst/>
            <a:rect l="l" t="t" r="r" b="b"/>
            <a:pathLst>
              <a:path w="246379" h="641985">
                <a:moveTo>
                  <a:pt x="184403" y="0"/>
                </a:moveTo>
                <a:lnTo>
                  <a:pt x="61468" y="0"/>
                </a:lnTo>
                <a:lnTo>
                  <a:pt x="61468" y="518922"/>
                </a:lnTo>
                <a:lnTo>
                  <a:pt x="0" y="518922"/>
                </a:lnTo>
                <a:lnTo>
                  <a:pt x="122936" y="641731"/>
                </a:lnTo>
                <a:lnTo>
                  <a:pt x="245872" y="518922"/>
                </a:lnTo>
                <a:lnTo>
                  <a:pt x="184403" y="518922"/>
                </a:lnTo>
                <a:lnTo>
                  <a:pt x="184403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40881" y="3822700"/>
            <a:ext cx="246379" cy="641985"/>
          </a:xfrm>
          <a:custGeom>
            <a:avLst/>
            <a:gdLst/>
            <a:ahLst/>
            <a:cxnLst/>
            <a:rect l="l" t="t" r="r" b="b"/>
            <a:pathLst>
              <a:path w="246379" h="641985">
                <a:moveTo>
                  <a:pt x="0" y="518922"/>
                </a:moveTo>
                <a:lnTo>
                  <a:pt x="61468" y="518922"/>
                </a:lnTo>
                <a:lnTo>
                  <a:pt x="61468" y="0"/>
                </a:lnTo>
                <a:lnTo>
                  <a:pt x="184403" y="0"/>
                </a:lnTo>
                <a:lnTo>
                  <a:pt x="184403" y="518922"/>
                </a:lnTo>
                <a:lnTo>
                  <a:pt x="245872" y="518922"/>
                </a:lnTo>
                <a:lnTo>
                  <a:pt x="122936" y="641731"/>
                </a:lnTo>
                <a:lnTo>
                  <a:pt x="0" y="51892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21352" y="3810000"/>
            <a:ext cx="361188" cy="7421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79390" y="3836415"/>
            <a:ext cx="245745" cy="641985"/>
          </a:xfrm>
          <a:custGeom>
            <a:avLst/>
            <a:gdLst/>
            <a:ahLst/>
            <a:cxnLst/>
            <a:rect l="l" t="t" r="r" b="b"/>
            <a:pathLst>
              <a:path w="245745" h="641985">
                <a:moveTo>
                  <a:pt x="184404" y="0"/>
                </a:moveTo>
                <a:lnTo>
                  <a:pt x="61468" y="0"/>
                </a:lnTo>
                <a:lnTo>
                  <a:pt x="61468" y="518794"/>
                </a:lnTo>
                <a:lnTo>
                  <a:pt x="0" y="518794"/>
                </a:lnTo>
                <a:lnTo>
                  <a:pt x="122936" y="641730"/>
                </a:lnTo>
                <a:lnTo>
                  <a:pt x="245745" y="518794"/>
                </a:lnTo>
                <a:lnTo>
                  <a:pt x="184404" y="518794"/>
                </a:lnTo>
                <a:lnTo>
                  <a:pt x="184404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79390" y="3836415"/>
            <a:ext cx="245745" cy="641985"/>
          </a:xfrm>
          <a:custGeom>
            <a:avLst/>
            <a:gdLst/>
            <a:ahLst/>
            <a:cxnLst/>
            <a:rect l="l" t="t" r="r" b="b"/>
            <a:pathLst>
              <a:path w="245745" h="641985">
                <a:moveTo>
                  <a:pt x="0" y="518794"/>
                </a:moveTo>
                <a:lnTo>
                  <a:pt x="61468" y="518794"/>
                </a:lnTo>
                <a:lnTo>
                  <a:pt x="61468" y="0"/>
                </a:lnTo>
                <a:lnTo>
                  <a:pt x="184404" y="0"/>
                </a:lnTo>
                <a:lnTo>
                  <a:pt x="184404" y="518794"/>
                </a:lnTo>
                <a:lnTo>
                  <a:pt x="245745" y="518794"/>
                </a:lnTo>
                <a:lnTo>
                  <a:pt x="122936" y="641730"/>
                </a:lnTo>
                <a:lnTo>
                  <a:pt x="0" y="51879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25383" y="3796284"/>
            <a:ext cx="362711" cy="7421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84057" y="3822700"/>
            <a:ext cx="245745" cy="641985"/>
          </a:xfrm>
          <a:custGeom>
            <a:avLst/>
            <a:gdLst/>
            <a:ahLst/>
            <a:cxnLst/>
            <a:rect l="l" t="t" r="r" b="b"/>
            <a:pathLst>
              <a:path w="245745" h="641985">
                <a:moveTo>
                  <a:pt x="184276" y="0"/>
                </a:moveTo>
                <a:lnTo>
                  <a:pt x="61341" y="0"/>
                </a:lnTo>
                <a:lnTo>
                  <a:pt x="61341" y="518922"/>
                </a:lnTo>
                <a:lnTo>
                  <a:pt x="0" y="518922"/>
                </a:lnTo>
                <a:lnTo>
                  <a:pt x="122809" y="641731"/>
                </a:lnTo>
                <a:lnTo>
                  <a:pt x="245745" y="518922"/>
                </a:lnTo>
                <a:lnTo>
                  <a:pt x="184276" y="518922"/>
                </a:lnTo>
                <a:lnTo>
                  <a:pt x="184276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84057" y="3822700"/>
            <a:ext cx="245745" cy="641985"/>
          </a:xfrm>
          <a:custGeom>
            <a:avLst/>
            <a:gdLst/>
            <a:ahLst/>
            <a:cxnLst/>
            <a:rect l="l" t="t" r="r" b="b"/>
            <a:pathLst>
              <a:path w="245745" h="641985">
                <a:moveTo>
                  <a:pt x="0" y="518922"/>
                </a:moveTo>
                <a:lnTo>
                  <a:pt x="61341" y="518922"/>
                </a:lnTo>
                <a:lnTo>
                  <a:pt x="61341" y="0"/>
                </a:lnTo>
                <a:lnTo>
                  <a:pt x="184276" y="0"/>
                </a:lnTo>
                <a:lnTo>
                  <a:pt x="184276" y="518922"/>
                </a:lnTo>
                <a:lnTo>
                  <a:pt x="245745" y="518922"/>
                </a:lnTo>
                <a:lnTo>
                  <a:pt x="122809" y="641731"/>
                </a:lnTo>
                <a:lnTo>
                  <a:pt x="0" y="51892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709" y="23643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2514600"/>
            <a:ext cx="7922133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0" dirty="0" smtClean="0"/>
              <a:t>UBICACIÓN</a:t>
            </a:r>
            <a:endParaRPr sz="10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17C8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17C8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Los  Mayas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652373" y="965"/>
            <a:ext cx="25038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FFFF"/>
                </a:solidFill>
                <a:latin typeface="Arial"/>
                <a:cs typeface="Arial"/>
              </a:rPr>
              <a:t>Religión</a:t>
            </a:r>
            <a:endParaRPr sz="5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0181" y="1309192"/>
            <a:ext cx="3294379" cy="2464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latin typeface="Calibri"/>
                <a:cs typeface="Calibri"/>
              </a:rPr>
              <a:t>Realizaban</a:t>
            </a:r>
            <a:r>
              <a:rPr sz="4000" spc="-80" dirty="0">
                <a:latin typeface="Calibri"/>
                <a:cs typeface="Calibri"/>
              </a:rPr>
              <a:t> </a:t>
            </a:r>
            <a:r>
              <a:rPr sz="4000" b="1" spc="-15" dirty="0">
                <a:latin typeface="Calibri"/>
                <a:cs typeface="Calibri"/>
              </a:rPr>
              <a:t>ritos  </a:t>
            </a:r>
            <a:r>
              <a:rPr sz="4000" b="1" spc="-5" dirty="0">
                <a:latin typeface="Calibri"/>
                <a:cs typeface="Calibri"/>
              </a:rPr>
              <a:t>y sacrificios  </a:t>
            </a:r>
            <a:r>
              <a:rPr sz="4000" spc="-30" dirty="0">
                <a:latin typeface="Calibri"/>
                <a:cs typeface="Calibri"/>
              </a:rPr>
              <a:t>para </a:t>
            </a:r>
            <a:r>
              <a:rPr sz="4000" spc="-15" dirty="0">
                <a:latin typeface="Calibri"/>
                <a:cs typeface="Calibri"/>
              </a:rPr>
              <a:t>complacer  </a:t>
            </a:r>
            <a:r>
              <a:rPr sz="4000" spc="-5" dirty="0">
                <a:latin typeface="Calibri"/>
                <a:cs typeface="Calibri"/>
              </a:rPr>
              <a:t>a los</a:t>
            </a:r>
            <a:r>
              <a:rPr sz="4000" spc="-40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dioses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06340" y="1307972"/>
            <a:ext cx="4173474" cy="27719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68827" y="2964179"/>
            <a:ext cx="3444875" cy="38938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99657" y="2854960"/>
            <a:ext cx="2744342" cy="40030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7425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8061" y="1900936"/>
            <a:ext cx="4938395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Arte </a:t>
            </a:r>
            <a:r>
              <a:rPr dirty="0"/>
              <a:t>y  </a:t>
            </a:r>
            <a:r>
              <a:rPr spc="-5" dirty="0"/>
              <a:t>Cultura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38498" y="2748610"/>
            <a:ext cx="3447237" cy="24690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1487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7425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425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Los  Mayas</a:t>
            </a:r>
            <a:endParaRPr sz="4000"/>
          </a:p>
        </p:txBody>
      </p:sp>
      <p:sp>
        <p:nvSpPr>
          <p:cNvPr id="8" name="object 8"/>
          <p:cNvSpPr txBox="1"/>
          <p:nvPr/>
        </p:nvSpPr>
        <p:spPr>
          <a:xfrm>
            <a:off x="652373" y="965"/>
            <a:ext cx="42170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FFFF"/>
                </a:solidFill>
                <a:latin typeface="Arial"/>
                <a:cs typeface="Arial"/>
              </a:rPr>
              <a:t>Arte y</a:t>
            </a:r>
            <a:r>
              <a:rPr sz="5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dirty="0">
                <a:solidFill>
                  <a:srgbClr val="FFFFFF"/>
                </a:solidFill>
                <a:latin typeface="Arial"/>
                <a:cs typeface="Arial"/>
              </a:rPr>
              <a:t>Cultura</a:t>
            </a:r>
            <a:endParaRPr sz="5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0181" y="1309192"/>
            <a:ext cx="7797165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5" dirty="0">
                <a:latin typeface="Calibri"/>
                <a:cs typeface="Calibri"/>
              </a:rPr>
              <a:t>Eran</a:t>
            </a:r>
            <a:r>
              <a:rPr sz="4000" spc="-15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buenos</a:t>
            </a:r>
            <a:endParaRPr sz="4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4000" b="1" spc="-15" dirty="0">
                <a:latin typeface="Calibri"/>
                <a:cs typeface="Calibri"/>
              </a:rPr>
              <a:t>arquitectos, Escultores, </a:t>
            </a:r>
            <a:r>
              <a:rPr sz="4000" b="1" spc="-20" dirty="0">
                <a:latin typeface="Calibri"/>
                <a:cs typeface="Calibri"/>
              </a:rPr>
              <a:t>Matemáticos  </a:t>
            </a:r>
            <a:r>
              <a:rPr sz="4000" b="1" spc="-5" dirty="0">
                <a:latin typeface="Calibri"/>
                <a:cs typeface="Calibri"/>
              </a:rPr>
              <a:t>y</a:t>
            </a:r>
            <a:r>
              <a:rPr sz="4000" b="1" spc="-20" dirty="0">
                <a:latin typeface="Calibri"/>
                <a:cs typeface="Calibri"/>
              </a:rPr>
              <a:t> </a:t>
            </a:r>
            <a:r>
              <a:rPr sz="4000" b="1" spc="-15" dirty="0">
                <a:latin typeface="Calibri"/>
                <a:cs typeface="Calibri"/>
              </a:rPr>
              <a:t>Astrónomos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4134" y="2984880"/>
            <a:ext cx="3209163" cy="21314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57773" y="4050576"/>
            <a:ext cx="3252724" cy="25180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85442" y="4038562"/>
            <a:ext cx="3420961" cy="26867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Los  Mayas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2373" y="965"/>
            <a:ext cx="42170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FFFF"/>
                </a:solidFill>
                <a:latin typeface="Arial"/>
                <a:cs typeface="Arial"/>
              </a:rPr>
              <a:t>Arte y</a:t>
            </a:r>
            <a:r>
              <a:rPr sz="5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dirty="0">
                <a:solidFill>
                  <a:srgbClr val="FFFFFF"/>
                </a:solidFill>
                <a:latin typeface="Arial"/>
                <a:cs typeface="Arial"/>
              </a:rPr>
              <a:t>Cultura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0181" y="1309192"/>
            <a:ext cx="659257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latin typeface="Calibri"/>
                <a:cs typeface="Calibri"/>
              </a:rPr>
              <a:t>Crearon </a:t>
            </a:r>
            <a:r>
              <a:rPr sz="4000" spc="-5" dirty="0">
                <a:latin typeface="Calibri"/>
                <a:cs typeface="Calibri"/>
              </a:rPr>
              <a:t>un </a:t>
            </a:r>
            <a:r>
              <a:rPr sz="4000" spc="-20" dirty="0">
                <a:latin typeface="Calibri"/>
                <a:cs typeface="Calibri"/>
              </a:rPr>
              <a:t>sistema </a:t>
            </a:r>
            <a:r>
              <a:rPr sz="4000" spc="-5" dirty="0">
                <a:latin typeface="Calibri"/>
                <a:cs typeface="Calibri"/>
              </a:rPr>
              <a:t>de </a:t>
            </a:r>
            <a:r>
              <a:rPr sz="4000" b="1" spc="-20" dirty="0">
                <a:latin typeface="Calibri"/>
                <a:cs typeface="Calibri"/>
              </a:rPr>
              <a:t>escritura  </a:t>
            </a:r>
            <a:r>
              <a:rPr sz="4000" b="1" spc="-10" dirty="0">
                <a:latin typeface="Calibri"/>
                <a:cs typeface="Calibri"/>
              </a:rPr>
              <a:t>jeroglífica </a:t>
            </a:r>
            <a:r>
              <a:rPr sz="4000" spc="-5" dirty="0">
                <a:latin typeface="Calibri"/>
                <a:cs typeface="Calibri"/>
              </a:rPr>
              <a:t>y un </a:t>
            </a:r>
            <a:r>
              <a:rPr sz="4000" b="1" spc="-5" dirty="0">
                <a:latin typeface="Calibri"/>
                <a:cs typeface="Calibri"/>
              </a:rPr>
              <a:t>calendario solar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2010" y="2906763"/>
            <a:ext cx="3057270" cy="3064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12869" y="2660904"/>
            <a:ext cx="3300256" cy="1835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86998" y="4555642"/>
            <a:ext cx="3423450" cy="18925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14114"/>
            <a:ext cx="9144000" cy="19911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724463"/>
            <a:ext cx="9144000" cy="1925320"/>
          </a:xfrm>
          <a:custGeom>
            <a:avLst/>
            <a:gdLst/>
            <a:ahLst/>
            <a:cxnLst/>
            <a:rect l="l" t="t" r="r" b="b"/>
            <a:pathLst>
              <a:path w="9144000" h="1925320">
                <a:moveTo>
                  <a:pt x="9144000" y="0"/>
                </a:moveTo>
                <a:lnTo>
                  <a:pt x="0" y="0"/>
                </a:lnTo>
                <a:lnTo>
                  <a:pt x="0" y="1925320"/>
                </a:lnTo>
                <a:lnTo>
                  <a:pt x="9144000" y="1925320"/>
                </a:lnTo>
                <a:lnTo>
                  <a:pt x="9144000" y="0"/>
                </a:lnTo>
                <a:close/>
              </a:path>
            </a:pathLst>
          </a:custGeom>
          <a:solidFill>
            <a:srgbClr val="096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73426" y="4076141"/>
            <a:ext cx="3616960" cy="295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12165">
              <a:lnSpc>
                <a:spcPct val="100000"/>
              </a:lnSpc>
              <a:spcBef>
                <a:spcPts val="100"/>
              </a:spcBef>
            </a:pPr>
            <a:r>
              <a:rPr sz="9600" dirty="0">
                <a:solidFill>
                  <a:srgbClr val="FFFFFF"/>
                </a:solidFill>
                <a:latin typeface="Arial"/>
                <a:cs typeface="Arial"/>
              </a:rPr>
              <a:t>Los  Mayas</a:t>
            </a:r>
            <a:endParaRPr sz="9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3999" cy="4546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341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8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25375"/>
            <a:ext cx="9144000" cy="232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635221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4">
                <a:moveTo>
                  <a:pt x="9144000" y="222776"/>
                </a:moveTo>
                <a:lnTo>
                  <a:pt x="9144000" y="0"/>
                </a:lnTo>
                <a:lnTo>
                  <a:pt x="0" y="0"/>
                </a:lnTo>
                <a:lnTo>
                  <a:pt x="0" y="222776"/>
                </a:lnTo>
                <a:lnTo>
                  <a:pt x="9144000" y="222776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296" y="1304582"/>
            <a:ext cx="6732143" cy="5128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Los  Mayas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2372" y="0"/>
            <a:ext cx="513882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 smtClean="0"/>
              <a:t>UBICACIÓ</a:t>
            </a:r>
            <a:r>
              <a:rPr lang="es-CL" sz="7200" dirty="0" smtClean="0"/>
              <a:t>N</a:t>
            </a:r>
            <a:endParaRPr sz="7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25375"/>
            <a:ext cx="9144000" cy="2326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35221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4">
                <a:moveTo>
                  <a:pt x="9144000" y="222776"/>
                </a:moveTo>
                <a:lnTo>
                  <a:pt x="9144000" y="0"/>
                </a:lnTo>
                <a:lnTo>
                  <a:pt x="0" y="0"/>
                </a:lnTo>
                <a:lnTo>
                  <a:pt x="0" y="222776"/>
                </a:lnTo>
                <a:lnTo>
                  <a:pt x="9144000" y="222776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Los  Mayas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2372" y="0"/>
            <a:ext cx="5291227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 smtClean="0"/>
              <a:t>UBICACIÓ</a:t>
            </a:r>
            <a:r>
              <a:rPr lang="es-CL" sz="7200" dirty="0"/>
              <a:t>N</a:t>
            </a:r>
            <a:endParaRPr sz="7200" dirty="0"/>
          </a:p>
        </p:txBody>
      </p:sp>
      <p:sp>
        <p:nvSpPr>
          <p:cNvPr id="7" name="object 7"/>
          <p:cNvSpPr txBox="1"/>
          <p:nvPr/>
        </p:nvSpPr>
        <p:spPr>
          <a:xfrm>
            <a:off x="1485391" y="1653667"/>
            <a:ext cx="6322695" cy="429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002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alibri"/>
                <a:cs typeface="Calibri"/>
              </a:rPr>
              <a:t>Se </a:t>
            </a:r>
            <a:r>
              <a:rPr sz="4000" spc="-10" dirty="0">
                <a:latin typeface="Calibri"/>
                <a:cs typeface="Calibri"/>
              </a:rPr>
              <a:t>ubicaban </a:t>
            </a:r>
            <a:r>
              <a:rPr sz="4000" spc="-5" dirty="0">
                <a:latin typeface="Calibri"/>
                <a:cs typeface="Calibri"/>
              </a:rPr>
              <a:t>en medio de la  </a:t>
            </a:r>
            <a:r>
              <a:rPr sz="4000" spc="-20" dirty="0">
                <a:latin typeface="Calibri"/>
                <a:cs typeface="Calibri"/>
              </a:rPr>
              <a:t>selva tropical </a:t>
            </a:r>
            <a:r>
              <a:rPr sz="4000" spc="-10" dirty="0">
                <a:latin typeface="Calibri"/>
                <a:cs typeface="Calibri"/>
              </a:rPr>
              <a:t>de  </a:t>
            </a:r>
            <a:r>
              <a:rPr sz="4000" b="1" spc="-15" dirty="0">
                <a:latin typeface="Calibri"/>
                <a:cs typeface="Calibri"/>
              </a:rPr>
              <a:t>Centroamérica, </a:t>
            </a:r>
            <a:r>
              <a:rPr sz="4000" spc="-5" dirty="0">
                <a:latin typeface="Calibri"/>
                <a:cs typeface="Calibri"/>
              </a:rPr>
              <a:t>en lo </a:t>
            </a:r>
            <a:r>
              <a:rPr sz="4000" spc="-10" dirty="0">
                <a:latin typeface="Calibri"/>
                <a:cs typeface="Calibri"/>
              </a:rPr>
              <a:t>que </a:t>
            </a:r>
            <a:r>
              <a:rPr sz="4000" spc="-15" dirty="0">
                <a:latin typeface="Calibri"/>
                <a:cs typeface="Calibri"/>
              </a:rPr>
              <a:t>hoy  </a:t>
            </a:r>
            <a:r>
              <a:rPr sz="4000" spc="-5" dirty="0">
                <a:latin typeface="Calibri"/>
                <a:cs typeface="Calibri"/>
              </a:rPr>
              <a:t>es el sur de </a:t>
            </a:r>
            <a:r>
              <a:rPr sz="4000" spc="-30" dirty="0">
                <a:latin typeface="Calibri"/>
                <a:cs typeface="Calibri"/>
              </a:rPr>
              <a:t>México, </a:t>
            </a:r>
            <a:r>
              <a:rPr sz="4000" spc="-5" dirty="0">
                <a:latin typeface="Calibri"/>
                <a:cs typeface="Calibri"/>
              </a:rPr>
              <a:t>las  </a:t>
            </a:r>
            <a:r>
              <a:rPr lang="es-CL" sz="4000" spc="-15" dirty="0">
                <a:latin typeface="Calibri"/>
                <a:cs typeface="Calibri"/>
              </a:rPr>
              <a:t>R</a:t>
            </a:r>
            <a:r>
              <a:rPr sz="4000" spc="-15" dirty="0" smtClean="0">
                <a:latin typeface="Calibri"/>
                <a:cs typeface="Calibri"/>
              </a:rPr>
              <a:t>ep</a:t>
            </a:r>
            <a:r>
              <a:rPr lang="es-CL" sz="4000" spc="-15" dirty="0" smtClean="0">
                <a:latin typeface="Calibri"/>
                <a:cs typeface="Calibri"/>
              </a:rPr>
              <a:t>ú</a:t>
            </a:r>
            <a:r>
              <a:rPr sz="4000" spc="-15" dirty="0" err="1" smtClean="0">
                <a:latin typeface="Calibri"/>
                <a:cs typeface="Calibri"/>
              </a:rPr>
              <a:t>blicas</a:t>
            </a:r>
            <a:r>
              <a:rPr sz="4000" spc="-35" dirty="0" smtClean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de</a:t>
            </a:r>
            <a:endParaRPr sz="40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4000" spc="-10" dirty="0">
                <a:latin typeface="Calibri"/>
                <a:cs typeface="Calibri"/>
              </a:rPr>
              <a:t>Guatemala, </a:t>
            </a:r>
            <a:r>
              <a:rPr sz="4000" spc="-5" dirty="0">
                <a:latin typeface="Calibri"/>
                <a:cs typeface="Calibri"/>
              </a:rPr>
              <a:t>Belice, </a:t>
            </a:r>
            <a:r>
              <a:rPr sz="4000" spc="-20" dirty="0">
                <a:latin typeface="Calibri"/>
                <a:cs typeface="Calibri"/>
              </a:rPr>
              <a:t>Honduras </a:t>
            </a:r>
            <a:r>
              <a:rPr sz="4000" spc="-5" dirty="0">
                <a:latin typeface="Calibri"/>
                <a:cs typeface="Calibri"/>
              </a:rPr>
              <a:t>y  </a:t>
            </a:r>
            <a:r>
              <a:rPr lang="es-CL" sz="4000" spc="-5" dirty="0" smtClean="0">
                <a:latin typeface="Calibri"/>
                <a:cs typeface="Calibri"/>
              </a:rPr>
              <a:t>E</a:t>
            </a:r>
            <a:r>
              <a:rPr sz="4000" spc="-5" dirty="0" smtClean="0">
                <a:latin typeface="Calibri"/>
                <a:cs typeface="Calibri"/>
              </a:rPr>
              <a:t>l</a:t>
            </a:r>
            <a:r>
              <a:rPr sz="4000" spc="-25" dirty="0" smtClean="0">
                <a:latin typeface="Calibri"/>
                <a:cs typeface="Calibri"/>
              </a:rPr>
              <a:t> </a:t>
            </a:r>
            <a:r>
              <a:rPr sz="4000" spc="-60" dirty="0">
                <a:latin typeface="Calibri"/>
                <a:cs typeface="Calibri"/>
              </a:rPr>
              <a:t>Salvador.</a:t>
            </a:r>
            <a:endParaRPr sz="40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553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1" y="1247393"/>
            <a:ext cx="8490584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0" dirty="0" err="1" smtClean="0"/>
              <a:t>Organizac</a:t>
            </a:r>
            <a:r>
              <a:rPr sz="10000" spc="-10" dirty="0" err="1" smtClean="0"/>
              <a:t>ión</a:t>
            </a:r>
            <a:endParaRPr sz="10000"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3048000" y="2785245"/>
            <a:ext cx="502348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dirty="0">
                <a:solidFill>
                  <a:srgbClr val="FFFFFF"/>
                </a:solidFill>
                <a:latin typeface="Arial"/>
                <a:cs typeface="Arial"/>
              </a:rPr>
              <a:t>Política</a:t>
            </a:r>
            <a:endParaRPr sz="120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34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078865"/>
          </a:xfrm>
          <a:custGeom>
            <a:avLst/>
            <a:gdLst/>
            <a:ahLst/>
            <a:cxnLst/>
            <a:rect l="l" t="t" r="r" b="b"/>
            <a:pathLst>
              <a:path w="9144000" h="1078865">
                <a:moveTo>
                  <a:pt x="0" y="1078738"/>
                </a:moveTo>
                <a:lnTo>
                  <a:pt x="9144000" y="1078738"/>
                </a:lnTo>
                <a:lnTo>
                  <a:pt x="9144000" y="0"/>
                </a:lnTo>
                <a:lnTo>
                  <a:pt x="0" y="0"/>
                </a:lnTo>
                <a:lnTo>
                  <a:pt x="0" y="1078738"/>
                </a:lnTo>
                <a:close/>
              </a:path>
            </a:pathLst>
          </a:custGeom>
          <a:solidFill>
            <a:srgbClr val="2553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553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Los  Mayas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52372" y="965"/>
            <a:ext cx="4148227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/>
              <a:t>Organización</a:t>
            </a:r>
            <a:endParaRPr sz="5400" dirty="0"/>
          </a:p>
        </p:txBody>
      </p:sp>
      <p:sp>
        <p:nvSpPr>
          <p:cNvPr id="8" name="object 8"/>
          <p:cNvSpPr txBox="1"/>
          <p:nvPr/>
        </p:nvSpPr>
        <p:spPr>
          <a:xfrm>
            <a:off x="4722968" y="-115"/>
            <a:ext cx="22745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Política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2373" y="1305813"/>
            <a:ext cx="3129280" cy="3074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alibri"/>
                <a:cs typeface="Calibri"/>
              </a:rPr>
              <a:t>Se</a:t>
            </a:r>
            <a:r>
              <a:rPr sz="4000" spc="-60" dirty="0">
                <a:latin typeface="Calibri"/>
                <a:cs typeface="Calibri"/>
              </a:rPr>
              <a:t> </a:t>
            </a:r>
            <a:r>
              <a:rPr sz="4000" spc="-25" dirty="0">
                <a:latin typeface="Calibri"/>
                <a:cs typeface="Calibri"/>
              </a:rPr>
              <a:t>organizaban  </a:t>
            </a:r>
            <a:r>
              <a:rPr sz="4000" spc="-5" dirty="0">
                <a:latin typeface="Calibri"/>
                <a:cs typeface="Calibri"/>
              </a:rPr>
              <a:t>en </a:t>
            </a:r>
            <a:r>
              <a:rPr sz="4000" b="1" spc="-5" dirty="0">
                <a:latin typeface="Calibri"/>
                <a:cs typeface="Calibri"/>
              </a:rPr>
              <a:t>ciudades-  </a:t>
            </a:r>
            <a:r>
              <a:rPr sz="4000" b="1" spc="-20" dirty="0">
                <a:latin typeface="Calibri"/>
                <a:cs typeface="Calibri"/>
              </a:rPr>
              <a:t>estado</a:t>
            </a:r>
            <a:r>
              <a:rPr sz="4000" spc="-20" dirty="0">
                <a:latin typeface="Calibri"/>
                <a:cs typeface="Calibri"/>
              </a:rPr>
              <a:t>, </a:t>
            </a:r>
            <a:r>
              <a:rPr sz="4000" spc="-10" dirty="0">
                <a:latin typeface="Calibri"/>
                <a:cs typeface="Calibri"/>
              </a:rPr>
              <a:t>cada  una </a:t>
            </a:r>
            <a:r>
              <a:rPr sz="4000" spc="-15" dirty="0">
                <a:latin typeface="Calibri"/>
                <a:cs typeface="Calibri"/>
              </a:rPr>
              <a:t>tenía </a:t>
            </a:r>
            <a:r>
              <a:rPr sz="4000" spc="-10" dirty="0">
                <a:latin typeface="Calibri"/>
                <a:cs typeface="Calibri"/>
              </a:rPr>
              <a:t>su  </a:t>
            </a:r>
            <a:r>
              <a:rPr sz="4000" spc="-90" dirty="0">
                <a:latin typeface="Calibri"/>
                <a:cs typeface="Calibri"/>
              </a:rPr>
              <a:t>rey.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10709" y="1304556"/>
            <a:ext cx="4297426" cy="4975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34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078865"/>
          </a:xfrm>
          <a:custGeom>
            <a:avLst/>
            <a:gdLst/>
            <a:ahLst/>
            <a:cxnLst/>
            <a:rect l="l" t="t" r="r" b="b"/>
            <a:pathLst>
              <a:path w="9144000" h="1078865">
                <a:moveTo>
                  <a:pt x="0" y="1078738"/>
                </a:moveTo>
                <a:lnTo>
                  <a:pt x="9144000" y="1078738"/>
                </a:lnTo>
                <a:lnTo>
                  <a:pt x="9144000" y="0"/>
                </a:lnTo>
                <a:lnTo>
                  <a:pt x="0" y="0"/>
                </a:lnTo>
                <a:lnTo>
                  <a:pt x="0" y="1078738"/>
                </a:lnTo>
                <a:close/>
              </a:path>
            </a:pathLst>
          </a:custGeom>
          <a:solidFill>
            <a:srgbClr val="2553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553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Los  Mayas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110110" y="965"/>
            <a:ext cx="6852791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FFFF"/>
                </a:solidFill>
                <a:latin typeface="Arial"/>
                <a:cs typeface="Arial"/>
              </a:rPr>
              <a:t>Organiz</a:t>
            </a:r>
            <a:r>
              <a:rPr sz="54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5400" dirty="0">
                <a:solidFill>
                  <a:srgbClr val="FFFFFF"/>
                </a:solidFill>
                <a:latin typeface="Arial"/>
                <a:cs typeface="Arial"/>
              </a:rPr>
              <a:t>ción  </a:t>
            </a: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Política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228600" y="1653667"/>
            <a:ext cx="4629834" cy="37055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5306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El </a:t>
            </a:r>
            <a:r>
              <a:rPr spc="-30" dirty="0"/>
              <a:t>rey </a:t>
            </a:r>
            <a:r>
              <a:rPr spc="-35" dirty="0"/>
              <a:t>era </a:t>
            </a:r>
            <a:r>
              <a:rPr spc="-5" dirty="0"/>
              <a:t>llamado  </a:t>
            </a:r>
            <a:r>
              <a:rPr b="1" spc="-10" dirty="0" err="1">
                <a:latin typeface="Calibri"/>
                <a:cs typeface="Calibri"/>
              </a:rPr>
              <a:t>Halach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spc="-5" dirty="0" err="1" smtClean="0">
                <a:latin typeface="Calibri"/>
                <a:cs typeface="Calibri"/>
              </a:rPr>
              <a:t>Uinic</a:t>
            </a:r>
            <a:r>
              <a:rPr lang="es-CL" b="1" spc="-5" dirty="0" smtClean="0">
                <a:latin typeface="Calibri"/>
                <a:cs typeface="Calibri"/>
              </a:rPr>
              <a:t> o </a:t>
            </a:r>
            <a:r>
              <a:rPr lang="es-CL" b="1" spc="-5" dirty="0" err="1" smtClean="0">
                <a:latin typeface="Calibri"/>
                <a:cs typeface="Calibri"/>
              </a:rPr>
              <a:t>Ahau</a:t>
            </a:r>
            <a:r>
              <a:rPr b="1" spc="-5" dirty="0" smtClean="0">
                <a:latin typeface="Calibri"/>
                <a:cs typeface="Calibri"/>
              </a:rPr>
              <a:t> </a:t>
            </a:r>
            <a:r>
              <a:rPr spc="-5" dirty="0"/>
              <a:t>y </a:t>
            </a:r>
            <a:r>
              <a:rPr spc="-35" dirty="0"/>
              <a:t>era  </a:t>
            </a:r>
            <a:r>
              <a:rPr spc="-15" dirty="0"/>
              <a:t>ayudado </a:t>
            </a:r>
            <a:r>
              <a:rPr spc="-5" dirty="0"/>
              <a:t>por </a:t>
            </a:r>
            <a:r>
              <a:rPr spc="-10" dirty="0"/>
              <a:t>un  </a:t>
            </a:r>
            <a:r>
              <a:rPr spc="-5" dirty="0"/>
              <a:t>grupo </a:t>
            </a:r>
            <a:r>
              <a:rPr spc="-10" dirty="0"/>
              <a:t>de</a:t>
            </a:r>
          </a:p>
          <a:p>
            <a:pPr marL="12700" marR="5080">
              <a:lnSpc>
                <a:spcPct val="100000"/>
              </a:lnSpc>
            </a:pPr>
            <a:r>
              <a:rPr spc="-5" dirty="0"/>
              <a:t>ancianos,</a:t>
            </a:r>
            <a:r>
              <a:rPr spc="-65" dirty="0"/>
              <a:t> </a:t>
            </a:r>
            <a:r>
              <a:rPr spc="-20" dirty="0" err="1" smtClean="0"/>
              <a:t>sacerdote</a:t>
            </a:r>
            <a:r>
              <a:rPr spc="-5" dirty="0" err="1" smtClean="0"/>
              <a:t>s</a:t>
            </a:r>
            <a:r>
              <a:rPr spc="-5" dirty="0" smtClean="0"/>
              <a:t> </a:t>
            </a:r>
            <a:r>
              <a:rPr spc="-5" dirty="0"/>
              <a:t>y</a:t>
            </a:r>
            <a:r>
              <a:rPr spc="-25" dirty="0"/>
              <a:t> </a:t>
            </a:r>
            <a:r>
              <a:rPr spc="-20" dirty="0" smtClean="0"/>
              <a:t>noble</a:t>
            </a:r>
            <a:r>
              <a:rPr lang="es-CL" spc="-20" dirty="0" smtClean="0"/>
              <a:t>s</a:t>
            </a:r>
            <a:r>
              <a:rPr spc="-20" dirty="0" smtClean="0"/>
              <a:t>.</a:t>
            </a:r>
            <a:endParaRPr spc="-20" dirty="0"/>
          </a:p>
        </p:txBody>
      </p:sp>
      <p:sp>
        <p:nvSpPr>
          <p:cNvPr id="9" name="object 9"/>
          <p:cNvSpPr/>
          <p:nvPr/>
        </p:nvSpPr>
        <p:spPr>
          <a:xfrm>
            <a:off x="5025135" y="682764"/>
            <a:ext cx="3577716" cy="59333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1247393"/>
            <a:ext cx="7803261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0" dirty="0" err="1" smtClean="0"/>
              <a:t>Organiza</a:t>
            </a:r>
            <a:r>
              <a:rPr lang="es-CL" sz="10000" dirty="0" smtClean="0"/>
              <a:t>c</a:t>
            </a:r>
            <a:r>
              <a:rPr sz="10000" spc="-5" dirty="0" err="1" smtClean="0"/>
              <a:t>ión</a:t>
            </a:r>
            <a:endParaRPr sz="10000"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3886200" y="2501582"/>
            <a:ext cx="417639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spc="-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120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62902" y="0"/>
            <a:ext cx="1521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Los  Mayas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223875" y="1127"/>
            <a:ext cx="6739027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FFFF"/>
                </a:solidFill>
                <a:latin typeface="Arial"/>
                <a:cs typeface="Arial"/>
              </a:rPr>
              <a:t>Organiz</a:t>
            </a:r>
            <a:r>
              <a:rPr sz="54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5400" dirty="0">
                <a:solidFill>
                  <a:srgbClr val="FFFFFF"/>
                </a:solidFill>
                <a:latin typeface="Arial"/>
                <a:cs typeface="Arial"/>
              </a:rPr>
              <a:t>ción  </a:t>
            </a: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3100" y="1515643"/>
            <a:ext cx="5629275" cy="4914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81500" y="1673351"/>
            <a:ext cx="1723644" cy="303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24298" y="1693164"/>
            <a:ext cx="1638935" cy="218440"/>
          </a:xfrm>
          <a:custGeom>
            <a:avLst/>
            <a:gdLst/>
            <a:ahLst/>
            <a:cxnLst/>
            <a:rect l="l" t="t" r="r" b="b"/>
            <a:pathLst>
              <a:path w="1638935" h="218439">
                <a:moveTo>
                  <a:pt x="1529461" y="0"/>
                </a:moveTo>
                <a:lnTo>
                  <a:pt x="1529461" y="54610"/>
                </a:lnTo>
                <a:lnTo>
                  <a:pt x="0" y="54610"/>
                </a:lnTo>
                <a:lnTo>
                  <a:pt x="0" y="163830"/>
                </a:lnTo>
                <a:lnTo>
                  <a:pt x="1529461" y="163830"/>
                </a:lnTo>
                <a:lnTo>
                  <a:pt x="1529461" y="218439"/>
                </a:lnTo>
                <a:lnTo>
                  <a:pt x="1638680" y="109220"/>
                </a:lnTo>
                <a:lnTo>
                  <a:pt x="1529461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14900" y="2587751"/>
            <a:ext cx="1190244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56936" y="2608072"/>
            <a:ext cx="1106170" cy="218440"/>
          </a:xfrm>
          <a:custGeom>
            <a:avLst/>
            <a:gdLst/>
            <a:ahLst/>
            <a:cxnLst/>
            <a:rect l="l" t="t" r="r" b="b"/>
            <a:pathLst>
              <a:path w="1106170" h="218439">
                <a:moveTo>
                  <a:pt x="996823" y="0"/>
                </a:moveTo>
                <a:lnTo>
                  <a:pt x="996823" y="54610"/>
                </a:lnTo>
                <a:lnTo>
                  <a:pt x="0" y="54610"/>
                </a:lnTo>
                <a:lnTo>
                  <a:pt x="0" y="163829"/>
                </a:lnTo>
                <a:lnTo>
                  <a:pt x="996823" y="163829"/>
                </a:lnTo>
                <a:lnTo>
                  <a:pt x="996823" y="218439"/>
                </a:lnTo>
                <a:lnTo>
                  <a:pt x="1106042" y="109219"/>
                </a:lnTo>
                <a:lnTo>
                  <a:pt x="99682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87696" y="3680459"/>
            <a:ext cx="917448" cy="304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29986" y="3700398"/>
            <a:ext cx="833119" cy="218440"/>
          </a:xfrm>
          <a:custGeom>
            <a:avLst/>
            <a:gdLst/>
            <a:ahLst/>
            <a:cxnLst/>
            <a:rect l="l" t="t" r="r" b="b"/>
            <a:pathLst>
              <a:path w="833120" h="218439">
                <a:moveTo>
                  <a:pt x="723773" y="0"/>
                </a:moveTo>
                <a:lnTo>
                  <a:pt x="723773" y="54609"/>
                </a:lnTo>
                <a:lnTo>
                  <a:pt x="0" y="54609"/>
                </a:lnTo>
                <a:lnTo>
                  <a:pt x="0" y="163830"/>
                </a:lnTo>
                <a:lnTo>
                  <a:pt x="723773" y="163830"/>
                </a:lnTo>
                <a:lnTo>
                  <a:pt x="723773" y="218439"/>
                </a:lnTo>
                <a:lnTo>
                  <a:pt x="832992" y="109219"/>
                </a:lnTo>
                <a:lnTo>
                  <a:pt x="72377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7652" y="4690871"/>
            <a:ext cx="507491" cy="304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39689" y="4710810"/>
            <a:ext cx="423545" cy="218440"/>
          </a:xfrm>
          <a:custGeom>
            <a:avLst/>
            <a:gdLst/>
            <a:ahLst/>
            <a:cxnLst/>
            <a:rect l="l" t="t" r="r" b="b"/>
            <a:pathLst>
              <a:path w="423545" h="218439">
                <a:moveTo>
                  <a:pt x="314071" y="0"/>
                </a:moveTo>
                <a:lnTo>
                  <a:pt x="314071" y="54609"/>
                </a:lnTo>
                <a:lnTo>
                  <a:pt x="0" y="54609"/>
                </a:lnTo>
                <a:lnTo>
                  <a:pt x="0" y="163830"/>
                </a:lnTo>
                <a:lnTo>
                  <a:pt x="314071" y="163830"/>
                </a:lnTo>
                <a:lnTo>
                  <a:pt x="314071" y="218439"/>
                </a:lnTo>
                <a:lnTo>
                  <a:pt x="423290" y="109219"/>
                </a:lnTo>
                <a:lnTo>
                  <a:pt x="314071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402070" y="1449146"/>
            <a:ext cx="1654810" cy="350520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142875">
              <a:lnSpc>
                <a:spcPct val="91000"/>
              </a:lnSpc>
              <a:spcBef>
                <a:spcPts val="450"/>
              </a:spcBef>
            </a:pPr>
            <a:r>
              <a:rPr sz="3200" spc="-5" dirty="0">
                <a:latin typeface="Arial"/>
                <a:cs typeface="Arial"/>
              </a:rPr>
              <a:t>Halach  </a:t>
            </a:r>
            <a:r>
              <a:rPr sz="3200" dirty="0">
                <a:latin typeface="Arial"/>
                <a:cs typeface="Arial"/>
              </a:rPr>
              <a:t>Uinic  Nob</a:t>
            </a:r>
            <a:r>
              <a:rPr sz="3200" spc="-15" dirty="0">
                <a:latin typeface="Arial"/>
                <a:cs typeface="Arial"/>
              </a:rPr>
              <a:t>l</a:t>
            </a:r>
            <a:r>
              <a:rPr sz="3200" dirty="0">
                <a:latin typeface="Arial"/>
                <a:cs typeface="Arial"/>
              </a:rPr>
              <a:t>eza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98800"/>
              </a:lnSpc>
              <a:spcBef>
                <a:spcPts val="1290"/>
              </a:spcBef>
            </a:pPr>
            <a:r>
              <a:rPr sz="3200" spc="-5" dirty="0">
                <a:latin typeface="Arial"/>
                <a:cs typeface="Arial"/>
              </a:rPr>
              <a:t>Pueblo  </a:t>
            </a:r>
            <a:r>
              <a:rPr sz="3200" dirty="0">
                <a:latin typeface="Arial"/>
                <a:cs typeface="Arial"/>
              </a:rPr>
              <a:t>Es</a:t>
            </a:r>
            <a:r>
              <a:rPr sz="3200" spc="5" dirty="0">
                <a:latin typeface="Arial"/>
                <a:cs typeface="Arial"/>
              </a:rPr>
              <a:t>c</a:t>
            </a:r>
            <a:r>
              <a:rPr sz="3200" dirty="0">
                <a:latin typeface="Arial"/>
                <a:cs typeface="Arial"/>
              </a:rPr>
              <a:t>lavos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327</Words>
  <Application>Microsoft Office PowerPoint</Application>
  <PresentationFormat>Presentación en pantalla (4:3)</PresentationFormat>
  <Paragraphs>79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Presentación de PowerPoint</vt:lpstr>
      <vt:lpstr>UBICACIÓN</vt:lpstr>
      <vt:lpstr>UBICACIÓN</vt:lpstr>
      <vt:lpstr>UBICACIÓN</vt:lpstr>
      <vt:lpstr>Organización</vt:lpstr>
      <vt:lpstr>Organización</vt:lpstr>
      <vt:lpstr>Los  Mayas</vt:lpstr>
      <vt:lpstr>Organización</vt:lpstr>
      <vt:lpstr>Los  Mayas</vt:lpstr>
      <vt:lpstr>Presentación de PowerPoint</vt:lpstr>
      <vt:lpstr>Presentación de PowerPoint</vt:lpstr>
      <vt:lpstr>Presentación de PowerPoint</vt:lpstr>
      <vt:lpstr>Economía</vt:lpstr>
      <vt:lpstr>Los  Mayas</vt:lpstr>
      <vt:lpstr>Los  Mayas</vt:lpstr>
      <vt:lpstr>Presentación de PowerPoint</vt:lpstr>
      <vt:lpstr>Presentación de PowerPoint</vt:lpstr>
      <vt:lpstr>Religión</vt:lpstr>
      <vt:lpstr>Los  Mayas</vt:lpstr>
      <vt:lpstr>Los  Mayas</vt:lpstr>
      <vt:lpstr>Arte y  Cultura</vt:lpstr>
      <vt:lpstr>Los  Mayas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Oscar Fuentes Humeres</cp:lastModifiedBy>
  <cp:revision>5</cp:revision>
  <dcterms:created xsi:type="dcterms:W3CDTF">2019-11-27T21:53:08Z</dcterms:created>
  <dcterms:modified xsi:type="dcterms:W3CDTF">2020-03-17T00:22:29Z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2012-11-27T00:00:00Z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2019-11-27T00:00:00Z</vt:filetime>
  </property>
</Properties>
</file>