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4" r:id="rId1"/>
  </p:sldMasterIdLst>
  <p:sldIdLst>
    <p:sldId id="256" r:id="rId2"/>
    <p:sldId id="280" r:id="rId3"/>
    <p:sldId id="281" r:id="rId4"/>
    <p:sldId id="282" r:id="rId5"/>
    <p:sldId id="259" r:id="rId6"/>
    <p:sldId id="260" r:id="rId7"/>
    <p:sldId id="283" r:id="rId8"/>
    <p:sldId id="261" r:id="rId9"/>
    <p:sldId id="262" r:id="rId10"/>
    <p:sldId id="263" r:id="rId11"/>
    <p:sldId id="264" r:id="rId12"/>
    <p:sldId id="265" r:id="rId13"/>
    <p:sldId id="276" r:id="rId14"/>
    <p:sldId id="267" r:id="rId15"/>
    <p:sldId id="268" r:id="rId16"/>
    <p:sldId id="269" r:id="rId17"/>
    <p:sldId id="270" r:id="rId18"/>
    <p:sldId id="271" r:id="rId19"/>
    <p:sldId id="272" r:id="rId20"/>
    <p:sldId id="279" r:id="rId21"/>
    <p:sldId id="274" r:id="rId22"/>
    <p:sldId id="275" r:id="rId23"/>
    <p:sldId id="277" r:id="rId24"/>
    <p:sldId id="278" r:id="rId25"/>
  </p:sldIdLst>
  <p:sldSz cx="12192000" cy="6858000"/>
  <p:notesSz cx="12192000" cy="6858000"/>
  <p:embeddedFontLst>
    <p:embeddedFont>
      <p:font typeface="Myanmar Text" panose="020B0502040204020203" pitchFamily="34" charset="0"/>
      <p:regular r:id="rId26"/>
      <p:bold r:id="rId27"/>
      <p:italic r:id="rId28"/>
    </p:embeddedFont>
    <p:embeddedFont>
      <p:font typeface="Wingdings 3" panose="05040102010807070707" pitchFamily="18" charset="2"/>
      <p:regular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116" y="2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045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71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672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398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6670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765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363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1594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210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BEBEB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799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BEBEB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7004" y="1951084"/>
            <a:ext cx="5465445" cy="453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04040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12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712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60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2964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7155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73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099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733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972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917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8ZpID9Nix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hile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z8F_SF6bd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lima_mediterr%C3%A1neo" TargetMode="External"/><Relationship Id="rId2" Type="http://schemas.openxmlformats.org/officeDocument/2006/relationships/hyperlink" Target="https://es.wikipedia.org/wiki/Clima_semi%C3%A1rido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es.wikipedia.org/wiki/Clima_mediterr%C3%A1neo_sec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OEkIqMnFgk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70"/>
            <a:ext cx="12192000" cy="469900"/>
          </a:xfrm>
          <a:custGeom>
            <a:avLst/>
            <a:gdLst/>
            <a:ahLst/>
            <a:cxnLst/>
            <a:rect l="l" t="t" r="r" b="b"/>
            <a:pathLst>
              <a:path w="12192000" h="469900">
                <a:moveTo>
                  <a:pt x="0" y="469899"/>
                </a:moveTo>
                <a:lnTo>
                  <a:pt x="12192000" y="469899"/>
                </a:lnTo>
                <a:lnTo>
                  <a:pt x="12192000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035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16355" y="2119672"/>
            <a:ext cx="9200516" cy="20441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chemeClr val="bg1"/>
                </a:solidFill>
                <a:latin typeface="Myanmar Text"/>
                <a:cs typeface="Myanmar Text"/>
              </a:rPr>
              <a:t>Zona central de</a:t>
            </a:r>
            <a:r>
              <a:rPr sz="6600" spc="-95" dirty="0">
                <a:solidFill>
                  <a:schemeClr val="bg1"/>
                </a:solidFill>
                <a:latin typeface="Myanmar Text"/>
                <a:cs typeface="Myanmar Text"/>
              </a:rPr>
              <a:t> </a:t>
            </a:r>
            <a:r>
              <a:rPr sz="6600" spc="-5" dirty="0">
                <a:solidFill>
                  <a:schemeClr val="bg1"/>
                </a:solidFill>
                <a:latin typeface="Myanmar Text"/>
                <a:cs typeface="Myanmar Text"/>
              </a:rPr>
              <a:t>Chile</a:t>
            </a:r>
            <a:endParaRPr sz="6600" dirty="0">
              <a:solidFill>
                <a:schemeClr val="bg1"/>
              </a:solidFill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8470254" cy="5668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b="0" dirty="0" smtClean="0">
                <a:latin typeface="Myanmar Text"/>
                <a:cs typeface="Myanmar Text"/>
              </a:rPr>
              <a:t>Región </a:t>
            </a:r>
            <a:r>
              <a:rPr b="0" dirty="0" err="1" smtClean="0">
                <a:latin typeface="Myanmar Text"/>
                <a:cs typeface="Myanmar Text"/>
              </a:rPr>
              <a:t>Metropolit</a:t>
            </a:r>
            <a:r>
              <a:rPr b="0" spc="5" dirty="0" err="1" smtClean="0">
                <a:latin typeface="Myanmar Text"/>
                <a:cs typeface="Myanmar Text"/>
              </a:rPr>
              <a:t>a</a:t>
            </a:r>
            <a:r>
              <a:rPr b="0" dirty="0" err="1" smtClean="0">
                <a:latin typeface="Myanmar Text"/>
                <a:cs typeface="Myanmar Text"/>
              </a:rPr>
              <a:t>na</a:t>
            </a:r>
            <a:r>
              <a:rPr lang="es-CL" b="0" dirty="0" smtClean="0">
                <a:latin typeface="Myanmar Text"/>
                <a:cs typeface="Myanmar Text"/>
              </a:rPr>
              <a:t>/Santiago de Chile</a:t>
            </a:r>
            <a:endParaRPr b="0" dirty="0">
              <a:latin typeface="Myanmar Text"/>
              <a:cs typeface="Myanmar Tex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44" y="4263864"/>
            <a:ext cx="4311111" cy="25981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Es una 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de las regiones 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que </a:t>
            </a:r>
            <a:r>
              <a:rPr sz="2400" spc="-10" dirty="0">
                <a:solidFill>
                  <a:srgbClr val="404040"/>
                </a:solidFill>
                <a:latin typeface="Myanmar Text"/>
                <a:cs typeface="Myanmar Text"/>
              </a:rPr>
              <a:t>no 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tiene costa, 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su 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principal capital 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y 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cuidad es  Santiago, 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que fue 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fundada en 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1541 por 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el conquistador español Pedro de  </a:t>
            </a:r>
            <a:r>
              <a:rPr sz="2400" spc="-10" dirty="0">
                <a:solidFill>
                  <a:srgbClr val="404040"/>
                </a:solidFill>
                <a:latin typeface="Myanmar Text"/>
                <a:cs typeface="Myanmar Text"/>
              </a:rPr>
              <a:t>Valdivia, 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en 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una 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región habitada 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por 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la tribu</a:t>
            </a:r>
            <a:r>
              <a:rPr sz="2400" spc="-2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Picunches.</a:t>
            </a:r>
            <a:endParaRPr sz="2400" dirty="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7721" y="887984"/>
            <a:ext cx="4760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Myanmar Text"/>
                <a:cs typeface="Myanmar Text"/>
              </a:rPr>
              <a:t>CLIMA </a:t>
            </a:r>
            <a:r>
              <a:rPr b="0" dirty="0">
                <a:latin typeface="Myanmar Text"/>
                <a:cs typeface="Myanmar Text"/>
              </a:rPr>
              <a:t>Y</a:t>
            </a:r>
            <a:r>
              <a:rPr b="0" spc="-55" dirty="0">
                <a:latin typeface="Myanmar Text"/>
                <a:cs typeface="Myanmar Text"/>
              </a:rPr>
              <a:t> </a:t>
            </a:r>
            <a:r>
              <a:rPr b="0" spc="-5" dirty="0">
                <a:latin typeface="Myanmar Text"/>
                <a:cs typeface="Myanmar Text"/>
              </a:rPr>
              <a:t>HIDROGRAFÍA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003551"/>
            <a:ext cx="1054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B31166"/>
                </a:solidFill>
                <a:latin typeface="Myanmar Text"/>
                <a:cs typeface="Myanmar Text"/>
              </a:rPr>
              <a:t>CLIMA</a:t>
            </a:r>
            <a:endParaRPr sz="280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228" y="2834462"/>
            <a:ext cx="466979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6235" algn="l"/>
              </a:tabLst>
            </a:pP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Presenta </a:t>
            </a:r>
            <a:r>
              <a:rPr sz="1800" spc="-10" dirty="0">
                <a:solidFill>
                  <a:srgbClr val="0D0D0D"/>
                </a:solidFill>
                <a:latin typeface="Myanmar Text"/>
                <a:cs typeface="Myanmar Text"/>
              </a:rPr>
              <a:t>un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clima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de tipo mediterráneo,  de estación seca larga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y con un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invierno  lluvioso.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La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temperatura media anual </a:t>
            </a:r>
            <a:r>
              <a:rPr sz="1800" spc="-10" dirty="0">
                <a:solidFill>
                  <a:srgbClr val="0D0D0D"/>
                </a:solidFill>
                <a:latin typeface="Myanmar Text"/>
                <a:cs typeface="Myanmar Text"/>
              </a:rPr>
              <a:t>es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de  13,9°C, en tanto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que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el mes más cálido  corresponde al mes de Enero, alcanzando 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una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temperatura de 30.1°C,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y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el mes más  frío corresponde al </a:t>
            </a:r>
            <a:r>
              <a:rPr sz="1800" spc="-10" dirty="0">
                <a:solidFill>
                  <a:srgbClr val="0D0D0D"/>
                </a:solidFill>
                <a:latin typeface="Myanmar Text"/>
                <a:cs typeface="Myanmar Text"/>
              </a:rPr>
              <a:t>mes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de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Julio 7,7°C</a:t>
            </a:r>
            <a:r>
              <a:rPr sz="1800" spc="-70" dirty="0">
                <a:solidFill>
                  <a:srgbClr val="0D0D0D"/>
                </a:solidFill>
                <a:latin typeface="Myanmar Text"/>
                <a:cs typeface="Myanmar Text"/>
              </a:rPr>
              <a:t>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.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1615" y="2353183"/>
            <a:ext cx="19646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B31166"/>
                </a:solidFill>
                <a:latin typeface="Myanmar Text"/>
                <a:cs typeface="Myanmar Text"/>
              </a:rPr>
              <a:t>HIDROGRAFÍA</a:t>
            </a:r>
            <a:endParaRPr sz="2400">
              <a:latin typeface="Myanmar Text"/>
              <a:cs typeface="Myanmar Tex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8667" y="4851679"/>
            <a:ext cx="2156460" cy="1301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59551" y="2826511"/>
            <a:ext cx="5545455" cy="4368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459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500" b="1" spc="-60" dirty="0">
                <a:solidFill>
                  <a:srgbClr val="404040"/>
                </a:solidFill>
                <a:latin typeface="Myanmar Text"/>
                <a:cs typeface="Myanmar Text"/>
              </a:rPr>
              <a:t>Río </a:t>
            </a:r>
            <a:r>
              <a:rPr sz="1500" b="1" spc="-70" dirty="0">
                <a:solidFill>
                  <a:srgbClr val="404040"/>
                </a:solidFill>
                <a:latin typeface="Myanmar Text"/>
                <a:cs typeface="Myanmar Text"/>
              </a:rPr>
              <a:t>Maipo: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Nace en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la cordillera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los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Andes,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sus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aguas 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provienen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las precipitaciones invernales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y de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los</a:t>
            </a:r>
            <a:r>
              <a:rPr sz="1500" spc="7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deshielos.</a:t>
            </a:r>
            <a:endParaRPr sz="1500">
              <a:latin typeface="Myanmar Text"/>
              <a:cs typeface="Myanmar Tex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9551" y="4559554"/>
            <a:ext cx="5668645" cy="14217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080" indent="-343535">
              <a:lnSpc>
                <a:spcPct val="80100"/>
              </a:lnSpc>
              <a:spcBef>
                <a:spcPts val="455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500" b="1" spc="-60" dirty="0">
                <a:solidFill>
                  <a:srgbClr val="404040"/>
                </a:solidFill>
                <a:latin typeface="Myanmar Text"/>
                <a:cs typeface="Myanmar Text"/>
              </a:rPr>
              <a:t>Río </a:t>
            </a:r>
            <a:r>
              <a:rPr sz="1500" b="1" spc="-55" dirty="0">
                <a:solidFill>
                  <a:srgbClr val="404040"/>
                </a:solidFill>
                <a:latin typeface="Myanmar Text"/>
                <a:cs typeface="Myanmar Text"/>
              </a:rPr>
              <a:t>Mapocho</a:t>
            </a:r>
            <a:r>
              <a:rPr sz="1500" spc="-55" dirty="0">
                <a:solidFill>
                  <a:srgbClr val="404040"/>
                </a:solidFill>
                <a:latin typeface="Myanmar Text"/>
                <a:cs typeface="Myanmar Text"/>
              </a:rPr>
              <a:t>: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nace en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la cordillera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los Andes,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en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la unión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de 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los </a:t>
            </a:r>
            <a:r>
              <a:rPr sz="1500" spc="-10" dirty="0">
                <a:solidFill>
                  <a:srgbClr val="404040"/>
                </a:solidFill>
                <a:latin typeface="Myanmar Text"/>
                <a:cs typeface="Myanmar Text"/>
              </a:rPr>
              <a:t>ríos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Molina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y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San Francisco.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El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Mapocho drena las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aguas de 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las lluvias invernales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y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durante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el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verano se surte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las nieves  fundidas en las altas</a:t>
            </a:r>
            <a:r>
              <a:rPr sz="1500" spc="1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cumbres.</a:t>
            </a:r>
            <a:endParaRPr sz="1500">
              <a:latin typeface="Myanmar Text"/>
              <a:cs typeface="Myanmar Text"/>
            </a:endParaRPr>
          </a:p>
          <a:p>
            <a:pPr>
              <a:lnSpc>
                <a:spcPct val="100000"/>
              </a:lnSpc>
              <a:buClr>
                <a:srgbClr val="B31166"/>
              </a:buClr>
              <a:buFont typeface="Wingdings 3"/>
              <a:buChar char=""/>
            </a:pPr>
            <a:endParaRPr sz="1650">
              <a:latin typeface="Myanmar Text"/>
              <a:cs typeface="Myanmar Text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Otros; </a:t>
            </a:r>
            <a:r>
              <a:rPr sz="1500" b="1" spc="-60" dirty="0">
                <a:solidFill>
                  <a:srgbClr val="404040"/>
                </a:solidFill>
                <a:latin typeface="Myanmar Text"/>
                <a:cs typeface="Myanmar Text"/>
              </a:rPr>
              <a:t>Río </a:t>
            </a:r>
            <a:r>
              <a:rPr sz="1500" b="1" spc="-55" dirty="0">
                <a:solidFill>
                  <a:srgbClr val="404040"/>
                </a:solidFill>
                <a:latin typeface="Myanmar Text"/>
                <a:cs typeface="Myanmar Text"/>
              </a:rPr>
              <a:t>El </a:t>
            </a:r>
            <a:r>
              <a:rPr sz="1500" b="1" spc="-50" dirty="0">
                <a:solidFill>
                  <a:srgbClr val="404040"/>
                </a:solidFill>
                <a:latin typeface="Myanmar Text"/>
                <a:cs typeface="Myanmar Text"/>
              </a:rPr>
              <a:t>Yeso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y </a:t>
            </a:r>
            <a:r>
              <a:rPr sz="1500" b="1" spc="-60" dirty="0">
                <a:solidFill>
                  <a:srgbClr val="404040"/>
                </a:solidFill>
                <a:latin typeface="Myanmar Text"/>
                <a:cs typeface="Myanmar Text"/>
              </a:rPr>
              <a:t>Río</a:t>
            </a:r>
            <a:r>
              <a:rPr sz="1500" b="1" spc="-3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500" b="1" spc="-55" dirty="0">
                <a:solidFill>
                  <a:srgbClr val="404040"/>
                </a:solidFill>
                <a:latin typeface="Myanmar Text"/>
                <a:cs typeface="Myanmar Text"/>
              </a:rPr>
              <a:t>Colorado</a:t>
            </a:r>
            <a:endParaRPr sz="1500">
              <a:latin typeface="Myanmar Text"/>
              <a:cs typeface="Myanmar Tex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10400" y="3275618"/>
            <a:ext cx="3915155" cy="1202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8120" y="887984"/>
            <a:ext cx="5093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yanmar Text"/>
                <a:cs typeface="Myanmar Text"/>
              </a:rPr>
              <a:t>ACTIVIDAD</a:t>
            </a:r>
            <a:r>
              <a:rPr b="0" spc="-65" dirty="0">
                <a:latin typeface="Myanmar Text"/>
                <a:cs typeface="Myanmar Text"/>
              </a:rPr>
              <a:t> </a:t>
            </a:r>
            <a:r>
              <a:rPr b="0" dirty="0">
                <a:latin typeface="Myanmar Text"/>
                <a:cs typeface="Myanmar Text"/>
              </a:rPr>
              <a:t>ECONÓMICA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60396"/>
            <a:ext cx="1397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65" dirty="0">
                <a:solidFill>
                  <a:srgbClr val="404040"/>
                </a:solidFill>
                <a:latin typeface="Myanmar Text"/>
                <a:cs typeface="Myanmar Text"/>
              </a:rPr>
              <a:t>La</a:t>
            </a:r>
            <a:r>
              <a:rPr sz="1800" b="1" spc="-9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b="1" spc="-85" dirty="0">
                <a:solidFill>
                  <a:srgbClr val="404040"/>
                </a:solidFill>
                <a:latin typeface="Myanmar Text"/>
                <a:cs typeface="Myanmar Text"/>
              </a:rPr>
              <a:t>minería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4932" y="2560396"/>
            <a:ext cx="8934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solidFill>
                  <a:srgbClr val="404040"/>
                </a:solidFill>
                <a:latin typeface="Myanmar Text"/>
                <a:cs typeface="Myanmar Text"/>
              </a:rPr>
              <a:t>Industria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61251" y="2560396"/>
            <a:ext cx="8286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404040"/>
                </a:solidFill>
                <a:latin typeface="Myanmar Text"/>
                <a:cs typeface="Myanmar Text"/>
              </a:rPr>
              <a:t>Turismo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7532" y="3134867"/>
            <a:ext cx="3435096" cy="316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0288" y="3134867"/>
            <a:ext cx="3162300" cy="3162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09788" y="3134867"/>
            <a:ext cx="3625596" cy="1680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09788" y="4898135"/>
            <a:ext cx="3625596" cy="1723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3932" y="838200"/>
            <a:ext cx="6972934" cy="574040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r8ZpID9Nix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15800" cy="68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8092" y="865529"/>
            <a:ext cx="697293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LIBERTADOR </a:t>
            </a:r>
            <a:r>
              <a:rPr spc="-175" dirty="0"/>
              <a:t>GENERAL</a:t>
            </a:r>
            <a:r>
              <a:rPr spc="-40" dirty="0"/>
              <a:t> </a:t>
            </a:r>
            <a:r>
              <a:rPr spc="-195" dirty="0" smtClean="0"/>
              <a:t>BERNARDO</a:t>
            </a:r>
            <a:r>
              <a:rPr lang="es-CL" spc="-195" dirty="0" smtClean="0"/>
              <a:t> O’HIGGINS</a:t>
            </a:r>
            <a:endParaRPr lang="es-CL" spc="-195" dirty="0"/>
          </a:p>
        </p:txBody>
      </p:sp>
      <p:sp>
        <p:nvSpPr>
          <p:cNvPr id="4" name="object 4"/>
          <p:cNvSpPr txBox="1"/>
          <p:nvPr/>
        </p:nvSpPr>
        <p:spPr>
          <a:xfrm>
            <a:off x="1233932" y="2352802"/>
            <a:ext cx="866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  <a:tab pos="2531745" algn="l"/>
              </a:tabLst>
            </a:pPr>
            <a:r>
              <a:rPr sz="1800" dirty="0">
                <a:latin typeface="Myanmar Text"/>
                <a:cs typeface="Myanmar Text"/>
              </a:rPr>
              <a:t>Es  </a:t>
            </a:r>
            <a:r>
              <a:rPr sz="1800" spc="-5" dirty="0">
                <a:latin typeface="Myanmar Text"/>
                <a:cs typeface="Myanmar Text"/>
              </a:rPr>
              <a:t>la  VI</a:t>
            </a:r>
            <a:r>
              <a:rPr sz="1800" spc="165" dirty="0">
                <a:latin typeface="Myanmar Text"/>
                <a:cs typeface="Myanmar Text"/>
              </a:rPr>
              <a:t> </a:t>
            </a:r>
            <a:r>
              <a:rPr sz="1800" spc="-5" dirty="0">
                <a:latin typeface="Myanmar Text"/>
                <a:cs typeface="Myanmar Text"/>
              </a:rPr>
              <a:t>región,</a:t>
            </a:r>
            <a:r>
              <a:rPr sz="1800" spc="380" dirty="0">
                <a:latin typeface="Myanmar Text"/>
                <a:cs typeface="Myanmar Text"/>
              </a:rPr>
              <a:t> </a:t>
            </a:r>
            <a:r>
              <a:rPr sz="1800" spc="-5" dirty="0">
                <a:latin typeface="Myanmar Text"/>
                <a:cs typeface="Myanmar Text"/>
              </a:rPr>
              <a:t>su	</a:t>
            </a:r>
            <a:r>
              <a:rPr sz="1800" dirty="0">
                <a:latin typeface="Myanmar Text"/>
                <a:cs typeface="Myanmar Text"/>
              </a:rPr>
              <a:t>nombre </a:t>
            </a:r>
            <a:r>
              <a:rPr sz="1800" spc="-5" dirty="0">
                <a:latin typeface="Myanmar Text"/>
                <a:cs typeface="Myanmar Text"/>
              </a:rPr>
              <a:t>de la región </a:t>
            </a:r>
            <a:r>
              <a:rPr sz="1800" dirty="0">
                <a:latin typeface="Myanmar Text"/>
                <a:cs typeface="Myanmar Text"/>
              </a:rPr>
              <a:t>se </a:t>
            </a:r>
            <a:r>
              <a:rPr sz="1800" spc="-5" dirty="0">
                <a:latin typeface="Myanmar Text"/>
                <a:cs typeface="Myanmar Text"/>
              </a:rPr>
              <a:t>estableció en </a:t>
            </a:r>
            <a:r>
              <a:rPr sz="1800" spc="-10" dirty="0">
                <a:latin typeface="Myanmar Text"/>
                <a:cs typeface="Myanmar Text"/>
              </a:rPr>
              <a:t>honor </a:t>
            </a:r>
            <a:r>
              <a:rPr sz="1800" spc="-5" dirty="0">
                <a:latin typeface="Myanmar Text"/>
                <a:cs typeface="Myanmar Text"/>
              </a:rPr>
              <a:t>de</a:t>
            </a:r>
            <a:r>
              <a:rPr sz="1800" spc="465" dirty="0">
                <a:latin typeface="Myanmar Text"/>
                <a:cs typeface="Myanmar Text"/>
              </a:rPr>
              <a:t> </a:t>
            </a:r>
            <a:r>
              <a:rPr sz="1800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Bernardo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932" y="2482425"/>
            <a:ext cx="7501255" cy="997709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40"/>
              </a:spcBef>
            </a:pPr>
            <a:r>
              <a:rPr sz="1800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O'Higgins</a:t>
            </a:r>
            <a:r>
              <a:rPr sz="1800" spc="-5" dirty="0">
                <a:latin typeface="Myanmar Text"/>
                <a:cs typeface="Myanmar Text"/>
              </a:rPr>
              <a:t>, considerado </a:t>
            </a:r>
            <a:r>
              <a:rPr sz="1800" dirty="0">
                <a:latin typeface="Myanmar Text"/>
                <a:cs typeface="Myanmar Text"/>
              </a:rPr>
              <a:t>como </a:t>
            </a:r>
            <a:r>
              <a:rPr sz="1900" i="1" spc="-5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Libertador</a:t>
            </a:r>
            <a:r>
              <a:rPr sz="1900" i="1" spc="-50" dirty="0">
                <a:latin typeface="Myanmar Text"/>
                <a:cs typeface="Myanmar Text"/>
              </a:rPr>
              <a:t> </a:t>
            </a:r>
            <a:r>
              <a:rPr sz="1800" dirty="0">
                <a:latin typeface="Myanmar Text"/>
                <a:cs typeface="Myanmar Text"/>
              </a:rPr>
              <a:t>y </a:t>
            </a:r>
            <a:r>
              <a:rPr sz="1900" i="1" spc="-5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Padre </a:t>
            </a:r>
            <a:r>
              <a:rPr sz="1900" i="1" spc="-6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de </a:t>
            </a:r>
            <a:r>
              <a:rPr sz="1900" i="1" spc="-4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la </a:t>
            </a:r>
            <a:r>
              <a:rPr sz="1900" i="1" spc="-5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Patria</a:t>
            </a:r>
            <a:r>
              <a:rPr sz="1900" i="1" spc="-50" dirty="0">
                <a:latin typeface="Myanmar Text"/>
                <a:cs typeface="Myanmar Text"/>
              </a:rPr>
              <a:t> </a:t>
            </a:r>
            <a:r>
              <a:rPr sz="1800" spc="-5" dirty="0">
                <a:latin typeface="Myanmar Text"/>
                <a:cs typeface="Myanmar Text"/>
              </a:rPr>
              <a:t>en el</a:t>
            </a:r>
            <a:r>
              <a:rPr sz="1800" spc="114" dirty="0">
                <a:latin typeface="Myanmar Text"/>
                <a:cs typeface="Myanmar Text"/>
              </a:rPr>
              <a:t> </a:t>
            </a:r>
            <a:r>
              <a:rPr sz="1800" spc="-5" dirty="0">
                <a:latin typeface="Myanmar Text"/>
                <a:cs typeface="Myanmar Text"/>
              </a:rPr>
              <a:t>país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.</a:t>
            </a:r>
            <a:endParaRPr sz="18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buClr>
                <a:srgbClr val="B31166"/>
              </a:buClr>
              <a:buSzPct val="80555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404040"/>
                </a:solidFill>
                <a:latin typeface="Myanmar Text"/>
                <a:cs typeface="Myanmar Text"/>
              </a:rPr>
              <a:t>CLIMA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3932" y="3430651"/>
            <a:ext cx="867029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clima predominante es templado mediterráneo, hacia la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costa se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presenta  nuboso, mientras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hacia el interior debido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la sequedad experimenta fuertes  contrastes térmicos.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Las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precipitaciones son mayores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la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costa y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en la Cordillera  de los Andes, debido al relieve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que no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deja entrada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los vientos húmedos  oceánicos.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21195" y="5009387"/>
            <a:ext cx="2162555" cy="1848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5087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Myanmar Text"/>
                <a:cs typeface="Myanmar Text"/>
              </a:rPr>
              <a:t>ACTIVIDAD</a:t>
            </a:r>
            <a:r>
              <a:rPr b="0" spc="-65" dirty="0">
                <a:latin typeface="Myanmar Text"/>
                <a:cs typeface="Myanmar Text"/>
              </a:rPr>
              <a:t> </a:t>
            </a:r>
            <a:r>
              <a:rPr b="0" spc="-5" dirty="0">
                <a:latin typeface="Myanmar Text"/>
                <a:cs typeface="Myanmar Text"/>
              </a:rPr>
              <a:t>ECONÓMICA</a:t>
            </a:r>
          </a:p>
        </p:txBody>
      </p:sp>
      <p:sp>
        <p:nvSpPr>
          <p:cNvPr id="3" name="object 3"/>
          <p:cNvSpPr/>
          <p:nvPr/>
        </p:nvSpPr>
        <p:spPr>
          <a:xfrm>
            <a:off x="320040" y="2523744"/>
            <a:ext cx="3467100" cy="3761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2628" y="2433827"/>
            <a:ext cx="2846831" cy="2795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7707" y="2483205"/>
            <a:ext cx="3677284" cy="3841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712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Myanmar Text"/>
                <a:cs typeface="Myanmar Text"/>
              </a:rPr>
              <a:t>VEGETACIÓN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2200" y="2340102"/>
            <a:ext cx="466979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La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vegetación natural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se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encuentra muy  alterada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y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degradada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por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la acción  humana; el matorral esclerófilo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y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la </a:t>
            </a:r>
            <a:r>
              <a:rPr sz="1800" spc="-10" dirty="0">
                <a:solidFill>
                  <a:srgbClr val="0D0D0D"/>
                </a:solidFill>
                <a:latin typeface="Myanmar Text"/>
                <a:cs typeface="Myanmar Text"/>
              </a:rPr>
              <a:t>estepa 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de espino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han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sido </a:t>
            </a:r>
            <a:r>
              <a:rPr sz="1800" spc="-10" dirty="0">
                <a:solidFill>
                  <a:srgbClr val="0D0D0D"/>
                </a:solidFill>
                <a:latin typeface="Myanmar Text"/>
                <a:cs typeface="Myanmar Text"/>
              </a:rPr>
              <a:t>intensamente 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explotados para la fabricación de carbón.  También el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bosque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nativo de robles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ha 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sido reemplazado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por </a:t>
            </a:r>
            <a:r>
              <a:rPr sz="1800" spc="-10" dirty="0">
                <a:solidFill>
                  <a:srgbClr val="0D0D0D"/>
                </a:solidFill>
                <a:latin typeface="Myanmar Text"/>
                <a:cs typeface="Myanmar Text"/>
              </a:rPr>
              <a:t>especies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exóticas 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como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el pino, álamos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y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eucaliptos, para la  producción forestal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y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explotación de la  madera. Tales especies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se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han adaptado  muy bien </a:t>
            </a:r>
            <a:r>
              <a:rPr sz="1800" dirty="0">
                <a:solidFill>
                  <a:srgbClr val="0D0D0D"/>
                </a:solidFill>
                <a:latin typeface="Myanmar Text"/>
                <a:cs typeface="Myanmar Text"/>
              </a:rPr>
              <a:t>a </a:t>
            </a:r>
            <a:r>
              <a:rPr sz="1800" spc="-10" dirty="0">
                <a:solidFill>
                  <a:srgbClr val="0D0D0D"/>
                </a:solidFill>
                <a:latin typeface="Myanmar Text"/>
                <a:cs typeface="Myanmar Text"/>
              </a:rPr>
              <a:t>las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condiciones físicas de </a:t>
            </a:r>
            <a:r>
              <a:rPr sz="1800" spc="5" dirty="0">
                <a:solidFill>
                  <a:srgbClr val="0D0D0D"/>
                </a:solidFill>
                <a:latin typeface="Myanmar Text"/>
                <a:cs typeface="Myanmar Text"/>
              </a:rPr>
              <a:t>la  </a:t>
            </a:r>
            <a:r>
              <a:rPr sz="1800" spc="-5" dirty="0">
                <a:solidFill>
                  <a:srgbClr val="0D0D0D"/>
                </a:solidFill>
                <a:latin typeface="Myanmar Text"/>
                <a:cs typeface="Myanmar Text"/>
              </a:rPr>
              <a:t>región.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3723" y="2382011"/>
            <a:ext cx="5417820" cy="405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838200"/>
            <a:ext cx="318909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b="0" dirty="0" smtClean="0">
                <a:latin typeface="Myanmar Text"/>
                <a:cs typeface="Myanmar Text"/>
              </a:rPr>
              <a:t>Región del </a:t>
            </a:r>
            <a:r>
              <a:rPr b="0" dirty="0" smtClean="0">
                <a:latin typeface="Myanmar Text"/>
                <a:cs typeface="Myanmar Text"/>
              </a:rPr>
              <a:t>MAULE</a:t>
            </a:r>
            <a:endParaRPr b="0" dirty="0">
              <a:latin typeface="Myanmar Text"/>
              <a:cs typeface="Myanmar Tex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1"/>
            <a:ext cx="12187989" cy="74675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11" y="4648691"/>
            <a:ext cx="4557268" cy="27828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Es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VII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región de las </a:t>
            </a:r>
            <a:r>
              <a:rPr sz="1800" dirty="0" smtClean="0">
                <a:solidFill>
                  <a:srgbClr val="404040"/>
                </a:solidFill>
                <a:latin typeface="Myanmar Text"/>
                <a:cs typeface="Myanmar Text"/>
              </a:rPr>
              <a:t>1</a:t>
            </a:r>
            <a:r>
              <a:rPr lang="es-CL" sz="1800" dirty="0" smtClean="0">
                <a:solidFill>
                  <a:srgbClr val="404040"/>
                </a:solidFill>
                <a:latin typeface="Myanmar Text"/>
                <a:cs typeface="Myanmar Text"/>
              </a:rPr>
              <a:t>6</a:t>
            </a:r>
            <a:r>
              <a:rPr sz="1800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regiones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de Chile,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centra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el corazón de la zona  central de Chile. Sus provincias son Cauquenes, Curico, Linares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y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Talca.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Capital  de la región del Maule; Talca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fue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fundada en el siglo XVII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y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en ella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Bernardo  O´Higgins firmó el acta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Independencia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Chile en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1818: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esto nos da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una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idea 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de los grandes momentos históricos para nuestro país,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que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se han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vivido en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esta 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región.</a:t>
            </a:r>
            <a:endParaRPr sz="1800" dirty="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933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yanmar Text"/>
                <a:cs typeface="Myanmar Text"/>
              </a:rPr>
              <a:t>HIDROGRAFÍA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60396"/>
            <a:ext cx="8571865" cy="125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río Desemboca en el mar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al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sur de la laguna de Vichuquén.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Sus aguas</a:t>
            </a:r>
            <a:r>
              <a:rPr sz="1800" spc="-6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son</a:t>
            </a:r>
            <a:endParaRPr sz="1800">
              <a:latin typeface="Myanmar Text"/>
              <a:cs typeface="Myanmar Tex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utilizadas para el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regadío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cultivos en el</a:t>
            </a:r>
            <a:r>
              <a:rPr sz="1800" spc="1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valle.</a:t>
            </a:r>
            <a:endParaRPr sz="1800">
              <a:latin typeface="Myanmar Text"/>
              <a:cs typeface="Myanmar Text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río Maule es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uno de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los más importantes en el país. Nace en la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Cordillera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los  Andes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y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desemboca en el mar en</a:t>
            </a:r>
            <a:r>
              <a:rPr sz="1800" spc="-3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Constitución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9491" y="4094988"/>
            <a:ext cx="8904732" cy="2499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360" y="887984"/>
            <a:ext cx="69189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Myanmar Text"/>
                <a:cs typeface="Myanmar Text"/>
              </a:rPr>
              <a:t>CLIMA </a:t>
            </a:r>
            <a:r>
              <a:rPr b="0" dirty="0">
                <a:latin typeface="Myanmar Text"/>
                <a:cs typeface="Myanmar Text"/>
              </a:rPr>
              <a:t>Y </a:t>
            </a:r>
            <a:r>
              <a:rPr b="0" spc="-5" dirty="0">
                <a:latin typeface="Myanmar Text"/>
                <a:cs typeface="Myanmar Text"/>
              </a:rPr>
              <a:t>ACTIVIDAD</a:t>
            </a:r>
            <a:r>
              <a:rPr b="0" spc="-65" dirty="0">
                <a:latin typeface="Myanmar Text"/>
                <a:cs typeface="Myanmar Text"/>
              </a:rPr>
              <a:t> </a:t>
            </a:r>
            <a:r>
              <a:rPr b="0" dirty="0">
                <a:latin typeface="Myanmar Text"/>
                <a:cs typeface="Myanmar Text"/>
              </a:rPr>
              <a:t>ECONÓMICA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0467" y="2320544"/>
            <a:ext cx="426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Región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del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Maule presenta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un</a:t>
            </a:r>
            <a:r>
              <a:rPr sz="1800" spc="-12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clima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3367" y="2594559"/>
            <a:ext cx="4171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Mediterráneo Templado de Estación</a:t>
            </a:r>
            <a:r>
              <a:rPr sz="1800" spc="-5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seca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3367" y="2869438"/>
            <a:ext cx="43129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y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lluviosa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igual duración, la cual marca  el inicio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la zona centro sur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Chile.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Los 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veranos son comúnmente cálidos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y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secos, 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al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contrario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los inviernos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suelen</a:t>
            </a:r>
            <a:r>
              <a:rPr sz="1800" spc="-114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ser  lluviosos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y frescos, con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frecuentes  Heladas.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1317" y="2415285"/>
            <a:ext cx="2949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B31166"/>
                </a:solidFill>
                <a:latin typeface="Myanmar Text"/>
                <a:cs typeface="Myanmar Text"/>
              </a:rPr>
              <a:t>Actividad</a:t>
            </a:r>
            <a:r>
              <a:rPr sz="2400" spc="-10" dirty="0">
                <a:solidFill>
                  <a:srgbClr val="B31166"/>
                </a:solidFill>
                <a:latin typeface="Myanmar Text"/>
                <a:cs typeface="Myanmar Text"/>
              </a:rPr>
              <a:t> </a:t>
            </a:r>
            <a:r>
              <a:rPr sz="2400" spc="-5" dirty="0">
                <a:solidFill>
                  <a:srgbClr val="B31166"/>
                </a:solidFill>
                <a:latin typeface="Myanmar Text"/>
                <a:cs typeface="Myanmar Text"/>
              </a:rPr>
              <a:t>económicas</a:t>
            </a:r>
            <a:endParaRPr sz="2400">
              <a:latin typeface="Myanmar Text"/>
              <a:cs typeface="Myanmar Tex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17292" y="4721352"/>
            <a:ext cx="2162556" cy="2113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81700" y="2993135"/>
            <a:ext cx="2183892" cy="1616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49240" y="4832603"/>
            <a:ext cx="3142488" cy="1891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91956" y="3131820"/>
            <a:ext cx="2750820" cy="1859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44128" y="5183122"/>
            <a:ext cx="3230879" cy="1652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1" r="-2271"/>
          <a:stretch/>
        </p:blipFill>
        <p:spPr>
          <a:xfrm>
            <a:off x="-762000" y="0"/>
            <a:ext cx="13639800" cy="6935492"/>
          </a:xfr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763000" y="-20053"/>
            <a:ext cx="3860260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¿Qué reconoce en la imagen?</a:t>
            </a:r>
            <a:endParaRPr lang="es-C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5014167" cy="3200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Es aquella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zona que se extiende del rio Aconcagua por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el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norte hasta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el  rio Biobío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por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el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Sur. Incluye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la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región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de Valparaíso,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Metropolitana,  O'Higgins, Maule y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Biobío.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Se caracteriza por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ser </a:t>
            </a:r>
            <a:r>
              <a:rPr lang="es-CL" sz="2000" spc="5" dirty="0">
                <a:solidFill>
                  <a:srgbClr val="404040"/>
                </a:solidFill>
                <a:latin typeface="Myanmar Text"/>
                <a:cs typeface="Myanmar Text"/>
              </a:rPr>
              <a:t>una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zona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varios tipos 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clima,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en la región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Valparaíso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prevalece nubosidad,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la región  metropolitana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tiene un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clima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templado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cálido,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O'Higgins y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el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Maule  predomina </a:t>
            </a:r>
            <a:r>
              <a:rPr lang="es-CL" sz="2000" spc="5" dirty="0">
                <a:solidFill>
                  <a:srgbClr val="404040"/>
                </a:solidFill>
                <a:latin typeface="Myanmar Text"/>
                <a:cs typeface="Myanmar Text"/>
              </a:rPr>
              <a:t>un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clima mediterráneo, debido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a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la </a:t>
            </a:r>
            <a:r>
              <a:rPr lang="es-CL" sz="2000" dirty="0">
                <a:solidFill>
                  <a:srgbClr val="404040"/>
                </a:solidFill>
                <a:latin typeface="Myanmar Text"/>
                <a:cs typeface="Myanmar Text"/>
              </a:rPr>
              <a:t>altitud y</a:t>
            </a:r>
            <a:r>
              <a:rPr lang="es-CL" sz="2000" spc="1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lang="es-CL" sz="2000" spc="-5" dirty="0">
                <a:solidFill>
                  <a:srgbClr val="404040"/>
                </a:solidFill>
                <a:latin typeface="Myanmar Text"/>
                <a:cs typeface="Myanmar Text"/>
              </a:rPr>
              <a:t>latitud.</a:t>
            </a:r>
            <a:endParaRPr lang="es-CL" sz="2000" dirty="0">
              <a:latin typeface="Myanmar Text"/>
              <a:cs typeface="Myanmar Tex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520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078358" y="-5940837"/>
            <a:ext cx="2509807" cy="204862"/>
          </a:xfrm>
        </p:spPr>
        <p:txBody>
          <a:bodyPr>
            <a:normAutofit fontScale="47500" lnSpcReduction="20000"/>
          </a:bodyPr>
          <a:lstStyle/>
          <a:p>
            <a:endParaRPr lang="es-CL" dirty="0"/>
          </a:p>
        </p:txBody>
      </p:sp>
      <p:pic>
        <p:nvPicPr>
          <p:cNvPr id="2050" name="Picture 2" descr="http://www.elmostrador.cl/media/2018/06/MAPABIOB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710863" y="4549676"/>
            <a:ext cx="3505200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>
                <a:latin typeface="Myanmar Text"/>
                <a:cs typeface="Myanmar Text"/>
              </a:rPr>
              <a:t>Es </a:t>
            </a:r>
            <a:r>
              <a:rPr lang="es-CL" spc="-5" dirty="0">
                <a:latin typeface="Myanmar Text"/>
                <a:cs typeface="Myanmar Text"/>
              </a:rPr>
              <a:t>la VIII región </a:t>
            </a:r>
            <a:r>
              <a:rPr lang="es-CL" spc="-10" dirty="0">
                <a:latin typeface="Myanmar Text"/>
                <a:cs typeface="Myanmar Text"/>
              </a:rPr>
              <a:t>del </a:t>
            </a:r>
            <a:r>
              <a:rPr lang="es-CL" spc="-5" dirty="0">
                <a:latin typeface="Myanmar Text"/>
                <a:cs typeface="Myanmar Text"/>
              </a:rPr>
              <a:t>país, su principal capital es Concepción, </a:t>
            </a:r>
            <a:r>
              <a:rPr lang="es-CL" dirty="0">
                <a:latin typeface="Myanmar Text"/>
                <a:cs typeface="Myanmar Text"/>
              </a:rPr>
              <a:t>esta compuesta por  </a:t>
            </a:r>
            <a:r>
              <a:rPr lang="es-CL" spc="-5" dirty="0">
                <a:latin typeface="Myanmar Text"/>
                <a:cs typeface="Myanmar Text"/>
              </a:rPr>
              <a:t>las provincias </a:t>
            </a:r>
            <a:r>
              <a:rPr lang="es-CL" dirty="0">
                <a:latin typeface="Myanmar Text"/>
                <a:cs typeface="Myanmar Text"/>
              </a:rPr>
              <a:t>de </a:t>
            </a:r>
            <a:r>
              <a:rPr lang="es-CL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Arauco</a:t>
            </a:r>
            <a:r>
              <a:rPr lang="es-CL" spc="-5" dirty="0">
                <a:latin typeface="Myanmar Text"/>
                <a:cs typeface="Myanmar Text"/>
              </a:rPr>
              <a:t>, </a:t>
            </a:r>
            <a:r>
              <a:rPr lang="es-CL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Biobío</a:t>
            </a:r>
            <a:r>
              <a:rPr lang="es-CL" spc="-5" dirty="0">
                <a:latin typeface="Myanmar Text"/>
                <a:cs typeface="Myanmar Text"/>
              </a:rPr>
              <a:t>, </a:t>
            </a:r>
            <a:r>
              <a:rPr lang="es-CL" spc="-5" dirty="0" smtClean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Concepción</a:t>
            </a:r>
            <a:r>
              <a:rPr lang="es-CL" spc="-5" dirty="0" smtClean="0">
                <a:latin typeface="Myanmar Text"/>
                <a:cs typeface="Myanmar Text"/>
              </a:rPr>
              <a:t>. </a:t>
            </a:r>
            <a:r>
              <a:rPr lang="es-CL" dirty="0">
                <a:latin typeface="Myanmar Text"/>
                <a:cs typeface="Myanmar Text"/>
              </a:rPr>
              <a:t>Es </a:t>
            </a:r>
            <a:r>
              <a:rPr lang="es-CL" spc="-5" dirty="0">
                <a:latin typeface="Myanmar Text"/>
                <a:cs typeface="Myanmar Text"/>
              </a:rPr>
              <a:t>la segunda región </a:t>
            </a:r>
            <a:r>
              <a:rPr lang="es-CL" dirty="0">
                <a:latin typeface="Myanmar Text"/>
                <a:cs typeface="Myanmar Text"/>
              </a:rPr>
              <a:t>con  </a:t>
            </a:r>
            <a:r>
              <a:rPr lang="es-CL" spc="-5" dirty="0">
                <a:latin typeface="Myanmar Text"/>
                <a:cs typeface="Myanmar Text"/>
              </a:rPr>
              <a:t>mayor</a:t>
            </a:r>
            <a:r>
              <a:rPr lang="es-CL" spc="-20" dirty="0">
                <a:latin typeface="Myanmar Text"/>
                <a:cs typeface="Myanmar Text"/>
              </a:rPr>
              <a:t> </a:t>
            </a:r>
            <a:r>
              <a:rPr lang="es-CL" spc="-5" dirty="0">
                <a:latin typeface="Myanmar Text"/>
                <a:cs typeface="Myanmar Text"/>
              </a:rPr>
              <a:t>habitantes.</a:t>
            </a:r>
            <a:endParaRPr lang="es-CL" dirty="0">
              <a:latin typeface="Myanmar Text"/>
              <a:cs typeface="Myanmar Tex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4518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001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yanmar Text"/>
                <a:cs typeface="Myanmar Text"/>
              </a:rPr>
              <a:t>Eco</a:t>
            </a:r>
            <a:r>
              <a:rPr b="0" spc="5" dirty="0">
                <a:latin typeface="Myanmar Text"/>
                <a:cs typeface="Myanmar Text"/>
              </a:rPr>
              <a:t>n</a:t>
            </a:r>
            <a:r>
              <a:rPr b="0" dirty="0">
                <a:latin typeface="Myanmar Text"/>
                <a:cs typeface="Myanmar Text"/>
              </a:rPr>
              <a:t>omía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7887" y="2339467"/>
            <a:ext cx="4669155" cy="165353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1105"/>
              </a:spcBef>
              <a:buClr>
                <a:srgbClr val="B31166"/>
              </a:buClr>
              <a:buSzPct val="80555"/>
              <a:tabLst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Economía</a:t>
            </a:r>
            <a:endParaRPr sz="1800" dirty="0">
              <a:latin typeface="Myanmar Text"/>
              <a:cs typeface="Myanmar Text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principal actividad principal es la pesca 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y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forestal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y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en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forma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secundaria la  agricultura, la industria manufacturera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y 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los</a:t>
            </a:r>
            <a:r>
              <a:rPr sz="1800" spc="-2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servicios.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59" y="4465320"/>
            <a:ext cx="2225040" cy="1769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9127" y="4367784"/>
            <a:ext cx="3247644" cy="1964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91453" y="2642361"/>
            <a:ext cx="1031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C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L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IMA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1453" y="3044393"/>
            <a:ext cx="466915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clima es</a:t>
            </a:r>
            <a:r>
              <a:rPr sz="1800" spc="-5" dirty="0">
                <a:solidFill>
                  <a:srgbClr val="8F8F8F"/>
                </a:solidFill>
                <a:latin typeface="Myanmar Text"/>
                <a:cs typeface="Myanmar Text"/>
              </a:rPr>
              <a:t> </a:t>
            </a:r>
            <a:r>
              <a:rPr sz="1800" b="1" u="heavy" spc="-80" dirty="0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mediterráneo</a:t>
            </a:r>
            <a:r>
              <a:rPr sz="1800" b="1" spc="-80" dirty="0">
                <a:solidFill>
                  <a:srgbClr val="8F8F8F"/>
                </a:solidFill>
                <a:latin typeface="Myanmar Text"/>
                <a:cs typeface="Myanmar Tex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con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estaciones  semejantes, sin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embargo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al sur, la  influencia mediterránea cambia 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a</a:t>
            </a:r>
            <a:r>
              <a:rPr sz="1800" dirty="0">
                <a:solidFill>
                  <a:srgbClr val="8F8F8F"/>
                </a:solidFill>
                <a:latin typeface="Myanmar Text"/>
                <a:cs typeface="Myanmar Text"/>
              </a:rPr>
              <a:t> </a:t>
            </a:r>
            <a:r>
              <a:rPr sz="1800" b="1" u="heavy" spc="-60" dirty="0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oceánica</a:t>
            </a:r>
            <a:r>
              <a:rPr sz="1800" spc="-60" dirty="0">
                <a:solidFill>
                  <a:srgbClr val="404040"/>
                </a:solidFill>
                <a:latin typeface="Myanmar Text"/>
                <a:cs typeface="Myanmar Text"/>
              </a:rPr>
              <a:t>.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el sector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costero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predomina 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un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clima mediterráneo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con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influencia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4353" y="4416679"/>
            <a:ext cx="954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oc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án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i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c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a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.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57971" y="4896611"/>
            <a:ext cx="2162555" cy="1961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rio bio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26" y="457200"/>
            <a:ext cx="81788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2305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yanmar Text"/>
                <a:cs typeface="Myanmar Text"/>
              </a:rPr>
              <a:t>Hidrograf</a:t>
            </a:r>
            <a:r>
              <a:rPr b="0" spc="10" dirty="0">
                <a:latin typeface="Myanmar Text"/>
                <a:cs typeface="Myanmar Text"/>
              </a:rPr>
              <a:t>í</a:t>
            </a:r>
            <a:r>
              <a:rPr b="0" dirty="0">
                <a:latin typeface="Myanmar Text"/>
                <a:cs typeface="Myanmar Text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2286000"/>
            <a:ext cx="3033268" cy="40190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Rio </a:t>
            </a:r>
            <a:r>
              <a:rPr sz="18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I</a:t>
            </a:r>
            <a:r>
              <a:rPr lang="es-CL" sz="18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t</a:t>
            </a:r>
            <a:r>
              <a:rPr sz="18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ata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: es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un</a:t>
            </a:r>
            <a:r>
              <a:rPr sz="1800" dirty="0">
                <a:solidFill>
                  <a:srgbClr val="8F8F8F"/>
                </a:solidFill>
                <a:latin typeface="Myanmar Text"/>
                <a:cs typeface="Myanmar Text"/>
              </a:rPr>
              <a:t> </a:t>
            </a:r>
            <a:r>
              <a:rPr lang="es-CL" u="heavy" spc="-5" dirty="0" smtClean="0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rio </a:t>
            </a:r>
            <a:r>
              <a:rPr sz="18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d</a:t>
            </a:r>
            <a:r>
              <a:rPr lang="es-CL" sz="18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e Chile</a:t>
            </a:r>
            <a:r>
              <a:rPr sz="1800" spc="-5" dirty="0" smtClean="0">
                <a:solidFill>
                  <a:srgbClr val="8F8F8F"/>
                </a:solidFill>
                <a:latin typeface="Myanmar Text"/>
                <a:cs typeface="Myanmar Text"/>
                <a:hlinkClick r:id="rId3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que atraviesa </a:t>
            </a: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el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norte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8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la</a:t>
            </a:r>
            <a:r>
              <a:rPr lang="es-CL" sz="18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Región del </a:t>
            </a:r>
            <a:r>
              <a:rPr lang="es-CL" sz="18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BioBío</a:t>
            </a:r>
            <a:r>
              <a:rPr sz="18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.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El</a:t>
            </a:r>
            <a:r>
              <a:rPr sz="1800" spc="-9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Itata</a:t>
            </a:r>
            <a:r>
              <a:rPr lang="es-CL" sz="18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corre</a:t>
            </a:r>
            <a:r>
              <a:rPr sz="18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por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el territorio de las</a:t>
            </a:r>
            <a:r>
              <a:rPr sz="1800" spc="-2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comunas</a:t>
            </a:r>
            <a:r>
              <a:rPr lang="es-CL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lang="es-CL" dirty="0" smtClean="0">
                <a:solidFill>
                  <a:srgbClr val="404040"/>
                </a:solidFill>
                <a:latin typeface="Myanmar Text"/>
                <a:cs typeface="Myanmar Text"/>
              </a:rPr>
              <a:t>de Yungay, Cabrero, </a:t>
            </a:r>
            <a:r>
              <a:rPr lang="es-CL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Pemuco</a:t>
            </a:r>
            <a:r>
              <a:rPr lang="es-CL" dirty="0" smtClean="0">
                <a:solidFill>
                  <a:srgbClr val="404040"/>
                </a:solidFill>
                <a:latin typeface="Myanmar Text"/>
                <a:cs typeface="Myanmar Text"/>
              </a:rPr>
              <a:t>, Bulnes, Quillón, Ñipas, Portezuelo, </a:t>
            </a:r>
            <a:r>
              <a:rPr lang="es-CL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Coelemu</a:t>
            </a:r>
            <a:r>
              <a:rPr lang="es-CL" dirty="0" smtClean="0">
                <a:solidFill>
                  <a:srgbClr val="404040"/>
                </a:solidFill>
                <a:latin typeface="Myanmar Text"/>
                <a:cs typeface="Myanmar Text"/>
              </a:rPr>
              <a:t> y </a:t>
            </a:r>
            <a:r>
              <a:rPr lang="es-CL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Tregu</a:t>
            </a:r>
            <a:endParaRPr sz="1800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Río Bío Bío: es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un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río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atraviesa parte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la zona sur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Chile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y es uno de</a:t>
            </a:r>
            <a:r>
              <a:rPr sz="1800" spc="-18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los</a:t>
            </a:r>
            <a:endParaRPr sz="1800" dirty="0">
              <a:latin typeface="Myanmar Text"/>
              <a:cs typeface="Myanmar Text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Myanmar Text"/>
                <a:cs typeface="Myanmar Text"/>
              </a:rPr>
              <a:t>principales del</a:t>
            </a:r>
            <a:r>
              <a:rPr sz="1800" spc="2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país.</a:t>
            </a:r>
            <a:endParaRPr sz="1800" dirty="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z8F_SF6bd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6933" y="0"/>
            <a:ext cx="12208933" cy="67008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972934" cy="57404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Región del Ñuble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63124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3932" y="762000"/>
            <a:ext cx="6972934" cy="57404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85800" y="2057400"/>
            <a:ext cx="4252468" cy="4308872"/>
          </a:xfrm>
        </p:spPr>
        <p:txBody>
          <a:bodyPr>
            <a:normAutofit fontScale="85000" lnSpcReduction="10000"/>
          </a:bodyPr>
          <a:lstStyle/>
          <a:p>
            <a:r>
              <a:rPr lang="es-CL" sz="2800" dirty="0" smtClean="0"/>
              <a:t>Realizar Ficha de aprendizaje:</a:t>
            </a:r>
          </a:p>
          <a:p>
            <a:endParaRPr lang="es-CL" sz="2800" dirty="0"/>
          </a:p>
          <a:p>
            <a:r>
              <a:rPr lang="es-CL" sz="2800" dirty="0" smtClean="0"/>
              <a:t>1.- Dibujar un mapa de la Zona Central de Chile</a:t>
            </a:r>
          </a:p>
          <a:p>
            <a:r>
              <a:rPr lang="es-CL" sz="2800" dirty="0" smtClean="0"/>
              <a:t>2.- Evidenciar sus distintas regiones y provincias*</a:t>
            </a:r>
          </a:p>
          <a:p>
            <a:r>
              <a:rPr lang="es-CL" sz="2800" dirty="0" smtClean="0"/>
              <a:t>3.- Identificar el clima, relieve, flora y fauna que posee la Zona Central.</a:t>
            </a:r>
          </a:p>
        </p:txBody>
      </p:sp>
      <p:pic>
        <p:nvPicPr>
          <p:cNvPr id="1026" name="Picture 2" descr="Resultado de imagen para mapa zona central de chile y sus reg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4648200" cy="68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54955" y="1600200"/>
            <a:ext cx="9970245" cy="2677648"/>
          </a:xfrm>
        </p:spPr>
        <p:txBody>
          <a:bodyPr/>
          <a:lstStyle/>
          <a:p>
            <a:pPr algn="ctr"/>
            <a:r>
              <a:rPr lang="es-CL" sz="13800" b="1" dirty="0" smtClean="0"/>
              <a:t>Valparaíso</a:t>
            </a:r>
            <a:endParaRPr lang="es-CL" sz="138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338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685800"/>
            <a:ext cx="10668000" cy="8847138"/>
          </a:xfrm>
        </p:spPr>
      </p:pic>
    </p:spTree>
    <p:extLst>
      <p:ext uri="{BB962C8B-B14F-4D97-AF65-F5344CB8AC3E}">
        <p14:creationId xmlns:p14="http://schemas.microsoft.com/office/powerpoint/2010/main" val="83938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7" y="-32084"/>
            <a:ext cx="11947358" cy="728042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4400" y="537009"/>
            <a:ext cx="30289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  <a:latin typeface="Myanmar Text"/>
                <a:cs typeface="Myanmar Text"/>
              </a:rPr>
              <a:t>VALPARAISO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3512890"/>
            <a:ext cx="5319268" cy="33368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tabLst>
                <a:tab pos="355600" algn="l"/>
              </a:tabLst>
            </a:pPr>
            <a:r>
              <a:rPr sz="1800" b="1" spc="-5" dirty="0">
                <a:latin typeface="Myanmar Text"/>
                <a:cs typeface="Myanmar Text"/>
              </a:rPr>
              <a:t>Fue la </a:t>
            </a:r>
            <a:r>
              <a:rPr sz="1800" b="1" dirty="0">
                <a:latin typeface="Myanmar Text"/>
                <a:cs typeface="Myanmar Text"/>
              </a:rPr>
              <a:t>V </a:t>
            </a:r>
            <a:r>
              <a:rPr sz="1800" b="1" spc="-10" dirty="0">
                <a:latin typeface="Myanmar Text"/>
                <a:cs typeface="Myanmar Text"/>
              </a:rPr>
              <a:t>región </a:t>
            </a:r>
            <a:r>
              <a:rPr sz="1800" b="1" spc="-5" dirty="0">
                <a:latin typeface="Myanmar Text"/>
                <a:cs typeface="Myanmar Text"/>
              </a:rPr>
              <a:t>del país de </a:t>
            </a:r>
            <a:r>
              <a:rPr sz="1800" b="1" spc="-5" dirty="0" err="1">
                <a:latin typeface="Myanmar Text"/>
                <a:cs typeface="Myanmar Text"/>
              </a:rPr>
              <a:t>sus</a:t>
            </a:r>
            <a:r>
              <a:rPr sz="1800" b="1" spc="-5" dirty="0">
                <a:latin typeface="Myanmar Text"/>
                <a:cs typeface="Myanmar Text"/>
              </a:rPr>
              <a:t> </a:t>
            </a:r>
            <a:r>
              <a:rPr sz="1800" b="1" dirty="0" smtClean="0">
                <a:latin typeface="Myanmar Text"/>
                <a:cs typeface="Myanmar Text"/>
              </a:rPr>
              <a:t>1</a:t>
            </a:r>
            <a:r>
              <a:rPr lang="es-CL" sz="1800" b="1" dirty="0" smtClean="0">
                <a:latin typeface="Myanmar Text"/>
                <a:cs typeface="Myanmar Text"/>
              </a:rPr>
              <a:t>6</a:t>
            </a:r>
            <a:r>
              <a:rPr sz="1800" b="1" dirty="0" smtClean="0">
                <a:latin typeface="Myanmar Text"/>
                <a:cs typeface="Myanmar Text"/>
              </a:rPr>
              <a:t> </a:t>
            </a:r>
            <a:r>
              <a:rPr sz="1800" b="1" spc="-5" dirty="0">
                <a:latin typeface="Myanmar Text"/>
                <a:cs typeface="Myanmar Text"/>
              </a:rPr>
              <a:t>regiones, </a:t>
            </a:r>
            <a:r>
              <a:rPr sz="1800" b="1" spc="-10" dirty="0">
                <a:latin typeface="Myanmar Text"/>
                <a:cs typeface="Myanmar Text"/>
              </a:rPr>
              <a:t>no esta </a:t>
            </a:r>
            <a:r>
              <a:rPr sz="1800" b="1" spc="-5" dirty="0">
                <a:latin typeface="Myanmar Text"/>
                <a:cs typeface="Myanmar Text"/>
              </a:rPr>
              <a:t>especificado su fecha exacta  de </a:t>
            </a:r>
            <a:r>
              <a:rPr sz="1800" b="1" dirty="0">
                <a:latin typeface="Myanmar Text"/>
                <a:cs typeface="Myanmar Text"/>
              </a:rPr>
              <a:t>su </a:t>
            </a:r>
            <a:r>
              <a:rPr sz="1800" b="1" spc="-5" dirty="0">
                <a:latin typeface="Myanmar Text"/>
                <a:cs typeface="Myanmar Text"/>
              </a:rPr>
              <a:t>fundación, pero mas menos fue </a:t>
            </a:r>
            <a:r>
              <a:rPr sz="1800" b="1" spc="-10" dirty="0">
                <a:latin typeface="Myanmar Text"/>
                <a:cs typeface="Myanmar Text"/>
              </a:rPr>
              <a:t>en </a:t>
            </a:r>
            <a:r>
              <a:rPr sz="1800" b="1" spc="-5" dirty="0">
                <a:latin typeface="Myanmar Text"/>
                <a:cs typeface="Myanmar Text"/>
              </a:rPr>
              <a:t>el </a:t>
            </a:r>
            <a:r>
              <a:rPr sz="1800" b="1" dirty="0">
                <a:latin typeface="Myanmar Text"/>
                <a:cs typeface="Myanmar Text"/>
              </a:rPr>
              <a:t>año 1530, </a:t>
            </a:r>
            <a:r>
              <a:rPr sz="1800" b="1" spc="-5" dirty="0">
                <a:latin typeface="Myanmar Text"/>
                <a:cs typeface="Myanmar Text"/>
              </a:rPr>
              <a:t>cuando Juan de Saavedra  llega </a:t>
            </a:r>
            <a:r>
              <a:rPr sz="1800" b="1" dirty="0">
                <a:latin typeface="Myanmar Text"/>
                <a:cs typeface="Myanmar Text"/>
              </a:rPr>
              <a:t>a </a:t>
            </a:r>
            <a:r>
              <a:rPr sz="1800" b="1" spc="-5" dirty="0">
                <a:latin typeface="Myanmar Text"/>
                <a:cs typeface="Myanmar Text"/>
              </a:rPr>
              <a:t>la bahía de </a:t>
            </a:r>
            <a:r>
              <a:rPr sz="1800" b="1" dirty="0">
                <a:latin typeface="Myanmar Text"/>
                <a:cs typeface="Myanmar Text"/>
              </a:rPr>
              <a:t>Quintil </a:t>
            </a:r>
            <a:r>
              <a:rPr sz="1800" b="1" spc="-10" dirty="0">
                <a:latin typeface="Myanmar Text"/>
                <a:cs typeface="Myanmar Text"/>
              </a:rPr>
              <a:t>(Valparaíso), en </a:t>
            </a:r>
            <a:r>
              <a:rPr sz="1800" b="1" spc="-5" dirty="0">
                <a:latin typeface="Myanmar Text"/>
                <a:cs typeface="Myanmar Text"/>
              </a:rPr>
              <a:t>ese momento comienza </a:t>
            </a:r>
            <a:r>
              <a:rPr sz="1800" b="1" dirty="0">
                <a:latin typeface="Myanmar Text"/>
                <a:cs typeface="Myanmar Text"/>
              </a:rPr>
              <a:t>a </a:t>
            </a:r>
            <a:r>
              <a:rPr sz="1800" b="1" spc="-5" dirty="0">
                <a:latin typeface="Myanmar Text"/>
                <a:cs typeface="Myanmar Text"/>
              </a:rPr>
              <a:t>surgir la  cuidad. Valparaíso es el puerto </a:t>
            </a:r>
            <a:r>
              <a:rPr sz="1800" b="1" dirty="0">
                <a:latin typeface="Myanmar Text"/>
                <a:cs typeface="Myanmar Text"/>
              </a:rPr>
              <a:t>principal y </a:t>
            </a:r>
            <a:r>
              <a:rPr sz="1800" b="1" spc="-5" dirty="0">
                <a:latin typeface="Myanmar Text"/>
                <a:cs typeface="Myanmar Text"/>
              </a:rPr>
              <a:t>capital </a:t>
            </a:r>
            <a:r>
              <a:rPr sz="1800" b="1" spc="-10" dirty="0">
                <a:latin typeface="Myanmar Text"/>
                <a:cs typeface="Myanmar Text"/>
              </a:rPr>
              <a:t>regional. </a:t>
            </a:r>
            <a:r>
              <a:rPr sz="1800" b="1" dirty="0">
                <a:latin typeface="Myanmar Text"/>
                <a:cs typeface="Myanmar Text"/>
              </a:rPr>
              <a:t>La </a:t>
            </a:r>
            <a:r>
              <a:rPr sz="1800" b="1" spc="-5" dirty="0">
                <a:latin typeface="Myanmar Text"/>
                <a:cs typeface="Myanmar Text"/>
              </a:rPr>
              <a:t>región </a:t>
            </a:r>
            <a:r>
              <a:rPr sz="1800" b="1" spc="-10" dirty="0">
                <a:latin typeface="Myanmar Text"/>
                <a:cs typeface="Myanmar Text"/>
              </a:rPr>
              <a:t>está  </a:t>
            </a:r>
            <a:r>
              <a:rPr sz="1800" b="1" spc="-5" dirty="0">
                <a:latin typeface="Myanmar Text"/>
                <a:cs typeface="Myanmar Text"/>
              </a:rPr>
              <a:t>compuesta </a:t>
            </a:r>
            <a:r>
              <a:rPr sz="1800" b="1" dirty="0">
                <a:latin typeface="Myanmar Text"/>
                <a:cs typeface="Myanmar Text"/>
              </a:rPr>
              <a:t>por </a:t>
            </a:r>
            <a:r>
              <a:rPr sz="1800" b="1" spc="-5" dirty="0">
                <a:latin typeface="Myanmar Text"/>
                <a:cs typeface="Myanmar Text"/>
              </a:rPr>
              <a:t>las provincias de </a:t>
            </a:r>
            <a:r>
              <a:rPr sz="1800" b="1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Isla de Pascua</a:t>
            </a:r>
            <a:r>
              <a:rPr sz="1800" b="1" spc="-5" dirty="0">
                <a:latin typeface="Myanmar Text"/>
                <a:cs typeface="Myanmar Text"/>
              </a:rPr>
              <a:t>, </a:t>
            </a:r>
            <a:r>
              <a:rPr sz="1800" b="1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Los Andes</a:t>
            </a:r>
            <a:r>
              <a:rPr sz="1800" b="1" spc="-5" dirty="0">
                <a:latin typeface="Myanmar Text"/>
                <a:cs typeface="Myanmar Text"/>
              </a:rPr>
              <a:t>, </a:t>
            </a:r>
            <a:r>
              <a:rPr sz="1800" b="1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Petorca</a:t>
            </a:r>
            <a:r>
              <a:rPr sz="1800" b="1" spc="-5" dirty="0">
                <a:latin typeface="Myanmar Text"/>
                <a:cs typeface="Myanmar Text"/>
              </a:rPr>
              <a:t>, </a:t>
            </a:r>
            <a:r>
              <a:rPr sz="1800" b="1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Quillota</a:t>
            </a:r>
            <a:r>
              <a:rPr sz="1800" b="1" spc="-5" dirty="0">
                <a:latin typeface="Myanmar Text"/>
                <a:cs typeface="Myanmar Text"/>
              </a:rPr>
              <a:t>, </a:t>
            </a:r>
            <a:r>
              <a:rPr sz="1800" b="1" spc="-1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San  </a:t>
            </a:r>
            <a:r>
              <a:rPr sz="1800" b="1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Antonio</a:t>
            </a:r>
            <a:r>
              <a:rPr sz="1800" b="1" spc="-5" dirty="0">
                <a:latin typeface="Myanmar Text"/>
                <a:cs typeface="Myanmar Text"/>
              </a:rPr>
              <a:t>, </a:t>
            </a:r>
            <a:r>
              <a:rPr sz="1800" b="1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San Felipe de Aconcagua</a:t>
            </a:r>
            <a:r>
              <a:rPr sz="1800" b="1" spc="-5" dirty="0">
                <a:latin typeface="Myanmar Text"/>
                <a:cs typeface="Myanmar Text"/>
              </a:rPr>
              <a:t>, </a:t>
            </a:r>
            <a:r>
              <a:rPr sz="1800" b="1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Marga Marga</a:t>
            </a:r>
            <a:r>
              <a:rPr sz="1800" b="1" spc="-5" dirty="0">
                <a:latin typeface="Myanmar Text"/>
                <a:cs typeface="Myanmar Text"/>
              </a:rPr>
              <a:t> </a:t>
            </a:r>
            <a:r>
              <a:rPr sz="1800" b="1" dirty="0">
                <a:latin typeface="Myanmar Text"/>
                <a:cs typeface="Myanmar Text"/>
              </a:rPr>
              <a:t>y </a:t>
            </a:r>
            <a:r>
              <a:rPr sz="1800" b="1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Valparaíso</a:t>
            </a:r>
            <a:r>
              <a:rPr sz="1800" b="1" spc="-5" dirty="0">
                <a:latin typeface="Myanmar Text"/>
                <a:cs typeface="Myanmar Text"/>
              </a:rPr>
              <a:t>. </a:t>
            </a:r>
            <a:r>
              <a:rPr sz="1800" b="1" dirty="0">
                <a:latin typeface="Myanmar Text"/>
                <a:cs typeface="Myanmar Text"/>
              </a:rPr>
              <a:t>La capital  </a:t>
            </a:r>
            <a:r>
              <a:rPr sz="1800" b="1" spc="-5" dirty="0">
                <a:latin typeface="Myanmar Text"/>
                <a:cs typeface="Myanmar Text"/>
              </a:rPr>
              <a:t>regional, </a:t>
            </a:r>
            <a:r>
              <a:rPr sz="1800" b="1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Valparaíso</a:t>
            </a:r>
            <a:r>
              <a:rPr sz="1800" b="1" spc="-5" dirty="0">
                <a:latin typeface="Myanmar Text"/>
                <a:cs typeface="Myanmar Text"/>
              </a:rPr>
              <a:t>, es sede del </a:t>
            </a:r>
            <a:r>
              <a:rPr sz="1800" b="1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Congreso Nacional de</a:t>
            </a:r>
            <a:r>
              <a:rPr sz="1800" b="1" spc="-2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 </a:t>
            </a:r>
            <a:r>
              <a:rPr sz="1800" b="1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Chile</a:t>
            </a:r>
            <a:endParaRPr sz="1800" b="1" dirty="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7658" y="887984"/>
            <a:ext cx="3185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4814" algn="l"/>
              </a:tabLst>
            </a:pPr>
            <a:r>
              <a:rPr b="0" spc="-5" dirty="0">
                <a:latin typeface="Myanmar Text"/>
                <a:cs typeface="Myanmar Text"/>
              </a:rPr>
              <a:t>Relieve	</a:t>
            </a:r>
            <a:r>
              <a:rPr b="0" dirty="0">
                <a:latin typeface="Myanmar Text"/>
                <a:cs typeface="Myanmar Text"/>
              </a:rPr>
              <a:t>y</a:t>
            </a:r>
            <a:r>
              <a:rPr b="0" spc="-85" dirty="0">
                <a:latin typeface="Myanmar Text"/>
                <a:cs typeface="Myanmar Text"/>
              </a:rPr>
              <a:t> </a:t>
            </a:r>
            <a:r>
              <a:rPr b="0" spc="-5" dirty="0">
                <a:latin typeface="Myanmar Text"/>
                <a:cs typeface="Myanmar Text"/>
              </a:rPr>
              <a:t>Clima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119731"/>
            <a:ext cx="4671060" cy="394017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90" dirty="0">
                <a:solidFill>
                  <a:srgbClr val="404040"/>
                </a:solidFill>
                <a:latin typeface="Myanmar Text"/>
                <a:cs typeface="Myanmar Text"/>
              </a:rPr>
              <a:t>RELIEVES</a:t>
            </a:r>
            <a:endParaRPr sz="2000" dirty="0">
              <a:latin typeface="Myanmar Text"/>
              <a:cs typeface="Myanmar Text"/>
            </a:endParaRPr>
          </a:p>
          <a:p>
            <a:pPr marL="12700" marR="5080" algn="just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000"/>
              <a:tabLst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Myanmar Text"/>
                <a:cs typeface="Myanmar Text"/>
              </a:rPr>
              <a:t>Las planicies litorales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o costeras son  angostas </a:t>
            </a:r>
            <a:r>
              <a:rPr sz="2000" spc="-5" dirty="0">
                <a:solidFill>
                  <a:srgbClr val="404040"/>
                </a:solidFill>
                <a:latin typeface="Myanmar Text"/>
                <a:cs typeface="Myanmar Text"/>
              </a:rPr>
              <a:t>en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toda </a:t>
            </a:r>
            <a:r>
              <a:rPr sz="2000" spc="-5" dirty="0">
                <a:solidFill>
                  <a:srgbClr val="404040"/>
                </a:solidFill>
                <a:latin typeface="Myanmar Text"/>
                <a:cs typeface="Myanmar Text"/>
              </a:rPr>
              <a:t>la </a:t>
            </a:r>
            <a:r>
              <a:rPr sz="2000" spc="-25" dirty="0">
                <a:solidFill>
                  <a:srgbClr val="404040"/>
                </a:solidFill>
                <a:latin typeface="Myanmar Text"/>
                <a:cs typeface="Myanmar Text"/>
              </a:rPr>
              <a:t>zona</a:t>
            </a:r>
            <a:r>
              <a:rPr sz="2000" b="1" spc="-25" dirty="0">
                <a:solidFill>
                  <a:srgbClr val="404040"/>
                </a:solidFill>
                <a:latin typeface="Myanmar Text"/>
                <a:cs typeface="Myanmar Text"/>
              </a:rPr>
              <a:t>. </a:t>
            </a:r>
            <a:r>
              <a:rPr sz="2000" b="1" spc="-85" dirty="0">
                <a:solidFill>
                  <a:srgbClr val="404040"/>
                </a:solidFill>
                <a:latin typeface="Myanmar Text"/>
                <a:cs typeface="Myanmar Text"/>
              </a:rPr>
              <a:t>La cordillera  </a:t>
            </a:r>
            <a:r>
              <a:rPr sz="2000" b="1" spc="-65" dirty="0">
                <a:solidFill>
                  <a:srgbClr val="404040"/>
                </a:solidFill>
                <a:latin typeface="Myanmar Text"/>
                <a:cs typeface="Myanmar Text"/>
              </a:rPr>
              <a:t>de </a:t>
            </a:r>
            <a:r>
              <a:rPr sz="2000" b="1" spc="-75" dirty="0">
                <a:solidFill>
                  <a:srgbClr val="404040"/>
                </a:solidFill>
                <a:latin typeface="Myanmar Text"/>
                <a:cs typeface="Myanmar Text"/>
              </a:rPr>
              <a:t>la </a:t>
            </a:r>
            <a:r>
              <a:rPr sz="2000" b="1" spc="-70" dirty="0">
                <a:solidFill>
                  <a:srgbClr val="404040"/>
                </a:solidFill>
                <a:latin typeface="Myanmar Text"/>
                <a:cs typeface="Myanmar Text"/>
              </a:rPr>
              <a:t>Costa </a:t>
            </a:r>
            <a:r>
              <a:rPr sz="2000" spc="-10" dirty="0">
                <a:solidFill>
                  <a:srgbClr val="404040"/>
                </a:solidFill>
                <a:latin typeface="Myanmar Text"/>
                <a:cs typeface="Myanmar Text"/>
              </a:rPr>
              <a:t>se </a:t>
            </a:r>
            <a:r>
              <a:rPr sz="2000" spc="5" dirty="0">
                <a:solidFill>
                  <a:srgbClr val="404040"/>
                </a:solidFill>
                <a:latin typeface="Myanmar Text"/>
                <a:cs typeface="Myanmar Text"/>
              </a:rPr>
              <a:t>une </a:t>
            </a:r>
            <a:r>
              <a:rPr sz="2000" spc="-5" dirty="0">
                <a:solidFill>
                  <a:srgbClr val="404040"/>
                </a:solidFill>
                <a:latin typeface="Myanmar Text"/>
                <a:cs typeface="Myanmar Text"/>
              </a:rPr>
              <a:t>en la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parte norte  con </a:t>
            </a:r>
            <a:r>
              <a:rPr sz="2000" spc="-5" dirty="0">
                <a:solidFill>
                  <a:srgbClr val="404040"/>
                </a:solidFill>
                <a:latin typeface="Myanmar Text"/>
                <a:cs typeface="Myanmar Text"/>
              </a:rPr>
              <a:t>la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cordillera </a:t>
            </a:r>
            <a:r>
              <a:rPr sz="2000" spc="-5" dirty="0">
                <a:solidFill>
                  <a:srgbClr val="404040"/>
                </a:solidFill>
                <a:latin typeface="Myanmar Text"/>
                <a:cs typeface="Myanmar Text"/>
              </a:rPr>
              <a:t>de los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Andes por </a:t>
            </a:r>
            <a:r>
              <a:rPr sz="2000" spc="-5" dirty="0">
                <a:solidFill>
                  <a:srgbClr val="404040"/>
                </a:solidFill>
                <a:latin typeface="Myanmar Text"/>
                <a:cs typeface="Myanmar Text"/>
              </a:rPr>
              <a:t>los  valles transversales (que sólo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están </a:t>
            </a:r>
            <a:r>
              <a:rPr sz="2000" spc="-5" dirty="0">
                <a:solidFill>
                  <a:srgbClr val="404040"/>
                </a:solidFill>
                <a:latin typeface="Myanmar Text"/>
                <a:cs typeface="Myanmar Text"/>
              </a:rPr>
              <a:t>en 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esta zona), y al sur </a:t>
            </a:r>
            <a:r>
              <a:rPr sz="2000" spc="-5" dirty="0">
                <a:solidFill>
                  <a:srgbClr val="404040"/>
                </a:solidFill>
                <a:latin typeface="Myanmar Text"/>
                <a:cs typeface="Myanmar Text"/>
              </a:rPr>
              <a:t>del río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Aconcagua,  toma </a:t>
            </a:r>
            <a:r>
              <a:rPr sz="2000" spc="-5" dirty="0">
                <a:solidFill>
                  <a:srgbClr val="404040"/>
                </a:solidFill>
                <a:latin typeface="Myanmar Text"/>
                <a:cs typeface="Myanmar Text"/>
              </a:rPr>
              <a:t>características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propias y se  </a:t>
            </a:r>
            <a:r>
              <a:rPr sz="2000" spc="-5" dirty="0">
                <a:solidFill>
                  <a:srgbClr val="404040"/>
                </a:solidFill>
                <a:latin typeface="Myanmar Text"/>
                <a:cs typeface="Myanmar Text"/>
              </a:rPr>
              <a:t>presenta de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manera continua, entre  </a:t>
            </a:r>
            <a:r>
              <a:rPr sz="2000" spc="-5" dirty="0">
                <a:solidFill>
                  <a:srgbClr val="404040"/>
                </a:solidFill>
                <a:latin typeface="Myanmar Text"/>
                <a:cs typeface="Myanmar Text"/>
              </a:rPr>
              <a:t>los 5.000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y </a:t>
            </a:r>
            <a:r>
              <a:rPr sz="2000" spc="-5" dirty="0">
                <a:solidFill>
                  <a:srgbClr val="404040"/>
                </a:solidFill>
                <a:latin typeface="Myanmar Text"/>
                <a:cs typeface="Myanmar Text"/>
              </a:rPr>
              <a:t>6.000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msnm. </a:t>
            </a:r>
            <a:r>
              <a:rPr sz="2000" b="1" spc="-80" dirty="0">
                <a:solidFill>
                  <a:srgbClr val="404040"/>
                </a:solidFill>
                <a:latin typeface="Myanmar Text"/>
                <a:cs typeface="Myanmar Text"/>
              </a:rPr>
              <a:t>La depresión  </a:t>
            </a:r>
            <a:r>
              <a:rPr sz="2000" b="1" spc="-95" dirty="0">
                <a:solidFill>
                  <a:srgbClr val="404040"/>
                </a:solidFill>
                <a:latin typeface="Myanmar Text"/>
                <a:cs typeface="Myanmar Text"/>
              </a:rPr>
              <a:t>intermedia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se extiende </a:t>
            </a:r>
            <a:r>
              <a:rPr sz="2000" spc="-5" dirty="0">
                <a:solidFill>
                  <a:srgbClr val="404040"/>
                </a:solidFill>
                <a:latin typeface="Myanmar Text"/>
                <a:cs typeface="Myanmar Text"/>
              </a:rPr>
              <a:t>paralela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entre  ambos cordones</a:t>
            </a:r>
            <a:r>
              <a:rPr sz="2000" spc="-1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404040"/>
                </a:solidFill>
                <a:latin typeface="Myanmar Text"/>
                <a:cs typeface="Myanmar Text"/>
              </a:rPr>
              <a:t>montañosos.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8151" y="2209038"/>
            <a:ext cx="120840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B31166"/>
              </a:buClr>
              <a:buSzPct val="78260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2300" b="1" spc="-20" dirty="0">
                <a:solidFill>
                  <a:srgbClr val="404040"/>
                </a:solidFill>
                <a:latin typeface="Myanmar Text"/>
                <a:cs typeface="Myanmar Text"/>
              </a:rPr>
              <a:t>C</a:t>
            </a:r>
            <a:r>
              <a:rPr sz="2300" b="1" spc="-130" dirty="0">
                <a:solidFill>
                  <a:srgbClr val="404040"/>
                </a:solidFill>
                <a:latin typeface="Myanmar Text"/>
                <a:cs typeface="Myanmar Text"/>
              </a:rPr>
              <a:t>L</a:t>
            </a:r>
            <a:r>
              <a:rPr sz="2300" b="1" spc="-100" dirty="0">
                <a:solidFill>
                  <a:srgbClr val="404040"/>
                </a:solidFill>
                <a:latin typeface="Myanmar Text"/>
                <a:cs typeface="Myanmar Text"/>
              </a:rPr>
              <a:t>I</a:t>
            </a:r>
            <a:r>
              <a:rPr sz="2300" b="1" spc="-180" dirty="0">
                <a:solidFill>
                  <a:srgbClr val="404040"/>
                </a:solidFill>
                <a:latin typeface="Myanmar Text"/>
                <a:cs typeface="Myanmar Text"/>
              </a:rPr>
              <a:t>M</a:t>
            </a:r>
            <a:r>
              <a:rPr sz="2300" b="1" spc="-135" dirty="0">
                <a:solidFill>
                  <a:srgbClr val="404040"/>
                </a:solidFill>
                <a:latin typeface="Myanmar Text"/>
                <a:cs typeface="Myanmar Text"/>
              </a:rPr>
              <a:t>A</a:t>
            </a:r>
            <a:endParaRPr sz="230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8151" y="2678429"/>
            <a:ext cx="5574665" cy="35179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126364">
              <a:lnSpc>
                <a:spcPct val="90000"/>
              </a:lnSpc>
              <a:spcBef>
                <a:spcPts val="315"/>
              </a:spcBef>
            </a:pPr>
            <a:r>
              <a:rPr sz="1800" b="1" u="heavy" spc="-1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2"/>
              </a:rPr>
              <a:t>- </a:t>
            </a:r>
            <a:r>
              <a:rPr sz="1800" b="1" u="heavy" spc="-7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2"/>
              </a:rPr>
              <a:t>Clima </a:t>
            </a:r>
            <a:r>
              <a:rPr sz="1800" b="1" u="heavy" spc="-5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2"/>
              </a:rPr>
              <a:t>con </a:t>
            </a:r>
            <a:r>
              <a:rPr sz="1800" b="1" u="heavy" spc="-7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2"/>
              </a:rPr>
              <a:t>gran </a:t>
            </a:r>
            <a:r>
              <a:rPr sz="1800" b="1" u="heavy" spc="-6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2"/>
              </a:rPr>
              <a:t>sequedad </a:t>
            </a:r>
            <a:r>
              <a:rPr sz="1800" b="1" u="heavy" spc="-8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2"/>
              </a:rPr>
              <a:t>atmosférica</a:t>
            </a:r>
            <a:r>
              <a:rPr sz="1800" b="1" spc="-85" dirty="0">
                <a:latin typeface="Myanmar Text"/>
                <a:cs typeface="Myanmar Text"/>
              </a:rPr>
              <a:t>: </a:t>
            </a:r>
            <a:r>
              <a:rPr sz="1800" spc="-5" dirty="0">
                <a:latin typeface="Myanmar Text"/>
                <a:cs typeface="Myanmar Text"/>
              </a:rPr>
              <a:t>Se caracteriza  </a:t>
            </a:r>
            <a:r>
              <a:rPr sz="1800" dirty="0">
                <a:latin typeface="Myanmar Text"/>
                <a:cs typeface="Myanmar Text"/>
              </a:rPr>
              <a:t>por </a:t>
            </a:r>
            <a:r>
              <a:rPr sz="1800" spc="-5" dirty="0">
                <a:latin typeface="Myanmar Text"/>
                <a:cs typeface="Myanmar Text"/>
              </a:rPr>
              <a:t>cielos cristalinos, cielos despejados </a:t>
            </a:r>
            <a:r>
              <a:rPr sz="1800" dirty="0">
                <a:latin typeface="Myanmar Text"/>
                <a:cs typeface="Myanmar Text"/>
              </a:rPr>
              <a:t>y alta  </a:t>
            </a:r>
            <a:r>
              <a:rPr sz="1800" spc="-5" dirty="0">
                <a:latin typeface="Myanmar Text"/>
                <a:cs typeface="Myanmar Text"/>
              </a:rPr>
              <a:t>luminosidad. </a:t>
            </a:r>
            <a:r>
              <a:rPr sz="1800" dirty="0">
                <a:latin typeface="Myanmar Text"/>
                <a:cs typeface="Myanmar Text"/>
              </a:rPr>
              <a:t>Las </a:t>
            </a:r>
            <a:r>
              <a:rPr sz="1800" spc="-5" dirty="0">
                <a:latin typeface="Myanmar Text"/>
                <a:cs typeface="Myanmar Text"/>
              </a:rPr>
              <a:t>lluvias </a:t>
            </a:r>
            <a:r>
              <a:rPr sz="1800" dirty="0">
                <a:latin typeface="Myanmar Text"/>
                <a:cs typeface="Myanmar Text"/>
              </a:rPr>
              <a:t>son escasas e </a:t>
            </a:r>
            <a:r>
              <a:rPr sz="1800" spc="-5" dirty="0">
                <a:latin typeface="Myanmar Text"/>
                <a:cs typeface="Myanmar Text"/>
              </a:rPr>
              <a:t>irregulares, solo  </a:t>
            </a:r>
            <a:r>
              <a:rPr sz="1800" dirty="0">
                <a:latin typeface="Myanmar Text"/>
                <a:cs typeface="Myanmar Text"/>
              </a:rPr>
              <a:t>se presentan en</a:t>
            </a:r>
            <a:r>
              <a:rPr sz="1800" spc="-55" dirty="0">
                <a:latin typeface="Myanmar Text"/>
                <a:cs typeface="Myanmar Text"/>
              </a:rPr>
              <a:t> </a:t>
            </a:r>
            <a:r>
              <a:rPr sz="1800" spc="-5" dirty="0">
                <a:latin typeface="Myanmar Text"/>
                <a:cs typeface="Myanmar Text"/>
              </a:rPr>
              <a:t>invierno.</a:t>
            </a:r>
            <a:endParaRPr sz="1800" dirty="0">
              <a:latin typeface="Myanmar Text"/>
              <a:cs typeface="Myanmar Text"/>
            </a:endParaRPr>
          </a:p>
          <a:p>
            <a:pPr marL="12700" marR="5080">
              <a:lnSpc>
                <a:spcPct val="90000"/>
              </a:lnSpc>
              <a:spcBef>
                <a:spcPts val="994"/>
              </a:spcBef>
            </a:pPr>
            <a:r>
              <a:rPr sz="1800" b="1" u="heavy" spc="-6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3"/>
              </a:rPr>
              <a:t>-Clima </a:t>
            </a:r>
            <a:r>
              <a:rPr sz="1800" b="1" u="heavy" spc="-8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3"/>
              </a:rPr>
              <a:t>Templado </a:t>
            </a:r>
            <a:r>
              <a:rPr sz="1800" b="1" u="heavy" spc="-6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3"/>
              </a:rPr>
              <a:t>Cálido </a:t>
            </a:r>
            <a:r>
              <a:rPr sz="1800" b="1" u="heavy" spc="-5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3"/>
              </a:rPr>
              <a:t>con </a:t>
            </a:r>
            <a:r>
              <a:rPr sz="1800" b="1" u="heavy" spc="-8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3"/>
              </a:rPr>
              <a:t>lluvias invernales </a:t>
            </a:r>
            <a:r>
              <a:rPr sz="1800" b="1" u="heavy" spc="-10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3"/>
              </a:rPr>
              <a:t>y </a:t>
            </a:r>
            <a:r>
              <a:rPr sz="1800" b="1" u="heavy" spc="-5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3"/>
              </a:rPr>
              <a:t>con </a:t>
            </a:r>
            <a:r>
              <a:rPr sz="1800" b="1" spc="-50" dirty="0">
                <a:latin typeface="Myanmar Text"/>
                <a:cs typeface="Myanmar Text"/>
              </a:rPr>
              <a:t> </a:t>
            </a:r>
            <a:r>
              <a:rPr sz="1800" b="1" u="heavy" spc="-6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estación </a:t>
            </a:r>
            <a:r>
              <a:rPr sz="1800" b="1" u="heavy" spc="-4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seca </a:t>
            </a:r>
            <a:r>
              <a:rPr sz="1800" b="1" u="heavy" spc="-7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prolongada </a:t>
            </a:r>
            <a:r>
              <a:rPr sz="1800" b="1" u="heavy" spc="-4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de </a:t>
            </a:r>
            <a:r>
              <a:rPr sz="1800" b="1" u="heavy" spc="-7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gran </a:t>
            </a:r>
            <a:r>
              <a:rPr sz="1800" b="1" u="heavy" spc="-7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nubosidad</a:t>
            </a:r>
            <a:r>
              <a:rPr sz="1800" spc="-70" dirty="0">
                <a:latin typeface="Myanmar Text"/>
                <a:cs typeface="Myanmar Text"/>
              </a:rPr>
              <a:t>: </a:t>
            </a:r>
            <a:r>
              <a:rPr sz="1800" spc="-5" dirty="0">
                <a:latin typeface="Myanmar Text"/>
                <a:cs typeface="Myanmar Text"/>
              </a:rPr>
              <a:t>Se  caracteriza </a:t>
            </a:r>
            <a:r>
              <a:rPr sz="1800" dirty="0">
                <a:latin typeface="Myanmar Text"/>
                <a:cs typeface="Myanmar Text"/>
              </a:rPr>
              <a:t>por una gran cantidad de </a:t>
            </a:r>
            <a:r>
              <a:rPr sz="1800" spc="-5" dirty="0">
                <a:latin typeface="Myanmar Text"/>
                <a:cs typeface="Myanmar Text"/>
              </a:rPr>
              <a:t>nubosidad que </a:t>
            </a:r>
            <a:r>
              <a:rPr sz="1800" dirty="0">
                <a:latin typeface="Myanmar Text"/>
                <a:cs typeface="Myanmar Text"/>
              </a:rPr>
              <a:t>se  observa todo el año, con </a:t>
            </a:r>
            <a:r>
              <a:rPr sz="1800" spc="-5" dirty="0">
                <a:latin typeface="Myanmar Text"/>
                <a:cs typeface="Myanmar Text"/>
              </a:rPr>
              <a:t>mayor intensidad en invierno,  </a:t>
            </a:r>
            <a:r>
              <a:rPr sz="1800" dirty="0">
                <a:latin typeface="Myanmar Text"/>
                <a:cs typeface="Myanmar Text"/>
              </a:rPr>
              <a:t>asociada a </a:t>
            </a:r>
            <a:r>
              <a:rPr sz="1800" spc="-5" dirty="0">
                <a:latin typeface="Myanmar Text"/>
                <a:cs typeface="Myanmar Text"/>
              </a:rPr>
              <a:t>nieblas </a:t>
            </a:r>
            <a:r>
              <a:rPr sz="1800" dirty="0">
                <a:latin typeface="Myanmar Text"/>
                <a:cs typeface="Myanmar Text"/>
              </a:rPr>
              <a:t>y</a:t>
            </a:r>
            <a:r>
              <a:rPr sz="1800" spc="-15" dirty="0">
                <a:latin typeface="Myanmar Text"/>
                <a:cs typeface="Myanmar Text"/>
              </a:rPr>
              <a:t> </a:t>
            </a:r>
            <a:r>
              <a:rPr sz="1800" spc="-5" dirty="0">
                <a:latin typeface="Myanmar Text"/>
                <a:cs typeface="Myanmar Text"/>
              </a:rPr>
              <a:t>lloviznas.</a:t>
            </a:r>
            <a:endParaRPr sz="1800" dirty="0">
              <a:latin typeface="Myanmar Text"/>
              <a:cs typeface="Myanmar Text"/>
            </a:endParaRPr>
          </a:p>
          <a:p>
            <a:pPr marL="12700" marR="165100">
              <a:lnSpc>
                <a:spcPts val="1939"/>
              </a:lnSpc>
              <a:spcBef>
                <a:spcPts val="1040"/>
              </a:spcBef>
            </a:pPr>
            <a:r>
              <a:rPr sz="1800" b="1" u="heavy" spc="-6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4"/>
              </a:rPr>
              <a:t>-Clima </a:t>
            </a:r>
            <a:r>
              <a:rPr sz="1800" b="1" u="heavy" spc="-8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4"/>
              </a:rPr>
              <a:t>Templado </a:t>
            </a:r>
            <a:r>
              <a:rPr sz="1800" b="1" u="heavy" spc="-6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4"/>
              </a:rPr>
              <a:t>Cálido </a:t>
            </a:r>
            <a:r>
              <a:rPr sz="1800" b="1" u="heavy" spc="-5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4"/>
              </a:rPr>
              <a:t>con </a:t>
            </a:r>
            <a:r>
              <a:rPr sz="1800" b="1" u="heavy" spc="-8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4"/>
              </a:rPr>
              <a:t>lluvias invernales </a:t>
            </a:r>
            <a:r>
              <a:rPr sz="1800" b="1" u="heavy" spc="-10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4"/>
              </a:rPr>
              <a:t>y </a:t>
            </a:r>
            <a:r>
              <a:rPr sz="1800" b="1" u="heavy" spc="-5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  <a:hlinkClick r:id="rId4"/>
              </a:rPr>
              <a:t>con </a:t>
            </a:r>
            <a:r>
              <a:rPr sz="1800" b="1" spc="-50" dirty="0">
                <a:latin typeface="Myanmar Text"/>
                <a:cs typeface="Myanmar Text"/>
              </a:rPr>
              <a:t> </a:t>
            </a:r>
            <a:r>
              <a:rPr sz="1800" b="1" u="heavy" spc="-6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estación </a:t>
            </a:r>
            <a:r>
              <a:rPr sz="1800" b="1" u="heavy" spc="-4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seca </a:t>
            </a:r>
            <a:r>
              <a:rPr sz="1800" b="1" u="heavy" spc="-7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prolongada</a:t>
            </a:r>
            <a:r>
              <a:rPr sz="1800" spc="-70" dirty="0">
                <a:latin typeface="Myanmar Text"/>
                <a:cs typeface="Myanmar Text"/>
              </a:rPr>
              <a:t>: </a:t>
            </a:r>
            <a:r>
              <a:rPr sz="1800" dirty="0">
                <a:latin typeface="Myanmar Text"/>
                <a:cs typeface="Myanmar Text"/>
              </a:rPr>
              <a:t>Es un </a:t>
            </a:r>
            <a:r>
              <a:rPr sz="1800" spc="-5" dirty="0">
                <a:latin typeface="Myanmar Text"/>
                <a:cs typeface="Myanmar Text"/>
              </a:rPr>
              <a:t>clima templado, en  invierno </a:t>
            </a:r>
            <a:r>
              <a:rPr sz="1800" dirty="0">
                <a:latin typeface="Myanmar Text"/>
                <a:cs typeface="Myanmar Text"/>
              </a:rPr>
              <a:t>son frecuentes </a:t>
            </a:r>
            <a:r>
              <a:rPr sz="1800" spc="-5" dirty="0">
                <a:latin typeface="Myanmar Text"/>
                <a:cs typeface="Myanmar Text"/>
              </a:rPr>
              <a:t>las heladas </a:t>
            </a:r>
            <a:r>
              <a:rPr sz="1800" dirty="0">
                <a:latin typeface="Myanmar Text"/>
                <a:cs typeface="Myanmar Text"/>
              </a:rPr>
              <a:t>y esta frecuencia  aumenta a </a:t>
            </a:r>
            <a:r>
              <a:rPr sz="1800" spc="-5" dirty="0">
                <a:latin typeface="Myanmar Text"/>
                <a:cs typeface="Myanmar Text"/>
              </a:rPr>
              <a:t>medida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se asciende </a:t>
            </a:r>
            <a:r>
              <a:rPr sz="1800" dirty="0">
                <a:solidFill>
                  <a:srgbClr val="404040"/>
                </a:solidFill>
                <a:latin typeface="Myanmar Text"/>
                <a:cs typeface="Myanmar Text"/>
              </a:rPr>
              <a:t>hacia 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la</a:t>
            </a:r>
            <a:r>
              <a:rPr sz="1800" spc="-9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800" u="heavy" spc="-10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Cordillera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8151" y="6142735"/>
            <a:ext cx="1419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de Los</a:t>
            </a:r>
            <a:r>
              <a:rPr sz="1800" u="heavy" spc="-9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 </a:t>
            </a:r>
            <a:r>
              <a:rPr sz="1800" u="heavy" spc="-5" dirty="0">
                <a:uFill>
                  <a:solidFill>
                    <a:srgbClr val="8F8F8F"/>
                  </a:solidFill>
                </a:uFill>
                <a:latin typeface="Myanmar Text"/>
                <a:cs typeface="Myanmar Text"/>
              </a:rPr>
              <a:t>Andes</a:t>
            </a:r>
            <a:r>
              <a:rPr sz="1800" spc="-5" dirty="0">
                <a:solidFill>
                  <a:srgbClr val="404040"/>
                </a:solidFill>
                <a:latin typeface="Myanmar Text"/>
                <a:cs typeface="Myanmar Text"/>
              </a:rPr>
              <a:t>.</a:t>
            </a:r>
            <a:endParaRPr sz="1800" dirty="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4801" y="887984"/>
            <a:ext cx="5047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yanmar Text"/>
                <a:cs typeface="Myanmar Text"/>
              </a:rPr>
              <a:t>Hidrografía y</a:t>
            </a:r>
            <a:r>
              <a:rPr b="0" spc="-55" dirty="0">
                <a:latin typeface="Myanmar Text"/>
                <a:cs typeface="Myanmar Text"/>
              </a:rPr>
              <a:t> </a:t>
            </a:r>
            <a:r>
              <a:rPr b="0" spc="-5" dirty="0">
                <a:latin typeface="Myanmar Text"/>
                <a:cs typeface="Myanmar Text"/>
              </a:rPr>
              <a:t>Vegetación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4638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940"/>
              </a:spcBef>
              <a:buClr>
                <a:srgbClr val="B31166"/>
              </a:buClr>
              <a:buSzPct val="80357"/>
              <a:buFont typeface="Wingdings 3"/>
              <a:buChar char=""/>
              <a:tabLst>
                <a:tab pos="356235" algn="l"/>
              </a:tabLst>
            </a:pPr>
            <a:r>
              <a:rPr spc="-140" dirty="0"/>
              <a:t>Hidrografía</a:t>
            </a:r>
          </a:p>
          <a:p>
            <a:pPr marL="355600" marR="6350" indent="-343535" algn="just">
              <a:lnSpc>
                <a:spcPct val="80100"/>
              </a:lnSpc>
              <a:spcBef>
                <a:spcPts val="1345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6235" algn="l"/>
              </a:tabLst>
            </a:pPr>
            <a:r>
              <a:rPr sz="1500" spc="-70" dirty="0"/>
              <a:t>Río Petorca: </a:t>
            </a:r>
            <a:r>
              <a:rPr sz="1500" b="0" spc="-5" dirty="0">
                <a:latin typeface="Myanmar Text"/>
                <a:cs typeface="Myanmar Text"/>
              </a:rPr>
              <a:t>Se localiza cercano </a:t>
            </a:r>
            <a:r>
              <a:rPr sz="1500" b="0" dirty="0">
                <a:latin typeface="Myanmar Text"/>
                <a:cs typeface="Myanmar Text"/>
              </a:rPr>
              <a:t>al </a:t>
            </a:r>
            <a:r>
              <a:rPr sz="1500" b="0" spc="-5" dirty="0">
                <a:latin typeface="Myanmar Text"/>
                <a:cs typeface="Myanmar Text"/>
              </a:rPr>
              <a:t>límite </a:t>
            </a:r>
            <a:r>
              <a:rPr sz="1500" b="0" dirty="0">
                <a:latin typeface="Myanmar Text"/>
                <a:cs typeface="Myanmar Text"/>
              </a:rPr>
              <a:t>de </a:t>
            </a:r>
            <a:r>
              <a:rPr sz="1500" b="0" spc="-5" dirty="0">
                <a:latin typeface="Myanmar Text"/>
                <a:cs typeface="Myanmar Text"/>
              </a:rPr>
              <a:t>Valparaíso </a:t>
            </a:r>
            <a:r>
              <a:rPr sz="1500" b="0" dirty="0">
                <a:latin typeface="Myanmar Text"/>
                <a:cs typeface="Myanmar Text"/>
              </a:rPr>
              <a:t>con </a:t>
            </a:r>
            <a:r>
              <a:rPr sz="1500" b="0" spc="-5" dirty="0">
                <a:latin typeface="Myanmar Text"/>
                <a:cs typeface="Myanmar Text"/>
              </a:rPr>
              <a:t>la  Región </a:t>
            </a:r>
            <a:r>
              <a:rPr sz="1500" b="0" spc="5" dirty="0">
                <a:latin typeface="Myanmar Text"/>
                <a:cs typeface="Myanmar Text"/>
              </a:rPr>
              <a:t>de </a:t>
            </a:r>
            <a:r>
              <a:rPr sz="1500" b="0" spc="-5" dirty="0">
                <a:latin typeface="Myanmar Text"/>
                <a:cs typeface="Myanmar Text"/>
              </a:rPr>
              <a:t>Coquimbo. Se extiende </a:t>
            </a:r>
            <a:r>
              <a:rPr sz="1500" b="0" dirty="0">
                <a:latin typeface="Myanmar Text"/>
                <a:cs typeface="Myanmar Text"/>
              </a:rPr>
              <a:t>desde </a:t>
            </a:r>
            <a:r>
              <a:rPr sz="1500" b="0" spc="-5" dirty="0">
                <a:latin typeface="Myanmar Text"/>
                <a:cs typeface="Myanmar Text"/>
              </a:rPr>
              <a:t>la Cordillera </a:t>
            </a:r>
            <a:r>
              <a:rPr sz="1500" b="0" dirty="0">
                <a:latin typeface="Myanmar Text"/>
                <a:cs typeface="Myanmar Text"/>
              </a:rPr>
              <a:t>de Los  Andes y </a:t>
            </a:r>
            <a:r>
              <a:rPr sz="1500" b="0" spc="5" dirty="0">
                <a:latin typeface="Myanmar Text"/>
                <a:cs typeface="Myanmar Text"/>
              </a:rPr>
              <a:t>se </a:t>
            </a:r>
            <a:r>
              <a:rPr sz="1500" b="0" dirty="0">
                <a:latin typeface="Myanmar Text"/>
                <a:cs typeface="Myanmar Text"/>
              </a:rPr>
              <a:t>genera de </a:t>
            </a:r>
            <a:r>
              <a:rPr sz="1500" b="0" spc="-5" dirty="0">
                <a:latin typeface="Myanmar Text"/>
                <a:cs typeface="Myanmar Text"/>
              </a:rPr>
              <a:t>la </a:t>
            </a:r>
            <a:r>
              <a:rPr sz="1500" b="0" dirty="0">
                <a:latin typeface="Myanmar Text"/>
                <a:cs typeface="Myanmar Text"/>
              </a:rPr>
              <a:t>confluencia </a:t>
            </a:r>
            <a:r>
              <a:rPr sz="1500" b="0" spc="-5" dirty="0">
                <a:latin typeface="Myanmar Text"/>
                <a:cs typeface="Myanmar Text"/>
              </a:rPr>
              <a:t>en el sector  precordillerano </a:t>
            </a:r>
            <a:r>
              <a:rPr sz="1500" b="0" dirty="0">
                <a:latin typeface="Myanmar Text"/>
                <a:cs typeface="Myanmar Text"/>
              </a:rPr>
              <a:t>de</a:t>
            </a:r>
            <a:r>
              <a:rPr sz="1500" b="0" spc="45" dirty="0">
                <a:latin typeface="Myanmar Text"/>
                <a:cs typeface="Myanmar Text"/>
              </a:rPr>
              <a:t> </a:t>
            </a:r>
            <a:r>
              <a:rPr sz="1500" b="0" spc="-5" dirty="0">
                <a:latin typeface="Myanmar Text"/>
                <a:cs typeface="Myanmar Text"/>
              </a:rPr>
              <a:t>Chincolo.</a:t>
            </a:r>
            <a:endParaRPr sz="1500">
              <a:latin typeface="Myanmar Text"/>
              <a:cs typeface="Myanmar Text"/>
            </a:endParaRPr>
          </a:p>
          <a:p>
            <a:pPr marL="355600" marR="5080" indent="-343535" algn="just">
              <a:lnSpc>
                <a:spcPct val="80000"/>
              </a:lnSpc>
              <a:spcBef>
                <a:spcPts val="1005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6235" algn="l"/>
              </a:tabLst>
            </a:pPr>
            <a:r>
              <a:rPr sz="1500" spc="-70" dirty="0"/>
              <a:t>Río </a:t>
            </a:r>
            <a:r>
              <a:rPr sz="1500" spc="-60" dirty="0"/>
              <a:t>La </a:t>
            </a:r>
            <a:r>
              <a:rPr sz="1500" spc="-75" dirty="0"/>
              <a:t>Ligua: </a:t>
            </a:r>
            <a:r>
              <a:rPr sz="1500" b="0" spc="-5" dirty="0">
                <a:latin typeface="Myanmar Text"/>
                <a:cs typeface="Myanmar Text"/>
              </a:rPr>
              <a:t>Se localiza </a:t>
            </a:r>
            <a:r>
              <a:rPr sz="1500" b="0" dirty="0">
                <a:latin typeface="Myanmar Text"/>
                <a:cs typeface="Myanmar Text"/>
              </a:rPr>
              <a:t>al sur del </a:t>
            </a:r>
            <a:r>
              <a:rPr sz="1500" b="0" spc="-5" dirty="0">
                <a:latin typeface="Myanmar Text"/>
                <a:cs typeface="Myanmar Text"/>
              </a:rPr>
              <a:t>río </a:t>
            </a:r>
            <a:r>
              <a:rPr sz="1500" b="0" dirty="0">
                <a:latin typeface="Myanmar Text"/>
                <a:cs typeface="Myanmar Text"/>
              </a:rPr>
              <a:t>Petorca desembocando  </a:t>
            </a:r>
            <a:r>
              <a:rPr sz="1500" b="0" spc="-5" dirty="0">
                <a:latin typeface="Myanmar Text"/>
                <a:cs typeface="Myanmar Text"/>
              </a:rPr>
              <a:t>juntos en la bahía </a:t>
            </a:r>
            <a:r>
              <a:rPr sz="1500" b="0" dirty="0">
                <a:latin typeface="Myanmar Text"/>
                <a:cs typeface="Myanmar Text"/>
              </a:rPr>
              <a:t>de La Ligua. </a:t>
            </a:r>
            <a:r>
              <a:rPr sz="1500" b="0" spc="-5" dirty="0">
                <a:latin typeface="Myanmar Text"/>
                <a:cs typeface="Myanmar Text"/>
              </a:rPr>
              <a:t>Nace en la Cordillera </a:t>
            </a:r>
            <a:r>
              <a:rPr sz="1500" b="0" dirty="0">
                <a:latin typeface="Myanmar Text"/>
                <a:cs typeface="Myanmar Text"/>
              </a:rPr>
              <a:t>de Los  Andes de </a:t>
            </a:r>
            <a:r>
              <a:rPr sz="1500" b="0" spc="-5" dirty="0">
                <a:latin typeface="Myanmar Text"/>
                <a:cs typeface="Myanmar Text"/>
              </a:rPr>
              <a:t>la unión </a:t>
            </a:r>
            <a:r>
              <a:rPr sz="1500" b="0" dirty="0">
                <a:latin typeface="Myanmar Text"/>
                <a:cs typeface="Myanmar Text"/>
              </a:rPr>
              <a:t>de </a:t>
            </a:r>
            <a:r>
              <a:rPr sz="1500" b="0" spc="-5" dirty="0">
                <a:latin typeface="Myanmar Text"/>
                <a:cs typeface="Myanmar Text"/>
              </a:rPr>
              <a:t>los ríos Alicahue </a:t>
            </a:r>
            <a:r>
              <a:rPr sz="1500" b="0" dirty="0">
                <a:latin typeface="Myanmar Text"/>
                <a:cs typeface="Myanmar Text"/>
              </a:rPr>
              <a:t>y </a:t>
            </a:r>
            <a:r>
              <a:rPr sz="1500" b="0" spc="-5" dirty="0">
                <a:latin typeface="Myanmar Text"/>
                <a:cs typeface="Myanmar Text"/>
              </a:rPr>
              <a:t>el </a:t>
            </a:r>
            <a:r>
              <a:rPr sz="1500" b="0" dirty="0">
                <a:latin typeface="Myanmar Text"/>
                <a:cs typeface="Myanmar Text"/>
              </a:rPr>
              <a:t>estero </a:t>
            </a:r>
            <a:r>
              <a:rPr sz="1500" b="0" spc="-5" dirty="0">
                <a:latin typeface="Myanmar Text"/>
                <a:cs typeface="Myanmar Text"/>
              </a:rPr>
              <a:t>Cajón </a:t>
            </a:r>
            <a:r>
              <a:rPr sz="1500" b="0" dirty="0">
                <a:latin typeface="Myanmar Text"/>
                <a:cs typeface="Myanmar Text"/>
              </a:rPr>
              <a:t>de  </a:t>
            </a:r>
            <a:r>
              <a:rPr sz="1500" b="0" spc="-5" dirty="0">
                <a:latin typeface="Myanmar Text"/>
                <a:cs typeface="Myanmar Text"/>
              </a:rPr>
              <a:t>los</a:t>
            </a:r>
            <a:r>
              <a:rPr sz="1500" b="0" dirty="0">
                <a:latin typeface="Myanmar Text"/>
                <a:cs typeface="Myanmar Text"/>
              </a:rPr>
              <a:t> </a:t>
            </a:r>
            <a:r>
              <a:rPr sz="1500" b="0" spc="-5" dirty="0">
                <a:latin typeface="Myanmar Text"/>
                <a:cs typeface="Myanmar Text"/>
              </a:rPr>
              <a:t>Ángeles.</a:t>
            </a:r>
            <a:endParaRPr sz="1500">
              <a:latin typeface="Myanmar Text"/>
              <a:cs typeface="Myanmar Text"/>
            </a:endParaRPr>
          </a:p>
          <a:p>
            <a:pPr marL="355600" marR="6350" indent="-343535" algn="just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6235" algn="l"/>
              </a:tabLst>
            </a:pPr>
            <a:r>
              <a:rPr sz="1500" spc="-70" dirty="0"/>
              <a:t>Río Aconcagua: </a:t>
            </a:r>
            <a:r>
              <a:rPr sz="1500" b="0" dirty="0">
                <a:latin typeface="Myanmar Text"/>
                <a:cs typeface="Myanmar Text"/>
              </a:rPr>
              <a:t>Este río </a:t>
            </a:r>
            <a:r>
              <a:rPr sz="1500" b="0" spc="-5" dirty="0">
                <a:latin typeface="Myanmar Text"/>
                <a:cs typeface="Myanmar Text"/>
              </a:rPr>
              <a:t>es </a:t>
            </a:r>
            <a:r>
              <a:rPr sz="1500" b="0" dirty="0">
                <a:latin typeface="Myanmar Text"/>
                <a:cs typeface="Myanmar Text"/>
              </a:rPr>
              <a:t>el </a:t>
            </a:r>
            <a:r>
              <a:rPr sz="1500" b="0" spc="-5" dirty="0">
                <a:latin typeface="Myanmar Text"/>
                <a:cs typeface="Myanmar Text"/>
              </a:rPr>
              <a:t>último </a:t>
            </a:r>
            <a:r>
              <a:rPr sz="1500" b="0" spc="5" dirty="0">
                <a:latin typeface="Myanmar Text"/>
                <a:cs typeface="Myanmar Text"/>
              </a:rPr>
              <a:t>de </a:t>
            </a:r>
            <a:r>
              <a:rPr sz="1500" b="0" spc="-5" dirty="0">
                <a:latin typeface="Myanmar Text"/>
                <a:cs typeface="Myanmar Text"/>
              </a:rPr>
              <a:t>los valles  transversales </a:t>
            </a:r>
            <a:r>
              <a:rPr sz="1500" b="0" dirty="0">
                <a:latin typeface="Myanmar Text"/>
                <a:cs typeface="Myanmar Text"/>
              </a:rPr>
              <a:t>del </a:t>
            </a:r>
            <a:r>
              <a:rPr sz="1500" b="0" spc="-5" dirty="0">
                <a:latin typeface="Myanmar Text"/>
                <a:cs typeface="Myanmar Text"/>
              </a:rPr>
              <a:t>norte </a:t>
            </a:r>
            <a:r>
              <a:rPr sz="1500" b="0" dirty="0">
                <a:latin typeface="Myanmar Text"/>
                <a:cs typeface="Myanmar Text"/>
              </a:rPr>
              <a:t>chico y </a:t>
            </a:r>
            <a:r>
              <a:rPr sz="1500" b="0" spc="5" dirty="0">
                <a:latin typeface="Myanmar Text"/>
                <a:cs typeface="Myanmar Text"/>
              </a:rPr>
              <a:t>se </a:t>
            </a:r>
            <a:r>
              <a:rPr sz="1500" b="0" spc="-5" dirty="0">
                <a:latin typeface="Myanmar Text"/>
                <a:cs typeface="Myanmar Text"/>
              </a:rPr>
              <a:t>encuentra ubicado en </a:t>
            </a:r>
            <a:r>
              <a:rPr sz="1500" b="0" spc="-10" dirty="0">
                <a:latin typeface="Myanmar Text"/>
                <a:cs typeface="Myanmar Text"/>
              </a:rPr>
              <a:t>el  </a:t>
            </a:r>
            <a:r>
              <a:rPr sz="1500" b="0" dirty="0">
                <a:latin typeface="Myanmar Text"/>
                <a:cs typeface="Myanmar Text"/>
              </a:rPr>
              <a:t>extremo sur de </a:t>
            </a:r>
            <a:r>
              <a:rPr sz="1500" b="0" spc="-5" dirty="0">
                <a:latin typeface="Myanmar Text"/>
                <a:cs typeface="Myanmar Text"/>
              </a:rPr>
              <a:t>la región. El </a:t>
            </a:r>
            <a:r>
              <a:rPr sz="1500" b="0" dirty="0">
                <a:latin typeface="Myanmar Text"/>
                <a:cs typeface="Myanmar Text"/>
              </a:rPr>
              <a:t>río </a:t>
            </a:r>
            <a:r>
              <a:rPr sz="1500" b="0" spc="-5" dirty="0">
                <a:latin typeface="Myanmar Text"/>
                <a:cs typeface="Myanmar Text"/>
              </a:rPr>
              <a:t>Aconcagua se </a:t>
            </a:r>
            <a:r>
              <a:rPr sz="1500" b="0" dirty="0">
                <a:latin typeface="Myanmar Text"/>
                <a:cs typeface="Myanmar Text"/>
              </a:rPr>
              <a:t>genera de </a:t>
            </a:r>
            <a:r>
              <a:rPr sz="1500" b="0" spc="-5" dirty="0">
                <a:latin typeface="Myanmar Text"/>
                <a:cs typeface="Myanmar Text"/>
              </a:rPr>
              <a:t>la  </a:t>
            </a:r>
            <a:r>
              <a:rPr sz="1500" b="0" dirty="0">
                <a:latin typeface="Myanmar Text"/>
                <a:cs typeface="Myanmar Text"/>
              </a:rPr>
              <a:t>confluencia de </a:t>
            </a:r>
            <a:r>
              <a:rPr sz="1500" b="0" spc="-5" dirty="0">
                <a:latin typeface="Myanmar Text"/>
                <a:cs typeface="Myanmar Text"/>
              </a:rPr>
              <a:t>los </a:t>
            </a:r>
            <a:r>
              <a:rPr sz="1500" b="0" spc="-10" dirty="0">
                <a:latin typeface="Myanmar Text"/>
                <a:cs typeface="Myanmar Text"/>
              </a:rPr>
              <a:t>ríos </a:t>
            </a:r>
            <a:r>
              <a:rPr sz="1500" b="0" dirty="0">
                <a:latin typeface="Myanmar Text"/>
                <a:cs typeface="Myanmar Text"/>
              </a:rPr>
              <a:t>Juncal y </a:t>
            </a:r>
            <a:r>
              <a:rPr sz="1500" b="0" spc="-5" dirty="0">
                <a:latin typeface="Myanmar Text"/>
                <a:cs typeface="Myanmar Text"/>
              </a:rPr>
              <a:t>Blanco en la Cordillera </a:t>
            </a:r>
            <a:r>
              <a:rPr sz="1500" b="0" dirty="0">
                <a:latin typeface="Myanmar Text"/>
                <a:cs typeface="Myanmar Text"/>
              </a:rPr>
              <a:t>de </a:t>
            </a:r>
            <a:r>
              <a:rPr sz="1500" b="0" spc="-5" dirty="0">
                <a:latin typeface="Myanmar Text"/>
                <a:cs typeface="Myanmar Text"/>
              </a:rPr>
              <a:t>los  </a:t>
            </a:r>
            <a:r>
              <a:rPr sz="1500" b="0" dirty="0">
                <a:latin typeface="Myanmar Text"/>
                <a:cs typeface="Myanmar Text"/>
              </a:rPr>
              <a:t>Andes y recibe </a:t>
            </a:r>
            <a:r>
              <a:rPr sz="1500" b="0" spc="-5" dirty="0">
                <a:latin typeface="Myanmar Text"/>
                <a:cs typeface="Myanmar Text"/>
              </a:rPr>
              <a:t>el nombre </a:t>
            </a:r>
            <a:r>
              <a:rPr sz="1500" b="0" spc="5" dirty="0">
                <a:latin typeface="Myanmar Text"/>
                <a:cs typeface="Myanmar Text"/>
              </a:rPr>
              <a:t>de </a:t>
            </a:r>
            <a:r>
              <a:rPr sz="1500" b="0" spc="-5" dirty="0">
                <a:latin typeface="Myanmar Text"/>
                <a:cs typeface="Myanmar Text"/>
              </a:rPr>
              <a:t>Aconcagua </a:t>
            </a:r>
            <a:r>
              <a:rPr sz="1500" b="0" dirty="0">
                <a:latin typeface="Myanmar Text"/>
                <a:cs typeface="Myanmar Text"/>
              </a:rPr>
              <a:t>a </a:t>
            </a:r>
            <a:r>
              <a:rPr sz="1500" b="0" spc="-5" dirty="0">
                <a:latin typeface="Myanmar Text"/>
                <a:cs typeface="Myanmar Text"/>
              </a:rPr>
              <a:t>partir </a:t>
            </a:r>
            <a:r>
              <a:rPr sz="1500" b="0" dirty="0">
                <a:latin typeface="Myanmar Text"/>
                <a:cs typeface="Myanmar Text"/>
              </a:rPr>
              <a:t>de la </a:t>
            </a:r>
            <a:r>
              <a:rPr sz="1500" b="0" spc="-5" dirty="0">
                <a:latin typeface="Myanmar Text"/>
                <a:cs typeface="Myanmar Text"/>
              </a:rPr>
              <a:t>junta  </a:t>
            </a:r>
            <a:r>
              <a:rPr sz="1500" b="0" dirty="0">
                <a:latin typeface="Myanmar Text"/>
                <a:cs typeface="Myanmar Text"/>
              </a:rPr>
              <a:t>con </a:t>
            </a:r>
            <a:r>
              <a:rPr sz="1500" b="0" spc="-5" dirty="0">
                <a:latin typeface="Myanmar Text"/>
                <a:cs typeface="Myanmar Text"/>
              </a:rPr>
              <a:t>el Blanco.</a:t>
            </a:r>
            <a:endParaRPr sz="1500">
              <a:latin typeface="Myanmar Text"/>
              <a:cs typeface="Myanmar Text"/>
            </a:endParaRPr>
          </a:p>
          <a:p>
            <a:pPr marL="355600" marR="6985" indent="-343535" algn="just">
              <a:lnSpc>
                <a:spcPct val="80000"/>
              </a:lnSpc>
              <a:spcBef>
                <a:spcPts val="994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6235" algn="l"/>
              </a:tabLst>
            </a:pPr>
            <a:r>
              <a:rPr sz="1500" spc="-70" dirty="0"/>
              <a:t>Río </a:t>
            </a:r>
            <a:r>
              <a:rPr sz="1500" spc="-75" dirty="0"/>
              <a:t>Maipo: </a:t>
            </a:r>
            <a:r>
              <a:rPr sz="1500" b="0" spc="-5" dirty="0">
                <a:latin typeface="Myanmar Text"/>
                <a:cs typeface="Myanmar Text"/>
              </a:rPr>
              <a:t>Aunque el río Maipo </a:t>
            </a:r>
            <a:r>
              <a:rPr sz="1500" b="0" dirty="0">
                <a:latin typeface="Myanmar Text"/>
                <a:cs typeface="Myanmar Text"/>
              </a:rPr>
              <a:t>integra </a:t>
            </a:r>
            <a:r>
              <a:rPr sz="1500" b="0" spc="-5" dirty="0">
                <a:latin typeface="Myanmar Text"/>
                <a:cs typeface="Myanmar Text"/>
              </a:rPr>
              <a:t>el sistema  hidrográfico </a:t>
            </a:r>
            <a:r>
              <a:rPr sz="1500" b="0" dirty="0">
                <a:latin typeface="Myanmar Text"/>
                <a:cs typeface="Myanmar Text"/>
              </a:rPr>
              <a:t>regional, </a:t>
            </a:r>
            <a:r>
              <a:rPr sz="1500" b="0" spc="-5" dirty="0">
                <a:latin typeface="Myanmar Text"/>
                <a:cs typeface="Myanmar Text"/>
              </a:rPr>
              <a:t>ello sólo </a:t>
            </a:r>
            <a:r>
              <a:rPr sz="1500" b="0" dirty="0">
                <a:latin typeface="Myanmar Text"/>
                <a:cs typeface="Myanmar Text"/>
              </a:rPr>
              <a:t>ocurre </a:t>
            </a:r>
            <a:r>
              <a:rPr sz="1500" b="0" spc="-5" dirty="0">
                <a:latin typeface="Myanmar Text"/>
                <a:cs typeface="Myanmar Text"/>
              </a:rPr>
              <a:t>en la parte meridional  </a:t>
            </a:r>
            <a:r>
              <a:rPr sz="1500" b="0" dirty="0">
                <a:latin typeface="Myanmar Text"/>
                <a:cs typeface="Myanmar Text"/>
              </a:rPr>
              <a:t>de </a:t>
            </a:r>
            <a:r>
              <a:rPr sz="1500" b="0" spc="-5" dirty="0">
                <a:latin typeface="Myanmar Text"/>
                <a:cs typeface="Myanmar Text"/>
              </a:rPr>
              <a:t>la provincia </a:t>
            </a:r>
            <a:r>
              <a:rPr sz="1500" b="0" dirty="0">
                <a:latin typeface="Myanmar Text"/>
                <a:cs typeface="Myanmar Text"/>
              </a:rPr>
              <a:t>de </a:t>
            </a:r>
            <a:r>
              <a:rPr sz="1500" b="0" spc="-5" dirty="0">
                <a:latin typeface="Myanmar Text"/>
                <a:cs typeface="Myanmar Text"/>
              </a:rPr>
              <a:t>San </a:t>
            </a:r>
            <a:r>
              <a:rPr sz="1500" b="0" dirty="0">
                <a:latin typeface="Myanmar Text"/>
                <a:cs typeface="Myanmar Text"/>
              </a:rPr>
              <a:t>Antonio y </a:t>
            </a:r>
            <a:r>
              <a:rPr sz="1500" b="0" spc="-5" dirty="0">
                <a:latin typeface="Myanmar Text"/>
                <a:cs typeface="Myanmar Text"/>
              </a:rPr>
              <a:t>prácticamente en su  desembocadura.</a:t>
            </a:r>
            <a:endParaRPr sz="150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8788" y="2358644"/>
            <a:ext cx="5418455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1620"/>
              </a:lnSpc>
              <a:spcBef>
                <a:spcPts val="100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La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zona intermedia se caracteriza por</a:t>
            </a:r>
            <a:r>
              <a:rPr sz="1500" spc="14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arbustos </a:t>
            </a: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espinosos</a:t>
            </a:r>
            <a:endParaRPr sz="1500">
              <a:latin typeface="Myanmar Text"/>
              <a:cs typeface="Myanmar Text"/>
            </a:endParaRPr>
          </a:p>
          <a:p>
            <a:pPr marL="355600">
              <a:lnSpc>
                <a:spcPts val="1620"/>
              </a:lnSpc>
            </a:pPr>
            <a:r>
              <a:rPr sz="1500" dirty="0">
                <a:solidFill>
                  <a:srgbClr val="404040"/>
                </a:solidFill>
                <a:latin typeface="Myanmar Text"/>
                <a:cs typeface="Myanmar Text"/>
              </a:rPr>
              <a:t>donde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predomina el</a:t>
            </a:r>
            <a:r>
              <a:rPr sz="1500" spc="2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espino.</a:t>
            </a:r>
            <a:endParaRPr sz="1500">
              <a:latin typeface="Myanmar Text"/>
              <a:cs typeface="Myanmar Text"/>
            </a:endParaRPr>
          </a:p>
          <a:p>
            <a:pPr marL="850900">
              <a:lnSpc>
                <a:spcPct val="100000"/>
              </a:lnSpc>
              <a:spcBef>
                <a:spcPts val="635"/>
              </a:spcBef>
              <a:tabLst>
                <a:tab pos="3239135" algn="l"/>
              </a:tabLst>
            </a:pP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Guayacán	Maitén</a:t>
            </a:r>
            <a:endParaRPr sz="150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05776" y="4710810"/>
            <a:ext cx="4984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404040"/>
                </a:solidFill>
                <a:latin typeface="Myanmar Text"/>
                <a:cs typeface="Myanmar Text"/>
              </a:rPr>
              <a:t>Molle</a:t>
            </a:r>
            <a:endParaRPr sz="1500">
              <a:latin typeface="Myanmar Text"/>
              <a:cs typeface="Myanmar Tex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79335" y="3162300"/>
            <a:ext cx="2161031" cy="129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11640" y="3162300"/>
            <a:ext cx="2124455" cy="1298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8292" y="5087111"/>
            <a:ext cx="2104644" cy="1501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9833" y="887984"/>
            <a:ext cx="4220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b="0" dirty="0" smtClean="0">
                <a:latin typeface="Myanmar Text"/>
                <a:cs typeface="Myanmar Text"/>
              </a:rPr>
              <a:t>Capital regional</a:t>
            </a:r>
            <a:endParaRPr b="0" dirty="0">
              <a:latin typeface="Myanmar Text"/>
              <a:cs typeface="Myanmar Text"/>
            </a:endParaRPr>
          </a:p>
        </p:txBody>
      </p:sp>
      <p:pic>
        <p:nvPicPr>
          <p:cNvPr id="4" name="OEkIqMnFgk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72</TotalTime>
  <Words>1354</Words>
  <Application>Microsoft Office PowerPoint</Application>
  <PresentationFormat>Panorámica</PresentationFormat>
  <Paragraphs>76</Paragraphs>
  <Slides>24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Myanmar Text</vt:lpstr>
      <vt:lpstr>Wingdings 3</vt:lpstr>
      <vt:lpstr>Century Gothic</vt:lpstr>
      <vt:lpstr>Arial</vt:lpstr>
      <vt:lpstr>Sala de reuniones Ion</vt:lpstr>
      <vt:lpstr>Zona central de Chile</vt:lpstr>
      <vt:lpstr>¿Qué reconoce en la imagen?</vt:lpstr>
      <vt:lpstr>Valparaíso</vt:lpstr>
      <vt:lpstr>Presentación de PowerPoint</vt:lpstr>
      <vt:lpstr>VALPARAISO</vt:lpstr>
      <vt:lpstr>Relieve y Clima</vt:lpstr>
      <vt:lpstr>Presentación de PowerPoint</vt:lpstr>
      <vt:lpstr>Hidrografía y Vegetación</vt:lpstr>
      <vt:lpstr>Capital regional</vt:lpstr>
      <vt:lpstr>Región Metropolitana/Santiago de Chile</vt:lpstr>
      <vt:lpstr>CLIMA Y HIDROGRAFÍA</vt:lpstr>
      <vt:lpstr>ACTIVIDAD ECONÓMICA</vt:lpstr>
      <vt:lpstr>Presentación de PowerPoint</vt:lpstr>
      <vt:lpstr>LIBERTADOR GENERAL BERNARDO O’HIGGINS</vt:lpstr>
      <vt:lpstr>ACTIVIDAD ECONÓMICA</vt:lpstr>
      <vt:lpstr>VEGETACIÓN</vt:lpstr>
      <vt:lpstr>Región del MAULE</vt:lpstr>
      <vt:lpstr>HIDROGRAFÍA</vt:lpstr>
      <vt:lpstr>CLIMA Y ACTIVIDAD ECONÓMICA</vt:lpstr>
      <vt:lpstr>Presentación de PowerPoint</vt:lpstr>
      <vt:lpstr>Economía</vt:lpstr>
      <vt:lpstr>Hidrografía</vt:lpstr>
      <vt:lpstr>Región del Ñuble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Zona central de Chile</dc:title>
  <cp:lastModifiedBy>Oscar Fuentes Humeres</cp:lastModifiedBy>
  <cp:revision>11</cp:revision>
  <dcterms:created xsi:type="dcterms:W3CDTF">2020-01-23T02:03:36Z</dcterms:created>
  <dcterms:modified xsi:type="dcterms:W3CDTF">2020-03-17T22:20:00Z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2020-01-23T00:00:00Z</vt:filetime>
  </property>
</Properties>
</file>