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1" r:id="rId1"/>
  </p:sldMasterIdLst>
  <p:sldIdLst>
    <p:sldId id="256" r:id="rId2"/>
    <p:sldId id="260" r:id="rId3"/>
    <p:sldId id="261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302" r:id="rId12"/>
    <p:sldId id="303" r:id="rId13"/>
    <p:sldId id="301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5" r:id="rId22"/>
    <p:sldId id="306" r:id="rId23"/>
    <p:sldId id="304" r:id="rId24"/>
  </p:sldIdLst>
  <p:sldSz cx="9144000" cy="6858000" type="screen4x3"/>
  <p:notesSz cx="9144000" cy="6858000"/>
  <p:embeddedFontLst>
    <p:embeddedFont>
      <p:font typeface="Arial" panose="020B0604020202020204" pitchFamily="34" charset="0"/>
      <p:regular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aiandra GD" panose="020E0502030308020204" pitchFamily="34" charset="0"/>
      <p:regular r:id="rId41"/>
      <p:boldItalic r:id="rId42"/>
    </p:embeddedFont>
    <p:embeddedFont>
      <p:font typeface="Times New Roman" panose="02020603050405020304" pitchFamily="18" charset="0"/>
      <p:regular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1386" y="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627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147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408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5873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312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9914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2343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835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64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05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21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941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4098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85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248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4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761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672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0179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transition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kz_HYg9xw8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6APpju2xT_0?feature=oembed" TargetMode="External"/><Relationship Id="rId4" Type="http://schemas.openxmlformats.org/officeDocument/2006/relationships/hyperlink" Target="https://www.youtube.com/watch?v=gQmQYZmz-Xc&amp;list=PLd5MCGg25bV8p5VZZYHFHRJqeNyfsKS42&amp;index=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sJ5tg6Pqcc?feature=oembed" TargetMode="Externa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741164" y="0"/>
            <a:ext cx="4402836" cy="1603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58511" y="1242060"/>
            <a:ext cx="4285488" cy="2045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15128" y="2456688"/>
            <a:ext cx="3928872" cy="3203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0871" y="1293875"/>
            <a:ext cx="1758696" cy="2822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2955" y="5010911"/>
            <a:ext cx="3781044" cy="1847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54346" y="0"/>
            <a:ext cx="2032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 descr="Tour de 4 días en la Región de los Lagos de Chile con Puerto Montt ...">
            <a:extLst>
              <a:ext uri="{FF2B5EF4-FFF2-40B4-BE49-F238E27FC236}">
                <a16:creationId xmlns:a16="http://schemas.microsoft.com/office/drawing/2014/main" id="{C122D9B9-0D5C-4554-A320-FBF95CF1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4"/>
            <a:ext cx="10288612" cy="685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2330720-23B5-4625-BBA2-9CADF0CC6B01}"/>
              </a:ext>
            </a:extLst>
          </p:cNvPr>
          <p:cNvSpPr txBox="1"/>
          <p:nvPr/>
        </p:nvSpPr>
        <p:spPr>
          <a:xfrm flipH="1">
            <a:off x="402696" y="570600"/>
            <a:ext cx="3352800" cy="14465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4400" dirty="0">
                <a:latin typeface="Century Gothic" panose="020B0502020202020204" pitchFamily="34" charset="0"/>
              </a:rPr>
              <a:t>Zona Sur de Chile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7D15C6-574C-4458-BF8D-EE2D214878EF}"/>
              </a:ext>
            </a:extLst>
          </p:cNvPr>
          <p:cNvSpPr txBox="1"/>
          <p:nvPr/>
        </p:nvSpPr>
        <p:spPr>
          <a:xfrm>
            <a:off x="3574787" y="6287400"/>
            <a:ext cx="2912004" cy="3693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dirty="0"/>
              <a:t>Prof. Oscar Fuentes Humeres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780" y="4092629"/>
            <a:ext cx="4553839" cy="276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63390" y="668361"/>
            <a:ext cx="4772024" cy="3461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2976" y="260604"/>
            <a:ext cx="650748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0260" y="260604"/>
            <a:ext cx="4597908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42642" y="-31240"/>
            <a:ext cx="646315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 </a:t>
            </a:r>
            <a:r>
              <a:rPr spc="-5" dirty="0"/>
              <a:t>PAISAJE </a:t>
            </a:r>
            <a:r>
              <a:rPr dirty="0"/>
              <a:t>Y </a:t>
            </a:r>
            <a:r>
              <a:rPr spc="-5" dirty="0"/>
              <a:t>ACTIVIDAD</a:t>
            </a:r>
            <a:r>
              <a:rPr spc="-110" dirty="0"/>
              <a:t> </a:t>
            </a:r>
            <a:r>
              <a:rPr dirty="0"/>
              <a:t>ECONÓMICA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90202" y="1500420"/>
            <a:ext cx="3662770" cy="102912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96215" rIns="0" bIns="0" rtlCol="0">
            <a:spAutoFit/>
          </a:bodyPr>
          <a:lstStyle/>
          <a:p>
            <a:pPr marL="334010" marR="328930" algn="ctr">
              <a:lnSpc>
                <a:spcPct val="100000"/>
              </a:lnSpc>
              <a:spcBef>
                <a:spcPts val="1545"/>
              </a:spcBef>
            </a:pPr>
            <a:r>
              <a:rPr sz="1800" spc="-5" dirty="0">
                <a:latin typeface="Calibri"/>
                <a:cs typeface="Calibri"/>
              </a:rPr>
              <a:t>Actividad </a:t>
            </a:r>
            <a:r>
              <a:rPr sz="1800" spc="-10" dirty="0">
                <a:latin typeface="Calibri"/>
                <a:cs typeface="Calibri"/>
              </a:rPr>
              <a:t>económica: </a:t>
            </a:r>
            <a:r>
              <a:rPr sz="1800" spc="-5" dirty="0">
                <a:latin typeface="Calibri"/>
                <a:cs typeface="Calibri"/>
              </a:rPr>
              <a:t>pesca  (salmón), </a:t>
            </a:r>
            <a:r>
              <a:rPr sz="1800" spc="-10" dirty="0">
                <a:latin typeface="Calibri"/>
                <a:cs typeface="Calibri"/>
              </a:rPr>
              <a:t>silvicultura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ganadería.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30" y="2842969"/>
            <a:ext cx="4772025" cy="124650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570865" marR="201295" indent="-365760">
              <a:lnSpc>
                <a:spcPct val="100000"/>
              </a:lnSpc>
              <a:spcBef>
                <a:spcPts val="5"/>
              </a:spcBef>
            </a:pPr>
            <a:r>
              <a:rPr sz="1800" spc="-15" dirty="0">
                <a:latin typeface="Calibri"/>
                <a:cs typeface="Calibri"/>
              </a:rPr>
              <a:t>Atractivos </a:t>
            </a:r>
            <a:r>
              <a:rPr sz="1800" spc="-10" dirty="0">
                <a:latin typeface="Calibri"/>
                <a:cs typeface="Calibri"/>
              </a:rPr>
              <a:t>turísticos: </a:t>
            </a:r>
            <a:r>
              <a:rPr sz="1800" spc="-5" dirty="0">
                <a:latin typeface="Calibri"/>
                <a:cs typeface="Calibri"/>
              </a:rPr>
              <a:t>lago </a:t>
            </a:r>
            <a:r>
              <a:rPr sz="1800" spc="-10" dirty="0">
                <a:latin typeface="Calibri"/>
                <a:cs typeface="Calibri"/>
              </a:rPr>
              <a:t>Villarrica, </a:t>
            </a:r>
            <a:r>
              <a:rPr sz="1800" spc="-5" dirty="0">
                <a:latin typeface="Calibri"/>
                <a:cs typeface="Calibri"/>
              </a:rPr>
              <a:t>bosques de  </a:t>
            </a:r>
            <a:r>
              <a:rPr sz="1800" spc="-10" dirty="0">
                <a:latin typeface="Calibri"/>
                <a:cs typeface="Calibri"/>
              </a:rPr>
              <a:t>araucarias </a:t>
            </a:r>
            <a:r>
              <a:rPr sz="1800" dirty="0">
                <a:latin typeface="Calibri"/>
                <a:cs typeface="Calibri"/>
              </a:rPr>
              <a:t>, y </a:t>
            </a:r>
            <a:r>
              <a:rPr sz="1800" spc="-5" dirty="0">
                <a:latin typeface="Calibri"/>
                <a:cs typeface="Calibri"/>
              </a:rPr>
              <a:t>comunidades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mapuches.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0619" y="4092628"/>
            <a:ext cx="4426357" cy="27653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9BFF1-51B5-4159-8A41-75518D16E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94" y="-228600"/>
            <a:ext cx="7772400" cy="1456267"/>
          </a:xfrm>
        </p:spPr>
        <p:txBody>
          <a:bodyPr/>
          <a:lstStyle/>
          <a:p>
            <a:r>
              <a:rPr lang="es-CL" dirty="0"/>
              <a:t>Chiloé</a:t>
            </a:r>
          </a:p>
        </p:txBody>
      </p:sp>
      <p:pic>
        <p:nvPicPr>
          <p:cNvPr id="4" name="Elementos multimedia en línea 3" title="Viajes por Chile: Chiloￃﾩ Mￃﾡgico - Chile es TUYO">
            <a:hlinkClick r:id="" action="ppaction://media"/>
            <a:extLst>
              <a:ext uri="{FF2B5EF4-FFF2-40B4-BE49-F238E27FC236}">
                <a16:creationId xmlns:a16="http://schemas.microsoft.com/office/drawing/2014/main" id="{3FABDBB3-40B3-4FCB-8BA9-C76F398A0D7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7" y="838200"/>
            <a:ext cx="907602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2E457F3-2B96-4743-93D4-124028C5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79" y="0"/>
            <a:ext cx="2862910" cy="1439332"/>
          </a:xfrm>
        </p:spPr>
        <p:txBody>
          <a:bodyPr>
            <a:normAutofit fontScale="90000"/>
          </a:bodyPr>
          <a:lstStyle/>
          <a:p>
            <a:r>
              <a:rPr lang="es-CL" dirty="0"/>
              <a:t>¡Chiloé también ha sido utilizado como set de grabación!</a:t>
            </a:r>
          </a:p>
        </p:txBody>
      </p:sp>
      <p:pic>
        <p:nvPicPr>
          <p:cNvPr id="7" name="Elementos multimedia en línea 6" title="La Fiera - 1999 | Buenos dￃﾭas a todos">
            <a:hlinkClick r:id="" action="ppaction://media"/>
            <a:extLst>
              <a:ext uri="{FF2B5EF4-FFF2-40B4-BE49-F238E27FC236}">
                <a16:creationId xmlns:a16="http://schemas.microsoft.com/office/drawing/2014/main" id="{21A640C4-094D-4F5C-BEEF-24F7614377D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13592" y="987425"/>
            <a:ext cx="5705348" cy="4276564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1E7EF75-7127-4FF7-86CA-58EA2D5E7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479" y="2185780"/>
            <a:ext cx="2862910" cy="1845735"/>
          </a:xfrm>
        </p:spPr>
        <p:txBody>
          <a:bodyPr>
            <a:normAutofit/>
          </a:bodyPr>
          <a:lstStyle/>
          <a:p>
            <a:r>
              <a:rPr lang="es-CL" sz="2000" dirty="0"/>
              <a:t>Teleseries:</a:t>
            </a:r>
          </a:p>
          <a:p>
            <a:pPr marL="285750" indent="-285750">
              <a:buFontTx/>
              <a:buChar char="-"/>
            </a:pPr>
            <a:r>
              <a:rPr lang="es-CL" sz="2000" dirty="0"/>
              <a:t>Isla Paraíso (Mega, 2018)</a:t>
            </a:r>
          </a:p>
          <a:p>
            <a:pPr marL="285750" indent="-285750">
              <a:buFontTx/>
              <a:buChar char="-"/>
            </a:pPr>
            <a:r>
              <a:rPr lang="es-CL" sz="2000" dirty="0"/>
              <a:t>La Fiera (</a:t>
            </a:r>
            <a:r>
              <a:rPr lang="es-CL" sz="2000" dirty="0" err="1"/>
              <a:t>Tvn</a:t>
            </a:r>
            <a:r>
              <a:rPr lang="es-CL" sz="2000" dirty="0"/>
              <a:t>, 1999)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F81E93-401C-45A1-8A90-E72438D4273C}"/>
              </a:ext>
            </a:extLst>
          </p:cNvPr>
          <p:cNvSpPr txBox="1"/>
          <p:nvPr/>
        </p:nvSpPr>
        <p:spPr>
          <a:xfrm>
            <a:off x="1104900" y="5263989"/>
            <a:ext cx="6934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Pd: Aquí está el link de “La Fiera”, una de las mejores teleseries de la época dorada de TVN. Disfrútala! Jeje (Pueden evidenciar las tradiciones, costumbres y paisajes</a:t>
            </a:r>
          </a:p>
          <a:p>
            <a:r>
              <a:rPr lang="es-CL" dirty="0">
                <a:hlinkClick r:id="rId4"/>
              </a:rPr>
              <a:t>https://www.youtube.com/watch?v=gQmQYZmz-Xc&amp;list=PLd5MCGg25bV8p5VZZYHFHRJqeNyfsKS42&amp;index=3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27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13E3D-C65C-4097-A9A1-E2A2574D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304800"/>
            <a:ext cx="7772400" cy="1456267"/>
          </a:xfrm>
        </p:spPr>
        <p:txBody>
          <a:bodyPr/>
          <a:lstStyle/>
          <a:p>
            <a:r>
              <a:rPr lang="es-CL" dirty="0"/>
              <a:t>Pueblo Mapuche</a:t>
            </a:r>
          </a:p>
        </p:txBody>
      </p:sp>
      <p:pic>
        <p:nvPicPr>
          <p:cNvPr id="4104" name="Picture 8" descr="El significado de la Bandera mapuche - Aborigen Argentino">
            <a:extLst>
              <a:ext uri="{FF2B5EF4-FFF2-40B4-BE49-F238E27FC236}">
                <a16:creationId xmlns:a16="http://schemas.microsoft.com/office/drawing/2014/main" id="{E5E53F65-EA31-4F50-B839-F950ADED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596721"/>
            <a:ext cx="356235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D2E77A-1828-43AC-80B8-A4D212DE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12945" r="13333" b="8499"/>
          <a:stretch/>
        </p:blipFill>
        <p:spPr>
          <a:xfrm>
            <a:off x="8585" y="0"/>
            <a:ext cx="912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6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 zona austral de Chile es fundamental para conocer el cambio ...">
            <a:extLst>
              <a:ext uri="{FF2B5EF4-FFF2-40B4-BE49-F238E27FC236}">
                <a16:creationId xmlns:a16="http://schemas.microsoft.com/office/drawing/2014/main" id="{9A9D8B27-331A-42DE-9FC0-33BE38FB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6"/>
          <a:stretch/>
        </p:blipFill>
        <p:spPr bwMode="auto">
          <a:xfrm>
            <a:off x="0" y="-148107"/>
            <a:ext cx="9144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57200" y="2065868"/>
            <a:ext cx="6374765" cy="84836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943735"/>
                </a:solidFill>
                <a:latin typeface="Maiandra GD"/>
                <a:cs typeface="Maiandra GD"/>
              </a:rPr>
              <a:t>Objetivo: </a:t>
            </a:r>
            <a:r>
              <a:rPr sz="2700" spc="-5" dirty="0">
                <a:latin typeface="Maiandra GD"/>
                <a:cs typeface="Maiandra GD"/>
              </a:rPr>
              <a:t>Comprender </a:t>
            </a:r>
            <a:r>
              <a:rPr sz="2700" dirty="0">
                <a:latin typeface="Maiandra GD"/>
                <a:cs typeface="Maiandra GD"/>
              </a:rPr>
              <a:t>las </a:t>
            </a:r>
            <a:r>
              <a:rPr sz="2700" spc="-10" dirty="0">
                <a:latin typeface="Maiandra GD"/>
                <a:cs typeface="Maiandra GD"/>
              </a:rPr>
              <a:t>características  </a:t>
            </a:r>
            <a:r>
              <a:rPr sz="2700" dirty="0">
                <a:latin typeface="Maiandra GD"/>
                <a:cs typeface="Maiandra GD"/>
              </a:rPr>
              <a:t>generales </a:t>
            </a:r>
            <a:r>
              <a:rPr sz="2700" spc="-5" dirty="0">
                <a:latin typeface="Maiandra GD"/>
                <a:cs typeface="Maiandra GD"/>
              </a:rPr>
              <a:t>de </a:t>
            </a:r>
            <a:r>
              <a:rPr sz="2700" dirty="0">
                <a:latin typeface="Maiandra GD"/>
                <a:cs typeface="Maiandra GD"/>
              </a:rPr>
              <a:t>la </a:t>
            </a:r>
            <a:r>
              <a:rPr sz="2700" spc="-10" dirty="0">
                <a:latin typeface="Maiandra GD"/>
                <a:cs typeface="Maiandra GD"/>
              </a:rPr>
              <a:t>zona </a:t>
            </a:r>
            <a:r>
              <a:rPr sz="2700" spc="-15" dirty="0">
                <a:latin typeface="Maiandra GD"/>
                <a:cs typeface="Maiandra GD"/>
              </a:rPr>
              <a:t>Austral </a:t>
            </a:r>
            <a:r>
              <a:rPr sz="2700" spc="-5" dirty="0">
                <a:latin typeface="Maiandra GD"/>
                <a:cs typeface="Maiandra GD"/>
              </a:rPr>
              <a:t>de</a:t>
            </a:r>
            <a:r>
              <a:rPr sz="2700" spc="-15" dirty="0">
                <a:latin typeface="Maiandra GD"/>
                <a:cs typeface="Maiandra GD"/>
              </a:rPr>
              <a:t> </a:t>
            </a:r>
            <a:r>
              <a:rPr sz="2700" spc="-5" dirty="0">
                <a:latin typeface="Maiandra GD"/>
                <a:cs typeface="Maiandra GD"/>
              </a:rPr>
              <a:t>Chile.</a:t>
            </a:r>
            <a:endParaRPr sz="2700" dirty="0">
              <a:latin typeface="Maiandra GD"/>
              <a:cs typeface="Maiandra G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9900" y="252984"/>
            <a:ext cx="161848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4923" y="252984"/>
            <a:ext cx="2689860" cy="228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39184" y="87262"/>
            <a:ext cx="47094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¿CÓMO </a:t>
            </a:r>
            <a:r>
              <a:rPr dirty="0"/>
              <a:t>ES LA </a:t>
            </a:r>
            <a:r>
              <a:rPr spc="-5" dirty="0"/>
              <a:t>ZONA</a:t>
            </a:r>
            <a:r>
              <a:rPr spc="-110" dirty="0"/>
              <a:t> </a:t>
            </a:r>
            <a:r>
              <a:rPr spc="-5" dirty="0"/>
              <a:t>AUSTRAL?</a:t>
            </a:r>
          </a:p>
        </p:txBody>
      </p:sp>
      <p:sp>
        <p:nvSpPr>
          <p:cNvPr id="5" name="object 5"/>
          <p:cNvSpPr/>
          <p:nvPr/>
        </p:nvSpPr>
        <p:spPr>
          <a:xfrm>
            <a:off x="647052" y="706627"/>
            <a:ext cx="8065134" cy="3500754"/>
          </a:xfrm>
          <a:custGeom>
            <a:avLst/>
            <a:gdLst/>
            <a:ahLst/>
            <a:cxnLst/>
            <a:rect l="l" t="t" r="r" b="b"/>
            <a:pathLst>
              <a:path w="8065134" h="3500754">
                <a:moveTo>
                  <a:pt x="7481455" y="0"/>
                </a:moveTo>
                <a:lnTo>
                  <a:pt x="583450" y="0"/>
                </a:lnTo>
                <a:lnTo>
                  <a:pt x="535599" y="1933"/>
                </a:lnTo>
                <a:lnTo>
                  <a:pt x="488813" y="7633"/>
                </a:lnTo>
                <a:lnTo>
                  <a:pt x="443242" y="16950"/>
                </a:lnTo>
                <a:lnTo>
                  <a:pt x="399037" y="29734"/>
                </a:lnTo>
                <a:lnTo>
                  <a:pt x="356348" y="45835"/>
                </a:lnTo>
                <a:lnTo>
                  <a:pt x="315324" y="65102"/>
                </a:lnTo>
                <a:lnTo>
                  <a:pt x="276116" y="87388"/>
                </a:lnTo>
                <a:lnTo>
                  <a:pt x="238875" y="112540"/>
                </a:lnTo>
                <a:lnTo>
                  <a:pt x="203749" y="140409"/>
                </a:lnTo>
                <a:lnTo>
                  <a:pt x="170891" y="170846"/>
                </a:lnTo>
                <a:lnTo>
                  <a:pt x="140449" y="203701"/>
                </a:lnTo>
                <a:lnTo>
                  <a:pt x="112574" y="238822"/>
                </a:lnTo>
                <a:lnTo>
                  <a:pt x="87415" y="276062"/>
                </a:lnTo>
                <a:lnTo>
                  <a:pt x="65124" y="315269"/>
                </a:lnTo>
                <a:lnTo>
                  <a:pt x="45851" y="356294"/>
                </a:lnTo>
                <a:lnTo>
                  <a:pt x="29745" y="398987"/>
                </a:lnTo>
                <a:lnTo>
                  <a:pt x="16957" y="443197"/>
                </a:lnTo>
                <a:lnTo>
                  <a:pt x="7636" y="488776"/>
                </a:lnTo>
                <a:lnTo>
                  <a:pt x="1934" y="535573"/>
                </a:lnTo>
                <a:lnTo>
                  <a:pt x="0" y="583438"/>
                </a:lnTo>
                <a:lnTo>
                  <a:pt x="0" y="2917190"/>
                </a:lnTo>
                <a:lnTo>
                  <a:pt x="1934" y="2965037"/>
                </a:lnTo>
                <a:lnTo>
                  <a:pt x="7636" y="3011820"/>
                </a:lnTo>
                <a:lnTo>
                  <a:pt x="16957" y="3057388"/>
                </a:lnTo>
                <a:lnTo>
                  <a:pt x="29745" y="3101591"/>
                </a:lnTo>
                <a:lnTo>
                  <a:pt x="45851" y="3144279"/>
                </a:lnTo>
                <a:lnTo>
                  <a:pt x="65124" y="3185302"/>
                </a:lnTo>
                <a:lnTo>
                  <a:pt x="87415" y="3224509"/>
                </a:lnTo>
                <a:lnTo>
                  <a:pt x="112574" y="3261750"/>
                </a:lnTo>
                <a:lnTo>
                  <a:pt x="140449" y="3296875"/>
                </a:lnTo>
                <a:lnTo>
                  <a:pt x="170891" y="3329733"/>
                </a:lnTo>
                <a:lnTo>
                  <a:pt x="203749" y="3360175"/>
                </a:lnTo>
                <a:lnTo>
                  <a:pt x="238875" y="3388051"/>
                </a:lnTo>
                <a:lnTo>
                  <a:pt x="276116" y="3413209"/>
                </a:lnTo>
                <a:lnTo>
                  <a:pt x="315324" y="3435501"/>
                </a:lnTo>
                <a:lnTo>
                  <a:pt x="356348" y="3454775"/>
                </a:lnTo>
                <a:lnTo>
                  <a:pt x="399037" y="3470881"/>
                </a:lnTo>
                <a:lnTo>
                  <a:pt x="443242" y="3483670"/>
                </a:lnTo>
                <a:lnTo>
                  <a:pt x="488813" y="3492991"/>
                </a:lnTo>
                <a:lnTo>
                  <a:pt x="535599" y="3498693"/>
                </a:lnTo>
                <a:lnTo>
                  <a:pt x="583450" y="3500628"/>
                </a:lnTo>
                <a:lnTo>
                  <a:pt x="7481455" y="3500628"/>
                </a:lnTo>
                <a:lnTo>
                  <a:pt x="7529303" y="3498693"/>
                </a:lnTo>
                <a:lnTo>
                  <a:pt x="7576086" y="3492991"/>
                </a:lnTo>
                <a:lnTo>
                  <a:pt x="7621654" y="3483670"/>
                </a:lnTo>
                <a:lnTo>
                  <a:pt x="7665857" y="3470881"/>
                </a:lnTo>
                <a:lnTo>
                  <a:pt x="7708545" y="3454775"/>
                </a:lnTo>
                <a:lnTo>
                  <a:pt x="7749568" y="3435501"/>
                </a:lnTo>
                <a:lnTo>
                  <a:pt x="7788774" y="3413209"/>
                </a:lnTo>
                <a:lnTo>
                  <a:pt x="7826015" y="3388051"/>
                </a:lnTo>
                <a:lnTo>
                  <a:pt x="7861140" y="3360175"/>
                </a:lnTo>
                <a:lnTo>
                  <a:pt x="7893999" y="3329733"/>
                </a:lnTo>
                <a:lnTo>
                  <a:pt x="7924441" y="3296875"/>
                </a:lnTo>
                <a:lnTo>
                  <a:pt x="7952316" y="3261750"/>
                </a:lnTo>
                <a:lnTo>
                  <a:pt x="7977475" y="3224509"/>
                </a:lnTo>
                <a:lnTo>
                  <a:pt x="7999766" y="3185302"/>
                </a:lnTo>
                <a:lnTo>
                  <a:pt x="8019040" y="3144279"/>
                </a:lnTo>
                <a:lnTo>
                  <a:pt x="8035147" y="3101591"/>
                </a:lnTo>
                <a:lnTo>
                  <a:pt x="8047936" y="3057388"/>
                </a:lnTo>
                <a:lnTo>
                  <a:pt x="8057256" y="3011820"/>
                </a:lnTo>
                <a:lnTo>
                  <a:pt x="8062959" y="2965037"/>
                </a:lnTo>
                <a:lnTo>
                  <a:pt x="8064893" y="2917190"/>
                </a:lnTo>
                <a:lnTo>
                  <a:pt x="8064893" y="583438"/>
                </a:lnTo>
                <a:lnTo>
                  <a:pt x="8062959" y="535573"/>
                </a:lnTo>
                <a:lnTo>
                  <a:pt x="8057256" y="488776"/>
                </a:lnTo>
                <a:lnTo>
                  <a:pt x="8047936" y="443197"/>
                </a:lnTo>
                <a:lnTo>
                  <a:pt x="8035147" y="398987"/>
                </a:lnTo>
                <a:lnTo>
                  <a:pt x="8019040" y="356294"/>
                </a:lnTo>
                <a:lnTo>
                  <a:pt x="7999766" y="315269"/>
                </a:lnTo>
                <a:lnTo>
                  <a:pt x="7977475" y="276062"/>
                </a:lnTo>
                <a:lnTo>
                  <a:pt x="7952316" y="238822"/>
                </a:lnTo>
                <a:lnTo>
                  <a:pt x="7924441" y="203701"/>
                </a:lnTo>
                <a:lnTo>
                  <a:pt x="7893999" y="170846"/>
                </a:lnTo>
                <a:lnTo>
                  <a:pt x="7861140" y="140409"/>
                </a:lnTo>
                <a:lnTo>
                  <a:pt x="7826015" y="112540"/>
                </a:lnTo>
                <a:lnTo>
                  <a:pt x="7788774" y="87388"/>
                </a:lnTo>
                <a:lnTo>
                  <a:pt x="7749568" y="65102"/>
                </a:lnTo>
                <a:lnTo>
                  <a:pt x="7708545" y="45835"/>
                </a:lnTo>
                <a:lnTo>
                  <a:pt x="7665857" y="29734"/>
                </a:lnTo>
                <a:lnTo>
                  <a:pt x="7621654" y="16950"/>
                </a:lnTo>
                <a:lnTo>
                  <a:pt x="7576086" y="7633"/>
                </a:lnTo>
                <a:lnTo>
                  <a:pt x="7529303" y="1933"/>
                </a:lnTo>
                <a:lnTo>
                  <a:pt x="7481455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052" y="706627"/>
            <a:ext cx="8065134" cy="3500754"/>
          </a:xfrm>
          <a:custGeom>
            <a:avLst/>
            <a:gdLst/>
            <a:ahLst/>
            <a:cxnLst/>
            <a:rect l="l" t="t" r="r" b="b"/>
            <a:pathLst>
              <a:path w="8065134" h="3500754">
                <a:moveTo>
                  <a:pt x="0" y="583438"/>
                </a:moveTo>
                <a:lnTo>
                  <a:pt x="1934" y="535573"/>
                </a:lnTo>
                <a:lnTo>
                  <a:pt x="7636" y="488776"/>
                </a:lnTo>
                <a:lnTo>
                  <a:pt x="16957" y="443197"/>
                </a:lnTo>
                <a:lnTo>
                  <a:pt x="29745" y="398987"/>
                </a:lnTo>
                <a:lnTo>
                  <a:pt x="45851" y="356294"/>
                </a:lnTo>
                <a:lnTo>
                  <a:pt x="65124" y="315269"/>
                </a:lnTo>
                <a:lnTo>
                  <a:pt x="87415" y="276062"/>
                </a:lnTo>
                <a:lnTo>
                  <a:pt x="112574" y="238822"/>
                </a:lnTo>
                <a:lnTo>
                  <a:pt x="140449" y="203701"/>
                </a:lnTo>
                <a:lnTo>
                  <a:pt x="170891" y="170846"/>
                </a:lnTo>
                <a:lnTo>
                  <a:pt x="203749" y="140409"/>
                </a:lnTo>
                <a:lnTo>
                  <a:pt x="238875" y="112540"/>
                </a:lnTo>
                <a:lnTo>
                  <a:pt x="276116" y="87388"/>
                </a:lnTo>
                <a:lnTo>
                  <a:pt x="315324" y="65102"/>
                </a:lnTo>
                <a:lnTo>
                  <a:pt x="356348" y="45835"/>
                </a:lnTo>
                <a:lnTo>
                  <a:pt x="399037" y="29734"/>
                </a:lnTo>
                <a:lnTo>
                  <a:pt x="443242" y="16950"/>
                </a:lnTo>
                <a:lnTo>
                  <a:pt x="488813" y="7633"/>
                </a:lnTo>
                <a:lnTo>
                  <a:pt x="535599" y="1933"/>
                </a:lnTo>
                <a:lnTo>
                  <a:pt x="583450" y="0"/>
                </a:lnTo>
                <a:lnTo>
                  <a:pt x="7481455" y="0"/>
                </a:lnTo>
                <a:lnTo>
                  <a:pt x="7529303" y="1933"/>
                </a:lnTo>
                <a:lnTo>
                  <a:pt x="7576086" y="7633"/>
                </a:lnTo>
                <a:lnTo>
                  <a:pt x="7621654" y="16950"/>
                </a:lnTo>
                <a:lnTo>
                  <a:pt x="7665857" y="29734"/>
                </a:lnTo>
                <a:lnTo>
                  <a:pt x="7708545" y="45835"/>
                </a:lnTo>
                <a:lnTo>
                  <a:pt x="7749568" y="65102"/>
                </a:lnTo>
                <a:lnTo>
                  <a:pt x="7788774" y="87388"/>
                </a:lnTo>
                <a:lnTo>
                  <a:pt x="7826015" y="112540"/>
                </a:lnTo>
                <a:lnTo>
                  <a:pt x="7861140" y="140409"/>
                </a:lnTo>
                <a:lnTo>
                  <a:pt x="7893999" y="170846"/>
                </a:lnTo>
                <a:lnTo>
                  <a:pt x="7924441" y="203701"/>
                </a:lnTo>
                <a:lnTo>
                  <a:pt x="7952316" y="238822"/>
                </a:lnTo>
                <a:lnTo>
                  <a:pt x="7977475" y="276062"/>
                </a:lnTo>
                <a:lnTo>
                  <a:pt x="7999766" y="315269"/>
                </a:lnTo>
                <a:lnTo>
                  <a:pt x="8019040" y="356294"/>
                </a:lnTo>
                <a:lnTo>
                  <a:pt x="8035147" y="398987"/>
                </a:lnTo>
                <a:lnTo>
                  <a:pt x="8047936" y="443197"/>
                </a:lnTo>
                <a:lnTo>
                  <a:pt x="8057256" y="488776"/>
                </a:lnTo>
                <a:lnTo>
                  <a:pt x="8062959" y="535573"/>
                </a:lnTo>
                <a:lnTo>
                  <a:pt x="8064893" y="583438"/>
                </a:lnTo>
                <a:lnTo>
                  <a:pt x="8064893" y="2917190"/>
                </a:lnTo>
                <a:lnTo>
                  <a:pt x="8062959" y="2965037"/>
                </a:lnTo>
                <a:lnTo>
                  <a:pt x="8057256" y="3011820"/>
                </a:lnTo>
                <a:lnTo>
                  <a:pt x="8047936" y="3057388"/>
                </a:lnTo>
                <a:lnTo>
                  <a:pt x="8035147" y="3101591"/>
                </a:lnTo>
                <a:lnTo>
                  <a:pt x="8019040" y="3144279"/>
                </a:lnTo>
                <a:lnTo>
                  <a:pt x="7999766" y="3185302"/>
                </a:lnTo>
                <a:lnTo>
                  <a:pt x="7977475" y="3224509"/>
                </a:lnTo>
                <a:lnTo>
                  <a:pt x="7952316" y="3261750"/>
                </a:lnTo>
                <a:lnTo>
                  <a:pt x="7924441" y="3296875"/>
                </a:lnTo>
                <a:lnTo>
                  <a:pt x="7893999" y="3329733"/>
                </a:lnTo>
                <a:lnTo>
                  <a:pt x="7861140" y="3360175"/>
                </a:lnTo>
                <a:lnTo>
                  <a:pt x="7826015" y="3388051"/>
                </a:lnTo>
                <a:lnTo>
                  <a:pt x="7788774" y="3413209"/>
                </a:lnTo>
                <a:lnTo>
                  <a:pt x="7749568" y="3435501"/>
                </a:lnTo>
                <a:lnTo>
                  <a:pt x="7708545" y="3454775"/>
                </a:lnTo>
                <a:lnTo>
                  <a:pt x="7665857" y="3470881"/>
                </a:lnTo>
                <a:lnTo>
                  <a:pt x="7621654" y="3483670"/>
                </a:lnTo>
                <a:lnTo>
                  <a:pt x="7576086" y="3492991"/>
                </a:lnTo>
                <a:lnTo>
                  <a:pt x="7529303" y="3498693"/>
                </a:lnTo>
                <a:lnTo>
                  <a:pt x="7481455" y="3500628"/>
                </a:lnTo>
                <a:lnTo>
                  <a:pt x="583450" y="3500628"/>
                </a:lnTo>
                <a:lnTo>
                  <a:pt x="535599" y="3498693"/>
                </a:lnTo>
                <a:lnTo>
                  <a:pt x="488813" y="3492991"/>
                </a:lnTo>
                <a:lnTo>
                  <a:pt x="443242" y="3483670"/>
                </a:lnTo>
                <a:lnTo>
                  <a:pt x="399037" y="3470881"/>
                </a:lnTo>
                <a:lnTo>
                  <a:pt x="356348" y="3454775"/>
                </a:lnTo>
                <a:lnTo>
                  <a:pt x="315324" y="3435501"/>
                </a:lnTo>
                <a:lnTo>
                  <a:pt x="276116" y="3413209"/>
                </a:lnTo>
                <a:lnTo>
                  <a:pt x="238875" y="3388051"/>
                </a:lnTo>
                <a:lnTo>
                  <a:pt x="203749" y="3360175"/>
                </a:lnTo>
                <a:lnTo>
                  <a:pt x="170891" y="3329733"/>
                </a:lnTo>
                <a:lnTo>
                  <a:pt x="140449" y="3296875"/>
                </a:lnTo>
                <a:lnTo>
                  <a:pt x="112574" y="3261750"/>
                </a:lnTo>
                <a:lnTo>
                  <a:pt x="87415" y="3224509"/>
                </a:lnTo>
                <a:lnTo>
                  <a:pt x="65124" y="3185302"/>
                </a:lnTo>
                <a:lnTo>
                  <a:pt x="45851" y="3144279"/>
                </a:lnTo>
                <a:lnTo>
                  <a:pt x="29745" y="3101591"/>
                </a:lnTo>
                <a:lnTo>
                  <a:pt x="16957" y="3057388"/>
                </a:lnTo>
                <a:lnTo>
                  <a:pt x="7636" y="3011820"/>
                </a:lnTo>
                <a:lnTo>
                  <a:pt x="1934" y="2965037"/>
                </a:lnTo>
                <a:lnTo>
                  <a:pt x="0" y="2917190"/>
                </a:lnTo>
                <a:lnTo>
                  <a:pt x="0" y="583438"/>
                </a:lnTo>
                <a:close/>
              </a:path>
            </a:pathLst>
          </a:custGeom>
          <a:ln w="25400">
            <a:solidFill>
              <a:srgbClr val="46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34923" y="948054"/>
            <a:ext cx="7439025" cy="291655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434"/>
              </a:spcBef>
            </a:pPr>
            <a:r>
              <a:rPr sz="3400" b="1" i="1" spc="-20" dirty="0">
                <a:latin typeface="Calibri"/>
                <a:cs typeface="Calibri"/>
              </a:rPr>
              <a:t>Está compuesta </a:t>
            </a:r>
            <a:r>
              <a:rPr sz="3400" b="1" i="1" spc="-5" dirty="0">
                <a:latin typeface="Calibri"/>
                <a:cs typeface="Calibri"/>
              </a:rPr>
              <a:t>por la </a:t>
            </a:r>
            <a:r>
              <a:rPr sz="3400" b="1" i="1" spc="-15" dirty="0">
                <a:latin typeface="Calibri"/>
                <a:cs typeface="Calibri"/>
              </a:rPr>
              <a:t>Región </a:t>
            </a:r>
            <a:r>
              <a:rPr sz="3400" b="1" i="1" spc="-5" dirty="0">
                <a:latin typeface="Calibri"/>
                <a:cs typeface="Calibri"/>
              </a:rPr>
              <a:t>de </a:t>
            </a:r>
            <a:r>
              <a:rPr sz="3400" b="1" i="1" spc="-35" dirty="0">
                <a:latin typeface="Calibri"/>
                <a:cs typeface="Calibri"/>
              </a:rPr>
              <a:t>Aysén </a:t>
            </a:r>
            <a:r>
              <a:rPr sz="3400" b="1" i="1" spc="-5" dirty="0">
                <a:latin typeface="Calibri"/>
                <a:cs typeface="Calibri"/>
              </a:rPr>
              <a:t>XI  y </a:t>
            </a:r>
            <a:r>
              <a:rPr sz="3400" b="1" i="1" spc="-15" dirty="0">
                <a:latin typeface="Calibri"/>
                <a:cs typeface="Calibri"/>
              </a:rPr>
              <a:t>Región </a:t>
            </a:r>
            <a:r>
              <a:rPr sz="3400" b="1" i="1" spc="-5" dirty="0">
                <a:latin typeface="Calibri"/>
                <a:cs typeface="Calibri"/>
              </a:rPr>
              <a:t>de Magallanes XII </a:t>
            </a:r>
            <a:r>
              <a:rPr sz="3400" spc="-5" dirty="0">
                <a:latin typeface="Calibri"/>
                <a:cs typeface="Calibri"/>
              </a:rPr>
              <a:t>En </a:t>
            </a:r>
            <a:r>
              <a:rPr sz="3400" spc="-10" dirty="0">
                <a:latin typeface="Calibri"/>
                <a:cs typeface="Calibri"/>
              </a:rPr>
              <a:t>términos  </a:t>
            </a:r>
            <a:r>
              <a:rPr sz="3400" spc="-15" dirty="0">
                <a:latin typeface="Calibri"/>
                <a:cs typeface="Calibri"/>
              </a:rPr>
              <a:t>generales, </a:t>
            </a:r>
            <a:r>
              <a:rPr sz="3400" spc="-20" dirty="0">
                <a:latin typeface="Calibri"/>
                <a:cs typeface="Calibri"/>
              </a:rPr>
              <a:t>esta </a:t>
            </a:r>
            <a:r>
              <a:rPr sz="3400" spc="-15" dirty="0">
                <a:latin typeface="Calibri"/>
                <a:cs typeface="Calibri"/>
              </a:rPr>
              <a:t>región </a:t>
            </a:r>
            <a:r>
              <a:rPr sz="3400" spc="-5" dirty="0">
                <a:latin typeface="Calibri"/>
                <a:cs typeface="Calibri"/>
              </a:rPr>
              <a:t>dispone </a:t>
            </a:r>
            <a:r>
              <a:rPr sz="3400" spc="-10" dirty="0">
                <a:latin typeface="Calibri"/>
                <a:cs typeface="Calibri"/>
              </a:rPr>
              <a:t>de  </a:t>
            </a:r>
            <a:r>
              <a:rPr sz="3400" spc="-20" dirty="0">
                <a:latin typeface="Calibri"/>
                <a:cs typeface="Calibri"/>
              </a:rPr>
              <a:t>temperaturas relativamente </a:t>
            </a:r>
            <a:r>
              <a:rPr sz="3400" spc="-5" dirty="0">
                <a:latin typeface="Calibri"/>
                <a:cs typeface="Calibri"/>
              </a:rPr>
              <a:t>bajas, </a:t>
            </a:r>
            <a:r>
              <a:rPr sz="3400" spc="-10" dirty="0">
                <a:latin typeface="Calibri"/>
                <a:cs typeface="Calibri"/>
              </a:rPr>
              <a:t>por </a:t>
            </a:r>
            <a:r>
              <a:rPr sz="3400" spc="-5" dirty="0">
                <a:latin typeface="Calibri"/>
                <a:cs typeface="Calibri"/>
              </a:rPr>
              <a:t>lo  que es </a:t>
            </a:r>
            <a:r>
              <a:rPr sz="3400" spc="-10" dirty="0">
                <a:latin typeface="Calibri"/>
                <a:cs typeface="Calibri"/>
              </a:rPr>
              <a:t>cotidiano </a:t>
            </a:r>
            <a:r>
              <a:rPr sz="3400" spc="-5" dirty="0">
                <a:latin typeface="Calibri"/>
                <a:cs typeface="Calibri"/>
              </a:rPr>
              <a:t>que se </a:t>
            </a:r>
            <a:r>
              <a:rPr sz="3400" spc="-15" dirty="0">
                <a:latin typeface="Calibri"/>
                <a:cs typeface="Calibri"/>
              </a:rPr>
              <a:t>presenten  </a:t>
            </a:r>
            <a:r>
              <a:rPr sz="3400" spc="-10" dirty="0">
                <a:latin typeface="Calibri"/>
                <a:cs typeface="Calibri"/>
              </a:rPr>
              <a:t>precipitaciones </a:t>
            </a:r>
            <a:r>
              <a:rPr sz="3400" spc="-5" dirty="0">
                <a:latin typeface="Calibri"/>
                <a:cs typeface="Calibri"/>
              </a:rPr>
              <a:t>en </a:t>
            </a:r>
            <a:r>
              <a:rPr sz="3400" spc="-25" dirty="0">
                <a:latin typeface="Calibri"/>
                <a:cs typeface="Calibri"/>
              </a:rPr>
              <a:t>forma </a:t>
            </a:r>
            <a:r>
              <a:rPr sz="3400" dirty="0">
                <a:latin typeface="Calibri"/>
                <a:cs typeface="Calibri"/>
              </a:rPr>
              <a:t>de </a:t>
            </a:r>
            <a:r>
              <a:rPr sz="3400" spc="-5" dirty="0">
                <a:latin typeface="Calibri"/>
                <a:cs typeface="Calibri"/>
              </a:rPr>
              <a:t>lluvia o</a:t>
            </a:r>
            <a:r>
              <a:rPr sz="3400" spc="40" dirty="0">
                <a:latin typeface="Calibri"/>
                <a:cs typeface="Calibri"/>
              </a:rPr>
              <a:t> </a:t>
            </a:r>
            <a:r>
              <a:rPr sz="3400" spc="-10" dirty="0">
                <a:latin typeface="Calibri"/>
                <a:cs typeface="Calibri"/>
              </a:rPr>
              <a:t>nieve.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21563" y="4264150"/>
            <a:ext cx="8535924" cy="2593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8595"/>
            <a:ext cx="9144000" cy="6381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8633" y="1562988"/>
            <a:ext cx="5590540" cy="1285240"/>
          </a:xfrm>
          <a:custGeom>
            <a:avLst/>
            <a:gdLst/>
            <a:ahLst/>
            <a:cxnLst/>
            <a:rect l="l" t="t" r="r" b="b"/>
            <a:pathLst>
              <a:path w="5590540" h="1285239">
                <a:moveTo>
                  <a:pt x="0" y="214122"/>
                </a:moveTo>
                <a:lnTo>
                  <a:pt x="5655" y="165031"/>
                </a:lnTo>
                <a:lnTo>
                  <a:pt x="21763" y="119965"/>
                </a:lnTo>
                <a:lnTo>
                  <a:pt x="47040" y="80207"/>
                </a:lnTo>
                <a:lnTo>
                  <a:pt x="80199" y="47046"/>
                </a:lnTo>
                <a:lnTo>
                  <a:pt x="119955" y="21766"/>
                </a:lnTo>
                <a:lnTo>
                  <a:pt x="165023" y="5656"/>
                </a:lnTo>
                <a:lnTo>
                  <a:pt x="214116" y="0"/>
                </a:lnTo>
                <a:lnTo>
                  <a:pt x="5376171" y="0"/>
                </a:lnTo>
                <a:lnTo>
                  <a:pt x="5425301" y="5656"/>
                </a:lnTo>
                <a:lnTo>
                  <a:pt x="5470384" y="21766"/>
                </a:lnTo>
                <a:lnTo>
                  <a:pt x="5510139" y="47046"/>
                </a:lnTo>
                <a:lnTo>
                  <a:pt x="5543287" y="80207"/>
                </a:lnTo>
                <a:lnTo>
                  <a:pt x="5568548" y="119965"/>
                </a:lnTo>
                <a:lnTo>
                  <a:pt x="5584644" y="165031"/>
                </a:lnTo>
                <a:lnTo>
                  <a:pt x="5590293" y="214122"/>
                </a:lnTo>
                <a:lnTo>
                  <a:pt x="5590293" y="1070610"/>
                </a:lnTo>
                <a:lnTo>
                  <a:pt x="5584644" y="1119700"/>
                </a:lnTo>
                <a:lnTo>
                  <a:pt x="5568548" y="1164766"/>
                </a:lnTo>
                <a:lnTo>
                  <a:pt x="5543287" y="1204524"/>
                </a:lnTo>
                <a:lnTo>
                  <a:pt x="5510139" y="1237685"/>
                </a:lnTo>
                <a:lnTo>
                  <a:pt x="5470384" y="1262965"/>
                </a:lnTo>
                <a:lnTo>
                  <a:pt x="5425301" y="1279075"/>
                </a:lnTo>
                <a:lnTo>
                  <a:pt x="5376171" y="1284732"/>
                </a:lnTo>
                <a:lnTo>
                  <a:pt x="214116" y="1284732"/>
                </a:lnTo>
                <a:lnTo>
                  <a:pt x="165023" y="1279075"/>
                </a:lnTo>
                <a:lnTo>
                  <a:pt x="119955" y="1262965"/>
                </a:lnTo>
                <a:lnTo>
                  <a:pt x="80199" y="1237685"/>
                </a:lnTo>
                <a:lnTo>
                  <a:pt x="47040" y="1204524"/>
                </a:lnTo>
                <a:lnTo>
                  <a:pt x="21763" y="1164766"/>
                </a:lnTo>
                <a:lnTo>
                  <a:pt x="5655" y="1119700"/>
                </a:lnTo>
                <a:lnTo>
                  <a:pt x="0" y="1070610"/>
                </a:lnTo>
                <a:lnTo>
                  <a:pt x="0" y="214122"/>
                </a:lnTo>
                <a:close/>
              </a:path>
            </a:pathLst>
          </a:custGeom>
          <a:ln w="25400">
            <a:solidFill>
              <a:srgbClr val="735A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33" y="2899536"/>
            <a:ext cx="5590540" cy="1284605"/>
          </a:xfrm>
          <a:custGeom>
            <a:avLst/>
            <a:gdLst/>
            <a:ahLst/>
            <a:cxnLst/>
            <a:rect l="l" t="t" r="r" b="b"/>
            <a:pathLst>
              <a:path w="5590540" h="1284604">
                <a:moveTo>
                  <a:pt x="0" y="214122"/>
                </a:moveTo>
                <a:lnTo>
                  <a:pt x="5655" y="165031"/>
                </a:lnTo>
                <a:lnTo>
                  <a:pt x="21763" y="119965"/>
                </a:lnTo>
                <a:lnTo>
                  <a:pt x="47040" y="80207"/>
                </a:lnTo>
                <a:lnTo>
                  <a:pt x="80199" y="47046"/>
                </a:lnTo>
                <a:lnTo>
                  <a:pt x="119955" y="21766"/>
                </a:lnTo>
                <a:lnTo>
                  <a:pt x="165023" y="5656"/>
                </a:lnTo>
                <a:lnTo>
                  <a:pt x="214116" y="0"/>
                </a:lnTo>
                <a:lnTo>
                  <a:pt x="5376171" y="0"/>
                </a:lnTo>
                <a:lnTo>
                  <a:pt x="5425301" y="5656"/>
                </a:lnTo>
                <a:lnTo>
                  <a:pt x="5470384" y="21766"/>
                </a:lnTo>
                <a:lnTo>
                  <a:pt x="5510139" y="47046"/>
                </a:lnTo>
                <a:lnTo>
                  <a:pt x="5543287" y="80207"/>
                </a:lnTo>
                <a:lnTo>
                  <a:pt x="5568548" y="119965"/>
                </a:lnTo>
                <a:lnTo>
                  <a:pt x="5584644" y="165031"/>
                </a:lnTo>
                <a:lnTo>
                  <a:pt x="5590293" y="214122"/>
                </a:lnTo>
                <a:lnTo>
                  <a:pt x="5590293" y="1070483"/>
                </a:lnTo>
                <a:lnTo>
                  <a:pt x="5584644" y="1119573"/>
                </a:lnTo>
                <a:lnTo>
                  <a:pt x="5568548" y="1164639"/>
                </a:lnTo>
                <a:lnTo>
                  <a:pt x="5543287" y="1204397"/>
                </a:lnTo>
                <a:lnTo>
                  <a:pt x="5510139" y="1237558"/>
                </a:lnTo>
                <a:lnTo>
                  <a:pt x="5470384" y="1262838"/>
                </a:lnTo>
                <a:lnTo>
                  <a:pt x="5425301" y="1278948"/>
                </a:lnTo>
                <a:lnTo>
                  <a:pt x="5376171" y="1284605"/>
                </a:lnTo>
                <a:lnTo>
                  <a:pt x="214116" y="1284605"/>
                </a:lnTo>
                <a:lnTo>
                  <a:pt x="165023" y="1278948"/>
                </a:lnTo>
                <a:lnTo>
                  <a:pt x="119955" y="1262838"/>
                </a:lnTo>
                <a:lnTo>
                  <a:pt x="80199" y="1237558"/>
                </a:lnTo>
                <a:lnTo>
                  <a:pt x="47040" y="1204397"/>
                </a:lnTo>
                <a:lnTo>
                  <a:pt x="21763" y="1164639"/>
                </a:lnTo>
                <a:lnTo>
                  <a:pt x="5655" y="1119573"/>
                </a:lnTo>
                <a:lnTo>
                  <a:pt x="0" y="1070483"/>
                </a:lnTo>
                <a:lnTo>
                  <a:pt x="0" y="214122"/>
                </a:lnTo>
                <a:close/>
              </a:path>
            </a:pathLst>
          </a:custGeom>
          <a:ln w="25400">
            <a:solidFill>
              <a:srgbClr val="735A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7131" y="1652396"/>
            <a:ext cx="5332730" cy="213804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280"/>
              </a:spcBef>
            </a:pPr>
            <a:r>
              <a:rPr sz="1800" b="1" spc="-5" dirty="0">
                <a:latin typeface="Calibri"/>
                <a:cs typeface="Calibri"/>
              </a:rPr>
              <a:t>1.- </a:t>
            </a:r>
            <a:r>
              <a:rPr sz="1800" b="1" spc="-10" dirty="0">
                <a:latin typeface="Calibri"/>
                <a:cs typeface="Calibri"/>
              </a:rPr>
              <a:t>Cordillera </a:t>
            </a:r>
            <a:r>
              <a:rPr sz="1800" b="1" dirty="0">
                <a:latin typeface="Calibri"/>
                <a:cs typeface="Calibri"/>
              </a:rPr>
              <a:t>de los Andes</a:t>
            </a:r>
            <a:r>
              <a:rPr sz="1800" dirty="0">
                <a:latin typeface="Calibri"/>
                <a:cs typeface="Calibri"/>
              </a:rPr>
              <a:t>: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cordillera </a:t>
            </a:r>
            <a:r>
              <a:rPr sz="1800" dirty="0">
                <a:latin typeface="Calibri"/>
                <a:cs typeface="Calibri"/>
              </a:rPr>
              <a:t>de los andes ha  </a:t>
            </a:r>
            <a:r>
              <a:rPr sz="1800" spc="-5" dirty="0">
                <a:latin typeface="Calibri"/>
                <a:cs typeface="Calibri"/>
              </a:rPr>
              <a:t>sido </a:t>
            </a:r>
            <a:r>
              <a:rPr sz="1800" spc="-10" dirty="0">
                <a:latin typeface="Calibri"/>
                <a:cs typeface="Calibri"/>
              </a:rPr>
              <a:t>fragmentada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erosionada por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paso de los </a:t>
            </a:r>
            <a:r>
              <a:rPr sz="1800" dirty="0">
                <a:latin typeface="Calibri"/>
                <a:cs typeface="Calibri"/>
              </a:rPr>
              <a:t>hielos  </a:t>
            </a:r>
            <a:r>
              <a:rPr sz="1800" spc="-5" dirty="0">
                <a:latin typeface="Calibri"/>
                <a:cs typeface="Calibri"/>
              </a:rPr>
              <a:t>glaciares,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costa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presenta </a:t>
            </a:r>
            <a:r>
              <a:rPr sz="1800" spc="-5" dirty="0">
                <a:latin typeface="Calibri"/>
                <a:cs typeface="Calibri"/>
              </a:rPr>
              <a:t>desmembrada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forma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islas, archipiélagos </a:t>
            </a:r>
            <a:r>
              <a:rPr sz="1800" dirty="0">
                <a:latin typeface="Calibri"/>
                <a:cs typeface="Calibri"/>
              </a:rPr>
              <a:t>y penínsulas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  <a:p>
            <a:pPr marL="12700" marR="36195">
              <a:lnSpc>
                <a:spcPts val="1970"/>
              </a:lnSpc>
            </a:pPr>
            <a:r>
              <a:rPr sz="1800" b="1" spc="-5" dirty="0">
                <a:latin typeface="Calibri"/>
                <a:cs typeface="Calibri"/>
              </a:rPr>
              <a:t>2.- Depresión intermedia: </a:t>
            </a:r>
            <a:r>
              <a:rPr sz="1800" spc="-5" dirty="0">
                <a:latin typeface="Calibri"/>
                <a:cs typeface="Calibri"/>
              </a:rPr>
              <a:t>solo aparece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forma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islas 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desaparece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5" dirty="0">
                <a:latin typeface="Calibri"/>
                <a:cs typeface="Calibri"/>
              </a:rPr>
              <a:t>golfo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Penas.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633" y="4235958"/>
            <a:ext cx="5590540" cy="1285240"/>
          </a:xfrm>
          <a:custGeom>
            <a:avLst/>
            <a:gdLst/>
            <a:ahLst/>
            <a:cxnLst/>
            <a:rect l="l" t="t" r="r" b="b"/>
            <a:pathLst>
              <a:path w="5590540" h="1285239">
                <a:moveTo>
                  <a:pt x="0" y="214122"/>
                </a:moveTo>
                <a:lnTo>
                  <a:pt x="5655" y="165031"/>
                </a:lnTo>
                <a:lnTo>
                  <a:pt x="21763" y="119965"/>
                </a:lnTo>
                <a:lnTo>
                  <a:pt x="47040" y="80207"/>
                </a:lnTo>
                <a:lnTo>
                  <a:pt x="80199" y="47046"/>
                </a:lnTo>
                <a:lnTo>
                  <a:pt x="119955" y="21766"/>
                </a:lnTo>
                <a:lnTo>
                  <a:pt x="165023" y="5656"/>
                </a:lnTo>
                <a:lnTo>
                  <a:pt x="214116" y="0"/>
                </a:lnTo>
                <a:lnTo>
                  <a:pt x="5376171" y="0"/>
                </a:lnTo>
                <a:lnTo>
                  <a:pt x="5425301" y="5656"/>
                </a:lnTo>
                <a:lnTo>
                  <a:pt x="5470384" y="21766"/>
                </a:lnTo>
                <a:lnTo>
                  <a:pt x="5510139" y="47046"/>
                </a:lnTo>
                <a:lnTo>
                  <a:pt x="5543287" y="80207"/>
                </a:lnTo>
                <a:lnTo>
                  <a:pt x="5568548" y="119965"/>
                </a:lnTo>
                <a:lnTo>
                  <a:pt x="5584644" y="165031"/>
                </a:lnTo>
                <a:lnTo>
                  <a:pt x="5590293" y="214122"/>
                </a:lnTo>
                <a:lnTo>
                  <a:pt x="5590293" y="1070610"/>
                </a:lnTo>
                <a:lnTo>
                  <a:pt x="5584644" y="1119700"/>
                </a:lnTo>
                <a:lnTo>
                  <a:pt x="5568548" y="1164766"/>
                </a:lnTo>
                <a:lnTo>
                  <a:pt x="5543287" y="1204524"/>
                </a:lnTo>
                <a:lnTo>
                  <a:pt x="5510139" y="1237685"/>
                </a:lnTo>
                <a:lnTo>
                  <a:pt x="5470384" y="1262965"/>
                </a:lnTo>
                <a:lnTo>
                  <a:pt x="5425301" y="1279075"/>
                </a:lnTo>
                <a:lnTo>
                  <a:pt x="5376171" y="1284732"/>
                </a:lnTo>
                <a:lnTo>
                  <a:pt x="214116" y="1284732"/>
                </a:lnTo>
                <a:lnTo>
                  <a:pt x="165023" y="1279075"/>
                </a:lnTo>
                <a:lnTo>
                  <a:pt x="119955" y="1262965"/>
                </a:lnTo>
                <a:lnTo>
                  <a:pt x="80199" y="1237685"/>
                </a:lnTo>
                <a:lnTo>
                  <a:pt x="47040" y="1204524"/>
                </a:lnTo>
                <a:lnTo>
                  <a:pt x="21763" y="1164766"/>
                </a:lnTo>
                <a:lnTo>
                  <a:pt x="5655" y="1119700"/>
                </a:lnTo>
                <a:lnTo>
                  <a:pt x="0" y="1070610"/>
                </a:lnTo>
                <a:lnTo>
                  <a:pt x="0" y="214122"/>
                </a:lnTo>
                <a:close/>
              </a:path>
            </a:pathLst>
          </a:custGeom>
          <a:ln w="25400">
            <a:solidFill>
              <a:srgbClr val="735A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67131" y="4577333"/>
            <a:ext cx="5243195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970"/>
              </a:lnSpc>
              <a:spcBef>
                <a:spcPts val="325"/>
              </a:spcBef>
            </a:pPr>
            <a:r>
              <a:rPr sz="1800" b="1" spc="-5" dirty="0">
                <a:latin typeface="Calibri"/>
                <a:cs typeface="Calibri"/>
              </a:rPr>
              <a:t>3.- </a:t>
            </a:r>
            <a:r>
              <a:rPr sz="1800" b="1" spc="-10" dirty="0">
                <a:latin typeface="Calibri"/>
                <a:cs typeface="Calibri"/>
              </a:rPr>
              <a:t>Cordillera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0" dirty="0">
                <a:latin typeface="Calibri"/>
                <a:cs typeface="Calibri"/>
              </a:rPr>
              <a:t>Costa: </a:t>
            </a:r>
            <a:r>
              <a:rPr sz="1800" spc="-5" dirty="0">
                <a:latin typeface="Calibri"/>
                <a:cs typeface="Calibri"/>
              </a:rPr>
              <a:t>solo aparece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forma </a:t>
            </a:r>
            <a:r>
              <a:rPr sz="1800" dirty="0">
                <a:latin typeface="Calibri"/>
                <a:cs typeface="Calibri"/>
              </a:rPr>
              <a:t>de islas  en </a:t>
            </a:r>
            <a:r>
              <a:rPr sz="1800" spc="-5" dirty="0">
                <a:latin typeface="Calibri"/>
                <a:cs typeface="Calibri"/>
              </a:rPr>
              <a:t>los archipiélagos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Chonos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Guaitecas.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633" y="5572505"/>
            <a:ext cx="5590540" cy="1285240"/>
          </a:xfrm>
          <a:custGeom>
            <a:avLst/>
            <a:gdLst/>
            <a:ahLst/>
            <a:cxnLst/>
            <a:rect l="l" t="t" r="r" b="b"/>
            <a:pathLst>
              <a:path w="5590540" h="1285240">
                <a:moveTo>
                  <a:pt x="0" y="214122"/>
                </a:moveTo>
                <a:lnTo>
                  <a:pt x="5655" y="165023"/>
                </a:lnTo>
                <a:lnTo>
                  <a:pt x="21763" y="119953"/>
                </a:lnTo>
                <a:lnTo>
                  <a:pt x="47040" y="80197"/>
                </a:lnTo>
                <a:lnTo>
                  <a:pt x="80199" y="47038"/>
                </a:lnTo>
                <a:lnTo>
                  <a:pt x="119955" y="21762"/>
                </a:lnTo>
                <a:lnTo>
                  <a:pt x="165023" y="5654"/>
                </a:lnTo>
                <a:lnTo>
                  <a:pt x="214116" y="0"/>
                </a:lnTo>
                <a:lnTo>
                  <a:pt x="5376171" y="0"/>
                </a:lnTo>
                <a:lnTo>
                  <a:pt x="5425301" y="5654"/>
                </a:lnTo>
                <a:lnTo>
                  <a:pt x="5470384" y="21762"/>
                </a:lnTo>
                <a:lnTo>
                  <a:pt x="5510139" y="47038"/>
                </a:lnTo>
                <a:lnTo>
                  <a:pt x="5543287" y="80197"/>
                </a:lnTo>
                <a:lnTo>
                  <a:pt x="5568548" y="119953"/>
                </a:lnTo>
                <a:lnTo>
                  <a:pt x="5584644" y="165023"/>
                </a:lnTo>
                <a:lnTo>
                  <a:pt x="5590293" y="214122"/>
                </a:lnTo>
                <a:lnTo>
                  <a:pt x="5590293" y="1070546"/>
                </a:lnTo>
                <a:lnTo>
                  <a:pt x="5584644" y="1119641"/>
                </a:lnTo>
                <a:lnTo>
                  <a:pt x="5568548" y="1164710"/>
                </a:lnTo>
                <a:lnTo>
                  <a:pt x="5543287" y="1204466"/>
                </a:lnTo>
                <a:lnTo>
                  <a:pt x="5510139" y="1237624"/>
                </a:lnTo>
                <a:lnTo>
                  <a:pt x="5470384" y="1262900"/>
                </a:lnTo>
                <a:lnTo>
                  <a:pt x="5425301" y="1279008"/>
                </a:lnTo>
                <a:lnTo>
                  <a:pt x="5376171" y="1284663"/>
                </a:lnTo>
                <a:lnTo>
                  <a:pt x="214116" y="1284663"/>
                </a:lnTo>
                <a:lnTo>
                  <a:pt x="165023" y="1279008"/>
                </a:lnTo>
                <a:lnTo>
                  <a:pt x="119955" y="1262900"/>
                </a:lnTo>
                <a:lnTo>
                  <a:pt x="80199" y="1237624"/>
                </a:lnTo>
                <a:lnTo>
                  <a:pt x="47040" y="1204466"/>
                </a:lnTo>
                <a:lnTo>
                  <a:pt x="21763" y="1164710"/>
                </a:lnTo>
                <a:lnTo>
                  <a:pt x="5655" y="1119641"/>
                </a:lnTo>
                <a:lnTo>
                  <a:pt x="0" y="1070546"/>
                </a:lnTo>
                <a:lnTo>
                  <a:pt x="0" y="214122"/>
                </a:lnTo>
                <a:close/>
              </a:path>
            </a:pathLst>
          </a:custGeom>
          <a:ln w="25400">
            <a:solidFill>
              <a:srgbClr val="735A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7131" y="5914135"/>
            <a:ext cx="5115560" cy="54991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ts val="1970"/>
              </a:lnSpc>
              <a:spcBef>
                <a:spcPts val="320"/>
              </a:spcBef>
            </a:pPr>
            <a:r>
              <a:rPr sz="1800" b="1" spc="-5" dirty="0">
                <a:latin typeface="Calibri"/>
                <a:cs typeface="Calibri"/>
              </a:rPr>
              <a:t>4.- </a:t>
            </a:r>
            <a:r>
              <a:rPr sz="1800" b="1" dirty="0">
                <a:latin typeface="Calibri"/>
                <a:cs typeface="Calibri"/>
              </a:rPr>
              <a:t>Planicie </a:t>
            </a:r>
            <a:r>
              <a:rPr sz="1800" b="1" spc="-10" dirty="0">
                <a:latin typeface="Calibri"/>
                <a:cs typeface="Calibri"/>
              </a:rPr>
              <a:t>litoral: </a:t>
            </a:r>
            <a:r>
              <a:rPr sz="1800" spc="-5" dirty="0">
                <a:latin typeface="Calibri"/>
                <a:cs typeface="Calibri"/>
              </a:rPr>
              <a:t>(no </a:t>
            </a:r>
            <a:r>
              <a:rPr sz="1800" spc="-15" dirty="0">
                <a:latin typeface="Calibri"/>
                <a:cs typeface="Calibri"/>
              </a:rPr>
              <a:t>existe </a:t>
            </a:r>
            <a:r>
              <a:rPr sz="1800" spc="-5" dirty="0">
                <a:latin typeface="Calibri"/>
                <a:cs typeface="Calibri"/>
              </a:rPr>
              <a:t>desarrollo </a:t>
            </a:r>
            <a:r>
              <a:rPr sz="1800" dirty="0">
                <a:latin typeface="Calibri"/>
                <a:cs typeface="Calibri"/>
              </a:rPr>
              <a:t>de las </a:t>
            </a:r>
            <a:r>
              <a:rPr sz="1800" spc="-5" dirty="0">
                <a:latin typeface="Calibri"/>
                <a:cs typeface="Calibri"/>
              </a:rPr>
              <a:t>planicies  </a:t>
            </a:r>
            <a:r>
              <a:rPr sz="1800" spc="-10" dirty="0">
                <a:latin typeface="Calibri"/>
                <a:cs typeface="Calibri"/>
              </a:rPr>
              <a:t>litorales).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93492" y="306324"/>
            <a:ext cx="3424428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23158" y="67436"/>
            <a:ext cx="3164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RELIEVE 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DE LA 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ZONA</a:t>
            </a:r>
            <a:r>
              <a:rPr sz="1800" b="1" spc="-120" dirty="0">
                <a:solidFill>
                  <a:srgbClr val="17375E"/>
                </a:solidFill>
                <a:latin typeface="Comic Sans MS"/>
                <a:cs typeface="Comic Sans MS"/>
              </a:rPr>
              <a:t> 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SUR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158875" y="620648"/>
            <a:ext cx="6840855" cy="756285"/>
          </a:xfrm>
          <a:custGeom>
            <a:avLst/>
            <a:gdLst/>
            <a:ahLst/>
            <a:cxnLst/>
            <a:rect l="l" t="t" r="r" b="b"/>
            <a:pathLst>
              <a:path w="6840855" h="756285">
                <a:moveTo>
                  <a:pt x="6714744" y="0"/>
                </a:moveTo>
                <a:lnTo>
                  <a:pt x="125984" y="0"/>
                </a:lnTo>
                <a:lnTo>
                  <a:pt x="76943" y="9898"/>
                </a:lnTo>
                <a:lnTo>
                  <a:pt x="36898" y="36893"/>
                </a:lnTo>
                <a:lnTo>
                  <a:pt x="9899" y="76938"/>
                </a:lnTo>
                <a:lnTo>
                  <a:pt x="0" y="125984"/>
                </a:lnTo>
                <a:lnTo>
                  <a:pt x="0" y="629920"/>
                </a:lnTo>
                <a:lnTo>
                  <a:pt x="9899" y="678965"/>
                </a:lnTo>
                <a:lnTo>
                  <a:pt x="36898" y="719010"/>
                </a:lnTo>
                <a:lnTo>
                  <a:pt x="76943" y="746005"/>
                </a:lnTo>
                <a:lnTo>
                  <a:pt x="125984" y="755903"/>
                </a:lnTo>
                <a:lnTo>
                  <a:pt x="6714744" y="755903"/>
                </a:lnTo>
                <a:lnTo>
                  <a:pt x="6763789" y="746005"/>
                </a:lnTo>
                <a:lnTo>
                  <a:pt x="6803834" y="719010"/>
                </a:lnTo>
                <a:lnTo>
                  <a:pt x="6830829" y="678965"/>
                </a:lnTo>
                <a:lnTo>
                  <a:pt x="6840728" y="629920"/>
                </a:lnTo>
                <a:lnTo>
                  <a:pt x="6840728" y="125984"/>
                </a:lnTo>
                <a:lnTo>
                  <a:pt x="6830829" y="76938"/>
                </a:lnTo>
                <a:lnTo>
                  <a:pt x="6803834" y="36893"/>
                </a:lnTo>
                <a:lnTo>
                  <a:pt x="6763789" y="9898"/>
                </a:lnTo>
                <a:lnTo>
                  <a:pt x="67147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58875" y="620648"/>
            <a:ext cx="6840855" cy="756285"/>
          </a:xfrm>
          <a:custGeom>
            <a:avLst/>
            <a:gdLst/>
            <a:ahLst/>
            <a:cxnLst/>
            <a:rect l="l" t="t" r="r" b="b"/>
            <a:pathLst>
              <a:path w="6840855" h="756285">
                <a:moveTo>
                  <a:pt x="0" y="125984"/>
                </a:moveTo>
                <a:lnTo>
                  <a:pt x="9899" y="76938"/>
                </a:lnTo>
                <a:lnTo>
                  <a:pt x="36898" y="36893"/>
                </a:lnTo>
                <a:lnTo>
                  <a:pt x="76943" y="9898"/>
                </a:lnTo>
                <a:lnTo>
                  <a:pt x="125984" y="0"/>
                </a:lnTo>
                <a:lnTo>
                  <a:pt x="6714744" y="0"/>
                </a:lnTo>
                <a:lnTo>
                  <a:pt x="6763789" y="9898"/>
                </a:lnTo>
                <a:lnTo>
                  <a:pt x="6803834" y="36893"/>
                </a:lnTo>
                <a:lnTo>
                  <a:pt x="6830829" y="76938"/>
                </a:lnTo>
                <a:lnTo>
                  <a:pt x="6840728" y="125984"/>
                </a:lnTo>
                <a:lnTo>
                  <a:pt x="6840728" y="629920"/>
                </a:lnTo>
                <a:lnTo>
                  <a:pt x="6830829" y="678965"/>
                </a:lnTo>
                <a:lnTo>
                  <a:pt x="6803834" y="719010"/>
                </a:lnTo>
                <a:lnTo>
                  <a:pt x="6763789" y="746005"/>
                </a:lnTo>
                <a:lnTo>
                  <a:pt x="6714744" y="755903"/>
                </a:lnTo>
                <a:lnTo>
                  <a:pt x="125984" y="755903"/>
                </a:lnTo>
                <a:lnTo>
                  <a:pt x="76943" y="746005"/>
                </a:lnTo>
                <a:lnTo>
                  <a:pt x="36898" y="719010"/>
                </a:lnTo>
                <a:lnTo>
                  <a:pt x="9899" y="678965"/>
                </a:lnTo>
                <a:lnTo>
                  <a:pt x="0" y="629920"/>
                </a:lnTo>
                <a:lnTo>
                  <a:pt x="0" y="125984"/>
                </a:lnTo>
                <a:close/>
              </a:path>
            </a:pathLst>
          </a:custGeom>
          <a:ln w="25399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5781" y="657567"/>
            <a:ext cx="6767195" cy="682625"/>
          </a:xfrm>
          <a:custGeom>
            <a:avLst/>
            <a:gdLst/>
            <a:ahLst/>
            <a:cxnLst/>
            <a:rect l="l" t="t" r="r" b="b"/>
            <a:pathLst>
              <a:path w="6767195" h="682625">
                <a:moveTo>
                  <a:pt x="6766941" y="0"/>
                </a:moveTo>
                <a:lnTo>
                  <a:pt x="0" y="0"/>
                </a:lnTo>
                <a:lnTo>
                  <a:pt x="0" y="682028"/>
                </a:lnTo>
                <a:lnTo>
                  <a:pt x="6766941" y="682028"/>
                </a:lnTo>
                <a:lnTo>
                  <a:pt x="6766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95781" y="657567"/>
            <a:ext cx="6767195" cy="68262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68580" rIns="0" bIns="0" rtlCol="0">
            <a:spAutoFit/>
          </a:bodyPr>
          <a:lstStyle/>
          <a:p>
            <a:pPr marL="72390" marR="826769">
              <a:lnSpc>
                <a:spcPts val="2050"/>
              </a:lnSpc>
              <a:spcBef>
                <a:spcPts val="540"/>
              </a:spcBef>
            </a:pPr>
            <a:r>
              <a:rPr sz="1900" b="0" spc="-15" dirty="0">
                <a:solidFill>
                  <a:srgbClr val="000000"/>
                </a:solidFill>
                <a:latin typeface="Calibri"/>
                <a:cs typeface="Calibri"/>
              </a:rPr>
              <a:t>Posee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4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grandes unidades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1900" b="0" spc="-15" dirty="0">
                <a:solidFill>
                  <a:srgbClr val="000000"/>
                </a:solidFill>
                <a:latin typeface="Calibri"/>
                <a:cs typeface="Calibri"/>
              </a:rPr>
              <a:t>relieves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y en la </a:t>
            </a:r>
            <a:r>
              <a:rPr sz="1900" b="0" spc="-20" dirty="0">
                <a:solidFill>
                  <a:srgbClr val="000000"/>
                </a:solidFill>
                <a:latin typeface="Calibri"/>
                <a:cs typeface="Calibri"/>
              </a:rPr>
              <a:t>zona </a:t>
            </a:r>
            <a:r>
              <a:rPr sz="1900" b="0" spc="-15" dirty="0">
                <a:solidFill>
                  <a:srgbClr val="000000"/>
                </a:solidFill>
                <a:latin typeface="Calibri"/>
                <a:cs typeface="Calibri"/>
              </a:rPr>
              <a:t>Austral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se  presentan con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las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siguientes</a:t>
            </a:r>
            <a:r>
              <a:rPr sz="1900" b="0" spc="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características:</a:t>
            </a:r>
            <a:endParaRPr sz="19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 zona austral de Chile es fundamental para conocer el cambio ...">
            <a:extLst>
              <a:ext uri="{FF2B5EF4-FFF2-40B4-BE49-F238E27FC236}">
                <a16:creationId xmlns:a16="http://schemas.microsoft.com/office/drawing/2014/main" id="{1DF56CF6-9CE9-49B5-8149-7067E10A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67000"/>
            <a:ext cx="9121141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22859" y="630936"/>
            <a:ext cx="4477512" cy="3441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772" y="986027"/>
            <a:ext cx="4331208" cy="2796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600" y="658876"/>
            <a:ext cx="4382019" cy="334568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600" y="658876"/>
            <a:ext cx="4382135" cy="3345815"/>
          </a:xfrm>
          <a:custGeom>
            <a:avLst/>
            <a:gdLst/>
            <a:ahLst/>
            <a:cxnLst/>
            <a:rect l="l" t="t" r="r" b="b"/>
            <a:pathLst>
              <a:path w="4382135" h="3345815">
                <a:moveTo>
                  <a:pt x="0" y="557657"/>
                </a:moveTo>
                <a:lnTo>
                  <a:pt x="2046" y="509541"/>
                </a:lnTo>
                <a:lnTo>
                  <a:pt x="8075" y="462562"/>
                </a:lnTo>
                <a:lnTo>
                  <a:pt x="17919" y="416887"/>
                </a:lnTo>
                <a:lnTo>
                  <a:pt x="31409" y="372683"/>
                </a:lnTo>
                <a:lnTo>
                  <a:pt x="48380" y="330117"/>
                </a:lnTo>
                <a:lnTo>
                  <a:pt x="68663" y="289357"/>
                </a:lnTo>
                <a:lnTo>
                  <a:pt x="92092" y="250571"/>
                </a:lnTo>
                <a:lnTo>
                  <a:pt x="118498" y="213925"/>
                </a:lnTo>
                <a:lnTo>
                  <a:pt x="147714" y="179588"/>
                </a:lnTo>
                <a:lnTo>
                  <a:pt x="179574" y="147726"/>
                </a:lnTo>
                <a:lnTo>
                  <a:pt x="213909" y="118508"/>
                </a:lnTo>
                <a:lnTo>
                  <a:pt x="250552" y="92100"/>
                </a:lnTo>
                <a:lnTo>
                  <a:pt x="289337" y="68669"/>
                </a:lnTo>
                <a:lnTo>
                  <a:pt x="330095" y="48385"/>
                </a:lnTo>
                <a:lnTo>
                  <a:pt x="372659" y="31412"/>
                </a:lnTo>
                <a:lnTo>
                  <a:pt x="416862" y="17920"/>
                </a:lnTo>
                <a:lnTo>
                  <a:pt x="462536" y="8076"/>
                </a:lnTo>
                <a:lnTo>
                  <a:pt x="509515" y="2047"/>
                </a:lnTo>
                <a:lnTo>
                  <a:pt x="557630" y="0"/>
                </a:lnTo>
                <a:lnTo>
                  <a:pt x="3824362" y="0"/>
                </a:lnTo>
                <a:lnTo>
                  <a:pt x="3872477" y="2047"/>
                </a:lnTo>
                <a:lnTo>
                  <a:pt x="3919456" y="8076"/>
                </a:lnTo>
                <a:lnTo>
                  <a:pt x="3965132" y="17920"/>
                </a:lnTo>
                <a:lnTo>
                  <a:pt x="4009336" y="31412"/>
                </a:lnTo>
                <a:lnTo>
                  <a:pt x="4051901" y="48385"/>
                </a:lnTo>
                <a:lnTo>
                  <a:pt x="4092661" y="68669"/>
                </a:lnTo>
                <a:lnTo>
                  <a:pt x="4131447" y="92100"/>
                </a:lnTo>
                <a:lnTo>
                  <a:pt x="4168093" y="118508"/>
                </a:lnTo>
                <a:lnTo>
                  <a:pt x="4202430" y="147726"/>
                </a:lnTo>
                <a:lnTo>
                  <a:pt x="4234292" y="179588"/>
                </a:lnTo>
                <a:lnTo>
                  <a:pt x="4263511" y="213925"/>
                </a:lnTo>
                <a:lnTo>
                  <a:pt x="4289919" y="250571"/>
                </a:lnTo>
                <a:lnTo>
                  <a:pt x="4313349" y="289357"/>
                </a:lnTo>
                <a:lnTo>
                  <a:pt x="4333634" y="330117"/>
                </a:lnTo>
                <a:lnTo>
                  <a:pt x="4350606" y="372683"/>
                </a:lnTo>
                <a:lnTo>
                  <a:pt x="4364098" y="416887"/>
                </a:lnTo>
                <a:lnTo>
                  <a:pt x="4373942" y="462562"/>
                </a:lnTo>
                <a:lnTo>
                  <a:pt x="4379972" y="509541"/>
                </a:lnTo>
                <a:lnTo>
                  <a:pt x="4382019" y="557657"/>
                </a:lnTo>
                <a:lnTo>
                  <a:pt x="4382019" y="2788158"/>
                </a:lnTo>
                <a:lnTo>
                  <a:pt x="4379972" y="2836254"/>
                </a:lnTo>
                <a:lnTo>
                  <a:pt x="4373942" y="2883216"/>
                </a:lnTo>
                <a:lnTo>
                  <a:pt x="4364098" y="2928876"/>
                </a:lnTo>
                <a:lnTo>
                  <a:pt x="4350606" y="2973067"/>
                </a:lnTo>
                <a:lnTo>
                  <a:pt x="4333634" y="3015621"/>
                </a:lnTo>
                <a:lnTo>
                  <a:pt x="4313349" y="3056370"/>
                </a:lnTo>
                <a:lnTo>
                  <a:pt x="4289919" y="3095148"/>
                </a:lnTo>
                <a:lnTo>
                  <a:pt x="4263511" y="3131786"/>
                </a:lnTo>
                <a:lnTo>
                  <a:pt x="4234292" y="3166117"/>
                </a:lnTo>
                <a:lnTo>
                  <a:pt x="4202430" y="3197974"/>
                </a:lnTo>
                <a:lnTo>
                  <a:pt x="4168093" y="3227189"/>
                </a:lnTo>
                <a:lnTo>
                  <a:pt x="4131447" y="3253594"/>
                </a:lnTo>
                <a:lnTo>
                  <a:pt x="4092661" y="3277022"/>
                </a:lnTo>
                <a:lnTo>
                  <a:pt x="4051901" y="3297305"/>
                </a:lnTo>
                <a:lnTo>
                  <a:pt x="4009336" y="3314276"/>
                </a:lnTo>
                <a:lnTo>
                  <a:pt x="3965132" y="3327767"/>
                </a:lnTo>
                <a:lnTo>
                  <a:pt x="3919456" y="3337611"/>
                </a:lnTo>
                <a:lnTo>
                  <a:pt x="3872477" y="3343641"/>
                </a:lnTo>
                <a:lnTo>
                  <a:pt x="3824362" y="3345688"/>
                </a:lnTo>
                <a:lnTo>
                  <a:pt x="557630" y="3345688"/>
                </a:lnTo>
                <a:lnTo>
                  <a:pt x="509515" y="3343641"/>
                </a:lnTo>
                <a:lnTo>
                  <a:pt x="462536" y="3337611"/>
                </a:lnTo>
                <a:lnTo>
                  <a:pt x="416862" y="3327767"/>
                </a:lnTo>
                <a:lnTo>
                  <a:pt x="372659" y="3314276"/>
                </a:lnTo>
                <a:lnTo>
                  <a:pt x="330095" y="3297305"/>
                </a:lnTo>
                <a:lnTo>
                  <a:pt x="289337" y="3277022"/>
                </a:lnTo>
                <a:lnTo>
                  <a:pt x="250552" y="3253594"/>
                </a:lnTo>
                <a:lnTo>
                  <a:pt x="213909" y="3227189"/>
                </a:lnTo>
                <a:lnTo>
                  <a:pt x="179574" y="3197974"/>
                </a:lnTo>
                <a:lnTo>
                  <a:pt x="147714" y="3166117"/>
                </a:lnTo>
                <a:lnTo>
                  <a:pt x="118498" y="3131786"/>
                </a:lnTo>
                <a:lnTo>
                  <a:pt x="92092" y="3095148"/>
                </a:lnTo>
                <a:lnTo>
                  <a:pt x="68663" y="3056370"/>
                </a:lnTo>
                <a:lnTo>
                  <a:pt x="48380" y="3015621"/>
                </a:lnTo>
                <a:lnTo>
                  <a:pt x="31409" y="2973067"/>
                </a:lnTo>
                <a:lnTo>
                  <a:pt x="17919" y="2928876"/>
                </a:lnTo>
                <a:lnTo>
                  <a:pt x="8075" y="2883216"/>
                </a:lnTo>
                <a:lnTo>
                  <a:pt x="2046" y="2836254"/>
                </a:lnTo>
                <a:lnTo>
                  <a:pt x="0" y="2788158"/>
                </a:lnTo>
                <a:lnTo>
                  <a:pt x="0" y="557657"/>
                </a:lnTo>
                <a:close/>
              </a:path>
            </a:pathLst>
          </a:custGeom>
          <a:ln w="9525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8066" y="1087881"/>
            <a:ext cx="3750945" cy="242707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380"/>
              </a:spcBef>
            </a:pPr>
            <a:r>
              <a:rPr sz="2800" spc="-5" dirty="0">
                <a:latin typeface="Calibri"/>
                <a:cs typeface="Calibri"/>
              </a:rPr>
              <a:t>En </a:t>
            </a:r>
            <a:r>
              <a:rPr sz="2800" spc="-25" dirty="0">
                <a:latin typeface="Calibri"/>
                <a:cs typeface="Calibri"/>
              </a:rPr>
              <a:t>esta </a:t>
            </a:r>
            <a:r>
              <a:rPr sz="2800" spc="-20" dirty="0">
                <a:latin typeface="Calibri"/>
                <a:cs typeface="Calibri"/>
              </a:rPr>
              <a:t>zona, </a:t>
            </a:r>
            <a:r>
              <a:rPr sz="2800" spc="-10" dirty="0" err="1">
                <a:latin typeface="Calibri"/>
                <a:cs typeface="Calibri"/>
              </a:rPr>
              <a:t>predomina</a:t>
            </a:r>
            <a:r>
              <a:rPr lang="es-CL" sz="2800" spc="-10" dirty="0">
                <a:latin typeface="Calibri"/>
                <a:cs typeface="Calibri"/>
              </a:rPr>
              <a:t> el clima polar</a:t>
            </a:r>
            <a:r>
              <a:rPr sz="2800" b="1" spc="-10" dirty="0">
                <a:latin typeface="Calibri"/>
                <a:cs typeface="Calibri"/>
              </a:rPr>
              <a:t>,  </a:t>
            </a:r>
            <a:r>
              <a:rPr sz="2800" spc="-5" dirty="0">
                <a:latin typeface="Calibri"/>
                <a:cs typeface="Calibri"/>
              </a:rPr>
              <a:t>las </a:t>
            </a:r>
            <a:r>
              <a:rPr sz="2800" spc="-20" dirty="0">
                <a:latin typeface="Calibri"/>
                <a:cs typeface="Calibri"/>
              </a:rPr>
              <a:t>temperaturas </a:t>
            </a:r>
            <a:r>
              <a:rPr sz="2800" spc="-10" dirty="0">
                <a:latin typeface="Calibri"/>
                <a:cs typeface="Calibri"/>
              </a:rPr>
              <a:t>son  </a:t>
            </a:r>
            <a:r>
              <a:rPr sz="2800" spc="-5" dirty="0">
                <a:latin typeface="Calibri"/>
                <a:cs typeface="Calibri"/>
              </a:rPr>
              <a:t>bajas y </a:t>
            </a:r>
            <a:r>
              <a:rPr sz="2800" spc="-20" dirty="0">
                <a:latin typeface="Calibri"/>
                <a:cs typeface="Calibri"/>
              </a:rPr>
              <a:t>corre </a:t>
            </a:r>
            <a:r>
              <a:rPr sz="2800" spc="-5" dirty="0">
                <a:latin typeface="Calibri"/>
                <a:cs typeface="Calibri"/>
              </a:rPr>
              <a:t>mucho  </a:t>
            </a:r>
            <a:r>
              <a:rPr sz="2800" spc="-20" dirty="0">
                <a:latin typeface="Calibri"/>
                <a:cs typeface="Calibri"/>
              </a:rPr>
              <a:t>viento, </a:t>
            </a:r>
            <a:r>
              <a:rPr sz="2800" spc="-25" dirty="0">
                <a:latin typeface="Calibri"/>
                <a:cs typeface="Calibri"/>
              </a:rPr>
              <a:t>existe </a:t>
            </a:r>
            <a:r>
              <a:rPr sz="2800" spc="-10" dirty="0">
                <a:latin typeface="Calibri"/>
                <a:cs typeface="Calibri"/>
              </a:rPr>
              <a:t>abundante  presencia </a:t>
            </a:r>
            <a:r>
              <a:rPr sz="2800" spc="-5" dirty="0">
                <a:latin typeface="Calibri"/>
                <a:cs typeface="Calibri"/>
              </a:rPr>
              <a:t>de agua </a:t>
            </a:r>
            <a:r>
              <a:rPr sz="2800" spc="-15" dirty="0">
                <a:latin typeface="Calibri"/>
                <a:cs typeface="Calibri"/>
              </a:rPr>
              <a:t>nieve.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20367" y="396240"/>
            <a:ext cx="1143000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49653" y="157098"/>
            <a:ext cx="786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CL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IMA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28588" y="310895"/>
            <a:ext cx="1197864" cy="22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04332" y="585216"/>
            <a:ext cx="2148840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833998" y="70866"/>
            <a:ext cx="1890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387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AGUAS  S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UPERFIC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I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AL</a:t>
            </a:r>
            <a:r>
              <a:rPr sz="1800" b="1" spc="5" dirty="0">
                <a:solidFill>
                  <a:srgbClr val="17375E"/>
                </a:solidFill>
                <a:latin typeface="Comic Sans MS"/>
                <a:cs typeface="Comic Sans MS"/>
              </a:rPr>
              <a:t>E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8011" y="781812"/>
            <a:ext cx="4267199" cy="317754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965572" y="1018413"/>
            <a:ext cx="3621404" cy="25761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400"/>
              </a:spcBef>
            </a:pPr>
            <a:r>
              <a:rPr sz="3000" b="1" dirty="0">
                <a:latin typeface="Calibri"/>
                <a:cs typeface="Calibri"/>
              </a:rPr>
              <a:t>Los </a:t>
            </a:r>
            <a:r>
              <a:rPr sz="3000" b="1" spc="-10" dirty="0">
                <a:latin typeface="Calibri"/>
                <a:cs typeface="Calibri"/>
              </a:rPr>
              <a:t>ríos </a:t>
            </a:r>
            <a:r>
              <a:rPr sz="3000" b="1" spc="-5" dirty="0">
                <a:latin typeface="Calibri"/>
                <a:cs typeface="Calibri"/>
              </a:rPr>
              <a:t>nacen en el  sector </a:t>
            </a:r>
            <a:r>
              <a:rPr sz="3000" b="1" spc="-10" dirty="0">
                <a:latin typeface="Calibri"/>
                <a:cs typeface="Calibri"/>
              </a:rPr>
              <a:t>oriental </a:t>
            </a:r>
            <a:r>
              <a:rPr sz="3000" b="1" dirty="0">
                <a:latin typeface="Calibri"/>
                <a:cs typeface="Calibri"/>
              </a:rPr>
              <a:t>de la  </a:t>
            </a:r>
            <a:r>
              <a:rPr sz="3000" b="1" spc="-15" dirty="0">
                <a:latin typeface="Calibri"/>
                <a:cs typeface="Calibri"/>
              </a:rPr>
              <a:t>cordillera </a:t>
            </a:r>
            <a:r>
              <a:rPr sz="3000" b="1" dirty="0">
                <a:latin typeface="Calibri"/>
                <a:cs typeface="Calibri"/>
              </a:rPr>
              <a:t>y son de  </a:t>
            </a:r>
            <a:r>
              <a:rPr sz="3000" b="1" spc="-15" dirty="0">
                <a:latin typeface="Calibri"/>
                <a:cs typeface="Calibri"/>
              </a:rPr>
              <a:t>gran </a:t>
            </a:r>
            <a:r>
              <a:rPr sz="3000" b="1" spc="-10" dirty="0">
                <a:latin typeface="Calibri"/>
                <a:cs typeface="Calibri"/>
              </a:rPr>
              <a:t>caudal </a:t>
            </a:r>
            <a:r>
              <a:rPr sz="3000" b="1" dirty="0">
                <a:latin typeface="Calibri"/>
                <a:cs typeface="Calibri"/>
              </a:rPr>
              <a:t>, </a:t>
            </a:r>
            <a:r>
              <a:rPr sz="3000" b="1" spc="-5" dirty="0">
                <a:latin typeface="Calibri"/>
                <a:cs typeface="Calibri"/>
              </a:rPr>
              <a:t>los </a:t>
            </a:r>
            <a:r>
              <a:rPr sz="3000" b="1" spc="-10" dirty="0">
                <a:latin typeface="Calibri"/>
                <a:cs typeface="Calibri"/>
              </a:rPr>
              <a:t>mas  </a:t>
            </a:r>
            <a:r>
              <a:rPr sz="3000" b="1" spc="-15" dirty="0">
                <a:latin typeface="Calibri"/>
                <a:cs typeface="Calibri"/>
              </a:rPr>
              <a:t>importantes </a:t>
            </a:r>
            <a:r>
              <a:rPr sz="3000" spc="-5" dirty="0">
                <a:latin typeface="Calibri"/>
                <a:cs typeface="Calibri"/>
              </a:rPr>
              <a:t>son </a:t>
            </a:r>
            <a:r>
              <a:rPr sz="3000" spc="-60" dirty="0">
                <a:latin typeface="Calibri"/>
                <a:cs typeface="Calibri"/>
              </a:rPr>
              <a:t>Baker,  </a:t>
            </a:r>
            <a:r>
              <a:rPr sz="3000" spc="-10" dirty="0">
                <a:latin typeface="Calibri"/>
                <a:cs typeface="Calibri"/>
              </a:rPr>
              <a:t>Pascua </a:t>
            </a:r>
            <a:r>
              <a:rPr sz="3000" dirty="0">
                <a:latin typeface="Calibri"/>
                <a:cs typeface="Calibri"/>
              </a:rPr>
              <a:t>y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Palena.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-21260" y="-92678"/>
            <a:ext cx="5279060" cy="69506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4744211" y="597408"/>
            <a:ext cx="4399787" cy="43342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09209" y="640125"/>
            <a:ext cx="3594100" cy="1448473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495"/>
              </a:spcBef>
            </a:pPr>
            <a:r>
              <a:rPr sz="3300" b="0" spc="-5" dirty="0" err="1">
                <a:latin typeface="Calibri"/>
                <a:cs typeface="Calibri"/>
              </a:rPr>
              <a:t>En</a:t>
            </a:r>
            <a:r>
              <a:rPr sz="3300" b="0" spc="-5" dirty="0">
                <a:latin typeface="Calibri"/>
                <a:cs typeface="Calibri"/>
              </a:rPr>
              <a:t> </a:t>
            </a:r>
            <a:r>
              <a:rPr sz="3300" b="0" dirty="0">
                <a:latin typeface="Calibri"/>
                <a:cs typeface="Calibri"/>
              </a:rPr>
              <a:t>la </a:t>
            </a:r>
            <a:r>
              <a:rPr sz="3300" b="0" spc="-25" dirty="0">
                <a:latin typeface="Calibri"/>
                <a:cs typeface="Calibri"/>
              </a:rPr>
              <a:t>costa </a:t>
            </a:r>
            <a:r>
              <a:rPr sz="3300" b="0" spc="-5" dirty="0">
                <a:latin typeface="Calibri"/>
                <a:cs typeface="Calibri"/>
              </a:rPr>
              <a:t>se dan  especies </a:t>
            </a:r>
            <a:r>
              <a:rPr sz="3300" b="0" spc="-10" dirty="0">
                <a:latin typeface="Calibri"/>
                <a:cs typeface="Calibri"/>
              </a:rPr>
              <a:t>arbóreas</a:t>
            </a:r>
            <a:r>
              <a:rPr sz="3300" b="0" spc="-15" dirty="0">
                <a:latin typeface="Calibri"/>
                <a:cs typeface="Calibri"/>
              </a:rPr>
              <a:t> </a:t>
            </a:r>
            <a:r>
              <a:rPr sz="3300" b="0" spc="-10" dirty="0">
                <a:latin typeface="Calibri"/>
                <a:cs typeface="Calibri"/>
              </a:rPr>
              <a:t>de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9209" y="1970278"/>
            <a:ext cx="3074035" cy="25501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430"/>
              </a:spcBef>
            </a:pPr>
            <a:r>
              <a:rPr sz="3300" spc="-20" dirty="0">
                <a:latin typeface="Calibri"/>
                <a:cs typeface="Calibri"/>
              </a:rPr>
              <a:t>gran </a:t>
            </a:r>
            <a:r>
              <a:rPr sz="3300" spc="-15" dirty="0">
                <a:latin typeface="Calibri"/>
                <a:cs typeface="Calibri"/>
              </a:rPr>
              <a:t>altura. </a:t>
            </a:r>
            <a:r>
              <a:rPr sz="3300" spc="-5" dirty="0">
                <a:latin typeface="Calibri"/>
                <a:cs typeface="Calibri"/>
              </a:rPr>
              <a:t>En </a:t>
            </a:r>
            <a:r>
              <a:rPr sz="3300" dirty="0">
                <a:latin typeface="Calibri"/>
                <a:cs typeface="Calibri"/>
              </a:rPr>
              <a:t>los  </a:t>
            </a:r>
            <a:r>
              <a:rPr sz="3300" spc="-5" dirty="0">
                <a:latin typeface="Calibri"/>
                <a:cs typeface="Calibri"/>
              </a:rPr>
              <a:t>Andes </a:t>
            </a:r>
            <a:r>
              <a:rPr sz="3300" b="1" spc="-10" dirty="0">
                <a:latin typeface="Calibri"/>
                <a:cs typeface="Calibri"/>
              </a:rPr>
              <a:t>crecen  </a:t>
            </a:r>
            <a:r>
              <a:rPr sz="3300" b="1" dirty="0">
                <a:latin typeface="Calibri"/>
                <a:cs typeface="Calibri"/>
              </a:rPr>
              <a:t>bosques</a:t>
            </a:r>
            <a:endParaRPr sz="3300" dirty="0">
              <a:latin typeface="Calibri"/>
              <a:cs typeface="Calibri"/>
            </a:endParaRPr>
          </a:p>
          <a:p>
            <a:pPr marL="12700" marR="396240">
              <a:lnSpc>
                <a:spcPts val="3620"/>
              </a:lnSpc>
              <a:spcBef>
                <a:spcPts val="1485"/>
              </a:spcBef>
            </a:pPr>
            <a:r>
              <a:rPr sz="3300" b="1" dirty="0">
                <a:latin typeface="Calibri"/>
                <a:cs typeface="Calibri"/>
              </a:rPr>
              <a:t>de </a:t>
            </a:r>
            <a:r>
              <a:rPr sz="3300" b="1" spc="-10" dirty="0">
                <a:latin typeface="Calibri"/>
                <a:cs typeface="Calibri"/>
              </a:rPr>
              <a:t>Araucarias</a:t>
            </a:r>
            <a:r>
              <a:rPr sz="3300" b="1" spc="-105" dirty="0">
                <a:latin typeface="Calibri"/>
                <a:cs typeface="Calibri"/>
              </a:rPr>
              <a:t> </a:t>
            </a:r>
            <a:r>
              <a:rPr sz="3300" b="1" dirty="0">
                <a:latin typeface="Calibri"/>
                <a:cs typeface="Calibri"/>
              </a:rPr>
              <a:t>y  </a:t>
            </a:r>
            <a:r>
              <a:rPr sz="3300" b="1" spc="-10" dirty="0">
                <a:latin typeface="Calibri"/>
                <a:cs typeface="Calibri"/>
              </a:rPr>
              <a:t>alerces.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34455" y="403859"/>
            <a:ext cx="1937003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64122" y="164719"/>
            <a:ext cx="1583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VEGETACI</a:t>
            </a:r>
            <a:r>
              <a:rPr sz="1800" b="1" spc="5" dirty="0">
                <a:solidFill>
                  <a:srgbClr val="17375E"/>
                </a:solidFill>
                <a:latin typeface="Comic Sans MS"/>
                <a:cs typeface="Comic Sans MS"/>
              </a:rPr>
              <a:t>Ó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N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412760"/>
            <a:ext cx="9143999" cy="1224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7952" y="547116"/>
            <a:ext cx="8374380" cy="7239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2846" y="606933"/>
            <a:ext cx="7925434" cy="54991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1970"/>
              </a:lnSpc>
              <a:spcBef>
                <a:spcPts val="325"/>
              </a:spcBef>
            </a:pP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dirty="0">
                <a:latin typeface="Calibri"/>
                <a:cs typeface="Calibri"/>
              </a:rPr>
              <a:t>país </a:t>
            </a:r>
            <a:r>
              <a:rPr sz="1800" spc="-5" dirty="0">
                <a:latin typeface="Calibri"/>
                <a:cs typeface="Calibri"/>
              </a:rPr>
              <a:t>distinguimos </a:t>
            </a:r>
            <a:r>
              <a:rPr sz="1800" spc="-10" dirty="0">
                <a:latin typeface="Calibri"/>
                <a:cs typeface="Calibri"/>
              </a:rPr>
              <a:t>cinco </a:t>
            </a:r>
            <a:r>
              <a:rPr sz="1800" spc="-5" dirty="0">
                <a:latin typeface="Calibri"/>
                <a:cs typeface="Calibri"/>
              </a:rPr>
              <a:t>grandes </a:t>
            </a:r>
            <a:r>
              <a:rPr sz="1800" spc="-10" dirty="0">
                <a:latin typeface="Calibri"/>
                <a:cs typeface="Calibri"/>
              </a:rPr>
              <a:t>zonas naturales, estas </a:t>
            </a:r>
            <a:r>
              <a:rPr sz="1800" spc="-5" dirty="0">
                <a:latin typeface="Calibri"/>
                <a:cs typeface="Calibri"/>
              </a:rPr>
              <a:t>son: </a:t>
            </a:r>
            <a:r>
              <a:rPr sz="1800" b="1" spc="-10" dirty="0">
                <a:latin typeface="Calibri"/>
                <a:cs typeface="Calibri"/>
              </a:rPr>
              <a:t>Norte </a:t>
            </a:r>
            <a:r>
              <a:rPr sz="1800" b="1" spc="-5" dirty="0">
                <a:latin typeface="Calibri"/>
                <a:cs typeface="Calibri"/>
              </a:rPr>
              <a:t>Grande</a:t>
            </a:r>
            <a:r>
              <a:rPr sz="1800" spc="-5" dirty="0">
                <a:latin typeface="Calibri"/>
                <a:cs typeface="Calibri"/>
              </a:rPr>
              <a:t>,  </a:t>
            </a:r>
            <a:r>
              <a:rPr sz="1800" b="1" spc="-10" dirty="0">
                <a:latin typeface="Calibri"/>
                <a:cs typeface="Calibri"/>
              </a:rPr>
              <a:t>Norte </a:t>
            </a:r>
            <a:r>
              <a:rPr sz="1800" b="1" spc="-5" dirty="0">
                <a:latin typeface="Calibri"/>
                <a:cs typeface="Calibri"/>
              </a:rPr>
              <a:t>Chico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b="1" spc="-5" dirty="0">
                <a:latin typeface="Calibri"/>
                <a:cs typeface="Calibri"/>
              </a:rPr>
              <a:t>Zona </a:t>
            </a:r>
            <a:r>
              <a:rPr sz="1800" b="1" spc="-10" dirty="0">
                <a:latin typeface="Calibri"/>
                <a:cs typeface="Calibri"/>
              </a:rPr>
              <a:t>Central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b="1" spc="-5" dirty="0">
                <a:latin typeface="Calibri"/>
                <a:cs typeface="Calibri"/>
              </a:rPr>
              <a:t>Zona </a:t>
            </a:r>
            <a:r>
              <a:rPr sz="1800" b="1" dirty="0">
                <a:latin typeface="Calibri"/>
                <a:cs typeface="Calibri"/>
              </a:rPr>
              <a:t>Sur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Zona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Austral.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943" y="3488525"/>
            <a:ext cx="1817751" cy="2244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50592" y="3529393"/>
            <a:ext cx="1724659" cy="21664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51909" y="3566667"/>
            <a:ext cx="1652397" cy="20883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5360" y="2627376"/>
            <a:ext cx="917447" cy="964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7564" y="2647188"/>
            <a:ext cx="662305" cy="709930"/>
          </a:xfrm>
          <a:custGeom>
            <a:avLst/>
            <a:gdLst/>
            <a:ahLst/>
            <a:cxnLst/>
            <a:rect l="l" t="t" r="r" b="b"/>
            <a:pathLst>
              <a:path w="662305" h="709929">
                <a:moveTo>
                  <a:pt x="51378" y="534320"/>
                </a:moveTo>
                <a:lnTo>
                  <a:pt x="44575" y="536956"/>
                </a:lnTo>
                <a:lnTo>
                  <a:pt x="39265" y="541972"/>
                </a:lnTo>
                <a:lnTo>
                  <a:pt x="36182" y="548894"/>
                </a:lnTo>
                <a:lnTo>
                  <a:pt x="0" y="709929"/>
                </a:lnTo>
                <a:lnTo>
                  <a:pt x="48705" y="695198"/>
                </a:lnTo>
                <a:lnTo>
                  <a:pt x="39700" y="695198"/>
                </a:lnTo>
                <a:lnTo>
                  <a:pt x="11798" y="669163"/>
                </a:lnTo>
                <a:lnTo>
                  <a:pt x="59799" y="617548"/>
                </a:lnTo>
                <a:lnTo>
                  <a:pt x="73355" y="557276"/>
                </a:lnTo>
                <a:lnTo>
                  <a:pt x="73515" y="549705"/>
                </a:lnTo>
                <a:lnTo>
                  <a:pt x="70858" y="542909"/>
                </a:lnTo>
                <a:lnTo>
                  <a:pt x="65845" y="537612"/>
                </a:lnTo>
                <a:lnTo>
                  <a:pt x="58940" y="534542"/>
                </a:lnTo>
                <a:lnTo>
                  <a:pt x="51378" y="534320"/>
                </a:lnTo>
                <a:close/>
              </a:path>
              <a:path w="662305" h="709929">
                <a:moveTo>
                  <a:pt x="59799" y="617548"/>
                </a:moveTo>
                <a:lnTo>
                  <a:pt x="11798" y="669163"/>
                </a:lnTo>
                <a:lnTo>
                  <a:pt x="39700" y="695198"/>
                </a:lnTo>
                <a:lnTo>
                  <a:pt x="47966" y="686308"/>
                </a:lnTo>
                <a:lnTo>
                  <a:pt x="44335" y="686308"/>
                </a:lnTo>
                <a:lnTo>
                  <a:pt x="20231" y="663956"/>
                </a:lnTo>
                <a:lnTo>
                  <a:pt x="51490" y="654494"/>
                </a:lnTo>
                <a:lnTo>
                  <a:pt x="59799" y="617548"/>
                </a:lnTo>
                <a:close/>
              </a:path>
              <a:path w="662305" h="709929">
                <a:moveTo>
                  <a:pt x="154466" y="624891"/>
                </a:moveTo>
                <a:lnTo>
                  <a:pt x="146951" y="625601"/>
                </a:lnTo>
                <a:lnTo>
                  <a:pt x="87756" y="643518"/>
                </a:lnTo>
                <a:lnTo>
                  <a:pt x="39700" y="695198"/>
                </a:lnTo>
                <a:lnTo>
                  <a:pt x="48705" y="695198"/>
                </a:lnTo>
                <a:lnTo>
                  <a:pt x="157873" y="662177"/>
                </a:lnTo>
                <a:lnTo>
                  <a:pt x="164592" y="658592"/>
                </a:lnTo>
                <a:lnTo>
                  <a:pt x="169240" y="652922"/>
                </a:lnTo>
                <a:lnTo>
                  <a:pt x="171411" y="645943"/>
                </a:lnTo>
                <a:lnTo>
                  <a:pt x="170700" y="638428"/>
                </a:lnTo>
                <a:lnTo>
                  <a:pt x="167114" y="631709"/>
                </a:lnTo>
                <a:lnTo>
                  <a:pt x="161445" y="627062"/>
                </a:lnTo>
                <a:lnTo>
                  <a:pt x="154466" y="624891"/>
                </a:lnTo>
                <a:close/>
              </a:path>
              <a:path w="662305" h="709929">
                <a:moveTo>
                  <a:pt x="51490" y="654494"/>
                </a:moveTo>
                <a:lnTo>
                  <a:pt x="20231" y="663956"/>
                </a:lnTo>
                <a:lnTo>
                  <a:pt x="44335" y="686308"/>
                </a:lnTo>
                <a:lnTo>
                  <a:pt x="51490" y="654494"/>
                </a:lnTo>
                <a:close/>
              </a:path>
              <a:path w="662305" h="709929">
                <a:moveTo>
                  <a:pt x="87756" y="643518"/>
                </a:moveTo>
                <a:lnTo>
                  <a:pt x="51490" y="654494"/>
                </a:lnTo>
                <a:lnTo>
                  <a:pt x="44335" y="686308"/>
                </a:lnTo>
                <a:lnTo>
                  <a:pt x="47966" y="686308"/>
                </a:lnTo>
                <a:lnTo>
                  <a:pt x="87756" y="643518"/>
                </a:lnTo>
                <a:close/>
              </a:path>
              <a:path w="662305" h="709929">
                <a:moveTo>
                  <a:pt x="634123" y="0"/>
                </a:moveTo>
                <a:lnTo>
                  <a:pt x="59799" y="617548"/>
                </a:lnTo>
                <a:lnTo>
                  <a:pt x="51490" y="654494"/>
                </a:lnTo>
                <a:lnTo>
                  <a:pt x="87756" y="643518"/>
                </a:lnTo>
                <a:lnTo>
                  <a:pt x="662063" y="25908"/>
                </a:lnTo>
                <a:lnTo>
                  <a:pt x="63412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18816" y="2607564"/>
            <a:ext cx="739140" cy="1133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25317" y="2627883"/>
            <a:ext cx="490220" cy="878840"/>
          </a:xfrm>
          <a:custGeom>
            <a:avLst/>
            <a:gdLst/>
            <a:ahLst/>
            <a:cxnLst/>
            <a:rect l="l" t="t" r="r" b="b"/>
            <a:pathLst>
              <a:path w="490220" h="878839">
                <a:moveTo>
                  <a:pt x="18414" y="693674"/>
                </a:moveTo>
                <a:lnTo>
                  <a:pt x="11054" y="695446"/>
                </a:lnTo>
                <a:lnTo>
                  <a:pt x="5159" y="699754"/>
                </a:lnTo>
                <a:lnTo>
                  <a:pt x="1287" y="705943"/>
                </a:lnTo>
                <a:lnTo>
                  <a:pt x="0" y="713358"/>
                </a:lnTo>
                <a:lnTo>
                  <a:pt x="5714" y="878331"/>
                </a:lnTo>
                <a:lnTo>
                  <a:pt x="45356" y="854075"/>
                </a:lnTo>
                <a:lnTo>
                  <a:pt x="40512" y="854075"/>
                </a:lnTo>
                <a:lnTo>
                  <a:pt x="6857" y="836040"/>
                </a:lnTo>
                <a:lnTo>
                  <a:pt x="40240" y="773980"/>
                </a:lnTo>
                <a:lnTo>
                  <a:pt x="38100" y="712088"/>
                </a:lnTo>
                <a:lnTo>
                  <a:pt x="36345" y="704711"/>
                </a:lnTo>
                <a:lnTo>
                  <a:pt x="32067" y="698785"/>
                </a:lnTo>
                <a:lnTo>
                  <a:pt x="25884" y="694908"/>
                </a:lnTo>
                <a:lnTo>
                  <a:pt x="18414" y="693674"/>
                </a:lnTo>
                <a:close/>
              </a:path>
              <a:path w="490220" h="878839">
                <a:moveTo>
                  <a:pt x="40240" y="773980"/>
                </a:moveTo>
                <a:lnTo>
                  <a:pt x="6857" y="836040"/>
                </a:lnTo>
                <a:lnTo>
                  <a:pt x="40512" y="854075"/>
                </a:lnTo>
                <a:lnTo>
                  <a:pt x="45771" y="844295"/>
                </a:lnTo>
                <a:lnTo>
                  <a:pt x="42671" y="844295"/>
                </a:lnTo>
                <a:lnTo>
                  <a:pt x="13715" y="828801"/>
                </a:lnTo>
                <a:lnTo>
                  <a:pt x="41547" y="811771"/>
                </a:lnTo>
                <a:lnTo>
                  <a:pt x="40240" y="773980"/>
                </a:lnTo>
                <a:close/>
              </a:path>
              <a:path w="490220" h="878839">
                <a:moveTo>
                  <a:pt x="133689" y="757078"/>
                </a:moveTo>
                <a:lnTo>
                  <a:pt x="126618" y="759713"/>
                </a:lnTo>
                <a:lnTo>
                  <a:pt x="73911" y="791966"/>
                </a:lnTo>
                <a:lnTo>
                  <a:pt x="40512" y="854075"/>
                </a:lnTo>
                <a:lnTo>
                  <a:pt x="45356" y="854075"/>
                </a:lnTo>
                <a:lnTo>
                  <a:pt x="146431" y="792226"/>
                </a:lnTo>
                <a:lnTo>
                  <a:pt x="151995" y="787028"/>
                </a:lnTo>
                <a:lnTo>
                  <a:pt x="155035" y="780367"/>
                </a:lnTo>
                <a:lnTo>
                  <a:pt x="155360" y="773062"/>
                </a:lnTo>
                <a:lnTo>
                  <a:pt x="152781" y="765937"/>
                </a:lnTo>
                <a:lnTo>
                  <a:pt x="147639" y="760428"/>
                </a:lnTo>
                <a:lnTo>
                  <a:pt x="140985" y="757396"/>
                </a:lnTo>
                <a:lnTo>
                  <a:pt x="133689" y="757078"/>
                </a:lnTo>
                <a:close/>
              </a:path>
              <a:path w="490220" h="878839">
                <a:moveTo>
                  <a:pt x="41547" y="811771"/>
                </a:moveTo>
                <a:lnTo>
                  <a:pt x="13715" y="828801"/>
                </a:lnTo>
                <a:lnTo>
                  <a:pt x="42671" y="844295"/>
                </a:lnTo>
                <a:lnTo>
                  <a:pt x="41547" y="811771"/>
                </a:lnTo>
                <a:close/>
              </a:path>
              <a:path w="490220" h="878839">
                <a:moveTo>
                  <a:pt x="73911" y="791966"/>
                </a:moveTo>
                <a:lnTo>
                  <a:pt x="41547" y="811771"/>
                </a:lnTo>
                <a:lnTo>
                  <a:pt x="42671" y="844295"/>
                </a:lnTo>
                <a:lnTo>
                  <a:pt x="45771" y="844295"/>
                </a:lnTo>
                <a:lnTo>
                  <a:pt x="73911" y="791966"/>
                </a:lnTo>
                <a:close/>
              </a:path>
              <a:path w="490220" h="878839">
                <a:moveTo>
                  <a:pt x="456565" y="0"/>
                </a:moveTo>
                <a:lnTo>
                  <a:pt x="40240" y="773980"/>
                </a:lnTo>
                <a:lnTo>
                  <a:pt x="41547" y="811771"/>
                </a:lnTo>
                <a:lnTo>
                  <a:pt x="73911" y="791966"/>
                </a:lnTo>
                <a:lnTo>
                  <a:pt x="490093" y="18033"/>
                </a:lnTo>
                <a:lnTo>
                  <a:pt x="45656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65320" y="2613660"/>
            <a:ext cx="460248" cy="11277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25838" y="2632964"/>
            <a:ext cx="257810" cy="873760"/>
          </a:xfrm>
          <a:custGeom>
            <a:avLst/>
            <a:gdLst/>
            <a:ahLst/>
            <a:cxnLst/>
            <a:rect l="l" t="t" r="r" b="b"/>
            <a:pathLst>
              <a:path w="257810" h="873760">
                <a:moveTo>
                  <a:pt x="20609" y="691505"/>
                </a:moveTo>
                <a:lnTo>
                  <a:pt x="13090" y="692403"/>
                </a:lnTo>
                <a:lnTo>
                  <a:pt x="6488" y="696136"/>
                </a:lnTo>
                <a:lnTo>
                  <a:pt x="1994" y="701881"/>
                </a:lnTo>
                <a:lnTo>
                  <a:pt x="0" y="708888"/>
                </a:lnTo>
                <a:lnTo>
                  <a:pt x="898" y="716407"/>
                </a:lnTo>
                <a:lnTo>
                  <a:pt x="52206" y="873251"/>
                </a:lnTo>
                <a:lnTo>
                  <a:pt x="82337" y="840232"/>
                </a:lnTo>
                <a:lnTo>
                  <a:pt x="78749" y="840232"/>
                </a:lnTo>
                <a:lnTo>
                  <a:pt x="41538" y="832231"/>
                </a:lnTo>
                <a:lnTo>
                  <a:pt x="56332" y="763380"/>
                </a:lnTo>
                <a:lnTo>
                  <a:pt x="37093" y="704596"/>
                </a:lnTo>
                <a:lnTo>
                  <a:pt x="33361" y="697993"/>
                </a:lnTo>
                <a:lnTo>
                  <a:pt x="27616" y="693499"/>
                </a:lnTo>
                <a:lnTo>
                  <a:pt x="20609" y="691505"/>
                </a:lnTo>
                <a:close/>
              </a:path>
              <a:path w="257810" h="873760">
                <a:moveTo>
                  <a:pt x="56332" y="763380"/>
                </a:moveTo>
                <a:lnTo>
                  <a:pt x="41538" y="832231"/>
                </a:lnTo>
                <a:lnTo>
                  <a:pt x="78749" y="840232"/>
                </a:lnTo>
                <a:lnTo>
                  <a:pt x="80878" y="830326"/>
                </a:lnTo>
                <a:lnTo>
                  <a:pt x="78241" y="830326"/>
                </a:lnTo>
                <a:lnTo>
                  <a:pt x="46110" y="823468"/>
                </a:lnTo>
                <a:lnTo>
                  <a:pt x="68102" y="799345"/>
                </a:lnTo>
                <a:lnTo>
                  <a:pt x="56332" y="763380"/>
                </a:lnTo>
                <a:close/>
              </a:path>
              <a:path w="257810" h="873760">
                <a:moveTo>
                  <a:pt x="148488" y="719470"/>
                </a:moveTo>
                <a:lnTo>
                  <a:pt x="141382" y="721211"/>
                </a:lnTo>
                <a:lnTo>
                  <a:pt x="135264" y="725677"/>
                </a:lnTo>
                <a:lnTo>
                  <a:pt x="93526" y="771459"/>
                </a:lnTo>
                <a:lnTo>
                  <a:pt x="78749" y="840232"/>
                </a:lnTo>
                <a:lnTo>
                  <a:pt x="82337" y="840232"/>
                </a:lnTo>
                <a:lnTo>
                  <a:pt x="163458" y="751332"/>
                </a:lnTo>
                <a:lnTo>
                  <a:pt x="167350" y="744856"/>
                </a:lnTo>
                <a:lnTo>
                  <a:pt x="168396" y="737631"/>
                </a:lnTo>
                <a:lnTo>
                  <a:pt x="166655" y="730525"/>
                </a:lnTo>
                <a:lnTo>
                  <a:pt x="162188" y="724408"/>
                </a:lnTo>
                <a:lnTo>
                  <a:pt x="155713" y="720516"/>
                </a:lnTo>
                <a:lnTo>
                  <a:pt x="148488" y="719470"/>
                </a:lnTo>
                <a:close/>
              </a:path>
              <a:path w="257810" h="873760">
                <a:moveTo>
                  <a:pt x="68102" y="799345"/>
                </a:moveTo>
                <a:lnTo>
                  <a:pt x="46110" y="823468"/>
                </a:lnTo>
                <a:lnTo>
                  <a:pt x="78241" y="830326"/>
                </a:lnTo>
                <a:lnTo>
                  <a:pt x="68102" y="799345"/>
                </a:lnTo>
                <a:close/>
              </a:path>
              <a:path w="257810" h="873760">
                <a:moveTo>
                  <a:pt x="93526" y="771459"/>
                </a:moveTo>
                <a:lnTo>
                  <a:pt x="68102" y="799345"/>
                </a:lnTo>
                <a:lnTo>
                  <a:pt x="78241" y="830326"/>
                </a:lnTo>
                <a:lnTo>
                  <a:pt x="80878" y="830326"/>
                </a:lnTo>
                <a:lnTo>
                  <a:pt x="93526" y="771459"/>
                </a:lnTo>
                <a:close/>
              </a:path>
              <a:path w="257810" h="873760">
                <a:moveTo>
                  <a:pt x="220354" y="0"/>
                </a:moveTo>
                <a:lnTo>
                  <a:pt x="56332" y="763380"/>
                </a:lnTo>
                <a:lnTo>
                  <a:pt x="68102" y="799345"/>
                </a:lnTo>
                <a:lnTo>
                  <a:pt x="93526" y="771459"/>
                </a:lnTo>
                <a:lnTo>
                  <a:pt x="257565" y="8000"/>
                </a:lnTo>
                <a:lnTo>
                  <a:pt x="22035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75832" y="2676144"/>
            <a:ext cx="423671" cy="11262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19776" y="2695320"/>
            <a:ext cx="187960" cy="871855"/>
          </a:xfrm>
          <a:custGeom>
            <a:avLst/>
            <a:gdLst/>
            <a:ahLst/>
            <a:cxnLst/>
            <a:rect l="l" t="t" r="r" b="b"/>
            <a:pathLst>
              <a:path w="187959" h="871854">
                <a:moveTo>
                  <a:pt x="18788" y="693620"/>
                </a:moveTo>
                <a:lnTo>
                  <a:pt x="11376" y="695198"/>
                </a:lnTo>
                <a:lnTo>
                  <a:pt x="5187" y="699591"/>
                </a:lnTo>
                <a:lnTo>
                  <a:pt x="1295" y="705770"/>
                </a:lnTo>
                <a:lnTo>
                  <a:pt x="0" y="712950"/>
                </a:lnTo>
                <a:lnTo>
                  <a:pt x="1597" y="720343"/>
                </a:lnTo>
                <a:lnTo>
                  <a:pt x="67764" y="871474"/>
                </a:lnTo>
                <a:lnTo>
                  <a:pt x="94235" y="836167"/>
                </a:lnTo>
                <a:lnTo>
                  <a:pt x="91005" y="836167"/>
                </a:lnTo>
                <a:lnTo>
                  <a:pt x="53159" y="831723"/>
                </a:lnTo>
                <a:lnTo>
                  <a:pt x="61284" y="761617"/>
                </a:lnTo>
                <a:lnTo>
                  <a:pt x="36522" y="705103"/>
                </a:lnTo>
                <a:lnTo>
                  <a:pt x="32182" y="698894"/>
                </a:lnTo>
                <a:lnTo>
                  <a:pt x="25997" y="694959"/>
                </a:lnTo>
                <a:lnTo>
                  <a:pt x="18788" y="693620"/>
                </a:lnTo>
                <a:close/>
              </a:path>
              <a:path w="187959" h="871854">
                <a:moveTo>
                  <a:pt x="61284" y="761617"/>
                </a:moveTo>
                <a:lnTo>
                  <a:pt x="53159" y="831723"/>
                </a:lnTo>
                <a:lnTo>
                  <a:pt x="91005" y="836167"/>
                </a:lnTo>
                <a:lnTo>
                  <a:pt x="92153" y="826262"/>
                </a:lnTo>
                <a:lnTo>
                  <a:pt x="89608" y="826262"/>
                </a:lnTo>
                <a:lnTo>
                  <a:pt x="56842" y="822451"/>
                </a:lnTo>
                <a:lnTo>
                  <a:pt x="76474" y="796286"/>
                </a:lnTo>
                <a:lnTo>
                  <a:pt x="61284" y="761617"/>
                </a:lnTo>
                <a:close/>
              </a:path>
              <a:path w="187959" h="871854">
                <a:moveTo>
                  <a:pt x="148790" y="709183"/>
                </a:moveTo>
                <a:lnTo>
                  <a:pt x="141884" y="711582"/>
                </a:lnTo>
                <a:lnTo>
                  <a:pt x="136217" y="716661"/>
                </a:lnTo>
                <a:lnTo>
                  <a:pt x="99126" y="766095"/>
                </a:lnTo>
                <a:lnTo>
                  <a:pt x="91005" y="836167"/>
                </a:lnTo>
                <a:lnTo>
                  <a:pt x="94235" y="836167"/>
                </a:lnTo>
                <a:lnTo>
                  <a:pt x="166697" y="739520"/>
                </a:lnTo>
                <a:lnTo>
                  <a:pt x="169977" y="732639"/>
                </a:lnTo>
                <a:lnTo>
                  <a:pt x="170364" y="725328"/>
                </a:lnTo>
                <a:lnTo>
                  <a:pt x="167965" y="718446"/>
                </a:lnTo>
                <a:lnTo>
                  <a:pt x="162887" y="712851"/>
                </a:lnTo>
                <a:lnTo>
                  <a:pt x="156077" y="709570"/>
                </a:lnTo>
                <a:lnTo>
                  <a:pt x="148790" y="709183"/>
                </a:lnTo>
                <a:close/>
              </a:path>
              <a:path w="187959" h="871854">
                <a:moveTo>
                  <a:pt x="76474" y="796286"/>
                </a:moveTo>
                <a:lnTo>
                  <a:pt x="56842" y="822451"/>
                </a:lnTo>
                <a:lnTo>
                  <a:pt x="89608" y="826262"/>
                </a:lnTo>
                <a:lnTo>
                  <a:pt x="76474" y="796286"/>
                </a:lnTo>
                <a:close/>
              </a:path>
              <a:path w="187959" h="871854">
                <a:moveTo>
                  <a:pt x="99126" y="766095"/>
                </a:moveTo>
                <a:lnTo>
                  <a:pt x="76474" y="796286"/>
                </a:lnTo>
                <a:lnTo>
                  <a:pt x="89608" y="826262"/>
                </a:lnTo>
                <a:lnTo>
                  <a:pt x="92153" y="826262"/>
                </a:lnTo>
                <a:lnTo>
                  <a:pt x="99126" y="766095"/>
                </a:lnTo>
                <a:close/>
              </a:path>
              <a:path w="187959" h="871854">
                <a:moveTo>
                  <a:pt x="149552" y="0"/>
                </a:moveTo>
                <a:lnTo>
                  <a:pt x="61284" y="761617"/>
                </a:lnTo>
                <a:lnTo>
                  <a:pt x="76474" y="796286"/>
                </a:lnTo>
                <a:lnTo>
                  <a:pt x="99126" y="766095"/>
                </a:lnTo>
                <a:lnTo>
                  <a:pt x="187398" y="4444"/>
                </a:lnTo>
                <a:lnTo>
                  <a:pt x="14955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046719" y="2638044"/>
            <a:ext cx="425196" cy="11262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191426" y="2657982"/>
            <a:ext cx="187960" cy="871855"/>
          </a:xfrm>
          <a:custGeom>
            <a:avLst/>
            <a:gdLst/>
            <a:ahLst/>
            <a:cxnLst/>
            <a:rect l="l" t="t" r="r" b="b"/>
            <a:pathLst>
              <a:path w="187959" h="871854">
                <a:moveTo>
                  <a:pt x="18770" y="693618"/>
                </a:moveTo>
                <a:lnTo>
                  <a:pt x="11376" y="695197"/>
                </a:lnTo>
                <a:lnTo>
                  <a:pt x="5187" y="699537"/>
                </a:lnTo>
                <a:lnTo>
                  <a:pt x="1295" y="705723"/>
                </a:lnTo>
                <a:lnTo>
                  <a:pt x="0" y="712932"/>
                </a:lnTo>
                <a:lnTo>
                  <a:pt x="1597" y="720343"/>
                </a:lnTo>
                <a:lnTo>
                  <a:pt x="67764" y="871474"/>
                </a:lnTo>
                <a:lnTo>
                  <a:pt x="94305" y="836040"/>
                </a:lnTo>
                <a:lnTo>
                  <a:pt x="91005" y="836040"/>
                </a:lnTo>
                <a:lnTo>
                  <a:pt x="53159" y="831722"/>
                </a:lnTo>
                <a:lnTo>
                  <a:pt x="61290" y="761564"/>
                </a:lnTo>
                <a:lnTo>
                  <a:pt x="36522" y="704976"/>
                </a:lnTo>
                <a:lnTo>
                  <a:pt x="32129" y="698841"/>
                </a:lnTo>
                <a:lnTo>
                  <a:pt x="25949" y="694943"/>
                </a:lnTo>
                <a:lnTo>
                  <a:pt x="18770" y="693618"/>
                </a:lnTo>
                <a:close/>
              </a:path>
              <a:path w="187959" h="871854">
                <a:moveTo>
                  <a:pt x="61290" y="761564"/>
                </a:moveTo>
                <a:lnTo>
                  <a:pt x="53159" y="831722"/>
                </a:lnTo>
                <a:lnTo>
                  <a:pt x="91005" y="836040"/>
                </a:lnTo>
                <a:lnTo>
                  <a:pt x="92138" y="826262"/>
                </a:lnTo>
                <a:lnTo>
                  <a:pt x="89608" y="826262"/>
                </a:lnTo>
                <a:lnTo>
                  <a:pt x="56842" y="822451"/>
                </a:lnTo>
                <a:lnTo>
                  <a:pt x="76474" y="796254"/>
                </a:lnTo>
                <a:lnTo>
                  <a:pt x="61290" y="761564"/>
                </a:lnTo>
                <a:close/>
              </a:path>
              <a:path w="187959" h="871854">
                <a:moveTo>
                  <a:pt x="148790" y="709152"/>
                </a:moveTo>
                <a:lnTo>
                  <a:pt x="141884" y="711527"/>
                </a:lnTo>
                <a:lnTo>
                  <a:pt x="136217" y="716533"/>
                </a:lnTo>
                <a:lnTo>
                  <a:pt x="99118" y="766039"/>
                </a:lnTo>
                <a:lnTo>
                  <a:pt x="91005" y="836040"/>
                </a:lnTo>
                <a:lnTo>
                  <a:pt x="94305" y="836040"/>
                </a:lnTo>
                <a:lnTo>
                  <a:pt x="166697" y="739393"/>
                </a:lnTo>
                <a:lnTo>
                  <a:pt x="169977" y="732583"/>
                </a:lnTo>
                <a:lnTo>
                  <a:pt x="170364" y="725296"/>
                </a:lnTo>
                <a:lnTo>
                  <a:pt x="167965" y="718391"/>
                </a:lnTo>
                <a:lnTo>
                  <a:pt x="162887" y="712724"/>
                </a:lnTo>
                <a:lnTo>
                  <a:pt x="156077" y="709515"/>
                </a:lnTo>
                <a:lnTo>
                  <a:pt x="148790" y="709152"/>
                </a:lnTo>
                <a:close/>
              </a:path>
              <a:path w="187959" h="871854">
                <a:moveTo>
                  <a:pt x="76474" y="796254"/>
                </a:moveTo>
                <a:lnTo>
                  <a:pt x="56842" y="822451"/>
                </a:lnTo>
                <a:lnTo>
                  <a:pt x="89608" y="826262"/>
                </a:lnTo>
                <a:lnTo>
                  <a:pt x="76474" y="796254"/>
                </a:lnTo>
                <a:close/>
              </a:path>
              <a:path w="187959" h="871854">
                <a:moveTo>
                  <a:pt x="99118" y="766039"/>
                </a:moveTo>
                <a:lnTo>
                  <a:pt x="76474" y="796254"/>
                </a:lnTo>
                <a:lnTo>
                  <a:pt x="89608" y="826262"/>
                </a:lnTo>
                <a:lnTo>
                  <a:pt x="92138" y="826262"/>
                </a:lnTo>
                <a:lnTo>
                  <a:pt x="99118" y="766039"/>
                </a:lnTo>
                <a:close/>
              </a:path>
              <a:path w="187959" h="871854">
                <a:moveTo>
                  <a:pt x="149552" y="0"/>
                </a:moveTo>
                <a:lnTo>
                  <a:pt x="61290" y="761564"/>
                </a:lnTo>
                <a:lnTo>
                  <a:pt x="76474" y="796254"/>
                </a:lnTo>
                <a:lnTo>
                  <a:pt x="99118" y="766039"/>
                </a:lnTo>
                <a:lnTo>
                  <a:pt x="187398" y="4317"/>
                </a:lnTo>
                <a:lnTo>
                  <a:pt x="14955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31307" y="3553421"/>
            <a:ext cx="1499742" cy="23017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14971" y="3432047"/>
            <a:ext cx="2129028" cy="26151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07757" y="3624795"/>
            <a:ext cx="1936242" cy="223037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5176" y="519425"/>
            <a:ext cx="5068824" cy="3193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578102"/>
            <a:ext cx="9143999" cy="31936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77439" y="260604"/>
            <a:ext cx="650748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4723" y="260604"/>
            <a:ext cx="4597908" cy="228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4000" y="33160"/>
            <a:ext cx="56875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 </a:t>
            </a:r>
            <a:r>
              <a:rPr spc="-5" dirty="0"/>
              <a:t>PAISAJE </a:t>
            </a:r>
            <a:r>
              <a:rPr dirty="0"/>
              <a:t>Y </a:t>
            </a:r>
            <a:r>
              <a:rPr spc="-5" dirty="0"/>
              <a:t>ACTIVIDAD</a:t>
            </a:r>
            <a:r>
              <a:rPr spc="-110" dirty="0"/>
              <a:t> </a:t>
            </a:r>
            <a:r>
              <a:rPr dirty="0"/>
              <a:t>ECONÓMICA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4771" y="802258"/>
            <a:ext cx="3240405" cy="124650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96215" rIns="0" bIns="0" rtlCol="0">
            <a:spAutoFit/>
          </a:bodyPr>
          <a:lstStyle/>
          <a:p>
            <a:pPr marL="145415" marR="141605" indent="3175" algn="ctr">
              <a:lnSpc>
                <a:spcPct val="100000"/>
              </a:lnSpc>
              <a:spcBef>
                <a:spcPts val="1545"/>
              </a:spcBef>
            </a:pPr>
            <a:r>
              <a:rPr sz="1800" spc="-5" dirty="0">
                <a:latin typeface="Calibri"/>
                <a:cs typeface="Calibri"/>
              </a:rPr>
              <a:t>Actividad </a:t>
            </a:r>
            <a:r>
              <a:rPr sz="1800" spc="-10" dirty="0">
                <a:latin typeface="Calibri"/>
                <a:cs typeface="Calibri"/>
              </a:rPr>
              <a:t>económica: </a:t>
            </a:r>
            <a:r>
              <a:rPr sz="1800" spc="-5" dirty="0">
                <a:latin typeface="Calibri"/>
                <a:cs typeface="Calibri"/>
              </a:rPr>
              <a:t>pesca,  </a:t>
            </a:r>
            <a:r>
              <a:rPr sz="1800" spc="-10" dirty="0">
                <a:latin typeface="Calibri"/>
                <a:cs typeface="Calibri"/>
              </a:rPr>
              <a:t>silvicultura, ganadería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minería  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gas.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771" y="2374150"/>
            <a:ext cx="3240405" cy="124650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96850" rIns="0" bIns="0" rtlCol="0">
            <a:spAutoFit/>
          </a:bodyPr>
          <a:lstStyle/>
          <a:p>
            <a:pPr marL="108585" marR="105410" indent="635" algn="ctr">
              <a:lnSpc>
                <a:spcPct val="100000"/>
              </a:lnSpc>
              <a:spcBef>
                <a:spcPts val="1550"/>
              </a:spcBef>
            </a:pPr>
            <a:r>
              <a:rPr sz="1800" spc="-15" dirty="0">
                <a:latin typeface="Calibri"/>
                <a:cs typeface="Calibri"/>
              </a:rPr>
              <a:t>Atractivos </a:t>
            </a:r>
            <a:r>
              <a:rPr sz="1800" spc="-10" dirty="0">
                <a:latin typeface="Calibri"/>
                <a:cs typeface="Calibri"/>
              </a:rPr>
              <a:t>turísticos: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spc="-15" dirty="0">
                <a:latin typeface="Calibri"/>
                <a:cs typeface="Calibri"/>
              </a:rPr>
              <a:t>Patagonia </a:t>
            </a:r>
            <a:r>
              <a:rPr sz="1800" spc="-5" dirty="0">
                <a:latin typeface="Calibri"/>
                <a:cs typeface="Calibri"/>
              </a:rPr>
              <a:t>chilena, los glaciares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torres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Paine.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1095C-09D8-447D-8EBB-B9D69CA1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7772400" cy="1456267"/>
          </a:xfrm>
        </p:spPr>
        <p:txBody>
          <a:bodyPr/>
          <a:lstStyle/>
          <a:p>
            <a:r>
              <a:rPr lang="es-CL" dirty="0"/>
              <a:t>Pueblos Originarios Zona Austral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26AE89-E11C-4600-8F3E-846C6AD45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804B7A-B100-4131-AA59-D52F2C888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6" b="19614"/>
          <a:stretch/>
        </p:blipFill>
        <p:spPr>
          <a:xfrm>
            <a:off x="0" y="762000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69D168-32EC-4959-8B61-4DF57E11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"/>
            <a:ext cx="9144000" cy="6858000"/>
          </a:xfrm>
          <a:prstGeom prst="rect">
            <a:avLst/>
          </a:prstGeom>
        </p:spPr>
      </p:pic>
      <p:pic>
        <p:nvPicPr>
          <p:cNvPr id="5" name="Elementos multimedia en línea 4" title="SELK'NAM (Animaciￃﾳn)">
            <a:hlinkClick r:id="" action="ppaction://media"/>
            <a:extLst>
              <a:ext uri="{FF2B5EF4-FFF2-40B4-BE49-F238E27FC236}">
                <a16:creationId xmlns:a16="http://schemas.microsoft.com/office/drawing/2014/main" id="{98A3FBE6-E5FD-4B7A-ADFB-ADDBEEDC5E0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169767"/>
            <a:ext cx="7131954" cy="56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DFBB36E-48E2-4F49-BC9B-2A448A60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40" y="762000"/>
            <a:ext cx="2862910" cy="1439332"/>
          </a:xfrm>
        </p:spPr>
        <p:txBody>
          <a:bodyPr/>
          <a:lstStyle/>
          <a:p>
            <a:r>
              <a:rPr lang="es-CL" dirty="0"/>
              <a:t>Actividad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E1E423A-27AF-4318-88D2-527984682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7640" y="2329598"/>
            <a:ext cx="2862910" cy="3479800"/>
          </a:xfrm>
        </p:spPr>
        <p:txBody>
          <a:bodyPr>
            <a:normAutofit/>
          </a:bodyPr>
          <a:lstStyle/>
          <a:p>
            <a:r>
              <a:rPr lang="es-CL" sz="1800" dirty="0"/>
              <a:t>Realizar Ficha de aprendizaje:</a:t>
            </a:r>
          </a:p>
          <a:p>
            <a:r>
              <a:rPr lang="es-CL" sz="1800" dirty="0"/>
              <a:t>1.- Dibujar un mapa de la Zona Sur y Austral de Chile</a:t>
            </a:r>
          </a:p>
          <a:p>
            <a:r>
              <a:rPr lang="es-CL" sz="1800" dirty="0"/>
              <a:t>2.- Evidenciar sus distintas regiones y provincias*</a:t>
            </a:r>
          </a:p>
          <a:p>
            <a:r>
              <a:rPr lang="es-CL" sz="1800" dirty="0"/>
              <a:t>3.- Identificar el clima, relieve, flora y fauna que posee la Zona Sur y Austral.</a:t>
            </a:r>
          </a:p>
          <a:p>
            <a:endParaRPr lang="es-CL" dirty="0"/>
          </a:p>
        </p:txBody>
      </p:sp>
      <p:pic>
        <p:nvPicPr>
          <p:cNvPr id="7170" name="Picture 2" descr="Mapa de chile ilustrado | Chile para niños, Mapa chile, Mapas">
            <a:extLst>
              <a:ext uri="{FF2B5EF4-FFF2-40B4-BE49-F238E27FC236}">
                <a16:creationId xmlns:a16="http://schemas.microsoft.com/office/drawing/2014/main" id="{5E24B164-B19B-48F3-9243-92819BFE1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9"/>
          <a:stretch/>
        </p:blipFill>
        <p:spPr bwMode="auto">
          <a:xfrm>
            <a:off x="3962400" y="-95737"/>
            <a:ext cx="5181600" cy="696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1264" y="0"/>
            <a:ext cx="186524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12535" y="0"/>
            <a:ext cx="673608" cy="1560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8161" y="0"/>
            <a:ext cx="576580" cy="1485265"/>
          </a:xfrm>
          <a:custGeom>
            <a:avLst/>
            <a:gdLst/>
            <a:ahLst/>
            <a:cxnLst/>
            <a:rect l="l" t="t" r="r" b="b"/>
            <a:pathLst>
              <a:path w="576579" h="1485265">
                <a:moveTo>
                  <a:pt x="576072" y="1484757"/>
                </a:moveTo>
                <a:lnTo>
                  <a:pt x="499482" y="1483044"/>
                </a:lnTo>
                <a:lnTo>
                  <a:pt x="430671" y="1478209"/>
                </a:lnTo>
                <a:lnTo>
                  <a:pt x="372379" y="1470707"/>
                </a:lnTo>
                <a:lnTo>
                  <a:pt x="327349" y="1460993"/>
                </a:lnTo>
                <a:lnTo>
                  <a:pt x="288036" y="1436751"/>
                </a:lnTo>
                <a:lnTo>
                  <a:pt x="288036" y="790448"/>
                </a:lnTo>
                <a:lnTo>
                  <a:pt x="277741" y="777675"/>
                </a:lnTo>
                <a:lnTo>
                  <a:pt x="203644" y="756491"/>
                </a:lnTo>
                <a:lnTo>
                  <a:pt x="145344" y="748989"/>
                </a:lnTo>
                <a:lnTo>
                  <a:pt x="76545" y="744154"/>
                </a:lnTo>
                <a:lnTo>
                  <a:pt x="0" y="742441"/>
                </a:lnTo>
                <a:lnTo>
                  <a:pt x="76545" y="740720"/>
                </a:lnTo>
                <a:lnTo>
                  <a:pt x="145344" y="735866"/>
                </a:lnTo>
                <a:lnTo>
                  <a:pt x="203644" y="728345"/>
                </a:lnTo>
                <a:lnTo>
                  <a:pt x="248694" y="718622"/>
                </a:lnTo>
                <a:lnTo>
                  <a:pt x="288036" y="694436"/>
                </a:lnTo>
                <a:lnTo>
                  <a:pt x="288036" y="48005"/>
                </a:lnTo>
                <a:lnTo>
                  <a:pt x="298321" y="35233"/>
                </a:lnTo>
                <a:lnTo>
                  <a:pt x="327349" y="23763"/>
                </a:lnTo>
                <a:lnTo>
                  <a:pt x="372379" y="14049"/>
                </a:lnTo>
                <a:lnTo>
                  <a:pt x="430671" y="6547"/>
                </a:lnTo>
                <a:lnTo>
                  <a:pt x="499482" y="1712"/>
                </a:lnTo>
                <a:lnTo>
                  <a:pt x="57607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76900" y="1458467"/>
            <a:ext cx="521208" cy="1181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31764" y="1493392"/>
            <a:ext cx="424815" cy="1071880"/>
          </a:xfrm>
          <a:custGeom>
            <a:avLst/>
            <a:gdLst/>
            <a:ahLst/>
            <a:cxnLst/>
            <a:rect l="l" t="t" r="r" b="b"/>
            <a:pathLst>
              <a:path w="424814" h="1071880">
                <a:moveTo>
                  <a:pt x="424434" y="1071499"/>
                </a:moveTo>
                <a:lnTo>
                  <a:pt x="357350" y="1069692"/>
                </a:lnTo>
                <a:lnTo>
                  <a:pt x="299094" y="1064667"/>
                </a:lnTo>
                <a:lnTo>
                  <a:pt x="253157" y="1057014"/>
                </a:lnTo>
                <a:lnTo>
                  <a:pt x="212216" y="1036193"/>
                </a:lnTo>
                <a:lnTo>
                  <a:pt x="212216" y="571119"/>
                </a:lnTo>
                <a:lnTo>
                  <a:pt x="201399" y="559936"/>
                </a:lnTo>
                <a:lnTo>
                  <a:pt x="171276" y="550242"/>
                </a:lnTo>
                <a:lnTo>
                  <a:pt x="125339" y="542608"/>
                </a:lnTo>
                <a:lnTo>
                  <a:pt x="67083" y="537607"/>
                </a:lnTo>
                <a:lnTo>
                  <a:pt x="0" y="535813"/>
                </a:lnTo>
                <a:lnTo>
                  <a:pt x="67083" y="534005"/>
                </a:lnTo>
                <a:lnTo>
                  <a:pt x="125339" y="528973"/>
                </a:lnTo>
                <a:lnTo>
                  <a:pt x="171276" y="521301"/>
                </a:lnTo>
                <a:lnTo>
                  <a:pt x="201399" y="511575"/>
                </a:lnTo>
                <a:lnTo>
                  <a:pt x="212216" y="500380"/>
                </a:lnTo>
                <a:lnTo>
                  <a:pt x="212216" y="35433"/>
                </a:lnTo>
                <a:lnTo>
                  <a:pt x="223034" y="24237"/>
                </a:lnTo>
                <a:lnTo>
                  <a:pt x="253157" y="14511"/>
                </a:lnTo>
                <a:lnTo>
                  <a:pt x="299094" y="6839"/>
                </a:lnTo>
                <a:lnTo>
                  <a:pt x="357350" y="1807"/>
                </a:lnTo>
                <a:lnTo>
                  <a:pt x="424434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8028" y="2529839"/>
            <a:ext cx="606551" cy="11750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4034" y="2564892"/>
            <a:ext cx="508000" cy="1064895"/>
          </a:xfrm>
          <a:custGeom>
            <a:avLst/>
            <a:gdLst/>
            <a:ahLst/>
            <a:cxnLst/>
            <a:rect l="l" t="t" r="r" b="b"/>
            <a:pathLst>
              <a:path w="508000" h="1064895">
                <a:moveTo>
                  <a:pt x="507618" y="1064641"/>
                </a:moveTo>
                <a:lnTo>
                  <a:pt x="427438" y="1062472"/>
                </a:lnTo>
                <a:lnTo>
                  <a:pt x="357785" y="1056439"/>
                </a:lnTo>
                <a:lnTo>
                  <a:pt x="302848" y="1047249"/>
                </a:lnTo>
                <a:lnTo>
                  <a:pt x="253873" y="1022223"/>
                </a:lnTo>
                <a:lnTo>
                  <a:pt x="253873" y="574548"/>
                </a:lnTo>
                <a:lnTo>
                  <a:pt x="240930" y="561176"/>
                </a:lnTo>
                <a:lnTo>
                  <a:pt x="204889" y="549566"/>
                </a:lnTo>
                <a:lnTo>
                  <a:pt x="149933" y="540413"/>
                </a:lnTo>
                <a:lnTo>
                  <a:pt x="80242" y="534411"/>
                </a:lnTo>
                <a:lnTo>
                  <a:pt x="0" y="532257"/>
                </a:lnTo>
                <a:lnTo>
                  <a:pt x="80242" y="530102"/>
                </a:lnTo>
                <a:lnTo>
                  <a:pt x="149933" y="524100"/>
                </a:lnTo>
                <a:lnTo>
                  <a:pt x="204889" y="514947"/>
                </a:lnTo>
                <a:lnTo>
                  <a:pt x="240930" y="503337"/>
                </a:lnTo>
                <a:lnTo>
                  <a:pt x="253873" y="489966"/>
                </a:lnTo>
                <a:lnTo>
                  <a:pt x="253873" y="42291"/>
                </a:lnTo>
                <a:lnTo>
                  <a:pt x="266814" y="28919"/>
                </a:lnTo>
                <a:lnTo>
                  <a:pt x="302848" y="17309"/>
                </a:lnTo>
                <a:lnTo>
                  <a:pt x="357785" y="8156"/>
                </a:lnTo>
                <a:lnTo>
                  <a:pt x="427438" y="2154"/>
                </a:lnTo>
                <a:lnTo>
                  <a:pt x="50761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36464" y="3619500"/>
            <a:ext cx="673608" cy="10927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92090" y="3655567"/>
            <a:ext cx="576580" cy="982344"/>
          </a:xfrm>
          <a:custGeom>
            <a:avLst/>
            <a:gdLst/>
            <a:ahLst/>
            <a:cxnLst/>
            <a:rect l="l" t="t" r="r" b="b"/>
            <a:pathLst>
              <a:path w="576579" h="982345">
                <a:moveTo>
                  <a:pt x="576072" y="981963"/>
                </a:moveTo>
                <a:lnTo>
                  <a:pt x="499482" y="980251"/>
                </a:lnTo>
                <a:lnTo>
                  <a:pt x="430671" y="975416"/>
                </a:lnTo>
                <a:lnTo>
                  <a:pt x="372379" y="967914"/>
                </a:lnTo>
                <a:lnTo>
                  <a:pt x="327349" y="958200"/>
                </a:lnTo>
                <a:lnTo>
                  <a:pt x="288036" y="933957"/>
                </a:lnTo>
                <a:lnTo>
                  <a:pt x="288036" y="538987"/>
                </a:lnTo>
                <a:lnTo>
                  <a:pt x="277741" y="526215"/>
                </a:lnTo>
                <a:lnTo>
                  <a:pt x="203644" y="505031"/>
                </a:lnTo>
                <a:lnTo>
                  <a:pt x="145344" y="497529"/>
                </a:lnTo>
                <a:lnTo>
                  <a:pt x="76545" y="492694"/>
                </a:lnTo>
                <a:lnTo>
                  <a:pt x="0" y="490981"/>
                </a:lnTo>
                <a:lnTo>
                  <a:pt x="76545" y="489269"/>
                </a:lnTo>
                <a:lnTo>
                  <a:pt x="145344" y="484434"/>
                </a:lnTo>
                <a:lnTo>
                  <a:pt x="203644" y="476932"/>
                </a:lnTo>
                <a:lnTo>
                  <a:pt x="248694" y="467218"/>
                </a:lnTo>
                <a:lnTo>
                  <a:pt x="288036" y="442975"/>
                </a:lnTo>
                <a:lnTo>
                  <a:pt x="288036" y="48005"/>
                </a:lnTo>
                <a:lnTo>
                  <a:pt x="298321" y="35233"/>
                </a:lnTo>
                <a:lnTo>
                  <a:pt x="327349" y="23763"/>
                </a:lnTo>
                <a:lnTo>
                  <a:pt x="372379" y="14049"/>
                </a:lnTo>
                <a:lnTo>
                  <a:pt x="430671" y="6547"/>
                </a:lnTo>
                <a:lnTo>
                  <a:pt x="499482" y="1712"/>
                </a:lnTo>
                <a:lnTo>
                  <a:pt x="57607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8364" y="4602478"/>
            <a:ext cx="673608" cy="2255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3228" y="4637532"/>
            <a:ext cx="576580" cy="2220595"/>
          </a:xfrm>
          <a:custGeom>
            <a:avLst/>
            <a:gdLst/>
            <a:ahLst/>
            <a:cxnLst/>
            <a:rect l="l" t="t" r="r" b="b"/>
            <a:pathLst>
              <a:path w="576579" h="2220595">
                <a:moveTo>
                  <a:pt x="576072" y="2220467"/>
                </a:moveTo>
                <a:lnTo>
                  <a:pt x="499482" y="2218753"/>
                </a:lnTo>
                <a:lnTo>
                  <a:pt x="430671" y="2213913"/>
                </a:lnTo>
                <a:lnTo>
                  <a:pt x="372379" y="2206407"/>
                </a:lnTo>
                <a:lnTo>
                  <a:pt x="327349" y="2196692"/>
                </a:lnTo>
                <a:lnTo>
                  <a:pt x="288036" y="2172464"/>
                </a:lnTo>
                <a:lnTo>
                  <a:pt x="288036" y="1158265"/>
                </a:lnTo>
                <a:lnTo>
                  <a:pt x="277741" y="1145501"/>
                </a:lnTo>
                <a:lnTo>
                  <a:pt x="203644" y="1124318"/>
                </a:lnTo>
                <a:lnTo>
                  <a:pt x="145344" y="1116812"/>
                </a:lnTo>
                <a:lnTo>
                  <a:pt x="76545" y="1111973"/>
                </a:lnTo>
                <a:lnTo>
                  <a:pt x="0" y="1110259"/>
                </a:lnTo>
                <a:lnTo>
                  <a:pt x="76545" y="1108544"/>
                </a:lnTo>
                <a:lnTo>
                  <a:pt x="145344" y="1103706"/>
                </a:lnTo>
                <a:lnTo>
                  <a:pt x="203644" y="1096200"/>
                </a:lnTo>
                <a:lnTo>
                  <a:pt x="248694" y="1086485"/>
                </a:lnTo>
                <a:lnTo>
                  <a:pt x="288036" y="1062253"/>
                </a:lnTo>
                <a:lnTo>
                  <a:pt x="288036" y="48006"/>
                </a:lnTo>
                <a:lnTo>
                  <a:pt x="298321" y="35277"/>
                </a:lnTo>
                <a:lnTo>
                  <a:pt x="327349" y="23819"/>
                </a:lnTo>
                <a:lnTo>
                  <a:pt x="372379" y="14097"/>
                </a:lnTo>
                <a:lnTo>
                  <a:pt x="430671" y="6575"/>
                </a:lnTo>
                <a:lnTo>
                  <a:pt x="499482" y="1721"/>
                </a:lnTo>
                <a:lnTo>
                  <a:pt x="576072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42032" y="318515"/>
            <a:ext cx="3046475" cy="729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65932" y="434340"/>
            <a:ext cx="1647443" cy="5654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88895" y="346329"/>
            <a:ext cx="2952369" cy="6343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88895" y="346329"/>
            <a:ext cx="2952750" cy="634365"/>
          </a:xfrm>
          <a:custGeom>
            <a:avLst/>
            <a:gdLst/>
            <a:ahLst/>
            <a:cxnLst/>
            <a:rect l="l" t="t" r="r" b="b"/>
            <a:pathLst>
              <a:path w="2952750" h="634365">
                <a:moveTo>
                  <a:pt x="0" y="105791"/>
                </a:moveTo>
                <a:lnTo>
                  <a:pt x="8314" y="64615"/>
                </a:lnTo>
                <a:lnTo>
                  <a:pt x="30987" y="30988"/>
                </a:lnTo>
                <a:lnTo>
                  <a:pt x="64615" y="8314"/>
                </a:lnTo>
                <a:lnTo>
                  <a:pt x="105791" y="0"/>
                </a:lnTo>
                <a:lnTo>
                  <a:pt x="2846578" y="0"/>
                </a:lnTo>
                <a:lnTo>
                  <a:pt x="2887753" y="8314"/>
                </a:lnTo>
                <a:lnTo>
                  <a:pt x="2921381" y="30988"/>
                </a:lnTo>
                <a:lnTo>
                  <a:pt x="2944054" y="64615"/>
                </a:lnTo>
                <a:lnTo>
                  <a:pt x="2952369" y="105791"/>
                </a:lnTo>
                <a:lnTo>
                  <a:pt x="2952369" y="528701"/>
                </a:lnTo>
                <a:lnTo>
                  <a:pt x="2944054" y="569856"/>
                </a:lnTo>
                <a:lnTo>
                  <a:pt x="2921381" y="603440"/>
                </a:lnTo>
                <a:lnTo>
                  <a:pt x="2887753" y="626070"/>
                </a:lnTo>
                <a:lnTo>
                  <a:pt x="2846578" y="634365"/>
                </a:lnTo>
                <a:lnTo>
                  <a:pt x="105791" y="634365"/>
                </a:lnTo>
                <a:lnTo>
                  <a:pt x="64615" y="626070"/>
                </a:lnTo>
                <a:lnTo>
                  <a:pt x="30987" y="603440"/>
                </a:lnTo>
                <a:lnTo>
                  <a:pt x="8314" y="569856"/>
                </a:lnTo>
                <a:lnTo>
                  <a:pt x="0" y="528701"/>
                </a:lnTo>
                <a:lnTo>
                  <a:pt x="0" y="105791"/>
                </a:lnTo>
                <a:close/>
              </a:path>
            </a:pathLst>
          </a:custGeom>
          <a:ln w="9525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433953" y="498475"/>
            <a:ext cx="1261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Norte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grande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91383" y="1684020"/>
            <a:ext cx="3046475" cy="729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86911" y="1799844"/>
            <a:ext cx="1508760" cy="5654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38627" y="1711960"/>
            <a:ext cx="2952369" cy="63436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38627" y="1711960"/>
            <a:ext cx="2952750" cy="634365"/>
          </a:xfrm>
          <a:custGeom>
            <a:avLst/>
            <a:gdLst/>
            <a:ahLst/>
            <a:cxnLst/>
            <a:rect l="l" t="t" r="r" b="b"/>
            <a:pathLst>
              <a:path w="2952750" h="634364">
                <a:moveTo>
                  <a:pt x="0" y="105790"/>
                </a:moveTo>
                <a:lnTo>
                  <a:pt x="8314" y="64615"/>
                </a:lnTo>
                <a:lnTo>
                  <a:pt x="30987" y="30987"/>
                </a:lnTo>
                <a:lnTo>
                  <a:pt x="64615" y="8314"/>
                </a:lnTo>
                <a:lnTo>
                  <a:pt x="105791" y="0"/>
                </a:lnTo>
                <a:lnTo>
                  <a:pt x="2846578" y="0"/>
                </a:lnTo>
                <a:lnTo>
                  <a:pt x="2887753" y="8314"/>
                </a:lnTo>
                <a:lnTo>
                  <a:pt x="2921380" y="30987"/>
                </a:lnTo>
                <a:lnTo>
                  <a:pt x="2944054" y="64615"/>
                </a:lnTo>
                <a:lnTo>
                  <a:pt x="2952369" y="105790"/>
                </a:lnTo>
                <a:lnTo>
                  <a:pt x="2952369" y="528701"/>
                </a:lnTo>
                <a:lnTo>
                  <a:pt x="2944054" y="569803"/>
                </a:lnTo>
                <a:lnTo>
                  <a:pt x="2921380" y="603392"/>
                </a:lnTo>
                <a:lnTo>
                  <a:pt x="2887753" y="626052"/>
                </a:lnTo>
                <a:lnTo>
                  <a:pt x="2846578" y="634364"/>
                </a:lnTo>
                <a:lnTo>
                  <a:pt x="105791" y="634364"/>
                </a:lnTo>
                <a:lnTo>
                  <a:pt x="64615" y="626052"/>
                </a:lnTo>
                <a:lnTo>
                  <a:pt x="30987" y="603392"/>
                </a:lnTo>
                <a:lnTo>
                  <a:pt x="8314" y="569803"/>
                </a:lnTo>
                <a:lnTo>
                  <a:pt x="0" y="528701"/>
                </a:lnTo>
                <a:lnTo>
                  <a:pt x="0" y="105790"/>
                </a:lnTo>
                <a:close/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54044" y="1864614"/>
            <a:ext cx="11233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Norte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Chico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13660" y="2833116"/>
            <a:ext cx="3048000" cy="72847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83279" y="2947416"/>
            <a:ext cx="1559052" cy="565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61666" y="2859913"/>
            <a:ext cx="2952369" cy="6343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61666" y="2859913"/>
            <a:ext cx="2952750" cy="634365"/>
          </a:xfrm>
          <a:custGeom>
            <a:avLst/>
            <a:gdLst/>
            <a:ahLst/>
            <a:cxnLst/>
            <a:rect l="l" t="t" r="r" b="b"/>
            <a:pathLst>
              <a:path w="2952750" h="634364">
                <a:moveTo>
                  <a:pt x="0" y="105790"/>
                </a:moveTo>
                <a:lnTo>
                  <a:pt x="8314" y="64615"/>
                </a:lnTo>
                <a:lnTo>
                  <a:pt x="30987" y="30987"/>
                </a:lnTo>
                <a:lnTo>
                  <a:pt x="64615" y="8314"/>
                </a:lnTo>
                <a:lnTo>
                  <a:pt x="105790" y="0"/>
                </a:lnTo>
                <a:lnTo>
                  <a:pt x="2846578" y="0"/>
                </a:lnTo>
                <a:lnTo>
                  <a:pt x="2887753" y="8314"/>
                </a:lnTo>
                <a:lnTo>
                  <a:pt x="2921381" y="30987"/>
                </a:lnTo>
                <a:lnTo>
                  <a:pt x="2944054" y="64615"/>
                </a:lnTo>
                <a:lnTo>
                  <a:pt x="2952369" y="105790"/>
                </a:lnTo>
                <a:lnTo>
                  <a:pt x="2952369" y="528701"/>
                </a:lnTo>
                <a:lnTo>
                  <a:pt x="2944054" y="569803"/>
                </a:lnTo>
                <a:lnTo>
                  <a:pt x="2921381" y="603392"/>
                </a:lnTo>
                <a:lnTo>
                  <a:pt x="2887753" y="626052"/>
                </a:lnTo>
                <a:lnTo>
                  <a:pt x="2846578" y="634364"/>
                </a:lnTo>
                <a:lnTo>
                  <a:pt x="105790" y="634364"/>
                </a:lnTo>
                <a:lnTo>
                  <a:pt x="64615" y="626052"/>
                </a:lnTo>
                <a:lnTo>
                  <a:pt x="30987" y="603392"/>
                </a:lnTo>
                <a:lnTo>
                  <a:pt x="8314" y="569803"/>
                </a:lnTo>
                <a:lnTo>
                  <a:pt x="0" y="528701"/>
                </a:lnTo>
                <a:lnTo>
                  <a:pt x="0" y="105790"/>
                </a:lnTo>
                <a:close/>
              </a:path>
            </a:pathLst>
          </a:custGeom>
          <a:ln w="9524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51046" y="3012694"/>
            <a:ext cx="1173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Zona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central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89048" y="3802379"/>
            <a:ext cx="3048000" cy="72847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35451" y="3916679"/>
            <a:ext cx="1207008" cy="5654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37054" y="3829430"/>
            <a:ext cx="2952369" cy="63436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37054" y="3829430"/>
            <a:ext cx="2952750" cy="634365"/>
          </a:xfrm>
          <a:custGeom>
            <a:avLst/>
            <a:gdLst/>
            <a:ahLst/>
            <a:cxnLst/>
            <a:rect l="l" t="t" r="r" b="b"/>
            <a:pathLst>
              <a:path w="2952750" h="634364">
                <a:moveTo>
                  <a:pt x="0" y="105664"/>
                </a:moveTo>
                <a:lnTo>
                  <a:pt x="8314" y="64508"/>
                </a:lnTo>
                <a:lnTo>
                  <a:pt x="30987" y="30924"/>
                </a:lnTo>
                <a:lnTo>
                  <a:pt x="64615" y="8294"/>
                </a:lnTo>
                <a:lnTo>
                  <a:pt x="105790" y="0"/>
                </a:lnTo>
                <a:lnTo>
                  <a:pt x="2846578" y="0"/>
                </a:lnTo>
                <a:lnTo>
                  <a:pt x="2887753" y="8294"/>
                </a:lnTo>
                <a:lnTo>
                  <a:pt x="2921381" y="30924"/>
                </a:lnTo>
                <a:lnTo>
                  <a:pt x="2944054" y="64508"/>
                </a:lnTo>
                <a:lnTo>
                  <a:pt x="2952369" y="105664"/>
                </a:lnTo>
                <a:lnTo>
                  <a:pt x="2952369" y="528574"/>
                </a:lnTo>
                <a:lnTo>
                  <a:pt x="2944054" y="569749"/>
                </a:lnTo>
                <a:lnTo>
                  <a:pt x="2921381" y="603377"/>
                </a:lnTo>
                <a:lnTo>
                  <a:pt x="2887753" y="626050"/>
                </a:lnTo>
                <a:lnTo>
                  <a:pt x="2846578" y="634365"/>
                </a:lnTo>
                <a:lnTo>
                  <a:pt x="105790" y="634365"/>
                </a:lnTo>
                <a:lnTo>
                  <a:pt x="64615" y="626050"/>
                </a:lnTo>
                <a:lnTo>
                  <a:pt x="30987" y="603377"/>
                </a:lnTo>
                <a:lnTo>
                  <a:pt x="8314" y="569749"/>
                </a:lnTo>
                <a:lnTo>
                  <a:pt x="0" y="528574"/>
                </a:lnTo>
                <a:lnTo>
                  <a:pt x="0" y="105664"/>
                </a:lnTo>
                <a:close/>
              </a:path>
            </a:pathLst>
          </a:custGeom>
          <a:ln w="9524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403219" y="3982339"/>
            <a:ext cx="821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Zona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292095" y="5402579"/>
            <a:ext cx="3048000" cy="7299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67811" y="5518403"/>
            <a:ext cx="1546860" cy="5654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39720" y="5430646"/>
            <a:ext cx="2952369" cy="63433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39720" y="5430646"/>
            <a:ext cx="2952750" cy="634365"/>
          </a:xfrm>
          <a:custGeom>
            <a:avLst/>
            <a:gdLst/>
            <a:ahLst/>
            <a:cxnLst/>
            <a:rect l="l" t="t" r="r" b="b"/>
            <a:pathLst>
              <a:path w="2952750" h="634364">
                <a:moveTo>
                  <a:pt x="0" y="105663"/>
                </a:moveTo>
                <a:lnTo>
                  <a:pt x="8314" y="64508"/>
                </a:lnTo>
                <a:lnTo>
                  <a:pt x="30987" y="30924"/>
                </a:lnTo>
                <a:lnTo>
                  <a:pt x="64615" y="8294"/>
                </a:lnTo>
                <a:lnTo>
                  <a:pt x="105791" y="0"/>
                </a:lnTo>
                <a:lnTo>
                  <a:pt x="2846578" y="0"/>
                </a:lnTo>
                <a:lnTo>
                  <a:pt x="2887753" y="8294"/>
                </a:lnTo>
                <a:lnTo>
                  <a:pt x="2921381" y="30924"/>
                </a:lnTo>
                <a:lnTo>
                  <a:pt x="2944054" y="64508"/>
                </a:lnTo>
                <a:lnTo>
                  <a:pt x="2952369" y="105663"/>
                </a:lnTo>
                <a:lnTo>
                  <a:pt x="2952369" y="528599"/>
                </a:lnTo>
                <a:lnTo>
                  <a:pt x="2944054" y="569756"/>
                </a:lnTo>
                <a:lnTo>
                  <a:pt x="2921381" y="603367"/>
                </a:lnTo>
                <a:lnTo>
                  <a:pt x="2887753" y="626029"/>
                </a:lnTo>
                <a:lnTo>
                  <a:pt x="2846578" y="634339"/>
                </a:lnTo>
                <a:lnTo>
                  <a:pt x="105791" y="634339"/>
                </a:lnTo>
                <a:lnTo>
                  <a:pt x="64615" y="626029"/>
                </a:lnTo>
                <a:lnTo>
                  <a:pt x="30987" y="603367"/>
                </a:lnTo>
                <a:lnTo>
                  <a:pt x="8314" y="569756"/>
                </a:lnTo>
                <a:lnTo>
                  <a:pt x="0" y="528599"/>
                </a:lnTo>
                <a:lnTo>
                  <a:pt x="0" y="105663"/>
                </a:lnTo>
                <a:close/>
              </a:path>
            </a:pathLst>
          </a:custGeom>
          <a:ln w="9525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235198" y="5583732"/>
            <a:ext cx="11614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Zona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austral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idita ilustraciones #YoApruebo on Twitter: &quot;#puertomontt ...">
            <a:extLst>
              <a:ext uri="{FF2B5EF4-FFF2-40B4-BE49-F238E27FC236}">
                <a16:creationId xmlns:a16="http://schemas.microsoft.com/office/drawing/2014/main" id="{384E8D02-A44A-4932-9CEE-375C6DBA1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5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0" y="0"/>
            <a:ext cx="7141363" cy="8483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solidFill>
                  <a:srgbClr val="943735"/>
                </a:solidFill>
                <a:latin typeface="Maiandra GD"/>
                <a:cs typeface="Maiandra GD"/>
              </a:rPr>
              <a:t>Objetivo: </a:t>
            </a:r>
            <a:r>
              <a:rPr sz="2700" spc="-5" dirty="0">
                <a:latin typeface="Maiandra GD"/>
                <a:cs typeface="Maiandra GD"/>
              </a:rPr>
              <a:t>Comprender </a:t>
            </a:r>
            <a:r>
              <a:rPr sz="2700" dirty="0">
                <a:latin typeface="Maiandra GD"/>
                <a:cs typeface="Maiandra GD"/>
              </a:rPr>
              <a:t>las </a:t>
            </a:r>
            <a:r>
              <a:rPr sz="2700" spc="-10" dirty="0">
                <a:latin typeface="Maiandra GD"/>
                <a:cs typeface="Maiandra GD"/>
              </a:rPr>
              <a:t>características  </a:t>
            </a:r>
            <a:r>
              <a:rPr sz="2700" dirty="0">
                <a:latin typeface="Maiandra GD"/>
                <a:cs typeface="Maiandra GD"/>
              </a:rPr>
              <a:t>generales </a:t>
            </a:r>
            <a:r>
              <a:rPr sz="2700" spc="-5" dirty="0">
                <a:latin typeface="Maiandra GD"/>
                <a:cs typeface="Maiandra GD"/>
              </a:rPr>
              <a:t>de </a:t>
            </a:r>
            <a:r>
              <a:rPr sz="2700" dirty="0">
                <a:latin typeface="Maiandra GD"/>
                <a:cs typeface="Maiandra GD"/>
              </a:rPr>
              <a:t>la </a:t>
            </a:r>
            <a:r>
              <a:rPr sz="2700" spc="-10" dirty="0">
                <a:latin typeface="Maiandra GD"/>
                <a:cs typeface="Maiandra GD"/>
              </a:rPr>
              <a:t>zona </a:t>
            </a:r>
            <a:r>
              <a:rPr sz="2700" dirty="0">
                <a:latin typeface="Maiandra GD"/>
                <a:cs typeface="Maiandra GD"/>
              </a:rPr>
              <a:t>sur </a:t>
            </a:r>
            <a:r>
              <a:rPr sz="2700" spc="-5" dirty="0">
                <a:latin typeface="Maiandra GD"/>
                <a:cs typeface="Maiandra GD"/>
              </a:rPr>
              <a:t>de</a:t>
            </a:r>
            <a:r>
              <a:rPr sz="2700" spc="-40" dirty="0">
                <a:latin typeface="Maiandra GD"/>
                <a:cs typeface="Maiandra GD"/>
              </a:rPr>
              <a:t> </a:t>
            </a:r>
            <a:r>
              <a:rPr sz="2700" spc="-5" dirty="0">
                <a:latin typeface="Maiandra GD"/>
                <a:cs typeface="Maiandra GD"/>
              </a:rPr>
              <a:t>Chile.</a:t>
            </a:r>
            <a:endParaRPr sz="2700" dirty="0">
              <a:latin typeface="Maiandra GD"/>
              <a:cs typeface="Maiandra G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9546" y="457200"/>
            <a:ext cx="3145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¿CÓMO </a:t>
            </a:r>
            <a:r>
              <a:rPr dirty="0"/>
              <a:t>ES LA </a:t>
            </a:r>
            <a:r>
              <a:rPr spc="-5" dirty="0"/>
              <a:t>ZONA</a:t>
            </a:r>
            <a:r>
              <a:rPr spc="-114" dirty="0"/>
              <a:t> </a:t>
            </a:r>
            <a:r>
              <a:rPr spc="-5" dirty="0"/>
              <a:t>SUR?</a:t>
            </a:r>
          </a:p>
        </p:txBody>
      </p:sp>
      <p:sp>
        <p:nvSpPr>
          <p:cNvPr id="5" name="object 5"/>
          <p:cNvSpPr/>
          <p:nvPr/>
        </p:nvSpPr>
        <p:spPr>
          <a:xfrm>
            <a:off x="539546" y="1174496"/>
            <a:ext cx="8065134" cy="2986405"/>
          </a:xfrm>
          <a:custGeom>
            <a:avLst/>
            <a:gdLst/>
            <a:ahLst/>
            <a:cxnLst/>
            <a:rect l="l" t="t" r="r" b="b"/>
            <a:pathLst>
              <a:path w="8065134" h="2986404">
                <a:moveTo>
                  <a:pt x="7567244" y="0"/>
                </a:moveTo>
                <a:lnTo>
                  <a:pt x="497649" y="0"/>
                </a:lnTo>
                <a:lnTo>
                  <a:pt x="449723" y="2278"/>
                </a:lnTo>
                <a:lnTo>
                  <a:pt x="403085" y="8976"/>
                </a:lnTo>
                <a:lnTo>
                  <a:pt x="357945" y="19883"/>
                </a:lnTo>
                <a:lnTo>
                  <a:pt x="314510" y="34792"/>
                </a:lnTo>
                <a:lnTo>
                  <a:pt x="272991" y="53492"/>
                </a:lnTo>
                <a:lnTo>
                  <a:pt x="233594" y="75777"/>
                </a:lnTo>
                <a:lnTo>
                  <a:pt x="196529" y="101436"/>
                </a:lnTo>
                <a:lnTo>
                  <a:pt x="162004" y="130261"/>
                </a:lnTo>
                <a:lnTo>
                  <a:pt x="130227" y="162043"/>
                </a:lnTo>
                <a:lnTo>
                  <a:pt x="101409" y="196574"/>
                </a:lnTo>
                <a:lnTo>
                  <a:pt x="75755" y="233645"/>
                </a:lnTo>
                <a:lnTo>
                  <a:pt x="53477" y="273046"/>
                </a:lnTo>
                <a:lnTo>
                  <a:pt x="34781" y="314570"/>
                </a:lnTo>
                <a:lnTo>
                  <a:pt x="19877" y="358008"/>
                </a:lnTo>
                <a:lnTo>
                  <a:pt x="8973" y="403150"/>
                </a:lnTo>
                <a:lnTo>
                  <a:pt x="2278" y="449787"/>
                </a:lnTo>
                <a:lnTo>
                  <a:pt x="0" y="497713"/>
                </a:lnTo>
                <a:lnTo>
                  <a:pt x="0" y="2488184"/>
                </a:lnTo>
                <a:lnTo>
                  <a:pt x="2278" y="2536109"/>
                </a:lnTo>
                <a:lnTo>
                  <a:pt x="8973" y="2582746"/>
                </a:lnTo>
                <a:lnTo>
                  <a:pt x="19877" y="2627888"/>
                </a:lnTo>
                <a:lnTo>
                  <a:pt x="34781" y="2671326"/>
                </a:lnTo>
                <a:lnTo>
                  <a:pt x="53477" y="2712850"/>
                </a:lnTo>
                <a:lnTo>
                  <a:pt x="75755" y="2752251"/>
                </a:lnTo>
                <a:lnTo>
                  <a:pt x="101409" y="2789322"/>
                </a:lnTo>
                <a:lnTo>
                  <a:pt x="130227" y="2823853"/>
                </a:lnTo>
                <a:lnTo>
                  <a:pt x="162004" y="2855635"/>
                </a:lnTo>
                <a:lnTo>
                  <a:pt x="196529" y="2884460"/>
                </a:lnTo>
                <a:lnTo>
                  <a:pt x="233594" y="2910119"/>
                </a:lnTo>
                <a:lnTo>
                  <a:pt x="272991" y="2932404"/>
                </a:lnTo>
                <a:lnTo>
                  <a:pt x="314510" y="2951104"/>
                </a:lnTo>
                <a:lnTo>
                  <a:pt x="357945" y="2966013"/>
                </a:lnTo>
                <a:lnTo>
                  <a:pt x="403085" y="2976920"/>
                </a:lnTo>
                <a:lnTo>
                  <a:pt x="449723" y="2983618"/>
                </a:lnTo>
                <a:lnTo>
                  <a:pt x="497649" y="2985897"/>
                </a:lnTo>
                <a:lnTo>
                  <a:pt x="7567244" y="2985897"/>
                </a:lnTo>
                <a:lnTo>
                  <a:pt x="7615169" y="2983618"/>
                </a:lnTo>
                <a:lnTo>
                  <a:pt x="7661807" y="2976920"/>
                </a:lnTo>
                <a:lnTo>
                  <a:pt x="7706949" y="2966013"/>
                </a:lnTo>
                <a:lnTo>
                  <a:pt x="7750386" y="2951104"/>
                </a:lnTo>
                <a:lnTo>
                  <a:pt x="7791910" y="2932404"/>
                </a:lnTo>
                <a:lnTo>
                  <a:pt x="7831311" y="2910119"/>
                </a:lnTo>
                <a:lnTo>
                  <a:pt x="7868382" y="2884460"/>
                </a:lnTo>
                <a:lnTo>
                  <a:pt x="7902913" y="2855635"/>
                </a:lnTo>
                <a:lnTo>
                  <a:pt x="7934695" y="2823853"/>
                </a:lnTo>
                <a:lnTo>
                  <a:pt x="7963520" y="2789322"/>
                </a:lnTo>
                <a:lnTo>
                  <a:pt x="7989179" y="2752251"/>
                </a:lnTo>
                <a:lnTo>
                  <a:pt x="8011464" y="2712850"/>
                </a:lnTo>
                <a:lnTo>
                  <a:pt x="8030165" y="2671326"/>
                </a:lnTo>
                <a:lnTo>
                  <a:pt x="8045073" y="2627888"/>
                </a:lnTo>
                <a:lnTo>
                  <a:pt x="8055980" y="2582746"/>
                </a:lnTo>
                <a:lnTo>
                  <a:pt x="8062678" y="2536109"/>
                </a:lnTo>
                <a:lnTo>
                  <a:pt x="8064957" y="2488184"/>
                </a:lnTo>
                <a:lnTo>
                  <a:pt x="8064957" y="497713"/>
                </a:lnTo>
                <a:lnTo>
                  <a:pt x="8062678" y="449787"/>
                </a:lnTo>
                <a:lnTo>
                  <a:pt x="8055980" y="403150"/>
                </a:lnTo>
                <a:lnTo>
                  <a:pt x="8045073" y="358008"/>
                </a:lnTo>
                <a:lnTo>
                  <a:pt x="8030165" y="314570"/>
                </a:lnTo>
                <a:lnTo>
                  <a:pt x="8011464" y="273046"/>
                </a:lnTo>
                <a:lnTo>
                  <a:pt x="7989179" y="233645"/>
                </a:lnTo>
                <a:lnTo>
                  <a:pt x="7963520" y="196574"/>
                </a:lnTo>
                <a:lnTo>
                  <a:pt x="7934695" y="162043"/>
                </a:lnTo>
                <a:lnTo>
                  <a:pt x="7902913" y="130261"/>
                </a:lnTo>
                <a:lnTo>
                  <a:pt x="7868382" y="101436"/>
                </a:lnTo>
                <a:lnTo>
                  <a:pt x="7831311" y="75777"/>
                </a:lnTo>
                <a:lnTo>
                  <a:pt x="7791910" y="53492"/>
                </a:lnTo>
                <a:lnTo>
                  <a:pt x="7750386" y="34792"/>
                </a:lnTo>
                <a:lnTo>
                  <a:pt x="7706949" y="19883"/>
                </a:lnTo>
                <a:lnTo>
                  <a:pt x="7661807" y="8976"/>
                </a:lnTo>
                <a:lnTo>
                  <a:pt x="7615169" y="2278"/>
                </a:lnTo>
                <a:lnTo>
                  <a:pt x="7567244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9546" y="1174496"/>
            <a:ext cx="8065134" cy="2986405"/>
          </a:xfrm>
          <a:custGeom>
            <a:avLst/>
            <a:gdLst/>
            <a:ahLst/>
            <a:cxnLst/>
            <a:rect l="l" t="t" r="r" b="b"/>
            <a:pathLst>
              <a:path w="8065134" h="2986404">
                <a:moveTo>
                  <a:pt x="0" y="497713"/>
                </a:moveTo>
                <a:lnTo>
                  <a:pt x="2278" y="449787"/>
                </a:lnTo>
                <a:lnTo>
                  <a:pt x="8973" y="403150"/>
                </a:lnTo>
                <a:lnTo>
                  <a:pt x="19877" y="358008"/>
                </a:lnTo>
                <a:lnTo>
                  <a:pt x="34781" y="314570"/>
                </a:lnTo>
                <a:lnTo>
                  <a:pt x="53477" y="273046"/>
                </a:lnTo>
                <a:lnTo>
                  <a:pt x="75755" y="233645"/>
                </a:lnTo>
                <a:lnTo>
                  <a:pt x="101409" y="196574"/>
                </a:lnTo>
                <a:lnTo>
                  <a:pt x="130227" y="162043"/>
                </a:lnTo>
                <a:lnTo>
                  <a:pt x="162004" y="130261"/>
                </a:lnTo>
                <a:lnTo>
                  <a:pt x="196529" y="101436"/>
                </a:lnTo>
                <a:lnTo>
                  <a:pt x="233594" y="75777"/>
                </a:lnTo>
                <a:lnTo>
                  <a:pt x="272991" y="53492"/>
                </a:lnTo>
                <a:lnTo>
                  <a:pt x="314510" y="34792"/>
                </a:lnTo>
                <a:lnTo>
                  <a:pt x="357945" y="19883"/>
                </a:lnTo>
                <a:lnTo>
                  <a:pt x="403085" y="8976"/>
                </a:lnTo>
                <a:lnTo>
                  <a:pt x="449723" y="2278"/>
                </a:lnTo>
                <a:lnTo>
                  <a:pt x="497649" y="0"/>
                </a:lnTo>
                <a:lnTo>
                  <a:pt x="7567244" y="0"/>
                </a:lnTo>
                <a:lnTo>
                  <a:pt x="7615169" y="2278"/>
                </a:lnTo>
                <a:lnTo>
                  <a:pt x="7661807" y="8976"/>
                </a:lnTo>
                <a:lnTo>
                  <a:pt x="7706949" y="19883"/>
                </a:lnTo>
                <a:lnTo>
                  <a:pt x="7750386" y="34792"/>
                </a:lnTo>
                <a:lnTo>
                  <a:pt x="7791910" y="53492"/>
                </a:lnTo>
                <a:lnTo>
                  <a:pt x="7831311" y="75777"/>
                </a:lnTo>
                <a:lnTo>
                  <a:pt x="7868382" y="101436"/>
                </a:lnTo>
                <a:lnTo>
                  <a:pt x="7902913" y="130261"/>
                </a:lnTo>
                <a:lnTo>
                  <a:pt x="7934695" y="162043"/>
                </a:lnTo>
                <a:lnTo>
                  <a:pt x="7963520" y="196574"/>
                </a:lnTo>
                <a:lnTo>
                  <a:pt x="7989179" y="233645"/>
                </a:lnTo>
                <a:lnTo>
                  <a:pt x="8011464" y="273046"/>
                </a:lnTo>
                <a:lnTo>
                  <a:pt x="8030165" y="314570"/>
                </a:lnTo>
                <a:lnTo>
                  <a:pt x="8045073" y="358008"/>
                </a:lnTo>
                <a:lnTo>
                  <a:pt x="8055980" y="403150"/>
                </a:lnTo>
                <a:lnTo>
                  <a:pt x="8062678" y="449787"/>
                </a:lnTo>
                <a:lnTo>
                  <a:pt x="8064957" y="497713"/>
                </a:lnTo>
                <a:lnTo>
                  <a:pt x="8064957" y="2488184"/>
                </a:lnTo>
                <a:lnTo>
                  <a:pt x="8062678" y="2536109"/>
                </a:lnTo>
                <a:lnTo>
                  <a:pt x="8055980" y="2582746"/>
                </a:lnTo>
                <a:lnTo>
                  <a:pt x="8045073" y="2627888"/>
                </a:lnTo>
                <a:lnTo>
                  <a:pt x="8030165" y="2671326"/>
                </a:lnTo>
                <a:lnTo>
                  <a:pt x="8011464" y="2712850"/>
                </a:lnTo>
                <a:lnTo>
                  <a:pt x="7989179" y="2752251"/>
                </a:lnTo>
                <a:lnTo>
                  <a:pt x="7963520" y="2789322"/>
                </a:lnTo>
                <a:lnTo>
                  <a:pt x="7934695" y="2823853"/>
                </a:lnTo>
                <a:lnTo>
                  <a:pt x="7902913" y="2855635"/>
                </a:lnTo>
                <a:lnTo>
                  <a:pt x="7868382" y="2884460"/>
                </a:lnTo>
                <a:lnTo>
                  <a:pt x="7831311" y="2910119"/>
                </a:lnTo>
                <a:lnTo>
                  <a:pt x="7791910" y="2932404"/>
                </a:lnTo>
                <a:lnTo>
                  <a:pt x="7750386" y="2951104"/>
                </a:lnTo>
                <a:lnTo>
                  <a:pt x="7706949" y="2966013"/>
                </a:lnTo>
                <a:lnTo>
                  <a:pt x="7661807" y="2976920"/>
                </a:lnTo>
                <a:lnTo>
                  <a:pt x="7615169" y="2983618"/>
                </a:lnTo>
                <a:lnTo>
                  <a:pt x="7567244" y="2985897"/>
                </a:lnTo>
                <a:lnTo>
                  <a:pt x="497649" y="2985897"/>
                </a:lnTo>
                <a:lnTo>
                  <a:pt x="449723" y="2983618"/>
                </a:lnTo>
                <a:lnTo>
                  <a:pt x="403085" y="2976920"/>
                </a:lnTo>
                <a:lnTo>
                  <a:pt x="357945" y="2966013"/>
                </a:lnTo>
                <a:lnTo>
                  <a:pt x="314510" y="2951104"/>
                </a:lnTo>
                <a:lnTo>
                  <a:pt x="272991" y="2932404"/>
                </a:lnTo>
                <a:lnTo>
                  <a:pt x="233594" y="2910119"/>
                </a:lnTo>
                <a:lnTo>
                  <a:pt x="196529" y="2884460"/>
                </a:lnTo>
                <a:lnTo>
                  <a:pt x="162004" y="2855635"/>
                </a:lnTo>
                <a:lnTo>
                  <a:pt x="130227" y="2823853"/>
                </a:lnTo>
                <a:lnTo>
                  <a:pt x="101409" y="2789322"/>
                </a:lnTo>
                <a:lnTo>
                  <a:pt x="75755" y="2752251"/>
                </a:lnTo>
                <a:lnTo>
                  <a:pt x="53477" y="2712850"/>
                </a:lnTo>
                <a:lnTo>
                  <a:pt x="34781" y="2671326"/>
                </a:lnTo>
                <a:lnTo>
                  <a:pt x="19877" y="2627888"/>
                </a:lnTo>
                <a:lnTo>
                  <a:pt x="8973" y="2582746"/>
                </a:lnTo>
                <a:lnTo>
                  <a:pt x="2278" y="2536109"/>
                </a:lnTo>
                <a:lnTo>
                  <a:pt x="0" y="2488184"/>
                </a:lnTo>
                <a:lnTo>
                  <a:pt x="0" y="497713"/>
                </a:lnTo>
                <a:close/>
              </a:path>
            </a:pathLst>
          </a:custGeom>
          <a:ln w="25399">
            <a:solidFill>
              <a:srgbClr val="4674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3132" y="1378712"/>
            <a:ext cx="7332980" cy="249110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400"/>
              </a:spcBef>
              <a:tabLst>
                <a:tab pos="7017384" algn="l"/>
              </a:tabLst>
            </a:pPr>
            <a:r>
              <a:rPr sz="2900" b="1" i="1" spc="-20" dirty="0">
                <a:latin typeface="Calibri"/>
                <a:cs typeface="Calibri"/>
              </a:rPr>
              <a:t>Está </a:t>
            </a:r>
            <a:r>
              <a:rPr sz="2900" b="1" i="1" spc="-10" dirty="0">
                <a:latin typeface="Calibri"/>
                <a:cs typeface="Calibri"/>
              </a:rPr>
              <a:t>compuesta </a:t>
            </a:r>
            <a:r>
              <a:rPr sz="2900" b="1" i="1" dirty="0">
                <a:latin typeface="Calibri"/>
                <a:cs typeface="Calibri"/>
              </a:rPr>
              <a:t>por la </a:t>
            </a:r>
            <a:r>
              <a:rPr sz="2900" b="1" i="1" spc="-15" dirty="0">
                <a:latin typeface="Calibri"/>
                <a:cs typeface="Calibri"/>
              </a:rPr>
              <a:t>Región </a:t>
            </a:r>
            <a:r>
              <a:rPr sz="2900" b="1" i="1" dirty="0">
                <a:latin typeface="Calibri"/>
                <a:cs typeface="Calibri"/>
              </a:rPr>
              <a:t>de Araucanía IX,  </a:t>
            </a:r>
            <a:r>
              <a:rPr sz="2900" b="1" i="1" spc="-55" dirty="0">
                <a:latin typeface="Calibri"/>
                <a:cs typeface="Calibri"/>
              </a:rPr>
              <a:t>R</a:t>
            </a:r>
            <a:r>
              <a:rPr sz="2900" b="1" i="1" spc="-5" dirty="0">
                <a:latin typeface="Calibri"/>
                <a:cs typeface="Calibri"/>
              </a:rPr>
              <a:t>egió</a:t>
            </a:r>
            <a:r>
              <a:rPr sz="2900" b="1" i="1" dirty="0">
                <a:latin typeface="Calibri"/>
                <a:cs typeface="Calibri"/>
              </a:rPr>
              <a:t>n de</a:t>
            </a:r>
            <a:r>
              <a:rPr sz="2900" b="1" i="1" spc="-10" dirty="0">
                <a:latin typeface="Calibri"/>
                <a:cs typeface="Calibri"/>
              </a:rPr>
              <a:t> </a:t>
            </a:r>
            <a:r>
              <a:rPr sz="2900" b="1" i="1" dirty="0">
                <a:latin typeface="Calibri"/>
                <a:cs typeface="Calibri"/>
              </a:rPr>
              <a:t>los</a:t>
            </a:r>
            <a:r>
              <a:rPr sz="2900" b="1" i="1" spc="-15" dirty="0">
                <a:latin typeface="Calibri"/>
                <a:cs typeface="Calibri"/>
              </a:rPr>
              <a:t> </a:t>
            </a:r>
            <a:r>
              <a:rPr sz="2900" b="1" i="1" spc="-5" dirty="0">
                <a:latin typeface="Calibri"/>
                <a:cs typeface="Calibri"/>
              </a:rPr>
              <a:t>r</a:t>
            </a:r>
            <a:r>
              <a:rPr sz="2900" b="1" i="1" spc="-10" dirty="0">
                <a:latin typeface="Calibri"/>
                <a:cs typeface="Calibri"/>
              </a:rPr>
              <a:t>í</a:t>
            </a:r>
            <a:r>
              <a:rPr sz="2900" b="1" i="1" spc="-5" dirty="0">
                <a:latin typeface="Calibri"/>
                <a:cs typeface="Calibri"/>
              </a:rPr>
              <a:t>o</a:t>
            </a:r>
            <a:r>
              <a:rPr sz="2900" b="1" i="1" dirty="0">
                <a:latin typeface="Calibri"/>
                <a:cs typeface="Calibri"/>
              </a:rPr>
              <a:t>s</a:t>
            </a:r>
            <a:r>
              <a:rPr sz="2900" b="1" i="1" spc="-5" dirty="0">
                <a:latin typeface="Calibri"/>
                <a:cs typeface="Calibri"/>
              </a:rPr>
              <a:t> </a:t>
            </a:r>
            <a:r>
              <a:rPr sz="2900" b="1" i="1" dirty="0">
                <a:latin typeface="Calibri"/>
                <a:cs typeface="Calibri"/>
              </a:rPr>
              <a:t>XIV</a:t>
            </a:r>
            <a:r>
              <a:rPr sz="2900" b="1" i="1" spc="-10" dirty="0">
                <a:latin typeface="Calibri"/>
                <a:cs typeface="Calibri"/>
              </a:rPr>
              <a:t> </a:t>
            </a:r>
            <a:r>
              <a:rPr sz="2900" b="1" i="1" dirty="0">
                <a:latin typeface="Calibri"/>
                <a:cs typeface="Calibri"/>
              </a:rPr>
              <a:t>y </a:t>
            </a:r>
            <a:r>
              <a:rPr sz="2900" b="1" i="1" spc="-15" dirty="0">
                <a:latin typeface="Calibri"/>
                <a:cs typeface="Calibri"/>
              </a:rPr>
              <a:t>l</a:t>
            </a:r>
            <a:r>
              <a:rPr sz="2900" b="1" i="1" dirty="0">
                <a:latin typeface="Calibri"/>
                <a:cs typeface="Calibri"/>
              </a:rPr>
              <a:t>a </a:t>
            </a:r>
            <a:r>
              <a:rPr sz="2900" b="1" i="1" spc="-5" dirty="0">
                <a:latin typeface="Calibri"/>
                <a:cs typeface="Calibri"/>
              </a:rPr>
              <a:t>regió</a:t>
            </a:r>
            <a:r>
              <a:rPr sz="2900" b="1" i="1" dirty="0">
                <a:latin typeface="Calibri"/>
                <a:cs typeface="Calibri"/>
              </a:rPr>
              <a:t>n</a:t>
            </a:r>
            <a:r>
              <a:rPr sz="2900" b="1" i="1" spc="-15" dirty="0">
                <a:latin typeface="Calibri"/>
                <a:cs typeface="Calibri"/>
              </a:rPr>
              <a:t> </a:t>
            </a:r>
            <a:r>
              <a:rPr sz="2900" b="1" i="1" dirty="0">
                <a:latin typeface="Calibri"/>
                <a:cs typeface="Calibri"/>
              </a:rPr>
              <a:t>de </a:t>
            </a:r>
            <a:r>
              <a:rPr sz="2900" b="1" i="1" spc="-15" dirty="0">
                <a:latin typeface="Calibri"/>
                <a:cs typeface="Calibri"/>
              </a:rPr>
              <a:t>l</a:t>
            </a:r>
            <a:r>
              <a:rPr sz="2900" b="1" i="1" spc="-5" dirty="0">
                <a:latin typeface="Calibri"/>
                <a:cs typeface="Calibri"/>
              </a:rPr>
              <a:t>o</a:t>
            </a:r>
            <a:r>
              <a:rPr sz="2900" b="1" i="1" dirty="0">
                <a:latin typeface="Calibri"/>
                <a:cs typeface="Calibri"/>
              </a:rPr>
              <a:t>s</a:t>
            </a:r>
            <a:r>
              <a:rPr sz="2900" b="1" i="1" spc="-5" dirty="0">
                <a:latin typeface="Calibri"/>
                <a:cs typeface="Calibri"/>
              </a:rPr>
              <a:t> </a:t>
            </a:r>
            <a:r>
              <a:rPr sz="2900" b="1" i="1" dirty="0">
                <a:latin typeface="Calibri"/>
                <a:cs typeface="Calibri"/>
              </a:rPr>
              <a:t>lagos	X.  </a:t>
            </a:r>
            <a:r>
              <a:rPr sz="2900" spc="-5" dirty="0">
                <a:latin typeface="Calibri"/>
                <a:cs typeface="Calibri"/>
              </a:rPr>
              <a:t>Es una </a:t>
            </a:r>
            <a:r>
              <a:rPr sz="2900" spc="-20" dirty="0">
                <a:latin typeface="Calibri"/>
                <a:cs typeface="Calibri"/>
              </a:rPr>
              <a:t>zona </a:t>
            </a:r>
            <a:r>
              <a:rPr sz="2900" spc="-5" dirty="0">
                <a:latin typeface="Calibri"/>
                <a:cs typeface="Calibri"/>
              </a:rPr>
              <a:t>que </a:t>
            </a:r>
            <a:r>
              <a:rPr sz="2900" spc="-10" dirty="0">
                <a:latin typeface="Calibri"/>
                <a:cs typeface="Calibri"/>
              </a:rPr>
              <a:t>ofrece </a:t>
            </a:r>
            <a:r>
              <a:rPr sz="2900" spc="-20" dirty="0">
                <a:latin typeface="Calibri"/>
                <a:cs typeface="Calibri"/>
              </a:rPr>
              <a:t>gran </a:t>
            </a:r>
            <a:r>
              <a:rPr sz="2900" spc="-10" dirty="0">
                <a:latin typeface="Calibri"/>
                <a:cs typeface="Calibri"/>
              </a:rPr>
              <a:t>variedad </a:t>
            </a:r>
            <a:r>
              <a:rPr sz="2900" spc="-5" dirty="0">
                <a:latin typeface="Calibri"/>
                <a:cs typeface="Calibri"/>
              </a:rPr>
              <a:t>de  </a:t>
            </a:r>
            <a:r>
              <a:rPr sz="2900" spc="-15" dirty="0">
                <a:latin typeface="Calibri"/>
                <a:cs typeface="Calibri"/>
              </a:rPr>
              <a:t>atractivos </a:t>
            </a:r>
            <a:r>
              <a:rPr sz="2900" dirty="0">
                <a:latin typeface="Calibri"/>
                <a:cs typeface="Calibri"/>
              </a:rPr>
              <a:t>al </a:t>
            </a:r>
            <a:r>
              <a:rPr sz="2900" spc="-10" dirty="0">
                <a:latin typeface="Calibri"/>
                <a:cs typeface="Calibri"/>
              </a:rPr>
              <a:t>visitante: termas, </a:t>
            </a:r>
            <a:r>
              <a:rPr sz="2900" spc="-15" dirty="0">
                <a:latin typeface="Calibri"/>
                <a:cs typeface="Calibri"/>
              </a:rPr>
              <a:t>centros </a:t>
            </a:r>
            <a:r>
              <a:rPr sz="2900" spc="-5" dirty="0">
                <a:latin typeface="Calibri"/>
                <a:cs typeface="Calibri"/>
              </a:rPr>
              <a:t>de </a:t>
            </a:r>
            <a:r>
              <a:rPr sz="2900" dirty="0">
                <a:latin typeface="Calibri"/>
                <a:cs typeface="Calibri"/>
              </a:rPr>
              <a:t>esquí,  turismo </a:t>
            </a:r>
            <a:r>
              <a:rPr sz="2900" spc="-20" dirty="0">
                <a:latin typeface="Calibri"/>
                <a:cs typeface="Calibri"/>
              </a:rPr>
              <a:t>aventura, </a:t>
            </a:r>
            <a:r>
              <a:rPr sz="2900" spc="-5" dirty="0">
                <a:latin typeface="Calibri"/>
                <a:cs typeface="Calibri"/>
              </a:rPr>
              <a:t>balnearios, </a:t>
            </a:r>
            <a:r>
              <a:rPr sz="2900" spc="-10" dirty="0">
                <a:latin typeface="Calibri"/>
                <a:cs typeface="Calibri"/>
              </a:rPr>
              <a:t>manifestaciones  </a:t>
            </a:r>
            <a:r>
              <a:rPr sz="2900" spc="-5" dirty="0">
                <a:latin typeface="Calibri"/>
                <a:cs typeface="Calibri"/>
              </a:rPr>
              <a:t>tradicionales </a:t>
            </a:r>
            <a:r>
              <a:rPr sz="2900" dirty="0">
                <a:latin typeface="Calibri"/>
                <a:cs typeface="Calibri"/>
              </a:rPr>
              <a:t>de la </a:t>
            </a:r>
            <a:r>
              <a:rPr sz="2900" spc="-10" dirty="0">
                <a:latin typeface="Calibri"/>
                <a:cs typeface="Calibri"/>
              </a:rPr>
              <a:t>cultura </a:t>
            </a:r>
            <a:r>
              <a:rPr sz="2900" dirty="0">
                <a:latin typeface="Calibri"/>
                <a:cs typeface="Calibri"/>
              </a:rPr>
              <a:t>mapuche, </a:t>
            </a:r>
            <a:r>
              <a:rPr sz="2900" spc="-20" dirty="0">
                <a:latin typeface="Calibri"/>
                <a:cs typeface="Calibri"/>
              </a:rPr>
              <a:t>entre</a:t>
            </a:r>
            <a:r>
              <a:rPr sz="2900" spc="-55" dirty="0">
                <a:latin typeface="Calibri"/>
                <a:cs typeface="Calibri"/>
              </a:rPr>
              <a:t> </a:t>
            </a:r>
            <a:r>
              <a:rPr sz="2900" spc="-15" dirty="0">
                <a:latin typeface="Calibri"/>
                <a:cs typeface="Calibri"/>
              </a:rPr>
              <a:t>otros.</a:t>
            </a:r>
            <a:endParaRPr sz="29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4291582"/>
            <a:ext cx="9144000" cy="256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0" y="1741805"/>
            <a:ext cx="5590540" cy="1007110"/>
          </a:xfrm>
          <a:custGeom>
            <a:avLst/>
            <a:gdLst/>
            <a:ahLst/>
            <a:cxnLst/>
            <a:rect l="l" t="t" r="r" b="b"/>
            <a:pathLst>
              <a:path w="5590540" h="1007110">
                <a:moveTo>
                  <a:pt x="0" y="167766"/>
                </a:moveTo>
                <a:lnTo>
                  <a:pt x="5994" y="123148"/>
                </a:lnTo>
                <a:lnTo>
                  <a:pt x="22913" y="83067"/>
                </a:lnTo>
                <a:lnTo>
                  <a:pt x="49155" y="49117"/>
                </a:lnTo>
                <a:lnTo>
                  <a:pt x="83120" y="22892"/>
                </a:lnTo>
                <a:lnTo>
                  <a:pt x="123210" y="5988"/>
                </a:lnTo>
                <a:lnTo>
                  <a:pt x="167825" y="0"/>
                </a:lnTo>
                <a:lnTo>
                  <a:pt x="5422526" y="0"/>
                </a:lnTo>
                <a:lnTo>
                  <a:pt x="5467144" y="5988"/>
                </a:lnTo>
                <a:lnTo>
                  <a:pt x="5507226" y="22892"/>
                </a:lnTo>
                <a:lnTo>
                  <a:pt x="5541176" y="49117"/>
                </a:lnTo>
                <a:lnTo>
                  <a:pt x="5567400" y="83067"/>
                </a:lnTo>
                <a:lnTo>
                  <a:pt x="5584304" y="123148"/>
                </a:lnTo>
                <a:lnTo>
                  <a:pt x="5590293" y="167766"/>
                </a:lnTo>
                <a:lnTo>
                  <a:pt x="5590293" y="839088"/>
                </a:lnTo>
                <a:lnTo>
                  <a:pt x="5584304" y="883707"/>
                </a:lnTo>
                <a:lnTo>
                  <a:pt x="5567400" y="923788"/>
                </a:lnTo>
                <a:lnTo>
                  <a:pt x="5541176" y="957738"/>
                </a:lnTo>
                <a:lnTo>
                  <a:pt x="5507226" y="983963"/>
                </a:lnTo>
                <a:lnTo>
                  <a:pt x="5467144" y="1000867"/>
                </a:lnTo>
                <a:lnTo>
                  <a:pt x="5422526" y="1006855"/>
                </a:lnTo>
                <a:lnTo>
                  <a:pt x="167825" y="1006855"/>
                </a:lnTo>
                <a:lnTo>
                  <a:pt x="123210" y="1000867"/>
                </a:lnTo>
                <a:lnTo>
                  <a:pt x="83120" y="983963"/>
                </a:lnTo>
                <a:lnTo>
                  <a:pt x="49155" y="957738"/>
                </a:lnTo>
                <a:lnTo>
                  <a:pt x="22913" y="923788"/>
                </a:lnTo>
                <a:lnTo>
                  <a:pt x="5994" y="883707"/>
                </a:lnTo>
                <a:lnTo>
                  <a:pt x="0" y="839088"/>
                </a:lnTo>
                <a:lnTo>
                  <a:pt x="0" y="167766"/>
                </a:lnTo>
                <a:close/>
              </a:path>
            </a:pathLst>
          </a:custGeom>
          <a:ln w="25400">
            <a:solidFill>
              <a:srgbClr val="DF86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8634" y="2784825"/>
            <a:ext cx="5590540" cy="1007110"/>
          </a:xfrm>
          <a:custGeom>
            <a:avLst/>
            <a:gdLst/>
            <a:ahLst/>
            <a:cxnLst/>
            <a:rect l="l" t="t" r="r" b="b"/>
            <a:pathLst>
              <a:path w="5590540" h="1007110">
                <a:moveTo>
                  <a:pt x="0" y="167766"/>
                </a:moveTo>
                <a:lnTo>
                  <a:pt x="5994" y="123148"/>
                </a:lnTo>
                <a:lnTo>
                  <a:pt x="22913" y="83067"/>
                </a:lnTo>
                <a:lnTo>
                  <a:pt x="49155" y="49117"/>
                </a:lnTo>
                <a:lnTo>
                  <a:pt x="83120" y="22892"/>
                </a:lnTo>
                <a:lnTo>
                  <a:pt x="123210" y="5988"/>
                </a:lnTo>
                <a:lnTo>
                  <a:pt x="167825" y="0"/>
                </a:lnTo>
                <a:lnTo>
                  <a:pt x="5422526" y="0"/>
                </a:lnTo>
                <a:lnTo>
                  <a:pt x="5467144" y="5988"/>
                </a:lnTo>
                <a:lnTo>
                  <a:pt x="5507226" y="22892"/>
                </a:lnTo>
                <a:lnTo>
                  <a:pt x="5541176" y="49117"/>
                </a:lnTo>
                <a:lnTo>
                  <a:pt x="5567400" y="83067"/>
                </a:lnTo>
                <a:lnTo>
                  <a:pt x="5584304" y="123148"/>
                </a:lnTo>
                <a:lnTo>
                  <a:pt x="5590293" y="167766"/>
                </a:lnTo>
                <a:lnTo>
                  <a:pt x="5590293" y="839088"/>
                </a:lnTo>
                <a:lnTo>
                  <a:pt x="5584304" y="883707"/>
                </a:lnTo>
                <a:lnTo>
                  <a:pt x="5567400" y="923788"/>
                </a:lnTo>
                <a:lnTo>
                  <a:pt x="5541176" y="957738"/>
                </a:lnTo>
                <a:lnTo>
                  <a:pt x="5507226" y="983963"/>
                </a:lnTo>
                <a:lnTo>
                  <a:pt x="5467144" y="1000867"/>
                </a:lnTo>
                <a:lnTo>
                  <a:pt x="5422526" y="1006856"/>
                </a:lnTo>
                <a:lnTo>
                  <a:pt x="167825" y="1006856"/>
                </a:lnTo>
                <a:lnTo>
                  <a:pt x="123210" y="1000867"/>
                </a:lnTo>
                <a:lnTo>
                  <a:pt x="83120" y="983963"/>
                </a:lnTo>
                <a:lnTo>
                  <a:pt x="49155" y="957738"/>
                </a:lnTo>
                <a:lnTo>
                  <a:pt x="22913" y="923788"/>
                </a:lnTo>
                <a:lnTo>
                  <a:pt x="5994" y="883707"/>
                </a:lnTo>
                <a:lnTo>
                  <a:pt x="0" y="839088"/>
                </a:lnTo>
                <a:lnTo>
                  <a:pt x="0" y="167766"/>
                </a:lnTo>
                <a:close/>
              </a:path>
            </a:pathLst>
          </a:custGeom>
          <a:ln w="25400">
            <a:solidFill>
              <a:srgbClr val="DF86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0048" y="3857214"/>
            <a:ext cx="5590540" cy="1007110"/>
          </a:xfrm>
          <a:custGeom>
            <a:avLst/>
            <a:gdLst/>
            <a:ahLst/>
            <a:cxnLst/>
            <a:rect l="l" t="t" r="r" b="b"/>
            <a:pathLst>
              <a:path w="5590540" h="1007110">
                <a:moveTo>
                  <a:pt x="0" y="167894"/>
                </a:moveTo>
                <a:lnTo>
                  <a:pt x="5994" y="123266"/>
                </a:lnTo>
                <a:lnTo>
                  <a:pt x="22913" y="83161"/>
                </a:lnTo>
                <a:lnTo>
                  <a:pt x="49155" y="49180"/>
                </a:lnTo>
                <a:lnTo>
                  <a:pt x="83120" y="22925"/>
                </a:lnTo>
                <a:lnTo>
                  <a:pt x="123210" y="5998"/>
                </a:lnTo>
                <a:lnTo>
                  <a:pt x="167825" y="0"/>
                </a:lnTo>
                <a:lnTo>
                  <a:pt x="5422526" y="0"/>
                </a:lnTo>
                <a:lnTo>
                  <a:pt x="5467144" y="5998"/>
                </a:lnTo>
                <a:lnTo>
                  <a:pt x="5507226" y="22925"/>
                </a:lnTo>
                <a:lnTo>
                  <a:pt x="5541176" y="49180"/>
                </a:lnTo>
                <a:lnTo>
                  <a:pt x="5567400" y="83161"/>
                </a:lnTo>
                <a:lnTo>
                  <a:pt x="5584304" y="123266"/>
                </a:lnTo>
                <a:lnTo>
                  <a:pt x="5590293" y="167894"/>
                </a:lnTo>
                <a:lnTo>
                  <a:pt x="5590293" y="839216"/>
                </a:lnTo>
                <a:lnTo>
                  <a:pt x="5584304" y="883790"/>
                </a:lnTo>
                <a:lnTo>
                  <a:pt x="5567400" y="923859"/>
                </a:lnTo>
                <a:lnTo>
                  <a:pt x="5541176" y="957818"/>
                </a:lnTo>
                <a:lnTo>
                  <a:pt x="5507226" y="984061"/>
                </a:lnTo>
                <a:lnTo>
                  <a:pt x="5467144" y="1000985"/>
                </a:lnTo>
                <a:lnTo>
                  <a:pt x="5422526" y="1006983"/>
                </a:lnTo>
                <a:lnTo>
                  <a:pt x="167825" y="1006983"/>
                </a:lnTo>
                <a:lnTo>
                  <a:pt x="123210" y="1000985"/>
                </a:lnTo>
                <a:lnTo>
                  <a:pt x="83120" y="984061"/>
                </a:lnTo>
                <a:lnTo>
                  <a:pt x="49155" y="957818"/>
                </a:lnTo>
                <a:lnTo>
                  <a:pt x="22913" y="923859"/>
                </a:lnTo>
                <a:lnTo>
                  <a:pt x="5994" y="883790"/>
                </a:lnTo>
                <a:lnTo>
                  <a:pt x="0" y="839216"/>
                </a:lnTo>
                <a:lnTo>
                  <a:pt x="0" y="167894"/>
                </a:lnTo>
                <a:close/>
              </a:path>
            </a:pathLst>
          </a:custGeom>
          <a:ln w="25399">
            <a:solidFill>
              <a:srgbClr val="DF86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0730" y="4929603"/>
            <a:ext cx="5590540" cy="1007110"/>
          </a:xfrm>
          <a:custGeom>
            <a:avLst/>
            <a:gdLst/>
            <a:ahLst/>
            <a:cxnLst/>
            <a:rect l="l" t="t" r="r" b="b"/>
            <a:pathLst>
              <a:path w="5590540" h="1007110">
                <a:moveTo>
                  <a:pt x="0" y="167894"/>
                </a:moveTo>
                <a:lnTo>
                  <a:pt x="5994" y="123266"/>
                </a:lnTo>
                <a:lnTo>
                  <a:pt x="22913" y="83161"/>
                </a:lnTo>
                <a:lnTo>
                  <a:pt x="49155" y="49180"/>
                </a:lnTo>
                <a:lnTo>
                  <a:pt x="83120" y="22925"/>
                </a:lnTo>
                <a:lnTo>
                  <a:pt x="123210" y="5998"/>
                </a:lnTo>
                <a:lnTo>
                  <a:pt x="167825" y="0"/>
                </a:lnTo>
                <a:lnTo>
                  <a:pt x="5422526" y="0"/>
                </a:lnTo>
                <a:lnTo>
                  <a:pt x="5467144" y="5998"/>
                </a:lnTo>
                <a:lnTo>
                  <a:pt x="5507226" y="22925"/>
                </a:lnTo>
                <a:lnTo>
                  <a:pt x="5541176" y="49180"/>
                </a:lnTo>
                <a:lnTo>
                  <a:pt x="5567400" y="83161"/>
                </a:lnTo>
                <a:lnTo>
                  <a:pt x="5584304" y="123266"/>
                </a:lnTo>
                <a:lnTo>
                  <a:pt x="5590293" y="167894"/>
                </a:lnTo>
                <a:lnTo>
                  <a:pt x="5590293" y="839127"/>
                </a:lnTo>
                <a:lnTo>
                  <a:pt x="5584304" y="883741"/>
                </a:lnTo>
                <a:lnTo>
                  <a:pt x="5567400" y="923831"/>
                </a:lnTo>
                <a:lnTo>
                  <a:pt x="5541176" y="957799"/>
                </a:lnTo>
                <a:lnTo>
                  <a:pt x="5507226" y="984042"/>
                </a:lnTo>
                <a:lnTo>
                  <a:pt x="5467144" y="1000962"/>
                </a:lnTo>
                <a:lnTo>
                  <a:pt x="5422526" y="1006957"/>
                </a:lnTo>
                <a:lnTo>
                  <a:pt x="167825" y="1006957"/>
                </a:lnTo>
                <a:lnTo>
                  <a:pt x="123210" y="1000962"/>
                </a:lnTo>
                <a:lnTo>
                  <a:pt x="83120" y="984042"/>
                </a:lnTo>
                <a:lnTo>
                  <a:pt x="49155" y="957799"/>
                </a:lnTo>
                <a:lnTo>
                  <a:pt x="22913" y="923831"/>
                </a:lnTo>
                <a:lnTo>
                  <a:pt x="5994" y="883741"/>
                </a:lnTo>
                <a:lnTo>
                  <a:pt x="0" y="839127"/>
                </a:lnTo>
                <a:lnTo>
                  <a:pt x="0" y="167894"/>
                </a:lnTo>
                <a:close/>
              </a:path>
            </a:pathLst>
          </a:custGeom>
          <a:ln w="25399">
            <a:solidFill>
              <a:srgbClr val="DF863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61438" y="1945767"/>
            <a:ext cx="5288280" cy="38525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252095">
              <a:lnSpc>
                <a:spcPts val="1970"/>
              </a:lnSpc>
              <a:spcBef>
                <a:spcPts val="325"/>
              </a:spcBef>
            </a:pPr>
            <a:r>
              <a:rPr sz="1800" b="1" spc="-5" dirty="0">
                <a:latin typeface="Calibri"/>
                <a:cs typeface="Calibri"/>
              </a:rPr>
              <a:t>1.- </a:t>
            </a:r>
            <a:r>
              <a:rPr sz="1800" b="1" spc="-10" dirty="0">
                <a:latin typeface="Calibri"/>
                <a:cs typeface="Calibri"/>
              </a:rPr>
              <a:t>Cordillera </a:t>
            </a:r>
            <a:r>
              <a:rPr sz="1800" b="1" dirty="0">
                <a:latin typeface="Calibri"/>
                <a:cs typeface="Calibri"/>
              </a:rPr>
              <a:t>de los Andes</a:t>
            </a:r>
            <a:r>
              <a:rPr sz="1800" dirty="0">
                <a:latin typeface="Calibri"/>
                <a:cs typeface="Calibri"/>
              </a:rPr>
              <a:t>: </a:t>
            </a:r>
            <a:r>
              <a:rPr sz="1800" spc="-5" dirty="0">
                <a:latin typeface="Calibri"/>
                <a:cs typeface="Calibri"/>
              </a:rPr>
              <a:t>su </a:t>
            </a:r>
            <a:r>
              <a:rPr sz="1800" spc="-10" dirty="0">
                <a:latin typeface="Calibri"/>
                <a:cs typeface="Calibri"/>
              </a:rPr>
              <a:t>altura </a:t>
            </a:r>
            <a:r>
              <a:rPr sz="1800" spc="-5" dirty="0">
                <a:latin typeface="Calibri"/>
                <a:cs typeface="Calibri"/>
              </a:rPr>
              <a:t>disminuyen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sus  </a:t>
            </a:r>
            <a:r>
              <a:rPr sz="1800" spc="-10" dirty="0">
                <a:latin typeface="Calibri"/>
                <a:cs typeface="Calibri"/>
              </a:rPr>
              <a:t>principales </a:t>
            </a:r>
            <a:r>
              <a:rPr sz="1800" spc="-5" dirty="0">
                <a:latin typeface="Calibri"/>
                <a:cs typeface="Calibri"/>
              </a:rPr>
              <a:t>cumbres son volcanes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Llaima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.</a:t>
            </a: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12700" marR="205740">
              <a:lnSpc>
                <a:spcPct val="91400"/>
              </a:lnSpc>
              <a:spcBef>
                <a:spcPts val="1170"/>
              </a:spcBef>
            </a:pPr>
            <a:r>
              <a:rPr sz="1800" b="1" spc="-5" dirty="0">
                <a:latin typeface="Calibri"/>
                <a:cs typeface="Calibri"/>
              </a:rPr>
              <a:t>2.- Depresión intermedia: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interrumpida por  numerosos lagos,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30" dirty="0">
                <a:latin typeface="Calibri"/>
                <a:cs typeface="Calibri"/>
              </a:rPr>
              <a:t>decir, </a:t>
            </a:r>
            <a:r>
              <a:rPr sz="1800" spc="-5" dirty="0">
                <a:latin typeface="Calibri"/>
                <a:cs typeface="Calibri"/>
              </a:rPr>
              <a:t>depresiones de la superficie  llenas de agua, solo </a:t>
            </a:r>
            <a:r>
              <a:rPr sz="1800" spc="-10" dirty="0">
                <a:latin typeface="Calibri"/>
                <a:cs typeface="Calibri"/>
              </a:rPr>
              <a:t>reaparece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formas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isla.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600" dirty="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  <a:spcBef>
                <a:spcPts val="5"/>
              </a:spcBef>
            </a:pPr>
            <a:r>
              <a:rPr sz="1800" b="1" spc="-5" dirty="0">
                <a:latin typeface="Calibri"/>
                <a:cs typeface="Calibri"/>
              </a:rPr>
              <a:t>3.- </a:t>
            </a:r>
            <a:r>
              <a:rPr sz="1800" b="1" spc="-10" dirty="0">
                <a:latin typeface="Calibri"/>
                <a:cs typeface="Calibri"/>
              </a:rPr>
              <a:t>Cordillera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0" dirty="0">
                <a:latin typeface="Calibri"/>
                <a:cs typeface="Calibri"/>
              </a:rPr>
              <a:t>Costa: </a:t>
            </a:r>
            <a:r>
              <a:rPr sz="1800" spc="-10" dirty="0">
                <a:latin typeface="Calibri"/>
                <a:cs typeface="Calibri"/>
              </a:rPr>
              <a:t>pierde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altura </a:t>
            </a:r>
            <a:r>
              <a:rPr sz="1800" dirty="0">
                <a:latin typeface="Calibri"/>
                <a:cs typeface="Calibri"/>
              </a:rPr>
              <a:t>y 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cortada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sz="1800" spc="-5" dirty="0">
                <a:latin typeface="Calibri"/>
                <a:cs typeface="Calibri"/>
              </a:rPr>
              <a:t>por</a:t>
            </a:r>
            <a:r>
              <a:rPr sz="1800" spc="-10" dirty="0">
                <a:latin typeface="Calibri"/>
                <a:cs typeface="Calibri"/>
              </a:rPr>
              <a:t> ríos.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91400"/>
              </a:lnSpc>
              <a:spcBef>
                <a:spcPts val="1205"/>
              </a:spcBef>
            </a:pPr>
            <a:r>
              <a:rPr sz="1800" b="1" spc="-5" dirty="0">
                <a:latin typeface="Calibri"/>
                <a:cs typeface="Calibri"/>
              </a:rPr>
              <a:t>4.- Planicie </a:t>
            </a:r>
            <a:r>
              <a:rPr sz="1800" b="1" spc="-10" dirty="0">
                <a:latin typeface="Calibri"/>
                <a:cs typeface="Calibri"/>
              </a:rPr>
              <a:t>litoral: </a:t>
            </a: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spc="-15" dirty="0">
                <a:latin typeface="Calibri"/>
                <a:cs typeface="Calibri"/>
              </a:rPr>
              <a:t>bastante </a:t>
            </a:r>
            <a:r>
              <a:rPr sz="1800" spc="-10" dirty="0">
                <a:latin typeface="Calibri"/>
                <a:cs typeface="Calibri"/>
              </a:rPr>
              <a:t>extensas, </a:t>
            </a:r>
            <a:r>
              <a:rPr sz="1800" spc="-5" dirty="0">
                <a:latin typeface="Calibri"/>
                <a:cs typeface="Calibri"/>
              </a:rPr>
              <a:t>especialmente 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5" dirty="0">
                <a:latin typeface="Calibri"/>
                <a:cs typeface="Calibri"/>
              </a:rPr>
              <a:t>zonas </a:t>
            </a:r>
            <a:r>
              <a:rPr sz="1800" spc="-5" dirty="0">
                <a:latin typeface="Calibri"/>
                <a:cs typeface="Calibri"/>
              </a:rPr>
              <a:t>del </a:t>
            </a:r>
            <a:r>
              <a:rPr sz="1800" spc="-15" dirty="0">
                <a:latin typeface="Calibri"/>
                <a:cs typeface="Calibri"/>
              </a:rPr>
              <a:t>golfo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Arauco, </a:t>
            </a:r>
            <a:r>
              <a:rPr sz="1800" spc="-5" dirty="0">
                <a:latin typeface="Calibri"/>
                <a:cs typeface="Calibri"/>
              </a:rPr>
              <a:t>luego se </a:t>
            </a:r>
            <a:r>
              <a:rPr sz="1800" spc="-10" dirty="0">
                <a:latin typeface="Calibri"/>
                <a:cs typeface="Calibri"/>
              </a:rPr>
              <a:t>reduce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reaparece </a:t>
            </a:r>
            <a:r>
              <a:rPr sz="1800" dirty="0">
                <a:latin typeface="Calibri"/>
                <a:cs typeface="Calibri"/>
              </a:rPr>
              <a:t>en la Isla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Chiloé.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3492" y="306324"/>
            <a:ext cx="3424428" cy="227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23158" y="67436"/>
            <a:ext cx="3164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RELIEVE 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DE LA 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ZONA</a:t>
            </a:r>
            <a:r>
              <a:rPr sz="1800" b="1" spc="-120" dirty="0">
                <a:solidFill>
                  <a:srgbClr val="17375E"/>
                </a:solidFill>
                <a:latin typeface="Comic Sans MS"/>
                <a:cs typeface="Comic Sans MS"/>
              </a:rPr>
              <a:t> 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SUR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8875" y="620648"/>
            <a:ext cx="6840855" cy="756285"/>
          </a:xfrm>
          <a:custGeom>
            <a:avLst/>
            <a:gdLst/>
            <a:ahLst/>
            <a:cxnLst/>
            <a:rect l="l" t="t" r="r" b="b"/>
            <a:pathLst>
              <a:path w="6840855" h="756285">
                <a:moveTo>
                  <a:pt x="6714744" y="0"/>
                </a:moveTo>
                <a:lnTo>
                  <a:pt x="125984" y="0"/>
                </a:lnTo>
                <a:lnTo>
                  <a:pt x="76943" y="9898"/>
                </a:lnTo>
                <a:lnTo>
                  <a:pt x="36898" y="36893"/>
                </a:lnTo>
                <a:lnTo>
                  <a:pt x="9899" y="76938"/>
                </a:lnTo>
                <a:lnTo>
                  <a:pt x="0" y="125984"/>
                </a:lnTo>
                <a:lnTo>
                  <a:pt x="0" y="629920"/>
                </a:lnTo>
                <a:lnTo>
                  <a:pt x="9899" y="678965"/>
                </a:lnTo>
                <a:lnTo>
                  <a:pt x="36898" y="719010"/>
                </a:lnTo>
                <a:lnTo>
                  <a:pt x="76943" y="746005"/>
                </a:lnTo>
                <a:lnTo>
                  <a:pt x="125984" y="755903"/>
                </a:lnTo>
                <a:lnTo>
                  <a:pt x="6714744" y="755903"/>
                </a:lnTo>
                <a:lnTo>
                  <a:pt x="6763789" y="746005"/>
                </a:lnTo>
                <a:lnTo>
                  <a:pt x="6803834" y="719010"/>
                </a:lnTo>
                <a:lnTo>
                  <a:pt x="6830829" y="678965"/>
                </a:lnTo>
                <a:lnTo>
                  <a:pt x="6840728" y="629920"/>
                </a:lnTo>
                <a:lnTo>
                  <a:pt x="6840728" y="125984"/>
                </a:lnTo>
                <a:lnTo>
                  <a:pt x="6830829" y="76938"/>
                </a:lnTo>
                <a:lnTo>
                  <a:pt x="6803834" y="36893"/>
                </a:lnTo>
                <a:lnTo>
                  <a:pt x="6763789" y="9898"/>
                </a:lnTo>
                <a:lnTo>
                  <a:pt x="67147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8875" y="620648"/>
            <a:ext cx="6840855" cy="756285"/>
          </a:xfrm>
          <a:custGeom>
            <a:avLst/>
            <a:gdLst/>
            <a:ahLst/>
            <a:cxnLst/>
            <a:rect l="l" t="t" r="r" b="b"/>
            <a:pathLst>
              <a:path w="6840855" h="756285">
                <a:moveTo>
                  <a:pt x="0" y="125984"/>
                </a:moveTo>
                <a:lnTo>
                  <a:pt x="9899" y="76938"/>
                </a:lnTo>
                <a:lnTo>
                  <a:pt x="36898" y="36893"/>
                </a:lnTo>
                <a:lnTo>
                  <a:pt x="76943" y="9898"/>
                </a:lnTo>
                <a:lnTo>
                  <a:pt x="125984" y="0"/>
                </a:lnTo>
                <a:lnTo>
                  <a:pt x="6714744" y="0"/>
                </a:lnTo>
                <a:lnTo>
                  <a:pt x="6763789" y="9898"/>
                </a:lnTo>
                <a:lnTo>
                  <a:pt x="6803834" y="36893"/>
                </a:lnTo>
                <a:lnTo>
                  <a:pt x="6830829" y="76938"/>
                </a:lnTo>
                <a:lnTo>
                  <a:pt x="6840728" y="125984"/>
                </a:lnTo>
                <a:lnTo>
                  <a:pt x="6840728" y="629920"/>
                </a:lnTo>
                <a:lnTo>
                  <a:pt x="6830829" y="678965"/>
                </a:lnTo>
                <a:lnTo>
                  <a:pt x="6803834" y="719010"/>
                </a:lnTo>
                <a:lnTo>
                  <a:pt x="6763789" y="746005"/>
                </a:lnTo>
                <a:lnTo>
                  <a:pt x="6714744" y="755903"/>
                </a:lnTo>
                <a:lnTo>
                  <a:pt x="125984" y="755903"/>
                </a:lnTo>
                <a:lnTo>
                  <a:pt x="76943" y="746005"/>
                </a:lnTo>
                <a:lnTo>
                  <a:pt x="36898" y="719010"/>
                </a:lnTo>
                <a:lnTo>
                  <a:pt x="9899" y="678965"/>
                </a:lnTo>
                <a:lnTo>
                  <a:pt x="0" y="629920"/>
                </a:lnTo>
                <a:lnTo>
                  <a:pt x="0" y="125984"/>
                </a:lnTo>
                <a:close/>
              </a:path>
            </a:pathLst>
          </a:custGeom>
          <a:ln w="25399">
            <a:solidFill>
              <a:srgbClr val="F795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95781" y="657567"/>
            <a:ext cx="6767195" cy="682625"/>
          </a:xfrm>
          <a:custGeom>
            <a:avLst/>
            <a:gdLst/>
            <a:ahLst/>
            <a:cxnLst/>
            <a:rect l="l" t="t" r="r" b="b"/>
            <a:pathLst>
              <a:path w="6767195" h="682625">
                <a:moveTo>
                  <a:pt x="6766941" y="0"/>
                </a:moveTo>
                <a:lnTo>
                  <a:pt x="0" y="0"/>
                </a:lnTo>
                <a:lnTo>
                  <a:pt x="0" y="682028"/>
                </a:lnTo>
                <a:lnTo>
                  <a:pt x="6766941" y="682028"/>
                </a:lnTo>
                <a:lnTo>
                  <a:pt x="6766941" y="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95781" y="657567"/>
            <a:ext cx="6767195" cy="682625"/>
          </a:xfrm>
          <a:prstGeom prst="rect">
            <a:avLst/>
          </a:prstGeom>
          <a:ln w="25400">
            <a:solidFill>
              <a:srgbClr val="F79546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72390" marR="169545">
              <a:lnSpc>
                <a:spcPts val="2050"/>
              </a:lnSpc>
              <a:spcBef>
                <a:spcPts val="540"/>
              </a:spcBef>
            </a:pPr>
            <a:r>
              <a:rPr sz="1900" b="0" spc="-15" dirty="0">
                <a:solidFill>
                  <a:srgbClr val="000000"/>
                </a:solidFill>
                <a:latin typeface="Calibri"/>
                <a:cs typeface="Calibri"/>
              </a:rPr>
              <a:t>Posee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4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grandes unidades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de </a:t>
            </a:r>
            <a:r>
              <a:rPr sz="1900" b="0" spc="-15" dirty="0">
                <a:solidFill>
                  <a:srgbClr val="000000"/>
                </a:solidFill>
                <a:latin typeface="Calibri"/>
                <a:cs typeface="Calibri"/>
              </a:rPr>
              <a:t>relieves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y en la </a:t>
            </a:r>
            <a:r>
              <a:rPr sz="1900" b="0" spc="-20" dirty="0">
                <a:solidFill>
                  <a:srgbClr val="000000"/>
                </a:solidFill>
                <a:latin typeface="Calibri"/>
                <a:cs typeface="Calibri"/>
              </a:rPr>
              <a:t>zona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sur se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presentan  con </a:t>
            </a:r>
            <a:r>
              <a:rPr sz="1900" b="0" spc="-5" dirty="0">
                <a:solidFill>
                  <a:srgbClr val="000000"/>
                </a:solidFill>
                <a:latin typeface="Calibri"/>
                <a:cs typeface="Calibri"/>
              </a:rPr>
              <a:t>las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siguientes</a:t>
            </a:r>
            <a:r>
              <a:rPr sz="1900" b="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900" b="0" spc="-10" dirty="0">
                <a:solidFill>
                  <a:srgbClr val="000000"/>
                </a:solidFill>
                <a:latin typeface="Calibri"/>
                <a:cs typeface="Calibri"/>
              </a:rPr>
              <a:t>características: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60692"/>
            <a:ext cx="9144000" cy="6048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jer cayó al rio Calle Calle tras haber sido empujada por su exp ...">
            <a:extLst>
              <a:ext uri="{FF2B5EF4-FFF2-40B4-BE49-F238E27FC236}">
                <a16:creationId xmlns:a16="http://schemas.microsoft.com/office/drawing/2014/main" id="{7089F9FF-9143-41DA-A999-04D569BB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22859" y="630936"/>
            <a:ext cx="4477512" cy="3009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388" y="926591"/>
            <a:ext cx="4483608" cy="2488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600" y="658876"/>
            <a:ext cx="4382019" cy="29138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0692" y="1029462"/>
            <a:ext cx="3894454" cy="20872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395"/>
              </a:spcBef>
            </a:pPr>
            <a:r>
              <a:rPr sz="2900" spc="-5" dirty="0">
                <a:latin typeface="Calibri"/>
                <a:cs typeface="Calibri"/>
              </a:rPr>
              <a:t>En </a:t>
            </a:r>
            <a:r>
              <a:rPr sz="2900" spc="-20" dirty="0">
                <a:latin typeface="Calibri"/>
                <a:cs typeface="Calibri"/>
              </a:rPr>
              <a:t>esta </a:t>
            </a:r>
            <a:r>
              <a:rPr sz="2900" spc="-15" dirty="0">
                <a:latin typeface="Calibri"/>
                <a:cs typeface="Calibri"/>
              </a:rPr>
              <a:t>zona, </a:t>
            </a:r>
            <a:r>
              <a:rPr sz="2900" spc="-5" dirty="0">
                <a:latin typeface="Calibri"/>
                <a:cs typeface="Calibri"/>
              </a:rPr>
              <a:t>predominan  </a:t>
            </a:r>
            <a:r>
              <a:rPr sz="2900" dirty="0">
                <a:latin typeface="Calibri"/>
                <a:cs typeface="Calibri"/>
              </a:rPr>
              <a:t>los </a:t>
            </a:r>
            <a:r>
              <a:rPr sz="2900" b="1" spc="-5" dirty="0">
                <a:latin typeface="Calibri"/>
                <a:cs typeface="Calibri"/>
              </a:rPr>
              <a:t>climas </a:t>
            </a:r>
            <a:r>
              <a:rPr sz="2900" b="1" spc="-10" dirty="0">
                <a:latin typeface="Calibri"/>
                <a:cs typeface="Calibri"/>
              </a:rPr>
              <a:t>templados  </a:t>
            </a:r>
            <a:r>
              <a:rPr sz="2900" b="1" dirty="0">
                <a:latin typeface="Calibri"/>
                <a:cs typeface="Calibri"/>
              </a:rPr>
              <a:t>lluviosos </a:t>
            </a:r>
            <a:r>
              <a:rPr sz="2900" dirty="0">
                <a:latin typeface="Calibri"/>
                <a:cs typeface="Calibri"/>
              </a:rPr>
              <a:t>, </a:t>
            </a:r>
            <a:r>
              <a:rPr sz="2900" spc="-5" dirty="0">
                <a:latin typeface="Calibri"/>
                <a:cs typeface="Calibri"/>
              </a:rPr>
              <a:t>en </a:t>
            </a:r>
            <a:r>
              <a:rPr sz="2900" dirty="0">
                <a:latin typeface="Calibri"/>
                <a:cs typeface="Calibri"/>
              </a:rPr>
              <a:t>el </a:t>
            </a:r>
            <a:r>
              <a:rPr sz="2900" spc="-5" dirty="0">
                <a:latin typeface="Calibri"/>
                <a:cs typeface="Calibri"/>
              </a:rPr>
              <a:t>que  llueven </a:t>
            </a:r>
            <a:r>
              <a:rPr sz="2900" spc="-20" dirty="0">
                <a:latin typeface="Calibri"/>
                <a:cs typeface="Calibri"/>
              </a:rPr>
              <a:t>entro </a:t>
            </a:r>
            <a:r>
              <a:rPr sz="2900" spc="-5" dirty="0">
                <a:latin typeface="Calibri"/>
                <a:cs typeface="Calibri"/>
              </a:rPr>
              <a:t>ocho </a:t>
            </a:r>
            <a:r>
              <a:rPr sz="2900" dirty="0">
                <a:latin typeface="Calibri"/>
                <a:cs typeface="Calibri"/>
              </a:rPr>
              <a:t>y </a:t>
            </a:r>
            <a:r>
              <a:rPr sz="2900" spc="-5" dirty="0">
                <a:latin typeface="Calibri"/>
                <a:cs typeface="Calibri"/>
              </a:rPr>
              <a:t>doce  meses </a:t>
            </a:r>
            <a:r>
              <a:rPr sz="2900" spc="-10" dirty="0">
                <a:latin typeface="Calibri"/>
                <a:cs typeface="Calibri"/>
              </a:rPr>
              <a:t>en </a:t>
            </a:r>
            <a:r>
              <a:rPr sz="2900" dirty="0">
                <a:latin typeface="Calibri"/>
                <a:cs typeface="Calibri"/>
              </a:rPr>
              <a:t>el</a:t>
            </a:r>
            <a:r>
              <a:rPr sz="2900" spc="-5" dirty="0">
                <a:latin typeface="Calibri"/>
                <a:cs typeface="Calibri"/>
              </a:rPr>
              <a:t> </a:t>
            </a:r>
            <a:r>
              <a:rPr sz="2900" dirty="0">
                <a:latin typeface="Calibri"/>
                <a:cs typeface="Calibri"/>
              </a:rPr>
              <a:t>año.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752600" y="747417"/>
            <a:ext cx="786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CL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IMA</a:t>
            </a:r>
            <a:endParaRPr sz="1800" dirty="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5448" y="430022"/>
            <a:ext cx="1890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387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AGUAS  S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UPERFIC</a:t>
            </a:r>
            <a:r>
              <a:rPr sz="1800" b="1" spc="-5" dirty="0">
                <a:solidFill>
                  <a:srgbClr val="17375E"/>
                </a:solidFill>
                <a:latin typeface="Comic Sans MS"/>
                <a:cs typeface="Comic Sans MS"/>
              </a:rPr>
              <a:t>I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AL</a:t>
            </a:r>
            <a:r>
              <a:rPr sz="1800" b="1" spc="5" dirty="0">
                <a:solidFill>
                  <a:srgbClr val="17375E"/>
                </a:solidFill>
                <a:latin typeface="Comic Sans MS"/>
                <a:cs typeface="Comic Sans MS"/>
              </a:rPr>
              <a:t>E</a:t>
            </a:r>
            <a:r>
              <a:rPr sz="1800" b="1" dirty="0">
                <a:solidFill>
                  <a:srgbClr val="17375E"/>
                </a:solidFill>
                <a:latin typeface="Comic Sans MS"/>
                <a:cs typeface="Comic Sans MS"/>
              </a:rPr>
              <a:t>S</a:t>
            </a:r>
            <a:endParaRPr sz="1800" dirty="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90565" y="977747"/>
            <a:ext cx="4221480" cy="2679853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937886" y="1004062"/>
            <a:ext cx="3570604" cy="262382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335"/>
              </a:spcBef>
            </a:pPr>
            <a:r>
              <a:rPr sz="2300" spc="-10" dirty="0">
                <a:latin typeface="Calibri"/>
                <a:cs typeface="Calibri"/>
              </a:rPr>
              <a:t>Existen numerosos </a:t>
            </a:r>
            <a:r>
              <a:rPr sz="2300" dirty="0">
                <a:latin typeface="Calibri"/>
                <a:cs typeface="Calibri"/>
              </a:rPr>
              <a:t>e  </a:t>
            </a:r>
            <a:r>
              <a:rPr sz="2300" spc="-10" dirty="0">
                <a:latin typeface="Calibri"/>
                <a:cs typeface="Calibri"/>
              </a:rPr>
              <a:t>importantes </a:t>
            </a:r>
            <a:r>
              <a:rPr sz="2300" b="1" spc="-5" dirty="0">
                <a:latin typeface="Calibri"/>
                <a:cs typeface="Calibri"/>
              </a:rPr>
              <a:t>ríos </a:t>
            </a:r>
            <a:r>
              <a:rPr sz="2300" b="1" dirty="0">
                <a:latin typeface="Calibri"/>
                <a:cs typeface="Calibri"/>
              </a:rPr>
              <a:t>de </a:t>
            </a:r>
            <a:r>
              <a:rPr sz="2300" b="1" spc="-10" dirty="0">
                <a:latin typeface="Calibri"/>
                <a:cs typeface="Calibri"/>
              </a:rPr>
              <a:t>régimen  mixto </a:t>
            </a:r>
            <a:r>
              <a:rPr sz="2300" b="1" dirty="0">
                <a:latin typeface="Calibri"/>
                <a:cs typeface="Calibri"/>
              </a:rPr>
              <a:t>y </a:t>
            </a:r>
            <a:r>
              <a:rPr sz="2300" b="1" spc="-5" dirty="0">
                <a:latin typeface="Calibri"/>
                <a:cs typeface="Calibri"/>
              </a:rPr>
              <a:t>caudal abundante</a:t>
            </a:r>
            <a:r>
              <a:rPr sz="2300" spc="-5" dirty="0">
                <a:latin typeface="Calibri"/>
                <a:cs typeface="Calibri"/>
              </a:rPr>
              <a:t>,  </a:t>
            </a:r>
            <a:r>
              <a:rPr sz="2300" spc="-10" dirty="0">
                <a:latin typeface="Calibri"/>
                <a:cs typeface="Calibri"/>
              </a:rPr>
              <a:t>destacan </a:t>
            </a:r>
            <a:r>
              <a:rPr sz="2300" dirty="0">
                <a:latin typeface="Calibri"/>
                <a:cs typeface="Calibri"/>
              </a:rPr>
              <a:t>los ríos; </a:t>
            </a:r>
            <a:r>
              <a:rPr sz="2300" b="1" spc="-15" dirty="0">
                <a:latin typeface="Calibri"/>
                <a:cs typeface="Calibri"/>
              </a:rPr>
              <a:t>Valdivia,  </a:t>
            </a:r>
            <a:r>
              <a:rPr sz="2300" b="1" dirty="0">
                <a:latin typeface="Calibri"/>
                <a:cs typeface="Calibri"/>
              </a:rPr>
              <a:t>Calle-Calle, y </a:t>
            </a:r>
            <a:r>
              <a:rPr sz="2300" b="1" spc="-5" dirty="0">
                <a:latin typeface="Calibri"/>
                <a:cs typeface="Calibri"/>
              </a:rPr>
              <a:t>Mallín.</a:t>
            </a:r>
            <a:r>
              <a:rPr sz="2300" b="1" spc="-105" dirty="0">
                <a:latin typeface="Calibri"/>
                <a:cs typeface="Calibri"/>
              </a:rPr>
              <a:t> </a:t>
            </a:r>
            <a:r>
              <a:rPr sz="2300" spc="-25" dirty="0">
                <a:latin typeface="Calibri"/>
                <a:cs typeface="Calibri"/>
              </a:rPr>
              <a:t>También  </a:t>
            </a:r>
            <a:r>
              <a:rPr sz="2300" spc="-5" dirty="0">
                <a:latin typeface="Calibri"/>
                <a:cs typeface="Calibri"/>
              </a:rPr>
              <a:t>aparecen varios </a:t>
            </a:r>
            <a:r>
              <a:rPr sz="2300" b="1" spc="-5" dirty="0">
                <a:latin typeface="Calibri"/>
                <a:cs typeface="Calibri"/>
              </a:rPr>
              <a:t>lagos, </a:t>
            </a:r>
            <a:r>
              <a:rPr sz="2300" b="1" spc="-10" dirty="0">
                <a:latin typeface="Calibri"/>
                <a:cs typeface="Calibri"/>
              </a:rPr>
              <a:t>entre  </a:t>
            </a:r>
            <a:r>
              <a:rPr sz="2300" b="1" dirty="0">
                <a:latin typeface="Calibri"/>
                <a:cs typeface="Calibri"/>
              </a:rPr>
              <a:t>los </a:t>
            </a:r>
            <a:r>
              <a:rPr sz="2300" b="1" spc="-5" dirty="0">
                <a:latin typeface="Calibri"/>
                <a:cs typeface="Calibri"/>
              </a:rPr>
              <a:t>que destacan </a:t>
            </a:r>
            <a:r>
              <a:rPr sz="2300" b="1" dirty="0">
                <a:latin typeface="Calibri"/>
                <a:cs typeface="Calibri"/>
              </a:rPr>
              <a:t>; </a:t>
            </a:r>
            <a:r>
              <a:rPr sz="2300" b="1" spc="-5" dirty="0">
                <a:latin typeface="Calibri"/>
                <a:cs typeface="Calibri"/>
              </a:rPr>
              <a:t>Califiquen,  Villarrica </a:t>
            </a:r>
            <a:r>
              <a:rPr sz="2300" b="1" dirty="0">
                <a:latin typeface="Calibri"/>
                <a:cs typeface="Calibri"/>
              </a:rPr>
              <a:t>y</a:t>
            </a:r>
            <a:r>
              <a:rPr sz="2300" b="1" spc="-5" dirty="0">
                <a:latin typeface="Calibri"/>
                <a:cs typeface="Calibri"/>
              </a:rPr>
              <a:t> </a:t>
            </a:r>
            <a:r>
              <a:rPr sz="2300" b="1" dirty="0">
                <a:latin typeface="Calibri"/>
                <a:cs typeface="Calibri"/>
              </a:rPr>
              <a:t>Riñihue.</a:t>
            </a:r>
            <a:endParaRPr sz="2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44211" y="597408"/>
            <a:ext cx="4399787" cy="488899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128386" y="886409"/>
            <a:ext cx="3617595" cy="425116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470"/>
              </a:spcBef>
              <a:tabLst>
                <a:tab pos="765810" algn="l"/>
              </a:tabLst>
            </a:pPr>
            <a:r>
              <a:rPr sz="3700" spc="-5" dirty="0">
                <a:latin typeface="Calibri"/>
                <a:cs typeface="Calibri"/>
              </a:rPr>
              <a:t>•En </a:t>
            </a:r>
            <a:r>
              <a:rPr sz="3700" spc="-20" dirty="0">
                <a:latin typeface="Calibri"/>
                <a:cs typeface="Calibri"/>
              </a:rPr>
              <a:t>vegetación, </a:t>
            </a:r>
            <a:r>
              <a:rPr sz="3700" spc="-5" dirty="0">
                <a:latin typeface="Calibri"/>
                <a:cs typeface="Calibri"/>
              </a:rPr>
              <a:t>en  los	Andes </a:t>
            </a:r>
            <a:r>
              <a:rPr sz="3700" b="1" spc="-15" dirty="0">
                <a:latin typeface="Calibri"/>
                <a:cs typeface="Calibri"/>
              </a:rPr>
              <a:t>crecen  </a:t>
            </a:r>
            <a:r>
              <a:rPr sz="3700" b="1" spc="-5" dirty="0">
                <a:latin typeface="Calibri"/>
                <a:cs typeface="Calibri"/>
              </a:rPr>
              <a:t>bosques </a:t>
            </a:r>
            <a:r>
              <a:rPr sz="3700" b="1" spc="-15" dirty="0">
                <a:latin typeface="Calibri"/>
                <a:cs typeface="Calibri"/>
              </a:rPr>
              <a:t>nativos  </a:t>
            </a:r>
            <a:r>
              <a:rPr sz="3700" b="1" spc="-5" dirty="0">
                <a:latin typeface="Calibri"/>
                <a:cs typeface="Calibri"/>
              </a:rPr>
              <a:t>de </a:t>
            </a:r>
            <a:r>
              <a:rPr sz="3700" b="1" spc="-10" dirty="0">
                <a:latin typeface="Calibri"/>
                <a:cs typeface="Calibri"/>
              </a:rPr>
              <a:t>especies como  </a:t>
            </a:r>
            <a:r>
              <a:rPr sz="3700" b="1" spc="-5" dirty="0">
                <a:latin typeface="Calibri"/>
                <a:cs typeface="Calibri"/>
              </a:rPr>
              <a:t>la </a:t>
            </a:r>
            <a:r>
              <a:rPr sz="3700" b="1" spc="-15" dirty="0">
                <a:latin typeface="Calibri"/>
                <a:cs typeface="Calibri"/>
              </a:rPr>
              <a:t>araucaria</a:t>
            </a:r>
            <a:r>
              <a:rPr lang="es-CL" sz="3700" b="1" spc="-15" dirty="0">
                <a:latin typeface="Calibri"/>
                <a:cs typeface="Calibri"/>
              </a:rPr>
              <a:t> (Pehuén)</a:t>
            </a:r>
            <a:r>
              <a:rPr sz="3700" b="1" spc="-15" dirty="0">
                <a:latin typeface="Calibri"/>
                <a:cs typeface="Calibri"/>
              </a:rPr>
              <a:t> </a:t>
            </a:r>
            <a:r>
              <a:rPr sz="3700" b="1" spc="-5" dirty="0">
                <a:latin typeface="Calibri"/>
                <a:cs typeface="Calibri"/>
              </a:rPr>
              <a:t>y </a:t>
            </a:r>
            <a:r>
              <a:rPr sz="3700" b="1" spc="-10" dirty="0">
                <a:latin typeface="Calibri"/>
                <a:cs typeface="Calibri"/>
              </a:rPr>
              <a:t>el  </a:t>
            </a:r>
            <a:r>
              <a:rPr sz="3700" b="1" spc="-15" dirty="0">
                <a:latin typeface="Calibri"/>
                <a:cs typeface="Calibri"/>
              </a:rPr>
              <a:t>roble </a:t>
            </a:r>
            <a:r>
              <a:rPr sz="3700" b="1" spc="-5" dirty="0">
                <a:latin typeface="Calibri"/>
                <a:cs typeface="Calibri"/>
              </a:rPr>
              <a:t>y </a:t>
            </a:r>
            <a:r>
              <a:rPr sz="3700" spc="-5" dirty="0">
                <a:latin typeface="Calibri"/>
                <a:cs typeface="Calibri"/>
              </a:rPr>
              <a:t>en el </a:t>
            </a:r>
            <a:r>
              <a:rPr sz="3700" spc="-20" dirty="0">
                <a:latin typeface="Calibri"/>
                <a:cs typeface="Calibri"/>
              </a:rPr>
              <a:t>litoral  </a:t>
            </a:r>
            <a:r>
              <a:rPr sz="3700" spc="-15" dirty="0">
                <a:latin typeface="Calibri"/>
                <a:cs typeface="Calibri"/>
              </a:rPr>
              <a:t>crece </a:t>
            </a:r>
            <a:r>
              <a:rPr sz="3700" b="1" spc="-5" dirty="0">
                <a:latin typeface="Calibri"/>
                <a:cs typeface="Calibri"/>
              </a:rPr>
              <a:t>el</a:t>
            </a:r>
            <a:r>
              <a:rPr sz="3700" b="1" spc="-25" dirty="0">
                <a:latin typeface="Calibri"/>
                <a:cs typeface="Calibri"/>
              </a:rPr>
              <a:t> </a:t>
            </a:r>
            <a:r>
              <a:rPr sz="3700" b="1" spc="-5" dirty="0" err="1">
                <a:latin typeface="Calibri"/>
                <a:cs typeface="Calibri"/>
              </a:rPr>
              <a:t>copihue</a:t>
            </a:r>
            <a:r>
              <a:rPr sz="3700" b="1" spc="-5" dirty="0">
                <a:latin typeface="Calibri"/>
                <a:cs typeface="Calibri"/>
              </a:rPr>
              <a:t>.</a:t>
            </a:r>
            <a:endParaRPr sz="3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4398" y="49977"/>
            <a:ext cx="75438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9620">
              <a:lnSpc>
                <a:spcPct val="100000"/>
              </a:lnSpc>
              <a:spcBef>
                <a:spcPts val="100"/>
              </a:spcBef>
            </a:pPr>
            <a:r>
              <a:rPr dirty="0"/>
              <a:t>VEGETACI</a:t>
            </a:r>
            <a:r>
              <a:rPr spc="5" dirty="0"/>
              <a:t>Ó</a:t>
            </a:r>
            <a:r>
              <a:rPr dirty="0"/>
              <a:t>N</a:t>
            </a:r>
          </a:p>
        </p:txBody>
      </p:sp>
      <p:sp>
        <p:nvSpPr>
          <p:cNvPr id="6" name="object 6"/>
          <p:cNvSpPr/>
          <p:nvPr/>
        </p:nvSpPr>
        <p:spPr>
          <a:xfrm>
            <a:off x="301281" y="513080"/>
            <a:ext cx="4442929" cy="6180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50</TotalTime>
  <Words>788</Words>
  <Application>Microsoft Office PowerPoint</Application>
  <PresentationFormat>Presentación en pantalla (4:3)</PresentationFormat>
  <Paragraphs>67</Paragraphs>
  <Slides>23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Century Gothic</vt:lpstr>
      <vt:lpstr>Comic Sans MS</vt:lpstr>
      <vt:lpstr>Maiandra GD</vt:lpstr>
      <vt:lpstr>Calibri Light</vt:lpstr>
      <vt:lpstr>Arial</vt:lpstr>
      <vt:lpstr>Times New Roman</vt:lpstr>
      <vt:lpstr>Calibri</vt:lpstr>
      <vt:lpstr>Celestial</vt:lpstr>
      <vt:lpstr>Presentación de PowerPoint</vt:lpstr>
      <vt:lpstr>Presentación de PowerPoint</vt:lpstr>
      <vt:lpstr>Presentación de PowerPoint</vt:lpstr>
      <vt:lpstr>Presentación de PowerPoint</vt:lpstr>
      <vt:lpstr>¿CÓMO ES LA ZONA SUR?</vt:lpstr>
      <vt:lpstr>Posee 4 grandes unidades de relieves y en la zona sur se presentan  con las siguientes características:</vt:lpstr>
      <vt:lpstr>Presentación de PowerPoint</vt:lpstr>
      <vt:lpstr>Presentación de PowerPoint</vt:lpstr>
      <vt:lpstr>VEGETACIÓN</vt:lpstr>
      <vt:lpstr>EL PAISAJE Y ACTIVIDAD ECONÓMICA</vt:lpstr>
      <vt:lpstr>Chiloé</vt:lpstr>
      <vt:lpstr>¡Chiloé también ha sido utilizado como set de grabación!</vt:lpstr>
      <vt:lpstr>Pueblo Mapuche</vt:lpstr>
      <vt:lpstr>Presentación de PowerPoint</vt:lpstr>
      <vt:lpstr>¿CÓMO ES LA ZONA AUSTRAL?</vt:lpstr>
      <vt:lpstr>Presentación de PowerPoint</vt:lpstr>
      <vt:lpstr>Posee 4 grandes unidades de relieves y en la zona Austral se  presentan con las siguientes características:</vt:lpstr>
      <vt:lpstr>Presentación de PowerPoint</vt:lpstr>
      <vt:lpstr>En la costa se dan  especies arbóreas de</vt:lpstr>
      <vt:lpstr>EL PAISAJE Y ACTIVIDAD ECONÓMICA</vt:lpstr>
      <vt:lpstr>Pueblos Originarios Zona Austral</vt:lpstr>
      <vt:lpstr>Presentación de PowerPoint</vt:lpstr>
      <vt:lpstr>Actividad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nikol</dc:creator>
  <cp:lastModifiedBy>Oscar Fuentes Humeres</cp:lastModifiedBy>
  <cp:revision>6</cp:revision>
  <dcterms:created xsi:type="dcterms:W3CDTF">2020-03-19T19:44:25Z</dcterms:created>
  <dcterms:modified xsi:type="dcterms:W3CDTF">2020-03-26T05:48:18Z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2016-08-16T00:00:00Z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2020-03-19T00:00:00Z</vt:filetime>
  </property>
</Properties>
</file>