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0" r:id="rId5"/>
    <p:sldId id="262" r:id="rId6"/>
    <p:sldId id="257" r:id="rId7"/>
    <p:sldId id="256" r:id="rId8"/>
    <p:sldId id="269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8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4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759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72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01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3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74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82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3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2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9EADF1-583B-4694-BA6C-C28E5703F30B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05B7B0-9B16-4752-90D7-A5A4838D052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kids.nationalgeographic.com/explore/countries/chile/#/1252858947869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69522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Liceo mixto los andes- básica 1.</a:t>
            </a:r>
            <a:endParaRPr lang="es-C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1621835"/>
            <a:ext cx="7139668" cy="26556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3" y="0"/>
            <a:ext cx="2099446" cy="23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Chile´s</a:t>
            </a:r>
            <a:r>
              <a:rPr lang="es-CL" dirty="0" smtClean="0"/>
              <a:t> oficial </a:t>
            </a:r>
            <a:r>
              <a:rPr lang="es-CL" dirty="0" err="1" smtClean="0"/>
              <a:t>name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A. Chile </a:t>
            </a:r>
            <a:r>
              <a:rPr lang="es-CL" dirty="0" err="1" smtClean="0"/>
              <a:t>Republic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 smtClean="0"/>
              <a:t>B. </a:t>
            </a:r>
            <a:r>
              <a:rPr lang="es-CL" dirty="0" err="1" smtClean="0"/>
              <a:t>Republic</a:t>
            </a:r>
            <a:r>
              <a:rPr lang="es-CL" dirty="0" smtClean="0"/>
              <a:t> of Chile.</a:t>
            </a:r>
          </a:p>
          <a:p>
            <a:endParaRPr lang="es-CL" dirty="0"/>
          </a:p>
          <a:p>
            <a:r>
              <a:rPr lang="es-CL" dirty="0" smtClean="0"/>
              <a:t>C. Chile</a:t>
            </a:r>
            <a:endParaRPr lang="es-CL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94" y="2872145"/>
            <a:ext cx="268247" cy="2133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47" y="2038873"/>
            <a:ext cx="268247" cy="213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02" y="3740605"/>
            <a:ext cx="26824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02197"/>
            <a:ext cx="10058400" cy="1450757"/>
          </a:xfrm>
        </p:spPr>
        <p:txBody>
          <a:bodyPr/>
          <a:lstStyle/>
          <a:p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oficial </a:t>
            </a:r>
            <a:r>
              <a:rPr lang="es-CL" dirty="0" err="1" smtClean="0"/>
              <a:t>Chile´s</a:t>
            </a:r>
            <a:r>
              <a:rPr lang="es-CL" dirty="0" smtClean="0"/>
              <a:t>  </a:t>
            </a:r>
            <a:r>
              <a:rPr lang="es-CL" dirty="0" err="1" smtClean="0"/>
              <a:t>Language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A. </a:t>
            </a:r>
            <a:r>
              <a:rPr lang="es-CL" sz="3200" dirty="0" err="1" smtClean="0"/>
              <a:t>Spanish</a:t>
            </a:r>
            <a:endParaRPr lang="es-CL" sz="3200" dirty="0" smtClean="0"/>
          </a:p>
          <a:p>
            <a:endParaRPr lang="es-CL" dirty="0"/>
          </a:p>
          <a:p>
            <a:r>
              <a:rPr lang="es-CL" dirty="0" smtClean="0"/>
              <a:t>B. </a:t>
            </a:r>
            <a:r>
              <a:rPr lang="es-CL" sz="2800" dirty="0" err="1" smtClean="0"/>
              <a:t>Spanish</a:t>
            </a:r>
            <a:r>
              <a:rPr lang="es-CL" sz="2800" dirty="0" smtClean="0"/>
              <a:t> and Mapuche </a:t>
            </a:r>
            <a:r>
              <a:rPr lang="es-CL" sz="2800" dirty="0" err="1" smtClean="0"/>
              <a:t>Tonge</a:t>
            </a:r>
            <a:r>
              <a:rPr lang="es-CL" sz="2800" dirty="0" smtClean="0"/>
              <a:t>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sz="3200" dirty="0" smtClean="0"/>
              <a:t>C. English </a:t>
            </a:r>
            <a:r>
              <a:rPr lang="es-CL" sz="3200" dirty="0" err="1" smtClean="0"/>
              <a:t>Language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93" y="2390565"/>
            <a:ext cx="268247" cy="2133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233" y="3515980"/>
            <a:ext cx="268247" cy="213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838" y="5007156"/>
            <a:ext cx="26824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( % ) per cent of </a:t>
            </a:r>
            <a:r>
              <a:rPr lang="es-CL" dirty="0" err="1" smtClean="0"/>
              <a:t>population</a:t>
            </a:r>
            <a:r>
              <a:rPr lang="es-CL" dirty="0" smtClean="0"/>
              <a:t> </a:t>
            </a:r>
            <a:r>
              <a:rPr lang="es-CL" dirty="0" err="1" smtClean="0"/>
              <a:t>native</a:t>
            </a:r>
            <a:r>
              <a:rPr lang="es-CL" dirty="0" smtClean="0"/>
              <a:t> Mapuche?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r>
              <a:rPr lang="es-CL" sz="3200" dirty="0" smtClean="0"/>
              <a:t>A. 10 % per cent.</a:t>
            </a:r>
          </a:p>
          <a:p>
            <a:endParaRPr lang="es-CL" sz="3200" dirty="0"/>
          </a:p>
          <a:p>
            <a:r>
              <a:rPr lang="es-CL" sz="3200" dirty="0" smtClean="0"/>
              <a:t>B. 5% per cent.</a:t>
            </a:r>
          </a:p>
          <a:p>
            <a:pPr marL="0" indent="0">
              <a:buNone/>
            </a:pPr>
            <a:endParaRPr lang="es-CL" sz="3200" dirty="0" smtClean="0"/>
          </a:p>
          <a:p>
            <a:r>
              <a:rPr lang="es-CL" sz="3200" dirty="0" smtClean="0"/>
              <a:t>C 20 % per cent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46" y="2029172"/>
            <a:ext cx="268247" cy="213378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24" y="3316688"/>
            <a:ext cx="268247" cy="213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23" y="4431957"/>
            <a:ext cx="26824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r>
              <a:rPr lang="es-CL" dirty="0" err="1"/>
              <a:t>A</a:t>
            </a:r>
            <a:r>
              <a:rPr lang="es-CL" dirty="0" err="1" smtClean="0"/>
              <a:t>ctivity</a:t>
            </a:r>
            <a:r>
              <a:rPr lang="es-CL" dirty="0" smtClean="0"/>
              <a:t> # 2.</a:t>
            </a:r>
            <a:endParaRPr lang="es-CL" dirty="0"/>
          </a:p>
        </p:txBody>
      </p:sp>
      <p:pic>
        <p:nvPicPr>
          <p:cNvPr id="4100" name="Picture 4" descr="Image result for d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1997612"/>
            <a:ext cx="6091312" cy="37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963506" y="1997612"/>
            <a:ext cx="391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DRAW A </a:t>
            </a:r>
            <a:r>
              <a:rPr lang="es-CL" sz="2400" b="1" dirty="0" smtClean="0"/>
              <a:t>POSTER </a:t>
            </a:r>
            <a:r>
              <a:rPr lang="es-CL" sz="2400" b="1" dirty="0" smtClean="0"/>
              <a:t>THAT REPRESENT A RESUME OF THIS PRESENTATION.</a:t>
            </a:r>
            <a:endParaRPr lang="es-CL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54" y="3458193"/>
            <a:ext cx="5715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815" y="478303"/>
            <a:ext cx="7047914" cy="48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01" y="259299"/>
            <a:ext cx="5619750" cy="3019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72" y="3433541"/>
            <a:ext cx="4417476" cy="2348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561" y="440274"/>
            <a:ext cx="5610225" cy="2838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019" y="3433541"/>
            <a:ext cx="2078767" cy="24499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81490" y="3699803"/>
            <a:ext cx="5078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 err="1" smtClean="0"/>
              <a:t>Welcome</a:t>
            </a:r>
            <a:endParaRPr lang="es-CL" sz="9600" dirty="0"/>
          </a:p>
        </p:txBody>
      </p:sp>
      <p:pic>
        <p:nvPicPr>
          <p:cNvPr id="9" name="Cuecas Chilenas   El Guaton Loyola (320  kbps) (convertmp3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" y="3474720"/>
            <a:ext cx="9627325" cy="2455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86" y="0"/>
            <a:ext cx="3958046" cy="4600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498" y="466086"/>
            <a:ext cx="2419350" cy="2828925"/>
          </a:xfrm>
          <a:prstGeom prst="rect">
            <a:avLst/>
          </a:prstGeom>
          <a:pattFill prst="dkVert">
            <a:fgClr>
              <a:srgbClr val="C00000"/>
            </a:fgClr>
            <a:bgClr>
              <a:schemeClr val="accent1">
                <a:lumMod val="40000"/>
                <a:lumOff val="60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7611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39" y="407963"/>
            <a:ext cx="5150169" cy="5288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58" y="407963"/>
            <a:ext cx="5429250" cy="2009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72" y="2723124"/>
            <a:ext cx="39338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04" y="296155"/>
            <a:ext cx="6591300" cy="2495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804" y="296155"/>
            <a:ext cx="3981712" cy="29281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61" y="3024554"/>
            <a:ext cx="4386116" cy="305268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37708" y="3581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hlinkClick r:id="rId5"/>
              </a:rPr>
              <a:t>https://kids.nationalgeographic.com/explore/countries/chile/#/1252858947869</a:t>
            </a:r>
            <a:endParaRPr lang="es-CL" dirty="0"/>
          </a:p>
        </p:txBody>
      </p:sp>
      <p:pic>
        <p:nvPicPr>
          <p:cNvPr id="3" name="Imagen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141" y="4043088"/>
            <a:ext cx="3378553" cy="19486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37708" y="4337149"/>
            <a:ext cx="162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C00000"/>
                </a:solidFill>
              </a:rPr>
              <a:t>WATCH VIDEO ABOUT SOUTH AMERICA</a:t>
            </a:r>
            <a:endParaRPr lang="es-C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092590" y="787791"/>
            <a:ext cx="10058400" cy="3566160"/>
          </a:xfrm>
        </p:spPr>
        <p:txBody>
          <a:bodyPr/>
          <a:lstStyle/>
          <a:p>
            <a:pPr algn="ctr"/>
            <a:r>
              <a:rPr lang="es-CL" dirty="0" err="1" smtClean="0"/>
              <a:t>Select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/>
              <a:t>C</a:t>
            </a:r>
            <a:r>
              <a:rPr lang="es-CL" dirty="0" err="1" smtClean="0"/>
              <a:t>orrect</a:t>
            </a:r>
            <a:r>
              <a:rPr lang="es-CL" dirty="0" smtClean="0"/>
              <a:t> </a:t>
            </a:r>
            <a:r>
              <a:rPr lang="es-CL" dirty="0" err="1"/>
              <a:t>O</a:t>
            </a:r>
            <a:r>
              <a:rPr lang="es-CL" dirty="0" err="1" smtClean="0"/>
              <a:t>ption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2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hile fl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Image result for chile fl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8450"/>
            <a:ext cx="4305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076427" y="1887673"/>
            <a:ext cx="5617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2400" dirty="0" err="1" smtClean="0">
                <a:latin typeface="Arial Black" panose="020B0A04020102020204" pitchFamily="34" charset="0"/>
              </a:rPr>
              <a:t>What</a:t>
            </a:r>
            <a:r>
              <a:rPr lang="es-CL" sz="2400" dirty="0" smtClean="0">
                <a:latin typeface="Arial Black" panose="020B0A04020102020204" pitchFamily="34" charset="0"/>
              </a:rPr>
              <a:t> color </a:t>
            </a:r>
            <a:r>
              <a:rPr lang="es-CL" sz="2400" dirty="0" err="1" smtClean="0">
                <a:latin typeface="Arial Black" panose="020B0A04020102020204" pitchFamily="34" charset="0"/>
              </a:rPr>
              <a:t>is</a:t>
            </a:r>
            <a:r>
              <a:rPr lang="es-CL" sz="2400" dirty="0" smtClean="0">
                <a:latin typeface="Arial Black" panose="020B0A04020102020204" pitchFamily="34" charset="0"/>
              </a:rPr>
              <a:t> </a:t>
            </a:r>
            <a:r>
              <a:rPr lang="es-CL" sz="2400" dirty="0" err="1" smtClean="0">
                <a:latin typeface="Arial Black" panose="020B0A04020102020204" pitchFamily="34" charset="0"/>
              </a:rPr>
              <a:t>the</a:t>
            </a:r>
            <a:r>
              <a:rPr lang="es-CL" sz="2400" dirty="0" smtClean="0">
                <a:latin typeface="Arial Black" panose="020B0A04020102020204" pitchFamily="34" charset="0"/>
              </a:rPr>
              <a:t> </a:t>
            </a:r>
            <a:r>
              <a:rPr lang="es-CL" sz="2400" dirty="0" err="1" smtClean="0">
                <a:latin typeface="Arial Black" panose="020B0A04020102020204" pitchFamily="34" charset="0"/>
              </a:rPr>
              <a:t>Chile´s</a:t>
            </a:r>
            <a:r>
              <a:rPr lang="es-CL" sz="2400" dirty="0" smtClean="0">
                <a:latin typeface="Arial Black" panose="020B0A04020102020204" pitchFamily="34" charset="0"/>
              </a:rPr>
              <a:t> </a:t>
            </a:r>
            <a:r>
              <a:rPr lang="es-CL" sz="2400" dirty="0" err="1" smtClean="0">
                <a:latin typeface="Arial Black" panose="020B0A04020102020204" pitchFamily="34" charset="0"/>
              </a:rPr>
              <a:t>Flag</a:t>
            </a:r>
            <a:r>
              <a:rPr lang="es-CL" sz="2400" dirty="0" smtClean="0">
                <a:latin typeface="Arial Black" panose="020B0A040201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s-CL" sz="2400" dirty="0">
              <a:latin typeface="Arial Black" panose="020B0A04020102020204" pitchFamily="34" charset="0"/>
            </a:endParaRPr>
          </a:p>
          <a:p>
            <a:pPr marL="342900" indent="-342900">
              <a:buAutoNum type="alphaLcPeriod"/>
            </a:pPr>
            <a:r>
              <a:rPr lang="es-CL" sz="2400" dirty="0" err="1" smtClean="0">
                <a:latin typeface="Arial Black" panose="020B0A04020102020204" pitchFamily="34" charset="0"/>
              </a:rPr>
              <a:t>black</a:t>
            </a:r>
            <a:r>
              <a:rPr lang="es-CL" sz="2400" dirty="0" smtClean="0">
                <a:latin typeface="Arial Black" panose="020B0A04020102020204" pitchFamily="34" charset="0"/>
              </a:rPr>
              <a:t>, blue, and White.</a:t>
            </a:r>
          </a:p>
          <a:p>
            <a:pPr marL="342900" indent="-342900">
              <a:buAutoNum type="alphaLcPeriod"/>
            </a:pPr>
            <a:r>
              <a:rPr lang="es-CL" sz="2400" dirty="0" smtClean="0">
                <a:latin typeface="Arial Black" panose="020B0A04020102020204" pitchFamily="34" charset="0"/>
              </a:rPr>
              <a:t>Blue, White and Green.</a:t>
            </a:r>
          </a:p>
          <a:p>
            <a:pPr marL="342900" indent="-342900">
              <a:buAutoNum type="alphaLcPeriod"/>
            </a:pPr>
            <a:r>
              <a:rPr lang="es-CL" sz="2400" dirty="0" smtClean="0">
                <a:latin typeface="Arial Black" panose="020B0A04020102020204" pitchFamily="34" charset="0"/>
              </a:rPr>
              <a:t>Blue, White and red.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9104527" y="3592030"/>
            <a:ext cx="253219" cy="196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460" y="3151623"/>
            <a:ext cx="268247" cy="2133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460" y="2750480"/>
            <a:ext cx="26824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991" y="3752292"/>
            <a:ext cx="10058400" cy="1450757"/>
          </a:xfrm>
        </p:spPr>
        <p:txBody>
          <a:bodyPr/>
          <a:lstStyle/>
          <a:p>
            <a:r>
              <a:rPr lang="es-CL" dirty="0" smtClean="0"/>
              <a:t>GREAT ! </a:t>
            </a:r>
            <a:r>
              <a:rPr lang="es-CL" dirty="0" smtClean="0">
                <a:solidFill>
                  <a:srgbClr val="0070C0"/>
                </a:solidFill>
              </a:rPr>
              <a:t>BLUE</a:t>
            </a:r>
            <a:r>
              <a:rPr lang="es-CL" dirty="0" smtClean="0"/>
              <a:t>, </a:t>
            </a:r>
            <a:r>
              <a:rPr lang="es-C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s-CL" dirty="0" smtClean="0"/>
              <a:t> AND </a:t>
            </a:r>
            <a:r>
              <a:rPr lang="es-CL" dirty="0" smtClean="0">
                <a:solidFill>
                  <a:srgbClr val="FF0000"/>
                </a:solidFill>
              </a:rPr>
              <a:t>READ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4" y="748441"/>
            <a:ext cx="6193497" cy="35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942" y="281354"/>
            <a:ext cx="10058400" cy="1450757"/>
          </a:xfrm>
        </p:spPr>
        <p:txBody>
          <a:bodyPr/>
          <a:lstStyle/>
          <a:p>
            <a:r>
              <a:rPr lang="es-CL" dirty="0" smtClean="0"/>
              <a:t>Chile </a:t>
            </a:r>
            <a:r>
              <a:rPr lang="es-CL" dirty="0" err="1" smtClean="0"/>
              <a:t>Map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like</a:t>
            </a:r>
            <a:r>
              <a:rPr lang="es-CL" dirty="0" smtClean="0"/>
              <a:t> 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8295" y="1732111"/>
            <a:ext cx="10058400" cy="4023360"/>
          </a:xfrm>
        </p:spPr>
        <p:txBody>
          <a:bodyPr/>
          <a:lstStyle/>
          <a:p>
            <a:endParaRPr lang="es-CL" dirty="0" smtClean="0"/>
          </a:p>
          <a:p>
            <a:r>
              <a:rPr lang="es-CL" dirty="0" smtClean="0"/>
              <a:t>A. </a:t>
            </a:r>
            <a:r>
              <a:rPr lang="es-CL" sz="2800" b="1" dirty="0" err="1" smtClean="0"/>
              <a:t>like</a:t>
            </a:r>
            <a:r>
              <a:rPr lang="es-CL" sz="2800" b="1" dirty="0" smtClean="0"/>
              <a:t> a </a:t>
            </a:r>
            <a:r>
              <a:rPr lang="es-CL" sz="2800" b="1" dirty="0" err="1" smtClean="0"/>
              <a:t>cirle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Map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B. </a:t>
            </a:r>
            <a:r>
              <a:rPr lang="es-CL" sz="2400" b="1" dirty="0" err="1" smtClean="0"/>
              <a:t>like</a:t>
            </a:r>
            <a:r>
              <a:rPr lang="es-CL" sz="2400" b="1" dirty="0" smtClean="0"/>
              <a:t> a </a:t>
            </a:r>
            <a:r>
              <a:rPr lang="es-CL" sz="2400" b="1" dirty="0" err="1" smtClean="0"/>
              <a:t>narrow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Map</a:t>
            </a:r>
            <a:r>
              <a:rPr lang="es-CL" sz="2400" b="1" dirty="0" smtClean="0"/>
              <a:t> . </a:t>
            </a:r>
          </a:p>
          <a:p>
            <a:endParaRPr lang="es-CL" sz="2400" b="1" dirty="0"/>
          </a:p>
          <a:p>
            <a:endParaRPr lang="es-CL" sz="2400" b="1" dirty="0" smtClean="0"/>
          </a:p>
          <a:p>
            <a:r>
              <a:rPr lang="es-CL" sz="2400" b="1" dirty="0" smtClean="0"/>
              <a:t>C. </a:t>
            </a:r>
            <a:r>
              <a:rPr lang="es-CL" sz="2400" b="1" dirty="0" err="1" smtClean="0"/>
              <a:t>like</a:t>
            </a:r>
            <a:r>
              <a:rPr lang="es-CL" sz="2400" b="1" dirty="0" smtClean="0"/>
              <a:t> a </a:t>
            </a:r>
            <a:r>
              <a:rPr lang="es-CL" sz="2400" b="1" dirty="0" err="1" smtClean="0"/>
              <a:t>trinagle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Map</a:t>
            </a:r>
            <a:r>
              <a:rPr lang="es-CL" sz="2400" b="1" dirty="0" smtClean="0"/>
              <a:t>. </a:t>
            </a:r>
            <a:endParaRPr lang="es-CL" b="1" dirty="0"/>
          </a:p>
        </p:txBody>
      </p:sp>
      <p:sp>
        <p:nvSpPr>
          <p:cNvPr id="4" name="Elipse 3"/>
          <p:cNvSpPr/>
          <p:nvPr/>
        </p:nvSpPr>
        <p:spPr>
          <a:xfrm>
            <a:off x="4368018" y="1959764"/>
            <a:ext cx="1505243" cy="942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Conector recto de flecha 5">
            <a:hlinkClick r:id="rId2" action="ppaction://hlinksldjump"/>
          </p:cNvPr>
          <p:cNvCxnSpPr/>
          <p:nvPr/>
        </p:nvCxnSpPr>
        <p:spPr>
          <a:xfrm>
            <a:off x="4142935" y="3894964"/>
            <a:ext cx="11676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ángulo isósceles 8"/>
          <p:cNvSpPr/>
          <p:nvPr/>
        </p:nvSpPr>
        <p:spPr>
          <a:xfrm>
            <a:off x="4557932" y="4797083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163</Words>
  <Application>Microsoft Office PowerPoint</Application>
  <PresentationFormat>Panorámica</PresentationFormat>
  <Paragraphs>42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Select the Correct Option.</vt:lpstr>
      <vt:lpstr>Presentación de PowerPoint</vt:lpstr>
      <vt:lpstr>GREAT ! BLUE, WHITE AND READ</vt:lpstr>
      <vt:lpstr>Chile Map is like a:</vt:lpstr>
      <vt:lpstr>What is the Chile´s oficial name?</vt:lpstr>
      <vt:lpstr>What is the oficial Chile´s  Language?</vt:lpstr>
      <vt:lpstr> What is the ( % ) per cent of population native Mapuche?</vt:lpstr>
      <vt:lpstr> Activity # 2.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False Activity.</dc:title>
  <dc:creator>usuario</dc:creator>
  <cp:lastModifiedBy>usuario</cp:lastModifiedBy>
  <cp:revision>20</cp:revision>
  <dcterms:created xsi:type="dcterms:W3CDTF">2020-03-14T17:36:10Z</dcterms:created>
  <dcterms:modified xsi:type="dcterms:W3CDTF">2020-03-17T17:46:11Z</dcterms:modified>
</cp:coreProperties>
</file>