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91" r:id="rId14"/>
    <p:sldId id="284" r:id="rId15"/>
    <p:sldId id="292" r:id="rId16"/>
    <p:sldId id="293" r:id="rId17"/>
    <p:sldId id="294" r:id="rId18"/>
    <p:sldId id="295" r:id="rId19"/>
    <p:sldId id="296" r:id="rId20"/>
    <p:sldId id="286" r:id="rId21"/>
    <p:sldId id="287" r:id="rId22"/>
    <p:sldId id="285" r:id="rId23"/>
    <p:sldId id="288" r:id="rId24"/>
    <p:sldId id="269" r:id="rId25"/>
    <p:sldId id="256" r:id="rId26"/>
    <p:sldId id="263" r:id="rId27"/>
    <p:sldId id="264" r:id="rId28"/>
    <p:sldId id="265" r:id="rId29"/>
    <p:sldId id="266" r:id="rId30"/>
    <p:sldId id="261" r:id="rId31"/>
    <p:sldId id="270" r:id="rId32"/>
    <p:sldId id="268" r:id="rId33"/>
    <p:sldId id="271" r:id="rId34"/>
    <p:sldId id="298" r:id="rId35"/>
    <p:sldId id="299" r:id="rId3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86377" autoAdjust="0"/>
  </p:normalViewPr>
  <p:slideViewPr>
    <p:cSldViewPr>
      <p:cViewPr varScale="1">
        <p:scale>
          <a:sx n="73" d="100"/>
          <a:sy n="73" d="100"/>
        </p:scale>
        <p:origin x="124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70403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73708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275606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4587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7873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28764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2263578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145453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278001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429184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14324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84159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01370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284259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328931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156299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B0FE561-546D-420C-8CB1-36F5A8E3C9D9}" type="datetimeFigureOut">
              <a:rPr lang="es-CL" smtClean="0"/>
              <a:pPr/>
              <a:t>17-03-2020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146D81-6259-4413-AE54-62D913035CAC}" type="slidenum">
              <a:rPr lang="es-CL" smtClean="0"/>
              <a:pPr/>
              <a:t>‹Nº›</a:t>
            </a:fld>
            <a:endParaRPr lang="es-CL"/>
          </a:p>
        </p:txBody>
      </p:sp>
    </p:spTree>
    <p:extLst>
      <p:ext uri="{BB962C8B-B14F-4D97-AF65-F5344CB8AC3E}">
        <p14:creationId xmlns:p14="http://schemas.microsoft.com/office/powerpoint/2010/main" val="222901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0FE561-546D-420C-8CB1-36F5A8E3C9D9}" type="datetimeFigureOut">
              <a:rPr lang="es-CL" smtClean="0"/>
              <a:pPr/>
              <a:t>17-03-2020</a:t>
            </a:fld>
            <a:endParaRPr lang="es-C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7146D81-6259-4413-AE54-62D913035CAC}" type="slidenum">
              <a:rPr lang="es-CL" smtClean="0"/>
              <a:pPr/>
              <a:t>‹Nº›</a:t>
            </a:fld>
            <a:endParaRPr lang="es-CL"/>
          </a:p>
        </p:txBody>
      </p:sp>
    </p:spTree>
    <p:extLst>
      <p:ext uri="{BB962C8B-B14F-4D97-AF65-F5344CB8AC3E}">
        <p14:creationId xmlns:p14="http://schemas.microsoft.com/office/powerpoint/2010/main" val="2780723054"/>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861048"/>
            <a:ext cx="7274769" cy="1320800"/>
          </a:xfrm>
        </p:spPr>
        <p:txBody>
          <a:bodyPr>
            <a:noAutofit/>
          </a:bodyPr>
          <a:lstStyle/>
          <a:p>
            <a:r>
              <a:rPr lang="es-CL" sz="2400" dirty="0">
                <a:solidFill>
                  <a:schemeClr val="accent5">
                    <a:lumMod val="60000"/>
                    <a:lumOff val="40000"/>
                  </a:schemeClr>
                </a:solidFill>
              </a:rPr>
              <a:t>Asignatura: Lengua y literatura.</a:t>
            </a:r>
            <a:br>
              <a:rPr lang="es-CL" sz="2400" dirty="0">
                <a:solidFill>
                  <a:schemeClr val="accent5">
                    <a:lumMod val="60000"/>
                    <a:lumOff val="40000"/>
                  </a:schemeClr>
                </a:solidFill>
              </a:rPr>
            </a:br>
            <a:r>
              <a:rPr lang="es-CL" sz="2400" dirty="0">
                <a:solidFill>
                  <a:schemeClr val="accent5">
                    <a:lumMod val="60000"/>
                    <a:lumOff val="40000"/>
                  </a:schemeClr>
                </a:solidFill>
              </a:rPr>
              <a:t>profesor: Pía Molina Paz.</a:t>
            </a:r>
            <a:br>
              <a:rPr lang="es-CL" sz="2400" dirty="0">
                <a:solidFill>
                  <a:schemeClr val="accent5">
                    <a:lumMod val="60000"/>
                    <a:lumOff val="40000"/>
                  </a:schemeClr>
                </a:solidFill>
              </a:rPr>
            </a:br>
            <a:r>
              <a:rPr lang="es-CL" sz="2400" dirty="0">
                <a:solidFill>
                  <a:schemeClr val="accent5">
                    <a:lumMod val="60000"/>
                    <a:lumOff val="40000"/>
                  </a:schemeClr>
                </a:solidFill>
              </a:rPr>
              <a:t>curso: 7°Básico.</a:t>
            </a:r>
            <a:br>
              <a:rPr lang="es-CL" sz="2400" dirty="0">
                <a:solidFill>
                  <a:schemeClr val="accent5">
                    <a:lumMod val="60000"/>
                    <a:lumOff val="40000"/>
                  </a:schemeClr>
                </a:solidFill>
              </a:rPr>
            </a:br>
            <a:r>
              <a:rPr lang="es-CL" sz="2400" dirty="0">
                <a:solidFill>
                  <a:schemeClr val="accent5">
                    <a:lumMod val="60000"/>
                    <a:lumOff val="40000"/>
                  </a:schemeClr>
                </a:solidFill>
              </a:rPr>
              <a:t>Unidad: Repaso de contenidos </a:t>
            </a:r>
            <a:r>
              <a:rPr lang="es-CL" sz="2400" dirty="0" smtClean="0">
                <a:solidFill>
                  <a:schemeClr val="accent5">
                    <a:lumMod val="60000"/>
                    <a:lumOff val="40000"/>
                  </a:schemeClr>
                </a:solidFill>
              </a:rPr>
              <a:t>vistos</a:t>
            </a:r>
            <a:r>
              <a:rPr lang="es-CL" sz="2400" dirty="0">
                <a:solidFill>
                  <a:schemeClr val="accent5">
                    <a:lumMod val="60000"/>
                    <a:lumOff val="40000"/>
                  </a:schemeClr>
                </a:solidFill>
              </a:rPr>
              <a:t>.</a:t>
            </a:r>
          </a:p>
        </p:txBody>
      </p:sp>
      <p:pic>
        <p:nvPicPr>
          <p:cNvPr id="4" name="Picture 1029" descr="musa"/>
          <p:cNvPicPr>
            <a:picLocks noChangeAspect="1" noChangeArrowheads="1"/>
          </p:cNvPicPr>
          <p:nvPr/>
        </p:nvPicPr>
        <p:blipFill>
          <a:blip r:embed="rId2" cstate="print"/>
          <a:srcRect/>
          <a:stretch>
            <a:fillRect/>
          </a:stretch>
        </p:blipFill>
        <p:spPr bwMode="auto">
          <a:xfrm>
            <a:off x="2987824" y="1124744"/>
            <a:ext cx="2103051" cy="2558624"/>
          </a:xfrm>
          <a:prstGeom prst="rect">
            <a:avLst/>
          </a:prstGeom>
          <a:noFill/>
          <a:ln w="9525">
            <a:noFill/>
            <a:miter lim="800000"/>
            <a:headEnd/>
            <a:tailEnd/>
          </a:ln>
        </p:spPr>
      </p:pic>
      <p:sp>
        <p:nvSpPr>
          <p:cNvPr id="5" name="Rectangle 2"/>
          <p:cNvSpPr txBox="1">
            <a:spLocks noChangeArrowheads="1"/>
          </p:cNvSpPr>
          <p:nvPr/>
        </p:nvSpPr>
        <p:spPr>
          <a:xfrm>
            <a:off x="578123" y="476672"/>
            <a:ext cx="7772400" cy="14700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mtClean="0"/>
              <a:t> El Género Lírico</a:t>
            </a:r>
            <a:endParaRPr lang="es-ES" dirty="0"/>
          </a:p>
        </p:txBody>
      </p:sp>
    </p:spTree>
    <p:extLst>
      <p:ext uri="{BB962C8B-B14F-4D97-AF65-F5344CB8AC3E}">
        <p14:creationId xmlns:p14="http://schemas.microsoft.com/office/powerpoint/2010/main" val="5134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rgbClr val="FFFF00"/>
                </a:solidFill>
                <a:latin typeface="Century Gothic" pitchFamily="34" charset="0"/>
              </a:rPr>
              <a:t>Hipérbole</a:t>
            </a:r>
            <a:endParaRPr lang="es-CL" dirty="0"/>
          </a:p>
        </p:txBody>
      </p:sp>
      <p:sp>
        <p:nvSpPr>
          <p:cNvPr id="3" name="Marcador de contenido 2"/>
          <p:cNvSpPr>
            <a:spLocks noGrp="1"/>
          </p:cNvSpPr>
          <p:nvPr>
            <p:ph idx="1"/>
          </p:nvPr>
        </p:nvSpPr>
        <p:spPr/>
        <p:txBody>
          <a:bodyPr>
            <a:normAutofit fontScale="92500" lnSpcReduction="20000"/>
          </a:bodyPr>
          <a:lstStyle/>
          <a:p>
            <a:pPr algn="just">
              <a:buNone/>
              <a:defRPr/>
            </a:pPr>
            <a:r>
              <a:rPr lang="es-ES_tradnl" sz="2800" dirty="0">
                <a:latin typeface="Courier New" pitchFamily="49" charset="0"/>
                <a:cs typeface="Courier New" pitchFamily="49" charset="0"/>
              </a:rPr>
              <a:t>Consiste en hacer una ponderación desmesurada, una valoración </a:t>
            </a:r>
            <a:r>
              <a:rPr lang="es-ES_tradnl" sz="2800" b="1" dirty="0">
                <a:latin typeface="Courier New" pitchFamily="49" charset="0"/>
                <a:cs typeface="Courier New" pitchFamily="49" charset="0"/>
              </a:rPr>
              <a:t>exagerada</a:t>
            </a:r>
            <a:r>
              <a:rPr lang="es-ES_tradnl" sz="2800" dirty="0">
                <a:latin typeface="Courier New" pitchFamily="49" charset="0"/>
                <a:cs typeface="Courier New" pitchFamily="49" charset="0"/>
              </a:rPr>
              <a:t> de alguien o algo.</a:t>
            </a:r>
          </a:p>
          <a:p>
            <a:pPr algn="just">
              <a:buNone/>
              <a:defRPr/>
            </a:pPr>
            <a:r>
              <a:rPr lang="es-ES_tradnl" sz="2800" dirty="0">
                <a:latin typeface="Courier New" pitchFamily="49" charset="0"/>
                <a:cs typeface="Courier New" pitchFamily="49" charset="0"/>
              </a:rPr>
              <a:t> </a:t>
            </a:r>
            <a:r>
              <a:rPr lang="es-ES_tradnl" sz="2800" i="1" dirty="0">
                <a:latin typeface="Courier New" pitchFamily="49" charset="0"/>
                <a:cs typeface="Courier New" pitchFamily="49" charset="0"/>
              </a:rPr>
              <a:t>Ejemplo:</a:t>
            </a:r>
          </a:p>
          <a:p>
            <a:pPr algn="just">
              <a:buNone/>
              <a:defRPr/>
            </a:pPr>
            <a:r>
              <a:rPr lang="es-ES_tradnl" sz="2800" dirty="0">
                <a:latin typeface="Courier New" pitchFamily="49" charset="0"/>
                <a:cs typeface="Courier New" pitchFamily="49" charset="0"/>
              </a:rPr>
              <a:t> </a:t>
            </a:r>
          </a:p>
          <a:p>
            <a:pPr algn="just">
              <a:buNone/>
              <a:defRPr/>
            </a:pPr>
            <a:r>
              <a:rPr lang="es-ES_tradnl" sz="2400" dirty="0">
                <a:latin typeface="Courier New" pitchFamily="49" charset="0"/>
                <a:cs typeface="Courier New" pitchFamily="49" charset="0"/>
              </a:rPr>
              <a:t>“El árbol era </a:t>
            </a:r>
            <a:r>
              <a:rPr lang="es-ES_tradnl" sz="2400" b="1" dirty="0">
                <a:latin typeface="Courier New" pitchFamily="49" charset="0"/>
                <a:cs typeface="Courier New" pitchFamily="49" charset="0"/>
              </a:rPr>
              <a:t>más alto </a:t>
            </a:r>
            <a:r>
              <a:rPr lang="es-ES_tradnl" sz="2400" dirty="0">
                <a:latin typeface="Courier New" pitchFamily="49" charset="0"/>
                <a:cs typeface="Courier New" pitchFamily="49" charset="0"/>
              </a:rPr>
              <a:t>que la montaña”</a:t>
            </a:r>
          </a:p>
          <a:p>
            <a:pPr algn="just">
              <a:buNone/>
              <a:defRPr/>
            </a:pPr>
            <a:r>
              <a:rPr lang="es-ES_tradnl" sz="2400" dirty="0">
                <a:latin typeface="Courier New" pitchFamily="49" charset="0"/>
                <a:cs typeface="Courier New" pitchFamily="49" charset="0"/>
              </a:rPr>
              <a:t>                    (Vicente Huidobro)</a:t>
            </a:r>
          </a:p>
          <a:p>
            <a:pPr marL="533400" lvl="1" indent="-533400">
              <a:buFontTx/>
              <a:buNone/>
            </a:pPr>
            <a:r>
              <a:rPr lang="es-MX" sz="2000" dirty="0">
                <a:latin typeface="Courier New" pitchFamily="49" charset="0"/>
                <a:cs typeface="Courier New" pitchFamily="49" charset="0"/>
              </a:rPr>
              <a:t>Ese hombre tiene el corazón de piedra.</a:t>
            </a:r>
          </a:p>
          <a:p>
            <a:pPr marL="533400" indent="-533400">
              <a:buFontTx/>
              <a:buNone/>
            </a:pPr>
            <a:r>
              <a:rPr lang="es-MX" dirty="0">
                <a:latin typeface="Courier New" pitchFamily="49" charset="0"/>
                <a:cs typeface="Courier New" pitchFamily="49" charset="0"/>
              </a:rPr>
              <a:t>	</a:t>
            </a:r>
          </a:p>
          <a:p>
            <a:pPr marL="533400" indent="-533400">
              <a:buFontTx/>
              <a:buNone/>
            </a:pPr>
            <a:r>
              <a:rPr lang="es-MX" dirty="0">
                <a:latin typeface="Courier New" pitchFamily="49" charset="0"/>
                <a:cs typeface="Courier New" pitchFamily="49" charset="0"/>
              </a:rPr>
              <a:t>Tengo los pies como hielo</a:t>
            </a:r>
            <a:endParaRPr lang="es-ES_tradnl" sz="2400" dirty="0">
              <a:latin typeface="Courier New" pitchFamily="49" charset="0"/>
              <a:cs typeface="Courier New" pitchFamily="49" charset="0"/>
            </a:endParaRPr>
          </a:p>
          <a:p>
            <a:endParaRPr lang="es-CL" dirty="0"/>
          </a:p>
        </p:txBody>
      </p:sp>
    </p:spTree>
    <p:extLst>
      <p:ext uri="{BB962C8B-B14F-4D97-AF65-F5344CB8AC3E}">
        <p14:creationId xmlns:p14="http://schemas.microsoft.com/office/powerpoint/2010/main" val="118489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imagen de figura literaria HIPERBOLE"/>
          <p:cNvPicPr>
            <a:picLocks noChangeAspect="1" noChangeArrowheads="1"/>
          </p:cNvPicPr>
          <p:nvPr/>
        </p:nvPicPr>
        <p:blipFill rotWithShape="1">
          <a:blip r:embed="rId2">
            <a:extLst>
              <a:ext uri="{28A0092B-C50C-407E-A947-70E740481C1C}">
                <a14:useLocalDpi xmlns:a14="http://schemas.microsoft.com/office/drawing/2010/main" val="0"/>
              </a:ext>
            </a:extLst>
          </a:blip>
          <a:srcRect l="6688" t="7351" r="10625" b="9378"/>
          <a:stretch/>
        </p:blipFill>
        <p:spPr bwMode="auto">
          <a:xfrm>
            <a:off x="107504" y="548680"/>
            <a:ext cx="8687684" cy="587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4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rgbClr val="FFFF00"/>
                </a:solidFill>
                <a:latin typeface="Century Gothic" pitchFamily="34" charset="0"/>
              </a:rPr>
              <a:t>Metáfora</a:t>
            </a:r>
            <a:endParaRPr lang="es-CL" dirty="0"/>
          </a:p>
        </p:txBody>
      </p:sp>
      <p:sp>
        <p:nvSpPr>
          <p:cNvPr id="3" name="Marcador de contenido 2"/>
          <p:cNvSpPr>
            <a:spLocks noGrp="1"/>
          </p:cNvSpPr>
          <p:nvPr>
            <p:ph idx="1"/>
          </p:nvPr>
        </p:nvSpPr>
        <p:spPr>
          <a:xfrm>
            <a:off x="179512" y="1340769"/>
            <a:ext cx="8064896" cy="4907638"/>
          </a:xfrm>
        </p:spPr>
        <p:txBody>
          <a:bodyPr>
            <a:normAutofit/>
          </a:bodyPr>
          <a:lstStyle/>
          <a:p>
            <a:pPr marL="990600" lvl="1" indent="-533400">
              <a:lnSpc>
                <a:spcPct val="80000"/>
              </a:lnSpc>
            </a:pPr>
            <a:r>
              <a:rPr lang="es-ES_tradnl" sz="2600" dirty="0">
                <a:latin typeface="Courier New" pitchFamily="49" charset="0"/>
                <a:cs typeface="Courier New" pitchFamily="49" charset="0"/>
              </a:rPr>
              <a:t> </a:t>
            </a:r>
            <a:r>
              <a:rPr lang="es-MX" sz="2200" dirty="0">
                <a:latin typeface="Courier New" pitchFamily="49" charset="0"/>
                <a:cs typeface="Courier New" pitchFamily="49" charset="0"/>
              </a:rPr>
              <a:t>Consiste en establecer identidad, </a:t>
            </a:r>
            <a:r>
              <a:rPr lang="es-MX" sz="2200" b="1" u="sng" dirty="0">
                <a:latin typeface="Courier New" pitchFamily="49" charset="0"/>
                <a:cs typeface="Courier New" pitchFamily="49" charset="0"/>
              </a:rPr>
              <a:t>igualdad absoluta entre los elementos</a:t>
            </a:r>
            <a:r>
              <a:rPr lang="es-MX" sz="2200" dirty="0">
                <a:latin typeface="Courier New" pitchFamily="49" charset="0"/>
                <a:cs typeface="Courier New" pitchFamily="49" charset="0"/>
              </a:rPr>
              <a:t>. La relación de identidad que se establece, significa que </a:t>
            </a:r>
            <a:r>
              <a:rPr lang="es-MX" sz="2200" u="sng" dirty="0">
                <a:latin typeface="Courier New" pitchFamily="49" charset="0"/>
                <a:cs typeface="Courier New" pitchFamily="49" charset="0"/>
              </a:rPr>
              <a:t>un elemento puede ser reemplazado totalmente por otro.</a:t>
            </a:r>
          </a:p>
          <a:p>
            <a:pPr marL="990600" lvl="1" indent="-533400">
              <a:lnSpc>
                <a:spcPct val="80000"/>
              </a:lnSpc>
              <a:buFontTx/>
              <a:buNone/>
            </a:pPr>
            <a:r>
              <a:rPr lang="es-MX" sz="2200" dirty="0">
                <a:latin typeface="Courier New" pitchFamily="49" charset="0"/>
                <a:cs typeface="Courier New" pitchFamily="49" charset="0"/>
              </a:rPr>
              <a:t>      En la metáfora </a:t>
            </a:r>
            <a:r>
              <a:rPr lang="es-MX" sz="2200" u="sng" dirty="0">
                <a:latin typeface="Courier New" pitchFamily="49" charset="0"/>
                <a:cs typeface="Courier New" pitchFamily="49" charset="0"/>
              </a:rPr>
              <a:t>se puede mencionar uno solo de ellos</a:t>
            </a:r>
            <a:r>
              <a:rPr lang="es-MX" sz="2200" dirty="0">
                <a:latin typeface="Courier New" pitchFamily="49" charset="0"/>
                <a:cs typeface="Courier New" pitchFamily="49" charset="0"/>
              </a:rPr>
              <a:t> porque, como son idénticos, basta referirse a uno para saber cuál es el otro. Otras veces el hablante (o narrador) nombra los </a:t>
            </a:r>
            <a:r>
              <a:rPr lang="es-MX" sz="2200" u="sng" dirty="0">
                <a:latin typeface="Courier New" pitchFamily="49" charset="0"/>
                <a:cs typeface="Courier New" pitchFamily="49" charset="0"/>
              </a:rPr>
              <a:t>dos elementos, pero dice que uno es el otro.</a:t>
            </a:r>
          </a:p>
          <a:p>
            <a:pPr marL="990600" lvl="1" indent="-533400">
              <a:lnSpc>
                <a:spcPct val="80000"/>
              </a:lnSpc>
              <a:buFontTx/>
              <a:buNone/>
            </a:pPr>
            <a:r>
              <a:rPr lang="es-ES_tradnl" sz="2600" i="1" dirty="0">
                <a:latin typeface="Courier New" pitchFamily="49" charset="0"/>
                <a:cs typeface="Courier New" pitchFamily="49" charset="0"/>
              </a:rPr>
              <a:t>Ejemplo:</a:t>
            </a:r>
            <a:endParaRPr lang="es-ES_tradnl" sz="2600" dirty="0">
              <a:latin typeface="Courier New" pitchFamily="49" charset="0"/>
              <a:cs typeface="Courier New" pitchFamily="49" charset="0"/>
            </a:endParaRPr>
          </a:p>
          <a:p>
            <a:pPr algn="just">
              <a:buNone/>
            </a:pPr>
            <a:r>
              <a:rPr lang="es-ES_tradnl" dirty="0">
                <a:latin typeface="Courier New" pitchFamily="49" charset="0"/>
                <a:cs typeface="Courier New" pitchFamily="49" charset="0"/>
              </a:rPr>
              <a:t>       </a:t>
            </a:r>
            <a:r>
              <a:rPr lang="es-ES_tradnl" dirty="0" smtClean="0">
                <a:latin typeface="Courier New" pitchFamily="49" charset="0"/>
                <a:cs typeface="Courier New" pitchFamily="49" charset="0"/>
              </a:rPr>
              <a:t>Eres la </a:t>
            </a:r>
            <a:r>
              <a:rPr lang="es-ES_tradnl" sz="2400" b="1" dirty="0" smtClean="0">
                <a:latin typeface="Courier New" pitchFamily="49" charset="0"/>
                <a:cs typeface="Courier New" pitchFamily="49" charset="0"/>
              </a:rPr>
              <a:t>linterna</a:t>
            </a:r>
            <a:r>
              <a:rPr lang="es-ES_tradnl" dirty="0" smtClean="0">
                <a:latin typeface="Courier New" pitchFamily="49" charset="0"/>
                <a:cs typeface="Courier New" pitchFamily="49" charset="0"/>
              </a:rPr>
              <a:t> de la tierra.</a:t>
            </a:r>
          </a:p>
          <a:p>
            <a:pPr algn="just">
              <a:buNone/>
            </a:pPr>
            <a:r>
              <a:rPr lang="es-ES_tradnl" dirty="0" smtClean="0">
                <a:latin typeface="Courier New" pitchFamily="49" charset="0"/>
                <a:cs typeface="Courier New" pitchFamily="49" charset="0"/>
              </a:rPr>
              <a:t>Linterna: sol</a:t>
            </a:r>
            <a:endParaRPr lang="es-CL" dirty="0"/>
          </a:p>
        </p:txBody>
      </p:sp>
    </p:spTree>
    <p:extLst>
      <p:ext uri="{BB962C8B-B14F-4D97-AF65-F5344CB8AC3E}">
        <p14:creationId xmlns:p14="http://schemas.microsoft.com/office/powerpoint/2010/main" val="90942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Recordar que:</a:t>
            </a:r>
            <a:endParaRPr lang="es-CL" dirty="0"/>
          </a:p>
        </p:txBody>
      </p:sp>
      <p:sp>
        <p:nvSpPr>
          <p:cNvPr id="3" name="Marcador de contenido 2"/>
          <p:cNvSpPr>
            <a:spLocks noGrp="1"/>
          </p:cNvSpPr>
          <p:nvPr>
            <p:ph idx="1"/>
          </p:nvPr>
        </p:nvSpPr>
        <p:spPr/>
        <p:txBody>
          <a:bodyPr/>
          <a:lstStyle/>
          <a:p>
            <a:r>
              <a:rPr lang="es-CL" sz="3600" dirty="0">
                <a:latin typeface="Courier New" pitchFamily="49" charset="0"/>
                <a:cs typeface="Courier New" pitchFamily="49" charset="0"/>
              </a:rPr>
              <a:t>En la metáfora pura </a:t>
            </a:r>
            <a:r>
              <a:rPr lang="es-CL" sz="3600" b="1" dirty="0">
                <a:solidFill>
                  <a:srgbClr val="002060"/>
                </a:solidFill>
                <a:latin typeface="Courier New" pitchFamily="49" charset="0"/>
                <a:cs typeface="Courier New" pitchFamily="49" charset="0"/>
              </a:rPr>
              <a:t>solo aparece el término imaginario</a:t>
            </a:r>
            <a:r>
              <a:rPr lang="es-CL" sz="3600" dirty="0">
                <a:solidFill>
                  <a:srgbClr val="002060"/>
                </a:solidFill>
                <a:latin typeface="Courier New" pitchFamily="49" charset="0"/>
                <a:cs typeface="Courier New" pitchFamily="49" charset="0"/>
              </a:rPr>
              <a:t>. </a:t>
            </a:r>
            <a:r>
              <a:rPr lang="es-CL" sz="3600" dirty="0">
                <a:latin typeface="Courier New" pitchFamily="49" charset="0"/>
                <a:cs typeface="Courier New" pitchFamily="49" charset="0"/>
              </a:rPr>
              <a:t>El término real se omite, se oculta, tenemos que adivinarlo.</a:t>
            </a:r>
          </a:p>
          <a:p>
            <a:endParaRPr lang="es-CL" dirty="0"/>
          </a:p>
        </p:txBody>
      </p:sp>
    </p:spTree>
    <p:extLst>
      <p:ext uri="{BB962C8B-B14F-4D97-AF65-F5344CB8AC3E}">
        <p14:creationId xmlns:p14="http://schemas.microsoft.com/office/powerpoint/2010/main" val="389545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imagen de figura literaria metafora"/>
          <p:cNvPicPr>
            <a:picLocks noChangeAspect="1" noChangeArrowheads="1"/>
          </p:cNvPicPr>
          <p:nvPr/>
        </p:nvPicPr>
        <p:blipFill rotWithShape="1">
          <a:blip r:embed="rId2">
            <a:extLst>
              <a:ext uri="{28A0092B-C50C-407E-A947-70E740481C1C}">
                <a14:useLocalDpi xmlns:a14="http://schemas.microsoft.com/office/drawing/2010/main" val="0"/>
              </a:ext>
            </a:extLst>
          </a:blip>
          <a:srcRect l="6616" t="48856" r="13061" b="7430"/>
          <a:stretch/>
        </p:blipFill>
        <p:spPr bwMode="auto">
          <a:xfrm>
            <a:off x="179512" y="1628800"/>
            <a:ext cx="828091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3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Anáfora</a:t>
            </a:r>
            <a:endParaRPr lang="es-CL" dirty="0"/>
          </a:p>
        </p:txBody>
      </p:sp>
      <p:sp>
        <p:nvSpPr>
          <p:cNvPr id="3" name="Marcador de contenido 2"/>
          <p:cNvSpPr>
            <a:spLocks noGrp="1"/>
          </p:cNvSpPr>
          <p:nvPr>
            <p:ph idx="1"/>
          </p:nvPr>
        </p:nvSpPr>
        <p:spPr/>
        <p:txBody>
          <a:bodyPr/>
          <a:lstStyle/>
          <a:p>
            <a:pPr algn="just">
              <a:buNone/>
              <a:defRPr/>
            </a:pPr>
            <a:r>
              <a:rPr lang="es-ES_tradnl" dirty="0">
                <a:solidFill>
                  <a:schemeClr val="bg1"/>
                </a:solidFill>
                <a:latin typeface="Courier New" pitchFamily="49" charset="0"/>
                <a:cs typeface="Courier New" pitchFamily="49" charset="0"/>
              </a:rPr>
              <a:t>Es la figura que consiste en la repetición de una o varias palabras al comienzo de la frase, o al comienzo de varias frases consecutivas.</a:t>
            </a:r>
          </a:p>
          <a:p>
            <a:pPr>
              <a:buNone/>
              <a:defRPr/>
            </a:pPr>
            <a:r>
              <a:rPr lang="es-ES_tradnl" i="1" dirty="0">
                <a:solidFill>
                  <a:schemeClr val="bg1"/>
                </a:solidFill>
                <a:latin typeface="Courier New" pitchFamily="49" charset="0"/>
                <a:cs typeface="Courier New" pitchFamily="49" charset="0"/>
              </a:rPr>
              <a:t>  Ejemplo:</a:t>
            </a:r>
          </a:p>
          <a:p>
            <a:pPr>
              <a:defRPr/>
            </a:pPr>
            <a:endParaRPr lang="es-ES_tradnl" dirty="0">
              <a:solidFill>
                <a:schemeClr val="bg1"/>
              </a:solidFill>
              <a:latin typeface="Courier New" pitchFamily="49" charset="0"/>
              <a:cs typeface="Courier New" pitchFamily="49" charset="0"/>
            </a:endParaRPr>
          </a:p>
          <a:p>
            <a:pPr>
              <a:buNone/>
              <a:defRPr/>
            </a:pPr>
            <a:r>
              <a:rPr lang="es-ES_tradnl" dirty="0">
                <a:solidFill>
                  <a:schemeClr val="bg1"/>
                </a:solidFill>
                <a:latin typeface="Courier New" pitchFamily="49" charset="0"/>
                <a:cs typeface="Courier New" pitchFamily="49" charset="0"/>
              </a:rPr>
              <a:t> “</a:t>
            </a:r>
            <a:r>
              <a:rPr lang="es-ES_tradnl" b="1" dirty="0">
                <a:solidFill>
                  <a:schemeClr val="bg1"/>
                </a:solidFill>
                <a:latin typeface="Courier New" pitchFamily="49" charset="0"/>
                <a:cs typeface="Courier New" pitchFamily="49" charset="0"/>
              </a:rPr>
              <a:t>Pena</a:t>
            </a:r>
            <a:r>
              <a:rPr lang="es-ES_tradnl" dirty="0">
                <a:solidFill>
                  <a:schemeClr val="bg1"/>
                </a:solidFill>
                <a:latin typeface="Courier New" pitchFamily="49" charset="0"/>
                <a:cs typeface="Courier New" pitchFamily="49" charset="0"/>
              </a:rPr>
              <a:t> con pena y pena desayuno,</a:t>
            </a:r>
          </a:p>
          <a:p>
            <a:pPr>
              <a:buNone/>
              <a:defRPr/>
            </a:pPr>
            <a:r>
              <a:rPr lang="es-ES_tradnl" dirty="0">
                <a:solidFill>
                  <a:schemeClr val="bg1"/>
                </a:solidFill>
                <a:latin typeface="Courier New" pitchFamily="49" charset="0"/>
                <a:cs typeface="Courier New" pitchFamily="49" charset="0"/>
              </a:rPr>
              <a:t> </a:t>
            </a:r>
            <a:r>
              <a:rPr lang="es-ES_tradnl" b="1" dirty="0">
                <a:solidFill>
                  <a:schemeClr val="bg1"/>
                </a:solidFill>
                <a:latin typeface="Courier New" pitchFamily="49" charset="0"/>
                <a:cs typeface="Courier New" pitchFamily="49" charset="0"/>
              </a:rPr>
              <a:t>Pena</a:t>
            </a:r>
            <a:r>
              <a:rPr lang="es-ES_tradnl" dirty="0">
                <a:solidFill>
                  <a:schemeClr val="bg1"/>
                </a:solidFill>
                <a:latin typeface="Courier New" pitchFamily="49" charset="0"/>
                <a:cs typeface="Courier New" pitchFamily="49" charset="0"/>
              </a:rPr>
              <a:t> es mi paz y pena mi batalla”</a:t>
            </a:r>
          </a:p>
          <a:p>
            <a:pPr>
              <a:buNone/>
              <a:defRPr/>
            </a:pPr>
            <a:r>
              <a:rPr lang="es-ES_tradnl" dirty="0">
                <a:solidFill>
                  <a:schemeClr val="bg1"/>
                </a:solidFill>
                <a:latin typeface="Courier New" pitchFamily="49" charset="0"/>
                <a:cs typeface="Courier New" pitchFamily="49" charset="0"/>
              </a:rPr>
              <a:t>                 (Miguel Hernández).</a:t>
            </a:r>
            <a:endParaRPr lang="es-CL" dirty="0">
              <a:solidFill>
                <a:schemeClr val="bg1"/>
              </a:solidFill>
            </a:endParaRPr>
          </a:p>
          <a:p>
            <a:endParaRPr lang="es-CL" dirty="0"/>
          </a:p>
        </p:txBody>
      </p:sp>
    </p:spTree>
    <p:extLst>
      <p:ext uri="{BB962C8B-B14F-4D97-AF65-F5344CB8AC3E}">
        <p14:creationId xmlns:p14="http://schemas.microsoft.com/office/powerpoint/2010/main" val="10775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21eWLWykw6c/UKqZi8NbLRI/AAAAAAAABUc/fEqjJT4OX_U/s320/pizarra-simpson-figuras-literarias.jpg"/>
          <p:cNvPicPr>
            <a:picLocks noChangeAspect="1" noChangeArrowheads="1"/>
          </p:cNvPicPr>
          <p:nvPr/>
        </p:nvPicPr>
        <p:blipFill>
          <a:blip r:embed="rId2" cstate="print"/>
          <a:srcRect/>
          <a:stretch>
            <a:fillRect/>
          </a:stretch>
        </p:blipFill>
        <p:spPr bwMode="auto">
          <a:xfrm>
            <a:off x="539552" y="1196752"/>
            <a:ext cx="7920880" cy="4536504"/>
          </a:xfrm>
          <a:prstGeom prst="rect">
            <a:avLst/>
          </a:prstGeom>
          <a:noFill/>
        </p:spPr>
      </p:pic>
    </p:spTree>
    <p:extLst>
      <p:ext uri="{BB962C8B-B14F-4D97-AF65-F5344CB8AC3E}">
        <p14:creationId xmlns:p14="http://schemas.microsoft.com/office/powerpoint/2010/main" val="355211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H</a:t>
            </a:r>
            <a:r>
              <a:rPr lang="es-CL" dirty="0" smtClean="0"/>
              <a:t>ipérbaton</a:t>
            </a:r>
            <a:endParaRPr lang="es-CL" dirty="0"/>
          </a:p>
        </p:txBody>
      </p:sp>
      <p:sp>
        <p:nvSpPr>
          <p:cNvPr id="3" name="Marcador de contenido 2"/>
          <p:cNvSpPr>
            <a:spLocks noGrp="1"/>
          </p:cNvSpPr>
          <p:nvPr>
            <p:ph idx="1"/>
          </p:nvPr>
        </p:nvSpPr>
        <p:spPr/>
        <p:txBody>
          <a:bodyPr>
            <a:normAutofit lnSpcReduction="10000"/>
          </a:bodyPr>
          <a:lstStyle/>
          <a:p>
            <a:pPr algn="just">
              <a:buNone/>
              <a:defRPr/>
            </a:pPr>
            <a:r>
              <a:rPr lang="es-ES_tradnl" dirty="0">
                <a:solidFill>
                  <a:schemeClr val="bg1"/>
                </a:solidFill>
                <a:latin typeface="Courier New" pitchFamily="49" charset="0"/>
                <a:cs typeface="Courier New" pitchFamily="49" charset="0"/>
              </a:rPr>
              <a:t> Es la alteración del orden gramatical de</a:t>
            </a:r>
          </a:p>
          <a:p>
            <a:pPr algn="just">
              <a:buNone/>
              <a:defRPr/>
            </a:pPr>
            <a:r>
              <a:rPr lang="es-ES_tradnl" dirty="0">
                <a:solidFill>
                  <a:schemeClr val="bg1"/>
                </a:solidFill>
                <a:latin typeface="Courier New" pitchFamily="49" charset="0"/>
                <a:cs typeface="Courier New" pitchFamily="49" charset="0"/>
              </a:rPr>
              <a:t>las palabras.</a:t>
            </a:r>
          </a:p>
          <a:p>
            <a:pPr algn="just">
              <a:buNone/>
              <a:defRPr/>
            </a:pPr>
            <a:r>
              <a:rPr lang="es-ES_tradnl" i="1" dirty="0">
                <a:solidFill>
                  <a:schemeClr val="bg1"/>
                </a:solidFill>
                <a:latin typeface="Courier New" pitchFamily="49" charset="0"/>
                <a:cs typeface="Courier New" pitchFamily="49" charset="0"/>
              </a:rPr>
              <a:t>Ejemplo:</a:t>
            </a:r>
          </a:p>
          <a:p>
            <a:pPr algn="just">
              <a:defRPr/>
            </a:pPr>
            <a:endParaRPr lang="es-ES_tradnl" dirty="0">
              <a:solidFill>
                <a:schemeClr val="bg1"/>
              </a:solidFill>
              <a:latin typeface="Courier New" pitchFamily="49" charset="0"/>
              <a:cs typeface="Courier New" pitchFamily="49" charset="0"/>
            </a:endParaRPr>
          </a:p>
          <a:p>
            <a:pPr algn="just">
              <a:buNone/>
              <a:defRPr/>
            </a:pPr>
            <a:r>
              <a:rPr lang="es-ES_tradnl" dirty="0">
                <a:solidFill>
                  <a:schemeClr val="bg1"/>
                </a:solidFill>
                <a:latin typeface="Courier New" pitchFamily="49" charset="0"/>
                <a:cs typeface="Courier New" pitchFamily="49" charset="0"/>
              </a:rPr>
              <a:t> “Inés, tus bellos, ya me matan, ojos</a:t>
            </a:r>
          </a:p>
          <a:p>
            <a:pPr algn="just">
              <a:buNone/>
              <a:defRPr/>
            </a:pPr>
            <a:r>
              <a:rPr lang="es-ES_tradnl" dirty="0">
                <a:solidFill>
                  <a:schemeClr val="bg1"/>
                </a:solidFill>
                <a:latin typeface="Courier New" pitchFamily="49" charset="0"/>
                <a:cs typeface="Courier New" pitchFamily="49" charset="0"/>
              </a:rPr>
              <a:t> y al alma, roban pensamientos, mía,</a:t>
            </a:r>
          </a:p>
          <a:p>
            <a:pPr algn="just">
              <a:buNone/>
              <a:defRPr/>
            </a:pPr>
            <a:r>
              <a:rPr lang="es-ES_tradnl" dirty="0">
                <a:solidFill>
                  <a:schemeClr val="bg1"/>
                </a:solidFill>
                <a:latin typeface="Courier New" pitchFamily="49" charset="0"/>
                <a:cs typeface="Courier New" pitchFamily="49" charset="0"/>
              </a:rPr>
              <a:t> desde aquel triste, en que me vieron, día,</a:t>
            </a:r>
          </a:p>
          <a:p>
            <a:pPr algn="just">
              <a:buNone/>
              <a:defRPr/>
            </a:pPr>
            <a:r>
              <a:rPr lang="es-ES_tradnl" dirty="0">
                <a:solidFill>
                  <a:schemeClr val="bg1"/>
                </a:solidFill>
                <a:latin typeface="Courier New" pitchFamily="49" charset="0"/>
                <a:cs typeface="Courier New" pitchFamily="49" charset="0"/>
              </a:rPr>
              <a:t> con tan crueles, por tu causa, enojos”</a:t>
            </a:r>
          </a:p>
          <a:p>
            <a:pPr algn="just">
              <a:buNone/>
              <a:defRPr/>
            </a:pPr>
            <a:r>
              <a:rPr lang="es-ES_tradnl" dirty="0">
                <a:solidFill>
                  <a:schemeClr val="bg1"/>
                </a:solidFill>
                <a:latin typeface="Courier New" pitchFamily="49" charset="0"/>
                <a:cs typeface="Courier New" pitchFamily="49" charset="0"/>
              </a:rPr>
              <a:t>                            (Lope de Vega).</a:t>
            </a:r>
            <a:endParaRPr lang="es-CL" dirty="0"/>
          </a:p>
        </p:txBody>
      </p:sp>
    </p:spTree>
    <p:extLst>
      <p:ext uri="{BB962C8B-B14F-4D97-AF65-F5344CB8AC3E}">
        <p14:creationId xmlns:p14="http://schemas.microsoft.com/office/powerpoint/2010/main" val="222507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magen de figura literaria hipérbaton ejemplo"/>
          <p:cNvPicPr>
            <a:picLocks noChangeAspect="1" noChangeArrowheads="1"/>
          </p:cNvPicPr>
          <p:nvPr/>
        </p:nvPicPr>
        <p:blipFill rotWithShape="1">
          <a:blip r:embed="rId2">
            <a:extLst>
              <a:ext uri="{28A0092B-C50C-407E-A947-70E740481C1C}">
                <a14:useLocalDpi xmlns:a14="http://schemas.microsoft.com/office/drawing/2010/main" val="0"/>
              </a:ext>
            </a:extLst>
          </a:blip>
          <a:srcRect l="2076" t="31720" r="2386" b="13652"/>
          <a:stretch/>
        </p:blipFill>
        <p:spPr bwMode="auto">
          <a:xfrm>
            <a:off x="251520" y="1268760"/>
            <a:ext cx="812064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1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Epíteto</a:t>
            </a:r>
            <a:endParaRPr lang="es-CL" dirty="0"/>
          </a:p>
        </p:txBody>
      </p:sp>
      <p:sp>
        <p:nvSpPr>
          <p:cNvPr id="3" name="Marcador de contenido 2"/>
          <p:cNvSpPr>
            <a:spLocks noGrp="1"/>
          </p:cNvSpPr>
          <p:nvPr>
            <p:ph idx="1"/>
          </p:nvPr>
        </p:nvSpPr>
        <p:spPr/>
        <p:txBody>
          <a:bodyPr>
            <a:normAutofit lnSpcReduction="10000"/>
          </a:bodyPr>
          <a:lstStyle/>
          <a:p>
            <a:pPr algn="just">
              <a:defRPr/>
            </a:pPr>
            <a:r>
              <a:rPr lang="es-ES_tradnl" dirty="0">
                <a:solidFill>
                  <a:schemeClr val="bg1"/>
                </a:solidFill>
                <a:latin typeface="Courier New" pitchFamily="49" charset="0"/>
                <a:cs typeface="Courier New" pitchFamily="49" charset="0"/>
              </a:rPr>
              <a:t>Consiste en agregar un adjetivo calificativo a un sustantivo con la finalidad de intensificar algo que ya está dicho en el sustantivo.</a:t>
            </a:r>
          </a:p>
          <a:p>
            <a:pPr algn="just">
              <a:defRPr/>
            </a:pPr>
            <a:r>
              <a:rPr lang="es-ES_tradnl" i="1" dirty="0">
                <a:solidFill>
                  <a:schemeClr val="bg1"/>
                </a:solidFill>
                <a:latin typeface="Courier New" pitchFamily="49" charset="0"/>
                <a:cs typeface="Courier New" pitchFamily="49" charset="0"/>
              </a:rPr>
              <a:t>Ejemplo:</a:t>
            </a:r>
          </a:p>
          <a:p>
            <a:pPr algn="just">
              <a:defRPr/>
            </a:pPr>
            <a:endParaRPr lang="es-ES_tradnl" i="1" dirty="0">
              <a:solidFill>
                <a:schemeClr val="bg1"/>
              </a:solidFill>
              <a:latin typeface="Courier New" pitchFamily="49" charset="0"/>
              <a:cs typeface="Courier New" pitchFamily="49" charset="0"/>
            </a:endParaRPr>
          </a:p>
          <a:p>
            <a:pPr algn="just">
              <a:defRPr/>
            </a:pPr>
            <a:r>
              <a:rPr lang="es-ES_tradnl" dirty="0">
                <a:solidFill>
                  <a:schemeClr val="bg1"/>
                </a:solidFill>
                <a:latin typeface="Courier New" pitchFamily="49" charset="0"/>
                <a:cs typeface="Courier New" pitchFamily="49" charset="0"/>
              </a:rPr>
              <a:t>“De aquella herida fluía </a:t>
            </a:r>
            <a:r>
              <a:rPr lang="es-ES_tradnl" b="1" dirty="0">
                <a:solidFill>
                  <a:schemeClr val="bg1"/>
                </a:solidFill>
                <a:latin typeface="Courier New" pitchFamily="49" charset="0"/>
                <a:cs typeface="Courier New" pitchFamily="49" charset="0"/>
              </a:rPr>
              <a:t>la roja sangre </a:t>
            </a:r>
            <a:r>
              <a:rPr lang="es-ES_tradnl" dirty="0">
                <a:solidFill>
                  <a:schemeClr val="bg1"/>
                </a:solidFill>
                <a:latin typeface="Courier New" pitchFamily="49" charset="0"/>
                <a:cs typeface="Courier New" pitchFamily="49" charset="0"/>
              </a:rPr>
              <a:t>que testimoniaba la lucha”</a:t>
            </a:r>
          </a:p>
          <a:p>
            <a:pPr marL="609600" indent="-609600">
              <a:buFontTx/>
              <a:buNone/>
            </a:pPr>
            <a:r>
              <a:rPr lang="es-MX" dirty="0">
                <a:solidFill>
                  <a:schemeClr val="bg1"/>
                </a:solidFill>
                <a:latin typeface="Comic Sans MS" pitchFamily="66" charset="0"/>
              </a:rPr>
              <a:t>        </a:t>
            </a:r>
            <a:r>
              <a:rPr lang="es-MX" dirty="0">
                <a:solidFill>
                  <a:schemeClr val="bg1"/>
                </a:solidFill>
                <a:latin typeface="Courier New" pitchFamily="49" charset="0"/>
                <a:cs typeface="Courier New" pitchFamily="49" charset="0"/>
              </a:rPr>
              <a:t>El león </a:t>
            </a:r>
            <a:r>
              <a:rPr lang="es-MX" b="1" dirty="0">
                <a:solidFill>
                  <a:schemeClr val="bg1"/>
                </a:solidFill>
                <a:latin typeface="Courier New" pitchFamily="49" charset="0"/>
                <a:cs typeface="Courier New" pitchFamily="49" charset="0"/>
              </a:rPr>
              <a:t>fiero</a:t>
            </a:r>
            <a:r>
              <a:rPr lang="es-MX" dirty="0">
                <a:solidFill>
                  <a:schemeClr val="bg1"/>
                </a:solidFill>
                <a:latin typeface="Courier New" pitchFamily="49" charset="0"/>
                <a:cs typeface="Courier New" pitchFamily="49" charset="0"/>
              </a:rPr>
              <a:t>.</a:t>
            </a:r>
          </a:p>
          <a:p>
            <a:pPr marL="609600" indent="-609600">
              <a:buFontTx/>
              <a:buNone/>
            </a:pPr>
            <a:r>
              <a:rPr lang="es-MX" dirty="0">
                <a:solidFill>
                  <a:schemeClr val="bg1"/>
                </a:solidFill>
                <a:latin typeface="Courier New" pitchFamily="49" charset="0"/>
                <a:cs typeface="Courier New" pitchFamily="49" charset="0"/>
              </a:rPr>
              <a:t>	La </a:t>
            </a:r>
            <a:r>
              <a:rPr lang="es-MX" b="1" dirty="0">
                <a:solidFill>
                  <a:schemeClr val="bg1"/>
                </a:solidFill>
                <a:latin typeface="Courier New" pitchFamily="49" charset="0"/>
                <a:cs typeface="Courier New" pitchFamily="49" charset="0"/>
              </a:rPr>
              <a:t>inocente</a:t>
            </a:r>
            <a:r>
              <a:rPr lang="es-MX" dirty="0">
                <a:solidFill>
                  <a:schemeClr val="bg1"/>
                </a:solidFill>
                <a:latin typeface="Courier New" pitchFamily="49" charset="0"/>
                <a:cs typeface="Courier New" pitchFamily="49" charset="0"/>
              </a:rPr>
              <a:t> paloma.</a:t>
            </a:r>
          </a:p>
          <a:p>
            <a:pPr marL="609600" indent="-609600">
              <a:buFontTx/>
              <a:buNone/>
            </a:pPr>
            <a:r>
              <a:rPr lang="es-MX" dirty="0">
                <a:solidFill>
                  <a:schemeClr val="bg1"/>
                </a:solidFill>
                <a:latin typeface="Courier New" pitchFamily="49" charset="0"/>
                <a:cs typeface="Courier New" pitchFamily="49" charset="0"/>
              </a:rPr>
              <a:t>    La </a:t>
            </a:r>
            <a:r>
              <a:rPr lang="es-MX" b="1" dirty="0">
                <a:solidFill>
                  <a:schemeClr val="bg1"/>
                </a:solidFill>
                <a:latin typeface="Courier New" pitchFamily="49" charset="0"/>
                <a:cs typeface="Courier New" pitchFamily="49" charset="0"/>
              </a:rPr>
              <a:t>blanca</a:t>
            </a:r>
            <a:r>
              <a:rPr lang="es-MX" dirty="0">
                <a:solidFill>
                  <a:schemeClr val="bg1"/>
                </a:solidFill>
                <a:latin typeface="Courier New" pitchFamily="49" charset="0"/>
                <a:cs typeface="Courier New" pitchFamily="49" charset="0"/>
              </a:rPr>
              <a:t> nieve.</a:t>
            </a:r>
            <a:endParaRPr lang="es-ES" dirty="0">
              <a:solidFill>
                <a:schemeClr val="bg1"/>
              </a:solidFill>
              <a:latin typeface="Courier New" pitchFamily="49" charset="0"/>
              <a:cs typeface="Courier New" pitchFamily="49" charset="0"/>
            </a:endParaRPr>
          </a:p>
          <a:p>
            <a:endParaRPr lang="es-CL" dirty="0"/>
          </a:p>
        </p:txBody>
      </p:sp>
    </p:spTree>
    <p:extLst>
      <p:ext uri="{BB962C8B-B14F-4D97-AF65-F5344CB8AC3E}">
        <p14:creationId xmlns:p14="http://schemas.microsoft.com/office/powerpoint/2010/main" val="403554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Características del género lírico</a:t>
            </a:r>
            <a:endParaRPr lang="es-CL" dirty="0"/>
          </a:p>
        </p:txBody>
      </p:sp>
      <p:sp>
        <p:nvSpPr>
          <p:cNvPr id="3" name="Marcador de contenido 2"/>
          <p:cNvSpPr>
            <a:spLocks noGrp="1"/>
          </p:cNvSpPr>
          <p:nvPr>
            <p:ph idx="1"/>
          </p:nvPr>
        </p:nvSpPr>
        <p:spPr/>
        <p:txBody>
          <a:bodyPr/>
          <a:lstStyle/>
          <a:p>
            <a:r>
              <a:rPr lang="es-ES" dirty="0"/>
              <a:t>1) Predomina la expresión de los sentimientos y emociones del </a:t>
            </a:r>
            <a:r>
              <a:rPr lang="es-ES" dirty="0">
                <a:solidFill>
                  <a:schemeClr val="tx2"/>
                </a:solidFill>
              </a:rPr>
              <a:t>poeta </a:t>
            </a:r>
            <a:r>
              <a:rPr lang="es-ES" dirty="0">
                <a:solidFill>
                  <a:schemeClr val="accent4">
                    <a:lumMod val="60000"/>
                    <a:lumOff val="40000"/>
                  </a:schemeClr>
                </a:solidFill>
              </a:rPr>
              <a:t>a través del </a:t>
            </a:r>
            <a:r>
              <a:rPr lang="es-ES" dirty="0">
                <a:solidFill>
                  <a:srgbClr val="FFFF00"/>
                </a:solidFill>
              </a:rPr>
              <a:t>hablante lírico</a:t>
            </a:r>
          </a:p>
          <a:p>
            <a:r>
              <a:rPr lang="es-ES" dirty="0">
                <a:solidFill>
                  <a:schemeClr val="accent4">
                    <a:lumMod val="60000"/>
                    <a:lumOff val="40000"/>
                  </a:schemeClr>
                </a:solidFill>
              </a:rPr>
              <a:t>2)Por lo anterior, predomina la </a:t>
            </a:r>
            <a:r>
              <a:rPr lang="es-ES" dirty="0">
                <a:solidFill>
                  <a:srgbClr val="FFFF00"/>
                </a:solidFill>
              </a:rPr>
              <a:t>subjetividad </a:t>
            </a:r>
            <a:r>
              <a:rPr lang="es-ES" dirty="0">
                <a:solidFill>
                  <a:schemeClr val="accent4">
                    <a:lumMod val="60000"/>
                    <a:lumOff val="40000"/>
                  </a:schemeClr>
                </a:solidFill>
              </a:rPr>
              <a:t>del hablante lírico</a:t>
            </a:r>
          </a:p>
          <a:p>
            <a:r>
              <a:rPr lang="es-ES" dirty="0"/>
              <a:t>3) Posee las siguientes funciones del lenguaje: </a:t>
            </a:r>
          </a:p>
          <a:p>
            <a:pPr algn="ctr"/>
            <a:r>
              <a:rPr lang="es-ES" dirty="0"/>
              <a:t>Función emotiva o expresiva (emisor)</a:t>
            </a:r>
          </a:p>
          <a:p>
            <a:pPr algn="ctr"/>
            <a:r>
              <a:rPr lang="es-ES" dirty="0"/>
              <a:t>Función poética (forma del mensaje)</a:t>
            </a:r>
          </a:p>
          <a:p>
            <a:pPr marL="0" indent="0">
              <a:buNone/>
            </a:pPr>
            <a:endParaRPr lang="es-CL" dirty="0"/>
          </a:p>
        </p:txBody>
      </p:sp>
    </p:spTree>
    <p:extLst>
      <p:ext uri="{BB962C8B-B14F-4D97-AF65-F5344CB8AC3E}">
        <p14:creationId xmlns:p14="http://schemas.microsoft.com/office/powerpoint/2010/main" val="195039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imagen de figura literaria epiteto ejemplo"/>
          <p:cNvPicPr>
            <a:picLocks noChangeAspect="1" noChangeArrowheads="1"/>
          </p:cNvPicPr>
          <p:nvPr/>
        </p:nvPicPr>
        <p:blipFill rotWithShape="1">
          <a:blip r:embed="rId2">
            <a:extLst>
              <a:ext uri="{28A0092B-C50C-407E-A947-70E740481C1C}">
                <a14:useLocalDpi xmlns:a14="http://schemas.microsoft.com/office/drawing/2010/main" val="0"/>
              </a:ext>
            </a:extLst>
          </a:blip>
          <a:srcRect l="5046" t="22874" r="4132" b="11196"/>
          <a:stretch/>
        </p:blipFill>
        <p:spPr bwMode="auto">
          <a:xfrm>
            <a:off x="971600" y="1412775"/>
            <a:ext cx="7632848" cy="415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2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bg1"/>
                </a:solidFill>
                <a:latin typeface="Century Gothic" pitchFamily="34" charset="0"/>
              </a:rPr>
              <a:t>ALITERACIÓN</a:t>
            </a:r>
            <a:endParaRPr lang="es-CL" dirty="0"/>
          </a:p>
        </p:txBody>
      </p:sp>
      <p:sp>
        <p:nvSpPr>
          <p:cNvPr id="3" name="Marcador de contenido 2"/>
          <p:cNvSpPr>
            <a:spLocks noGrp="1"/>
          </p:cNvSpPr>
          <p:nvPr>
            <p:ph idx="1"/>
          </p:nvPr>
        </p:nvSpPr>
        <p:spPr>
          <a:xfrm>
            <a:off x="683568" y="2052925"/>
            <a:ext cx="7848872" cy="4195481"/>
          </a:xfrm>
        </p:spPr>
        <p:txBody>
          <a:bodyPr/>
          <a:lstStyle/>
          <a:p>
            <a:pPr algn="just">
              <a:defRPr/>
            </a:pPr>
            <a:r>
              <a:rPr lang="es-ES_tradnl" dirty="0">
                <a:solidFill>
                  <a:schemeClr val="bg1"/>
                </a:solidFill>
                <a:latin typeface="Arial" panose="020B0604020202020204" pitchFamily="34" charset="0"/>
                <a:cs typeface="Arial" panose="020B0604020202020204" pitchFamily="34" charset="0"/>
              </a:rPr>
              <a:t>Consiste</a:t>
            </a:r>
            <a:r>
              <a:rPr lang="es-CL" dirty="0">
                <a:solidFill>
                  <a:schemeClr val="bg1"/>
                </a:solidFill>
                <a:latin typeface="Arial" panose="020B0604020202020204" pitchFamily="34" charset="0"/>
                <a:cs typeface="Arial" panose="020B0604020202020204" pitchFamily="34" charset="0"/>
              </a:rPr>
              <a:t> en la repetición de sonidos a lo largo de uno o varios versos.</a:t>
            </a:r>
          </a:p>
          <a:p>
            <a:pPr algn="just">
              <a:defRPr/>
            </a:pPr>
            <a:r>
              <a:rPr lang="es-CL" dirty="0">
                <a:solidFill>
                  <a:schemeClr val="bg1"/>
                </a:solidFill>
                <a:latin typeface="Arial" panose="020B0604020202020204" pitchFamily="34" charset="0"/>
                <a:cs typeface="Arial" panose="020B0604020202020204" pitchFamily="34" charset="0"/>
              </a:rPr>
              <a:t>Ejemplo:</a:t>
            </a:r>
          </a:p>
          <a:p>
            <a:pPr marL="0" indent="0" algn="just">
              <a:buNone/>
              <a:defRPr/>
            </a:pPr>
            <a:r>
              <a:rPr lang="es-CL" dirty="0">
                <a:solidFill>
                  <a:schemeClr val="bg1"/>
                </a:solidFill>
                <a:latin typeface="Arial" panose="020B0604020202020204" pitchFamily="34" charset="0"/>
                <a:cs typeface="Arial" panose="020B0604020202020204" pitchFamily="34" charset="0"/>
              </a:rPr>
              <a:t>“El amor es una lo</a:t>
            </a:r>
            <a:r>
              <a:rPr lang="es-CL" dirty="0">
                <a:solidFill>
                  <a:schemeClr val="accent1"/>
                </a:solidFill>
                <a:latin typeface="Arial" panose="020B0604020202020204" pitchFamily="34" charset="0"/>
                <a:cs typeface="Arial" panose="020B0604020202020204" pitchFamily="34" charset="0"/>
              </a:rPr>
              <a:t>cura</a:t>
            </a:r>
            <a:r>
              <a:rPr lang="es-CL" dirty="0">
                <a:solidFill>
                  <a:schemeClr val="bg1"/>
                </a:solidFill>
                <a:latin typeface="Arial" panose="020B0604020202020204" pitchFamily="34" charset="0"/>
                <a:cs typeface="Arial" panose="020B0604020202020204" pitchFamily="34" charset="0"/>
              </a:rPr>
              <a:t> </a:t>
            </a:r>
          </a:p>
          <a:p>
            <a:pPr marL="0" indent="0" algn="just">
              <a:buNone/>
              <a:defRPr/>
            </a:pPr>
            <a:r>
              <a:rPr lang="es-CL" dirty="0">
                <a:solidFill>
                  <a:schemeClr val="bg1"/>
                </a:solidFill>
                <a:latin typeface="Arial" panose="020B0604020202020204" pitchFamily="34" charset="0"/>
                <a:cs typeface="Arial" panose="020B0604020202020204" pitchFamily="34" charset="0"/>
              </a:rPr>
              <a:t>que ni el </a:t>
            </a:r>
            <a:r>
              <a:rPr lang="es-CL" dirty="0">
                <a:solidFill>
                  <a:schemeClr val="accent1"/>
                </a:solidFill>
                <a:latin typeface="Arial" panose="020B0604020202020204" pitchFamily="34" charset="0"/>
                <a:cs typeface="Arial" panose="020B0604020202020204" pitchFamily="34" charset="0"/>
              </a:rPr>
              <a:t>cura</a:t>
            </a:r>
            <a:r>
              <a:rPr lang="es-CL" dirty="0">
                <a:solidFill>
                  <a:schemeClr val="bg1"/>
                </a:solidFill>
                <a:latin typeface="Arial" panose="020B0604020202020204" pitchFamily="34" charset="0"/>
                <a:cs typeface="Arial" panose="020B0604020202020204" pitchFamily="34" charset="0"/>
              </a:rPr>
              <a:t> lo </a:t>
            </a:r>
            <a:r>
              <a:rPr lang="es-CL" dirty="0">
                <a:solidFill>
                  <a:schemeClr val="accent1"/>
                </a:solidFill>
                <a:latin typeface="Arial" panose="020B0604020202020204" pitchFamily="34" charset="0"/>
                <a:cs typeface="Arial" panose="020B0604020202020204" pitchFamily="34" charset="0"/>
              </a:rPr>
              <a:t>cura</a:t>
            </a:r>
            <a:r>
              <a:rPr lang="es-CL" dirty="0">
                <a:solidFill>
                  <a:schemeClr val="bg1"/>
                </a:solidFill>
                <a:latin typeface="Arial" panose="020B0604020202020204" pitchFamily="34" charset="0"/>
                <a:cs typeface="Arial" panose="020B0604020202020204" pitchFamily="34" charset="0"/>
              </a:rPr>
              <a:t>,</a:t>
            </a:r>
          </a:p>
          <a:p>
            <a:pPr marL="0" indent="0" algn="just">
              <a:buNone/>
              <a:defRPr/>
            </a:pPr>
            <a:r>
              <a:rPr lang="es-CL" dirty="0">
                <a:solidFill>
                  <a:schemeClr val="bg1"/>
                </a:solidFill>
                <a:latin typeface="Arial" panose="020B0604020202020204" pitchFamily="34" charset="0"/>
                <a:cs typeface="Arial" panose="020B0604020202020204" pitchFamily="34" charset="0"/>
              </a:rPr>
              <a:t>Pues si el </a:t>
            </a:r>
            <a:r>
              <a:rPr lang="es-CL" dirty="0">
                <a:solidFill>
                  <a:schemeClr val="accent1"/>
                </a:solidFill>
                <a:latin typeface="Arial" panose="020B0604020202020204" pitchFamily="34" charset="0"/>
                <a:cs typeface="Arial" panose="020B0604020202020204" pitchFamily="34" charset="0"/>
              </a:rPr>
              <a:t>cura</a:t>
            </a:r>
            <a:r>
              <a:rPr lang="es-CL" dirty="0">
                <a:solidFill>
                  <a:schemeClr val="bg1"/>
                </a:solidFill>
                <a:latin typeface="Arial" panose="020B0604020202020204" pitchFamily="34" charset="0"/>
                <a:cs typeface="Arial" panose="020B0604020202020204" pitchFamily="34" charset="0"/>
              </a:rPr>
              <a:t> lo </a:t>
            </a:r>
            <a:r>
              <a:rPr lang="es-CL" dirty="0">
                <a:solidFill>
                  <a:schemeClr val="accent1"/>
                </a:solidFill>
                <a:latin typeface="Arial" panose="020B0604020202020204" pitchFamily="34" charset="0"/>
                <a:cs typeface="Arial" panose="020B0604020202020204" pitchFamily="34" charset="0"/>
              </a:rPr>
              <a:t>cura</a:t>
            </a:r>
          </a:p>
          <a:p>
            <a:pPr marL="0" indent="0" algn="just">
              <a:buNone/>
              <a:defRPr/>
            </a:pPr>
            <a:r>
              <a:rPr lang="es-CL" dirty="0">
                <a:solidFill>
                  <a:schemeClr val="bg1"/>
                </a:solidFill>
                <a:latin typeface="Arial" panose="020B0604020202020204" pitchFamily="34" charset="0"/>
                <a:cs typeface="Arial" panose="020B0604020202020204" pitchFamily="34" charset="0"/>
              </a:rPr>
              <a:t>Comete una gran lo</a:t>
            </a:r>
            <a:r>
              <a:rPr lang="es-CL" dirty="0">
                <a:solidFill>
                  <a:schemeClr val="accent1"/>
                </a:solidFill>
                <a:latin typeface="Arial" panose="020B0604020202020204" pitchFamily="34" charset="0"/>
                <a:cs typeface="Arial" panose="020B0604020202020204" pitchFamily="34" charset="0"/>
              </a:rPr>
              <a:t>cura</a:t>
            </a:r>
            <a:r>
              <a:rPr lang="es-CL" dirty="0">
                <a:solidFill>
                  <a:schemeClr val="bg1"/>
                </a:solidFill>
                <a:latin typeface="Arial" panose="020B0604020202020204" pitchFamily="34" charset="0"/>
                <a:cs typeface="Arial" panose="020B0604020202020204" pitchFamily="34" charset="0"/>
              </a:rPr>
              <a:t>”</a:t>
            </a:r>
            <a:endParaRPr lang="es-ES_tradnl" dirty="0">
              <a:solidFill>
                <a:schemeClr val="bg1"/>
              </a:solidFill>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157122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Onomatopeya</a:t>
            </a:r>
            <a:endParaRPr lang="es-CL" dirty="0"/>
          </a:p>
        </p:txBody>
      </p:sp>
      <p:sp>
        <p:nvSpPr>
          <p:cNvPr id="3" name="Marcador de contenido 2"/>
          <p:cNvSpPr>
            <a:spLocks noGrp="1"/>
          </p:cNvSpPr>
          <p:nvPr>
            <p:ph idx="1"/>
          </p:nvPr>
        </p:nvSpPr>
        <p:spPr/>
        <p:txBody>
          <a:bodyPr/>
          <a:lstStyle/>
          <a:p>
            <a:pPr marL="0" indent="0">
              <a:buNone/>
            </a:pPr>
            <a:r>
              <a:rPr lang="es-ES_tradnl" dirty="0">
                <a:solidFill>
                  <a:schemeClr val="bg1"/>
                </a:solidFill>
                <a:latin typeface="Courier New" pitchFamily="49" charset="0"/>
                <a:cs typeface="Courier New" pitchFamily="49" charset="0"/>
              </a:rPr>
              <a:t>Figura que consiste en imitar los sonidos de los animales o de las cosas. Ejemplo: </a:t>
            </a:r>
          </a:p>
          <a:p>
            <a:pPr>
              <a:buFontTx/>
              <a:buNone/>
            </a:pP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Uco</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Uco</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Uco</a:t>
            </a:r>
            <a:r>
              <a:rPr lang="es-ES_tradnl" dirty="0">
                <a:solidFill>
                  <a:schemeClr val="bg1"/>
                </a:solidFill>
                <a:latin typeface="Courier New" pitchFamily="49" charset="0"/>
                <a:cs typeface="Courier New" pitchFamily="49" charset="0"/>
              </a:rPr>
              <a:t>.</a:t>
            </a:r>
          </a:p>
          <a:p>
            <a:pPr>
              <a:buFontTx/>
              <a:buNone/>
            </a:pPr>
            <a:r>
              <a:rPr lang="es-ES_tradnl" dirty="0">
                <a:solidFill>
                  <a:schemeClr val="bg1"/>
                </a:solidFill>
                <a:latin typeface="Courier New" pitchFamily="49" charset="0"/>
                <a:cs typeface="Courier New" pitchFamily="49" charset="0"/>
              </a:rPr>
              <a:t>	Abejaruco.</a:t>
            </a:r>
          </a:p>
          <a:p>
            <a:pPr>
              <a:buFontTx/>
              <a:buNone/>
            </a:pPr>
            <a:r>
              <a:rPr lang="es-ES_tradnl" dirty="0">
                <a:solidFill>
                  <a:schemeClr val="bg1"/>
                </a:solidFill>
                <a:latin typeface="Courier New" pitchFamily="49" charset="0"/>
                <a:cs typeface="Courier New" pitchFamily="49" charset="0"/>
              </a:rPr>
              <a:t>	           (Federico García Lorca)</a:t>
            </a:r>
          </a:p>
          <a:p>
            <a:pPr>
              <a:buFontTx/>
              <a:buNone/>
            </a:pPr>
            <a:r>
              <a:rPr lang="es-ES_tradnl" dirty="0" err="1">
                <a:solidFill>
                  <a:schemeClr val="bg1"/>
                </a:solidFill>
                <a:latin typeface="Courier New" pitchFamily="49" charset="0"/>
                <a:cs typeface="Courier New" pitchFamily="49" charset="0"/>
              </a:rPr>
              <a:t>Qui</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qui</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ri</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qui</a:t>
            </a:r>
            <a:endParaRPr lang="es-ES_tradnl" dirty="0">
              <a:solidFill>
                <a:schemeClr val="bg1"/>
              </a:solidFill>
              <a:latin typeface="Courier New" pitchFamily="49" charset="0"/>
              <a:cs typeface="Courier New" pitchFamily="49" charset="0"/>
            </a:endParaRPr>
          </a:p>
          <a:p>
            <a:pPr>
              <a:buFontTx/>
              <a:buNone/>
            </a:pPr>
            <a:r>
              <a:rPr lang="es-ES_tradnl" dirty="0" err="1">
                <a:solidFill>
                  <a:schemeClr val="bg1"/>
                </a:solidFill>
                <a:latin typeface="Courier New" pitchFamily="49" charset="0"/>
                <a:cs typeface="Courier New" pitchFamily="49" charset="0"/>
              </a:rPr>
              <a:t>Toc</a:t>
            </a:r>
            <a:r>
              <a:rPr lang="es-ES_tradnl" dirty="0">
                <a:solidFill>
                  <a:schemeClr val="bg1"/>
                </a:solidFill>
                <a:latin typeface="Courier New" pitchFamily="49" charset="0"/>
                <a:cs typeface="Courier New" pitchFamily="49" charset="0"/>
              </a:rPr>
              <a:t> </a:t>
            </a:r>
            <a:r>
              <a:rPr lang="es-ES_tradnl" dirty="0" err="1">
                <a:solidFill>
                  <a:schemeClr val="bg1"/>
                </a:solidFill>
                <a:latin typeface="Courier New" pitchFamily="49" charset="0"/>
                <a:cs typeface="Courier New" pitchFamily="49" charset="0"/>
              </a:rPr>
              <a:t>Toc</a:t>
            </a:r>
            <a:endParaRPr lang="es-ES_tradnl" dirty="0">
              <a:solidFill>
                <a:schemeClr val="bg1"/>
              </a:solidFill>
              <a:latin typeface="Courier New" pitchFamily="49" charset="0"/>
              <a:cs typeface="Courier New" pitchFamily="49" charset="0"/>
            </a:endParaRPr>
          </a:p>
          <a:p>
            <a:pPr>
              <a:buFontTx/>
              <a:buNone/>
            </a:pPr>
            <a:r>
              <a:rPr lang="es-ES_tradnl" dirty="0">
                <a:solidFill>
                  <a:schemeClr val="bg1"/>
                </a:solidFill>
                <a:latin typeface="Courier New" pitchFamily="49" charset="0"/>
                <a:cs typeface="Courier New" pitchFamily="49" charset="0"/>
              </a:rPr>
              <a:t>Ring </a:t>
            </a:r>
            <a:r>
              <a:rPr lang="es-ES_tradnl" dirty="0" err="1">
                <a:solidFill>
                  <a:schemeClr val="bg1"/>
                </a:solidFill>
                <a:latin typeface="Courier New" pitchFamily="49" charset="0"/>
                <a:cs typeface="Courier New" pitchFamily="49" charset="0"/>
              </a:rPr>
              <a:t>Ring</a:t>
            </a:r>
            <a:endParaRPr lang="es-ES_tradnl" dirty="0">
              <a:solidFill>
                <a:schemeClr val="bg1"/>
              </a:solidFill>
              <a:latin typeface="Courier New" pitchFamily="49" charset="0"/>
              <a:cs typeface="Courier New" pitchFamily="49" charset="0"/>
            </a:endParaRPr>
          </a:p>
          <a:p>
            <a:pPr marL="0" indent="0">
              <a:buNone/>
            </a:pPr>
            <a:endParaRPr lang="es-CL" dirty="0"/>
          </a:p>
        </p:txBody>
      </p:sp>
    </p:spTree>
    <p:extLst>
      <p:ext uri="{BB962C8B-B14F-4D97-AF65-F5344CB8AC3E}">
        <p14:creationId xmlns:p14="http://schemas.microsoft.com/office/powerpoint/2010/main" val="245775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imagen de figura literaria onomatopeya ejemp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7768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1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429000"/>
            <a:ext cx="6347713" cy="1584176"/>
          </a:xfrm>
        </p:spPr>
        <p:txBody>
          <a:bodyPr>
            <a:noAutofit/>
          </a:bodyPr>
          <a:lstStyle/>
          <a:p>
            <a:r>
              <a:rPr lang="es-CL" sz="2000" dirty="0" smtClean="0"/>
              <a:t>Asignatura: Lengua y literatura.</a:t>
            </a:r>
            <a:br>
              <a:rPr lang="es-CL" sz="2000" dirty="0" smtClean="0"/>
            </a:br>
            <a:r>
              <a:rPr lang="es-CL" sz="2000" dirty="0" smtClean="0"/>
              <a:t>profesor: Pía Molina Paz.</a:t>
            </a:r>
            <a:br>
              <a:rPr lang="es-CL" sz="2000" dirty="0" smtClean="0"/>
            </a:br>
            <a:r>
              <a:rPr lang="es-CL" sz="2000" dirty="0" smtClean="0"/>
              <a:t>curso: 7°Básico.</a:t>
            </a:r>
            <a:br>
              <a:rPr lang="es-CL" sz="2000" dirty="0" smtClean="0"/>
            </a:br>
            <a:r>
              <a:rPr lang="es-CL" sz="2000" dirty="0" smtClean="0"/>
              <a:t>Unidad: Repaso de contenidos vistos</a:t>
            </a:r>
            <a:endParaRPr lang="es-CL" sz="2000" dirty="0"/>
          </a:p>
        </p:txBody>
      </p:sp>
      <p:pic>
        <p:nvPicPr>
          <p:cNvPr id="1026" name="Picture 2" descr="Po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762000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501008"/>
            <a:ext cx="8603456" cy="1470025"/>
          </a:xfrm>
        </p:spPr>
        <p:txBody>
          <a:bodyPr>
            <a:normAutofit fontScale="90000"/>
          </a:bodyPr>
          <a:lstStyle/>
          <a:p>
            <a:r>
              <a:rPr lang="es-CL" sz="4000" dirty="0" smtClean="0">
                <a:solidFill>
                  <a:schemeClr val="tx1">
                    <a:lumMod val="75000"/>
                    <a:lumOff val="25000"/>
                  </a:schemeClr>
                </a:solidFill>
              </a:rPr>
              <a:t>O.A: </a:t>
            </a:r>
            <a:r>
              <a:rPr lang="es-CL" sz="4400" dirty="0" smtClean="0">
                <a:solidFill>
                  <a:schemeClr val="tx1">
                    <a:lumMod val="75000"/>
                    <a:lumOff val="25000"/>
                  </a:schemeClr>
                </a:solidFill>
              </a:rPr>
              <a:t>Conocer  estructura del poema</a:t>
            </a:r>
            <a:r>
              <a:rPr lang="es-CL" dirty="0" smtClean="0">
                <a:solidFill>
                  <a:schemeClr val="tx1">
                    <a:lumMod val="75000"/>
                    <a:lumOff val="25000"/>
                  </a:schemeClr>
                </a:solidFill>
              </a:rPr>
              <a:t> </a:t>
            </a:r>
            <a:endParaRPr lang="es-CL" dirty="0">
              <a:solidFill>
                <a:schemeClr val="tx1">
                  <a:lumMod val="75000"/>
                  <a:lumOff val="25000"/>
                </a:schemeClr>
              </a:solidFill>
            </a:endParaRPr>
          </a:p>
        </p:txBody>
      </p:sp>
      <p:sp>
        <p:nvSpPr>
          <p:cNvPr id="3" name="CuadroTexto 2"/>
          <p:cNvSpPr txBox="1"/>
          <p:nvPr/>
        </p:nvSpPr>
        <p:spPr>
          <a:xfrm>
            <a:off x="1564916" y="620688"/>
            <a:ext cx="5256584" cy="4154984"/>
          </a:xfrm>
          <a:prstGeom prst="rect">
            <a:avLst/>
          </a:prstGeom>
          <a:noFill/>
        </p:spPr>
        <p:txBody>
          <a:bodyPr wrap="square" rtlCol="0">
            <a:spAutoFit/>
          </a:bodyPr>
          <a:lstStyle/>
          <a:p>
            <a:r>
              <a:rPr lang="es-CL" sz="8800" dirty="0" smtClean="0">
                <a:solidFill>
                  <a:schemeClr val="bg1">
                    <a:lumMod val="85000"/>
                    <a:lumOff val="15000"/>
                  </a:schemeClr>
                </a:solidFill>
              </a:rPr>
              <a:t>EL POEMA </a:t>
            </a:r>
          </a:p>
          <a:p>
            <a:endParaRPr lang="es-CL" sz="88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¿Qué es la poesía?</a:t>
            </a:r>
            <a:endParaRPr lang="es-CL" dirty="0"/>
          </a:p>
        </p:txBody>
      </p:sp>
      <p:sp>
        <p:nvSpPr>
          <p:cNvPr id="3" name="2 Marcador de contenido"/>
          <p:cNvSpPr>
            <a:spLocks noGrp="1"/>
          </p:cNvSpPr>
          <p:nvPr>
            <p:ph idx="1"/>
          </p:nvPr>
        </p:nvSpPr>
        <p:spPr/>
        <p:txBody>
          <a:bodyPr/>
          <a:lstStyle/>
          <a:p>
            <a:r>
              <a:rPr lang="es-CL" dirty="0" smtClean="0"/>
              <a:t>La </a:t>
            </a:r>
            <a:r>
              <a:rPr lang="es-CL" b="1" dirty="0" smtClean="0"/>
              <a:t>poesía </a:t>
            </a:r>
            <a:r>
              <a:rPr lang="es-CL" dirty="0" smtClean="0"/>
              <a:t>pertenece al </a:t>
            </a:r>
            <a:r>
              <a:rPr lang="es-CL" b="1" dirty="0" smtClean="0">
                <a:solidFill>
                  <a:schemeClr val="accent2">
                    <a:lumMod val="60000"/>
                    <a:lumOff val="40000"/>
                  </a:schemeClr>
                </a:solidFill>
              </a:rPr>
              <a:t>Género Lírico</a:t>
            </a:r>
            <a:r>
              <a:rPr lang="es-CL" b="1" dirty="0" smtClean="0"/>
              <a:t> </a:t>
            </a:r>
            <a:r>
              <a:rPr lang="es-CL" dirty="0" smtClean="0"/>
              <a:t>porque este género se refiere al mundo de los sentimientos y emociones, es decir, a la influencia y repercusión de la realidad en el espíritu del hombre, en el mundo interior del escritor, la cual provoca en él un estado anímico o emoción única.</a:t>
            </a:r>
            <a:endParaRPr lang="es-C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dirty="0" smtClean="0"/>
              <a:t>Al género lírico pertenecen todas las obras  escritas en</a:t>
            </a:r>
            <a:r>
              <a:rPr lang="es-CL" dirty="0" smtClean="0">
                <a:solidFill>
                  <a:schemeClr val="accent2">
                    <a:lumMod val="60000"/>
                    <a:lumOff val="40000"/>
                  </a:schemeClr>
                </a:solidFill>
              </a:rPr>
              <a:t> </a:t>
            </a:r>
            <a:r>
              <a:rPr lang="es-CL" b="1" dirty="0" smtClean="0">
                <a:solidFill>
                  <a:schemeClr val="accent2">
                    <a:lumMod val="60000"/>
                    <a:lumOff val="40000"/>
                  </a:schemeClr>
                </a:solidFill>
              </a:rPr>
              <a:t>verso </a:t>
            </a:r>
            <a:r>
              <a:rPr lang="es-CL" dirty="0" smtClean="0">
                <a:solidFill>
                  <a:schemeClr val="accent2">
                    <a:lumMod val="60000"/>
                    <a:lumOff val="40000"/>
                  </a:schemeClr>
                </a:solidFill>
              </a:rPr>
              <a:t>o </a:t>
            </a:r>
            <a:r>
              <a:rPr lang="es-CL" b="1" dirty="0" smtClean="0">
                <a:solidFill>
                  <a:schemeClr val="accent2">
                    <a:lumMod val="60000"/>
                    <a:lumOff val="40000"/>
                  </a:schemeClr>
                </a:solidFill>
              </a:rPr>
              <a:t>prosa</a:t>
            </a:r>
            <a:r>
              <a:rPr lang="es-CL" b="1" dirty="0" smtClean="0"/>
              <a:t> </a:t>
            </a:r>
            <a:r>
              <a:rPr lang="es-CL" dirty="0" smtClean="0"/>
              <a:t>en las que se expresan </a:t>
            </a:r>
            <a:r>
              <a:rPr lang="es-CL" b="1" dirty="0" smtClean="0">
                <a:solidFill>
                  <a:schemeClr val="accent2">
                    <a:lumMod val="60000"/>
                    <a:lumOff val="40000"/>
                  </a:schemeClr>
                </a:solidFill>
              </a:rPr>
              <a:t>sentimientos y emociones íntimas</a:t>
            </a:r>
            <a:r>
              <a:rPr lang="es-CL" b="1" dirty="0" smtClean="0"/>
              <a:t> </a:t>
            </a:r>
            <a:r>
              <a:rPr lang="es-CL" dirty="0" smtClean="0"/>
              <a:t>, individuales, personales. De acuerdo a esto, las obras líricas, entre ellas la poesía, tienen un carácter subjetivo porque muestran sentimientos y emociones personales.</a:t>
            </a:r>
            <a:endParaRPr lang="es-C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Elementos de una creación lírica:</a:t>
            </a:r>
            <a:endParaRPr lang="es-CL" dirty="0"/>
          </a:p>
        </p:txBody>
      </p:sp>
      <p:sp>
        <p:nvSpPr>
          <p:cNvPr id="3" name="2 Marcador de contenido"/>
          <p:cNvSpPr>
            <a:spLocks noGrp="1"/>
          </p:cNvSpPr>
          <p:nvPr>
            <p:ph idx="1"/>
          </p:nvPr>
        </p:nvSpPr>
        <p:spPr/>
        <p:txBody>
          <a:bodyPr>
            <a:normAutofit/>
          </a:bodyPr>
          <a:lstStyle/>
          <a:p>
            <a:r>
              <a:rPr lang="es-CL" b="1" dirty="0" smtClean="0">
                <a:solidFill>
                  <a:srgbClr val="00B050"/>
                </a:solidFill>
              </a:rPr>
              <a:t>1) Objeto lírico:</a:t>
            </a:r>
            <a:r>
              <a:rPr lang="es-CL" b="1" dirty="0" smtClean="0"/>
              <a:t> </a:t>
            </a:r>
            <a:r>
              <a:rPr lang="es-CL" dirty="0" smtClean="0"/>
              <a:t>Circunstancia o ser que provoca un estado anímico determinado en el poeta.</a:t>
            </a:r>
          </a:p>
          <a:p>
            <a:r>
              <a:rPr lang="es-CL" b="1" dirty="0" smtClean="0">
                <a:solidFill>
                  <a:srgbClr val="00B050"/>
                </a:solidFill>
              </a:rPr>
              <a:t>2) Temple de ánimo:</a:t>
            </a:r>
            <a:r>
              <a:rPr lang="es-CL" b="1" dirty="0" smtClean="0"/>
              <a:t> </a:t>
            </a:r>
            <a:r>
              <a:rPr lang="es-CL" dirty="0" smtClean="0"/>
              <a:t>Emoción o estado de ánimo del poeta.</a:t>
            </a:r>
          </a:p>
          <a:p>
            <a:endParaRPr lang="es-CL" dirty="0" smtClean="0"/>
          </a:p>
          <a:p>
            <a:r>
              <a:rPr lang="es-CL" dirty="0" smtClean="0">
                <a:solidFill>
                  <a:schemeClr val="bg1">
                    <a:lumMod val="85000"/>
                    <a:lumOff val="15000"/>
                  </a:schemeClr>
                </a:solidFill>
              </a:rPr>
              <a:t>RECORDAR:DEPENDERA CON QUE EMOCION SE ENCUENTRE EL POETA AL MOMENTO DE CREAR EL POEMA.</a:t>
            </a:r>
            <a:endParaRPr lang="es-CL"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669014"/>
          </a:xfrm>
        </p:spPr>
        <p:txBody>
          <a:bodyPr>
            <a:normAutofit/>
          </a:bodyPr>
          <a:lstStyle/>
          <a:p>
            <a:r>
              <a:rPr lang="es-CL" b="1" dirty="0" smtClean="0">
                <a:solidFill>
                  <a:srgbClr val="00B050"/>
                </a:solidFill>
              </a:rPr>
              <a:t>3) Motivo lírico:</a:t>
            </a:r>
            <a:r>
              <a:rPr lang="es-CL" b="1" dirty="0" smtClean="0"/>
              <a:t> </a:t>
            </a:r>
            <a:r>
              <a:rPr lang="es-CL" dirty="0" smtClean="0"/>
              <a:t>Corresponde al concepto o a la idea presente en una determinada composición poética. Esta idea o concepto representa lo más importante del mensaje, siendo por lo general un sustantivo abstracto, como la tristeza, el amor, la soledad, la nostalgia, la angustia, etc. En otras palabras, se refiere al sentimiento que surge del estado anímico y de la circunstancia.</a:t>
            </a:r>
          </a:p>
          <a:p>
            <a:r>
              <a:rPr lang="es-CL" b="1" dirty="0" smtClean="0">
                <a:solidFill>
                  <a:srgbClr val="00B050"/>
                </a:solidFill>
              </a:rPr>
              <a:t>4) Hablante lírico:</a:t>
            </a:r>
            <a:r>
              <a:rPr lang="es-CL" b="1" dirty="0" smtClean="0"/>
              <a:t> </a:t>
            </a:r>
            <a:r>
              <a:rPr lang="es-CL" dirty="0" smtClean="0"/>
              <a:t>es el personaje o ser ficticio creado por el poeta para trasmitir al lector su realidad, su propia forma de verla y sentirla; es decir, es el que entrega el contenido del poema, el que trasmite estas impresiones, sentimientos y emociones al lector, él se encarga de mostrar la realidad del poeta.</a:t>
            </a:r>
          </a:p>
          <a:p>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t>Lenguaje figurado: Figuras literarias</a:t>
            </a:r>
            <a:endParaRPr lang="es-CL" dirty="0"/>
          </a:p>
        </p:txBody>
      </p:sp>
      <p:pic>
        <p:nvPicPr>
          <p:cNvPr id="3074" name="Picture 2" descr="Resultado de imagen para figuras literar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53248"/>
            <a:ext cx="8136904" cy="447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64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399032"/>
          </a:xfrm>
        </p:spPr>
        <p:txBody>
          <a:bodyPr>
            <a:normAutofit fontScale="90000"/>
          </a:bodyPr>
          <a:lstStyle/>
          <a:p>
            <a:r>
              <a:rPr lang="es-CL" b="1" dirty="0" smtClean="0"/>
              <a:t> ESTRUCTURA DEL POEMA</a:t>
            </a:r>
            <a:br>
              <a:rPr lang="es-CL" b="1" dirty="0" smtClean="0"/>
            </a:br>
            <a:r>
              <a:rPr lang="es-CL" dirty="0" smtClean="0"/>
              <a:t/>
            </a:r>
            <a:br>
              <a:rPr lang="es-CL" dirty="0" smtClean="0"/>
            </a:br>
            <a:endParaRPr lang="es-CL" dirty="0"/>
          </a:p>
        </p:txBody>
      </p:sp>
      <p:sp>
        <p:nvSpPr>
          <p:cNvPr id="3" name="2 Marcador de contenido"/>
          <p:cNvSpPr>
            <a:spLocks noGrp="1"/>
          </p:cNvSpPr>
          <p:nvPr>
            <p:ph idx="1"/>
          </p:nvPr>
        </p:nvSpPr>
        <p:spPr>
          <a:xfrm>
            <a:off x="609598" y="1827636"/>
            <a:ext cx="7418785" cy="3905620"/>
          </a:xfrm>
        </p:spPr>
        <p:txBody>
          <a:bodyPr>
            <a:normAutofit lnSpcReduction="10000"/>
          </a:bodyPr>
          <a:lstStyle/>
          <a:p>
            <a:pPr marL="0" indent="0">
              <a:buNone/>
            </a:pPr>
            <a:r>
              <a:rPr lang="es-CL" dirty="0" smtClean="0">
                <a:solidFill>
                  <a:schemeClr val="accent2">
                    <a:lumMod val="60000"/>
                    <a:lumOff val="40000"/>
                  </a:schemeClr>
                </a:solidFill>
              </a:rPr>
              <a:t>1).- EL POEMA (TITULO) </a:t>
            </a:r>
            <a:r>
              <a:rPr lang="es-CL" dirty="0" smtClean="0"/>
              <a:t>“Se infiere de lo que tratara el poema”</a:t>
            </a:r>
          </a:p>
          <a:p>
            <a:pPr marL="0" indent="0">
              <a:buNone/>
            </a:pPr>
            <a:r>
              <a:rPr lang="es-CL" dirty="0" smtClean="0">
                <a:solidFill>
                  <a:srgbClr val="92D050"/>
                </a:solidFill>
              </a:rPr>
              <a:t>2).- Autor: </a:t>
            </a:r>
            <a:r>
              <a:rPr lang="es-CL" dirty="0" smtClean="0"/>
              <a:t>Es quien escribe el poema, este puede ser anónimo.</a:t>
            </a:r>
            <a:r>
              <a:rPr lang="es-CL" dirty="0" smtClean="0">
                <a:solidFill>
                  <a:schemeClr val="accent2">
                    <a:lumMod val="60000"/>
                    <a:lumOff val="40000"/>
                  </a:schemeClr>
                </a:solidFill>
              </a:rPr>
              <a:t/>
            </a:r>
            <a:br>
              <a:rPr lang="es-CL" dirty="0" smtClean="0">
                <a:solidFill>
                  <a:schemeClr val="accent2">
                    <a:lumMod val="60000"/>
                    <a:lumOff val="40000"/>
                  </a:schemeClr>
                </a:solidFill>
              </a:rPr>
            </a:br>
            <a:r>
              <a:rPr lang="es-CL" dirty="0" smtClean="0">
                <a:solidFill>
                  <a:schemeClr val="accent2">
                    <a:lumMod val="60000"/>
                    <a:lumOff val="40000"/>
                  </a:schemeClr>
                </a:solidFill>
              </a:rPr>
              <a:t>3).-VERSOS</a:t>
            </a:r>
            <a:r>
              <a:rPr lang="es-CL" dirty="0" smtClean="0">
                <a:solidFill>
                  <a:srgbClr val="92D050"/>
                </a:solidFill>
              </a:rPr>
              <a:t>:</a:t>
            </a:r>
            <a:r>
              <a:rPr lang="es-CL" dirty="0" smtClean="0"/>
              <a:t> Son cada uno de los renglones que tiene un poema (líneas), un conjunto de versos forma una estrofa. El verso está formado por un número fijo de sílabas y una determinada distribución de acentos. </a:t>
            </a:r>
            <a:br>
              <a:rPr lang="es-CL" dirty="0" smtClean="0"/>
            </a:br>
            <a:r>
              <a:rPr lang="es-CL" dirty="0" smtClean="0">
                <a:solidFill>
                  <a:srgbClr val="92D050"/>
                </a:solidFill>
              </a:rPr>
              <a:t>4).- </a:t>
            </a:r>
            <a:r>
              <a:rPr lang="es-CL" dirty="0" smtClean="0">
                <a:solidFill>
                  <a:schemeClr val="accent2">
                    <a:lumMod val="60000"/>
                    <a:lumOff val="40000"/>
                  </a:schemeClr>
                </a:solidFill>
              </a:rPr>
              <a:t>ESTROFAS:</a:t>
            </a:r>
            <a:r>
              <a:rPr lang="es-CL" dirty="0" smtClean="0"/>
              <a:t> Cuando los versos se juntan en grupos se llaman estrofas. Están unidos por una serie de criterios fijos de extensión, rima y ritmo. Las estrofas se clasifican por el número de versos que contienen, (estas deben tener rima y ritmo)</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structura del po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5"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40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11"/>
          <p:cNvSpPr>
            <a:spLocks noChangeArrowheads="1"/>
          </p:cNvSpPr>
          <p:nvPr/>
        </p:nvSpPr>
        <p:spPr bwMode="auto">
          <a:xfrm>
            <a:off x="228600" y="228600"/>
            <a:ext cx="6553200" cy="369888"/>
          </a:xfrm>
          <a:prstGeom prst="rect">
            <a:avLst/>
          </a:prstGeom>
          <a:noFill/>
          <a:ln w="9525">
            <a:noFill/>
            <a:miter lim="800000"/>
            <a:headEnd/>
            <a:tailEnd/>
          </a:ln>
        </p:spPr>
        <p:txBody>
          <a:bodyPr>
            <a:spAutoFit/>
          </a:bodyPr>
          <a:lstStyle/>
          <a:p>
            <a:pPr algn="l"/>
            <a:r>
              <a:rPr lang="es-CL" b="1" dirty="0">
                <a:solidFill>
                  <a:srgbClr val="FF6600"/>
                </a:solidFill>
                <a:latin typeface="Calibri" pitchFamily="34" charset="0"/>
              </a:rPr>
              <a:t>¿Que vimos la </a:t>
            </a:r>
            <a:r>
              <a:rPr lang="es-CL" b="1" dirty="0" smtClean="0">
                <a:solidFill>
                  <a:srgbClr val="FF6600"/>
                </a:solidFill>
                <a:latin typeface="Calibri" pitchFamily="34" charset="0"/>
              </a:rPr>
              <a:t>clase?</a:t>
            </a:r>
            <a:endParaRPr lang="es-ES" b="1" dirty="0">
              <a:solidFill>
                <a:srgbClr val="FF6600"/>
              </a:solidFill>
              <a:latin typeface="Calibri" pitchFamily="34" charset="0"/>
            </a:endParaRPr>
          </a:p>
        </p:txBody>
      </p:sp>
      <p:sp>
        <p:nvSpPr>
          <p:cNvPr id="3075" name="Rectángulo 11"/>
          <p:cNvSpPr>
            <a:spLocks noChangeArrowheads="1"/>
          </p:cNvSpPr>
          <p:nvPr/>
        </p:nvSpPr>
        <p:spPr bwMode="auto">
          <a:xfrm>
            <a:off x="250825" y="692150"/>
            <a:ext cx="3673475" cy="708025"/>
          </a:xfrm>
          <a:prstGeom prst="rect">
            <a:avLst/>
          </a:prstGeom>
          <a:noFill/>
          <a:ln w="9525">
            <a:noFill/>
            <a:miter lim="800000"/>
            <a:headEnd/>
            <a:tailEnd/>
          </a:ln>
        </p:spPr>
        <p:txBody>
          <a:bodyPr>
            <a:spAutoFit/>
          </a:bodyPr>
          <a:lstStyle/>
          <a:p>
            <a:pPr algn="ctr"/>
            <a:r>
              <a:rPr lang="es-CL" sz="4000" b="1">
                <a:solidFill>
                  <a:srgbClr val="FF6600"/>
                </a:solidFill>
                <a:latin typeface="Calibri" pitchFamily="34" charset="0"/>
              </a:rPr>
              <a:t>Caja de palabras</a:t>
            </a:r>
            <a:endParaRPr lang="es-ES" sz="4000" b="1">
              <a:solidFill>
                <a:srgbClr val="FF6600"/>
              </a:solidFill>
              <a:latin typeface="Calibri" pitchFamily="34" charset="0"/>
            </a:endParaRPr>
          </a:p>
        </p:txBody>
      </p:sp>
      <p:grpSp>
        <p:nvGrpSpPr>
          <p:cNvPr id="2" name="Group 4"/>
          <p:cNvGrpSpPr>
            <a:grpSpLocks/>
          </p:cNvGrpSpPr>
          <p:nvPr/>
        </p:nvGrpSpPr>
        <p:grpSpPr bwMode="auto">
          <a:xfrm>
            <a:off x="468313" y="4221163"/>
            <a:ext cx="1511300" cy="1873250"/>
            <a:chOff x="748" y="1661"/>
            <a:chExt cx="952" cy="1180"/>
          </a:xfrm>
        </p:grpSpPr>
        <p:sp>
          <p:nvSpPr>
            <p:cNvPr id="3083" name="AutoShape 5"/>
            <p:cNvSpPr>
              <a:spLocks noChangeArrowheads="1"/>
            </p:cNvSpPr>
            <p:nvPr/>
          </p:nvSpPr>
          <p:spPr bwMode="auto">
            <a:xfrm>
              <a:off x="748" y="1661"/>
              <a:ext cx="952" cy="1180"/>
            </a:xfrm>
            <a:prstGeom prst="cube">
              <a:avLst>
                <a:gd name="adj" fmla="val 25000"/>
              </a:avLst>
            </a:prstGeom>
            <a:gradFill rotWithShape="1">
              <a:gsLst>
                <a:gs pos="0">
                  <a:srgbClr val="761800"/>
                </a:gs>
                <a:gs pos="100000">
                  <a:srgbClr val="FF3300"/>
                </a:gs>
              </a:gsLst>
              <a:lin ang="5400000" scaled="1"/>
            </a:gradFill>
            <a:ln w="9525">
              <a:solidFill>
                <a:srgbClr val="FF3300"/>
              </a:solidFill>
              <a:miter lim="800000"/>
              <a:headEnd/>
              <a:tailEnd/>
            </a:ln>
          </p:spPr>
          <p:txBody>
            <a:bodyPr wrap="none" anchor="ctr"/>
            <a:lstStyle/>
            <a:p>
              <a:endParaRPr lang="es-CL"/>
            </a:p>
          </p:txBody>
        </p:sp>
        <p:sp>
          <p:nvSpPr>
            <p:cNvPr id="3084" name="Line 6"/>
            <p:cNvSpPr>
              <a:spLocks noChangeShapeType="1"/>
            </p:cNvSpPr>
            <p:nvPr/>
          </p:nvSpPr>
          <p:spPr bwMode="auto">
            <a:xfrm>
              <a:off x="999" y="1661"/>
              <a:ext cx="0" cy="227"/>
            </a:xfrm>
            <a:prstGeom prst="line">
              <a:avLst/>
            </a:prstGeom>
            <a:noFill/>
            <a:ln w="25400">
              <a:solidFill>
                <a:srgbClr val="303030"/>
              </a:solidFill>
              <a:round/>
              <a:headEnd/>
              <a:tailEnd/>
            </a:ln>
          </p:spPr>
          <p:txBody>
            <a:bodyPr/>
            <a:lstStyle/>
            <a:p>
              <a:endParaRPr lang="es-CL"/>
            </a:p>
          </p:txBody>
        </p:sp>
        <p:sp>
          <p:nvSpPr>
            <p:cNvPr id="9" name="AutoShape 7"/>
            <p:cNvSpPr>
              <a:spLocks noChangeArrowheads="1"/>
            </p:cNvSpPr>
            <p:nvPr/>
          </p:nvSpPr>
          <p:spPr bwMode="auto">
            <a:xfrm rot="10776888" flipH="1" flipV="1">
              <a:off x="748" y="2430"/>
              <a:ext cx="726" cy="408"/>
            </a:xfrm>
            <a:prstGeom prst="parallelogram">
              <a:avLst>
                <a:gd name="adj" fmla="val 2338"/>
              </a:avLst>
            </a:prstGeom>
            <a:solidFill>
              <a:srgbClr val="FF6600"/>
            </a:solidFill>
            <a:ln w="9525">
              <a:solidFill>
                <a:srgbClr val="0000FF"/>
              </a:solidFill>
              <a:miter lim="800000"/>
              <a:headEnd/>
              <a:tailEnd/>
            </a:ln>
            <a:effectLst/>
          </p:spPr>
          <p:txBody>
            <a:bodyPr wrap="none" anchor="ctr"/>
            <a:lstStyle/>
            <a:p>
              <a:pPr algn="ctr">
                <a:defRPr/>
              </a:pPr>
              <a:r>
                <a:rPr lang="es-ES" sz="1400" b="1" dirty="0">
                  <a:solidFill>
                    <a:srgbClr val="0000CC"/>
                  </a:solidFill>
                  <a:latin typeface="+mn-lt"/>
                  <a:ea typeface="+mn-ea"/>
                  <a:cs typeface="Arial" charset="0"/>
                </a:rPr>
                <a:t>Caja de</a:t>
              </a:r>
            </a:p>
            <a:p>
              <a:pPr algn="ctr">
                <a:defRPr/>
              </a:pPr>
              <a:r>
                <a:rPr lang="es-ES" sz="1400" b="1" dirty="0">
                  <a:solidFill>
                    <a:srgbClr val="0000CC"/>
                  </a:solidFill>
                  <a:latin typeface="+mn-lt"/>
                  <a:ea typeface="+mn-ea"/>
                  <a:cs typeface="Arial" charset="0"/>
                </a:rPr>
                <a:t> palabras</a:t>
              </a:r>
            </a:p>
          </p:txBody>
        </p:sp>
      </p:grpSp>
      <p:sp>
        <p:nvSpPr>
          <p:cNvPr id="10" name="AutoShape 8"/>
          <p:cNvSpPr>
            <a:spLocks noChangeArrowheads="1"/>
          </p:cNvSpPr>
          <p:nvPr/>
        </p:nvSpPr>
        <p:spPr bwMode="auto">
          <a:xfrm rot="8088444" flipH="1">
            <a:off x="548481" y="3996532"/>
            <a:ext cx="1362075" cy="801688"/>
          </a:xfrm>
          <a:prstGeom prst="parallelogram">
            <a:avLst>
              <a:gd name="adj" fmla="val 100997"/>
            </a:avLst>
          </a:prstGeom>
          <a:solidFill>
            <a:srgbClr val="FF9900"/>
          </a:solidFill>
          <a:ln w="25400">
            <a:solidFill>
              <a:srgbClr val="0000FF"/>
            </a:solidFill>
            <a:miter lim="800000"/>
            <a:headEnd/>
            <a:tailEnd/>
          </a:ln>
        </p:spPr>
        <p:txBody>
          <a:bodyPr wrap="none" anchor="ctr"/>
          <a:lstStyle/>
          <a:p>
            <a:endParaRPr lang="es-CL"/>
          </a:p>
        </p:txBody>
      </p:sp>
      <p:sp>
        <p:nvSpPr>
          <p:cNvPr id="11" name="Text Box 12"/>
          <p:cNvSpPr txBox="1">
            <a:spLocks noChangeArrowheads="1"/>
          </p:cNvSpPr>
          <p:nvPr/>
        </p:nvSpPr>
        <p:spPr bwMode="auto">
          <a:xfrm>
            <a:off x="285720" y="3214686"/>
            <a:ext cx="1944687" cy="642943"/>
          </a:xfrm>
          <a:prstGeom prst="rect">
            <a:avLst/>
          </a:prstGeom>
          <a:solidFill>
            <a:schemeClr val="bg1">
              <a:lumMod val="95000"/>
            </a:schemeClr>
          </a:solidFill>
          <a:ln w="25400">
            <a:solidFill>
              <a:srgbClr val="FCB811"/>
            </a:solidFill>
            <a:miter lim="800000"/>
            <a:headEnd/>
            <a:tailEnd/>
          </a:ln>
          <a:effectLst/>
        </p:spPr>
        <p:txBody>
          <a:bodyPr wrap="square">
            <a:spAutoFit/>
          </a:bodyPr>
          <a:lstStyle/>
          <a:p>
            <a:pPr algn="l">
              <a:defRPr/>
            </a:pPr>
            <a:r>
              <a:rPr lang="es-ES" dirty="0">
                <a:ea typeface="+mn-ea"/>
                <a:cs typeface="Arial" charset="0"/>
              </a:rPr>
              <a:t>Recuerden que:</a:t>
            </a:r>
          </a:p>
        </p:txBody>
      </p:sp>
      <p:sp>
        <p:nvSpPr>
          <p:cNvPr id="12" name="Text Box 24"/>
          <p:cNvSpPr txBox="1">
            <a:spLocks noChangeArrowheads="1"/>
          </p:cNvSpPr>
          <p:nvPr/>
        </p:nvSpPr>
        <p:spPr bwMode="auto">
          <a:xfrm>
            <a:off x="2484438" y="1989138"/>
            <a:ext cx="6335712" cy="368300"/>
          </a:xfrm>
          <a:prstGeom prst="rect">
            <a:avLst/>
          </a:prstGeom>
          <a:solidFill>
            <a:schemeClr val="bg1">
              <a:lumMod val="95000"/>
            </a:schemeClr>
          </a:solidFill>
          <a:ln w="3175">
            <a:solidFill>
              <a:srgbClr val="FCB811"/>
            </a:solidFill>
            <a:miter lim="800000"/>
            <a:headEnd/>
            <a:tailEnd/>
          </a:ln>
          <a:effectLst/>
        </p:spPr>
        <p:txBody>
          <a:bodyPr>
            <a:spAutoFit/>
          </a:bodyPr>
          <a:lstStyle/>
          <a:p>
            <a:pPr algn="l">
              <a:defRPr/>
            </a:pPr>
            <a:r>
              <a:rPr lang="es-CL" dirty="0">
                <a:latin typeface="Calibri" pitchFamily="34" charset="0"/>
                <a:cs typeface="Arial" charset="0"/>
              </a:rPr>
              <a:t>Estructura de un poema (título, autor, estrofas versos).</a:t>
            </a:r>
            <a:endParaRPr lang="es-ES" dirty="0">
              <a:latin typeface="Calibri" pitchFamily="34" charset="0"/>
              <a:cs typeface="Arial" charset="0"/>
            </a:endParaRPr>
          </a:p>
        </p:txBody>
      </p:sp>
      <p:sp>
        <p:nvSpPr>
          <p:cNvPr id="13" name="Text Box 25"/>
          <p:cNvSpPr txBox="1">
            <a:spLocks noChangeArrowheads="1"/>
          </p:cNvSpPr>
          <p:nvPr/>
        </p:nvSpPr>
        <p:spPr bwMode="auto">
          <a:xfrm>
            <a:off x="2519363" y="2459038"/>
            <a:ext cx="6300787" cy="1200150"/>
          </a:xfrm>
          <a:prstGeom prst="rect">
            <a:avLst/>
          </a:prstGeom>
          <a:solidFill>
            <a:schemeClr val="bg1">
              <a:lumMod val="95000"/>
            </a:schemeClr>
          </a:solidFill>
          <a:ln w="3175">
            <a:solidFill>
              <a:srgbClr val="FCB811"/>
            </a:solidFill>
            <a:miter lim="800000"/>
            <a:headEnd/>
            <a:tailEnd/>
          </a:ln>
          <a:effectLst/>
        </p:spPr>
        <p:txBody>
          <a:bodyPr>
            <a:spAutoFit/>
          </a:bodyPr>
          <a:lstStyle/>
          <a:p>
            <a:pPr algn="l">
              <a:defRPr/>
            </a:pPr>
            <a:r>
              <a:rPr lang="es-CL" dirty="0">
                <a:latin typeface="Calibri" pitchFamily="34" charset="0"/>
                <a:cs typeface="Arial" pitchFamily="34" charset="0"/>
              </a:rPr>
              <a:t>La poesía nos permite </a:t>
            </a:r>
            <a:r>
              <a:rPr lang="es-CL" u="sng" dirty="0">
                <a:latin typeface="Calibri" pitchFamily="34" charset="0"/>
                <a:cs typeface="Arial" pitchFamily="34" charset="0"/>
              </a:rPr>
              <a:t>expresar las emociones que nos inspiran personas u objetos</a:t>
            </a:r>
            <a:r>
              <a:rPr lang="es-CL" dirty="0">
                <a:latin typeface="Calibri" pitchFamily="34" charset="0"/>
                <a:cs typeface="Arial" pitchFamily="34" charset="0"/>
              </a:rPr>
              <a:t>. La poesía da la posibilidad, a través del lenguaje, de crear y describir situaciones que sólo se pueden comprender desde la imaginación.</a:t>
            </a:r>
            <a:endParaRPr lang="es-ES" dirty="0">
              <a:latin typeface="Calibri" pitchFamily="34" charset="0"/>
              <a:cs typeface="Arial" pitchFamily="34" charset="0"/>
            </a:endParaRPr>
          </a:p>
        </p:txBody>
      </p:sp>
      <p:sp>
        <p:nvSpPr>
          <p:cNvPr id="14" name="Text Box 26"/>
          <p:cNvSpPr txBox="1">
            <a:spLocks noChangeArrowheads="1"/>
          </p:cNvSpPr>
          <p:nvPr/>
        </p:nvSpPr>
        <p:spPr bwMode="auto">
          <a:xfrm>
            <a:off x="2520950" y="3740150"/>
            <a:ext cx="6299200" cy="1193800"/>
          </a:xfrm>
          <a:prstGeom prst="rect">
            <a:avLst/>
          </a:prstGeom>
          <a:solidFill>
            <a:schemeClr val="bg1">
              <a:lumMod val="95000"/>
            </a:schemeClr>
          </a:solidFill>
          <a:ln w="3175">
            <a:solidFill>
              <a:srgbClr val="FCB811"/>
            </a:solidFill>
            <a:miter lim="800000"/>
            <a:headEnd/>
            <a:tailEnd/>
          </a:ln>
          <a:effectLst/>
        </p:spPr>
        <p:txBody>
          <a:bodyPr>
            <a:spAutoFit/>
          </a:bodyPr>
          <a:lstStyle/>
          <a:p>
            <a:pPr algn="l">
              <a:defRPr/>
            </a:pPr>
            <a:r>
              <a:rPr lang="es-CL" dirty="0">
                <a:latin typeface="Calibri" pitchFamily="34" charset="0"/>
                <a:cs typeface="Arial" charset="0"/>
              </a:rPr>
              <a:t>También es importante hacer referencia a la </a:t>
            </a:r>
            <a:r>
              <a:rPr lang="es-CL" altLang="es-ES" dirty="0">
                <a:latin typeface="Calibri" pitchFamily="34" charset="0"/>
                <a:cs typeface="Arial" charset="0"/>
              </a:rPr>
              <a:t>“</a:t>
            </a:r>
            <a:r>
              <a:rPr lang="es-CL" altLang="ja-JP" u="sng" dirty="0">
                <a:latin typeface="Calibri" pitchFamily="34" charset="0"/>
                <a:cs typeface="Arial" charset="0"/>
              </a:rPr>
              <a:t>declamación</a:t>
            </a:r>
            <a:r>
              <a:rPr lang="es-CL" altLang="es-ES" dirty="0">
                <a:latin typeface="Calibri" pitchFamily="34" charset="0"/>
                <a:cs typeface="Arial" charset="0"/>
              </a:rPr>
              <a:t>”</a:t>
            </a:r>
            <a:r>
              <a:rPr lang="es-CL" altLang="ja-JP" dirty="0">
                <a:latin typeface="Calibri" pitchFamily="34" charset="0"/>
                <a:cs typeface="Arial" charset="0"/>
              </a:rPr>
              <a:t>. La lectura de un poema debe ser hecha respetando los signos presentes en el texto y expresando las emociones que las letras buscan transmitir</a:t>
            </a:r>
            <a:r>
              <a:rPr lang="es-ES" altLang="ja-JP" dirty="0">
                <a:latin typeface="Calibri" pitchFamily="34" charset="0"/>
                <a:cs typeface="Arial" charset="0"/>
              </a:rPr>
              <a:t>.</a:t>
            </a:r>
            <a:endParaRPr lang="es-ES" dirty="0">
              <a:latin typeface="Calibri" pitchFamily="34" charset="0"/>
              <a:cs typeface="Arial" charset="0"/>
            </a:endParaRPr>
          </a:p>
        </p:txBody>
      </p:sp>
      <p:sp>
        <p:nvSpPr>
          <p:cNvPr id="15" name="Text Box 27"/>
          <p:cNvSpPr txBox="1">
            <a:spLocks noChangeArrowheads="1"/>
          </p:cNvSpPr>
          <p:nvPr/>
        </p:nvSpPr>
        <p:spPr bwMode="auto">
          <a:xfrm>
            <a:off x="2520950" y="5037138"/>
            <a:ext cx="6299200" cy="1200150"/>
          </a:xfrm>
          <a:prstGeom prst="rect">
            <a:avLst/>
          </a:prstGeom>
          <a:solidFill>
            <a:schemeClr val="bg1">
              <a:lumMod val="95000"/>
            </a:schemeClr>
          </a:solidFill>
          <a:ln w="3175">
            <a:solidFill>
              <a:srgbClr val="FCB811"/>
            </a:solidFill>
            <a:miter lim="800000"/>
            <a:headEnd/>
            <a:tailEnd/>
          </a:ln>
          <a:effectLst/>
        </p:spPr>
        <p:txBody>
          <a:bodyPr>
            <a:spAutoFit/>
          </a:bodyPr>
          <a:lstStyle/>
          <a:p>
            <a:pPr algn="l">
              <a:defRPr/>
            </a:pPr>
            <a:r>
              <a:rPr lang="es-CL" dirty="0">
                <a:latin typeface="Calibri" pitchFamily="34" charset="0"/>
                <a:cs typeface="Arial" pitchFamily="34" charset="0"/>
              </a:rPr>
              <a:t>La rima se establece a partir de la última vocal acentuada, incluida ésta. A veces no todos los versos de un poema riman, por lo que la rima no es una característica de todos los textos poéticos.</a:t>
            </a:r>
            <a:endParaRPr lang="es-ES" dirty="0">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2.5E-6 1.75763E-7 L 0.18455 0.17345 " pathEditMode="relative" rAng="0" ptsTypes="AA">
                                      <p:cBhvr>
                                        <p:cTn id="6" dur="2000" fill="hold"/>
                                        <p:tgtEl>
                                          <p:spTgt spid="10"/>
                                        </p:tgtEl>
                                        <p:attrNameLst>
                                          <p:attrName>ppt_x</p:attrName>
                                          <p:attrName>ppt_y</p:attrName>
                                        </p:attrNameLst>
                                      </p:cBhvr>
                                      <p:rCtr x="9200" y="87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7" presetClass="path" presetSubtype="0" accel="50000" decel="50000" fill="hold" grpId="1" nodeType="clickEffect">
                                  <p:stCondLst>
                                    <p:cond delay="0"/>
                                  </p:stCondLst>
                                  <p:childTnLst>
                                    <p:animMotion origin="layout" path="M -3.05556E-6 -1.23034E-6 L -3.05556E-6 -0.17414 C -3.05556E-6 -0.25254 0.07205 -0.34829 0.13125 -0.34829 L 0.2625 -0.34829 " pathEditMode="relative" rAng="0" ptsTypes="FfFF">
                                      <p:cBhvr>
                                        <p:cTn id="15" dur="2000" fill="hold"/>
                                        <p:tgtEl>
                                          <p:spTgt spid="11"/>
                                        </p:tgtEl>
                                        <p:attrNameLst>
                                          <p:attrName>ppt_x</p:attrName>
                                          <p:attrName>ppt_y</p:attrName>
                                        </p:attrNameLst>
                                      </p:cBhvr>
                                      <p:rCtr x="13100" y="-1740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style.rotation</p:attrName>
                                        </p:attrNameLst>
                                      </p:cBhvr>
                                      <p:tavLst>
                                        <p:tav tm="0">
                                          <p:val>
                                            <p:fltVal val="360"/>
                                          </p:val>
                                        </p:tav>
                                        <p:tav tm="100000">
                                          <p:val>
                                            <p:fltVal val="0"/>
                                          </p:val>
                                        </p:tav>
                                      </p:tavLst>
                                    </p:anim>
                                    <p:animEffect transition="in" filter="fade">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360"/>
                                          </p:val>
                                        </p:tav>
                                        <p:tav tm="100000">
                                          <p:val>
                                            <p:fltVal val="0"/>
                                          </p:val>
                                        </p:tav>
                                      </p:tavLst>
                                    </p:anim>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path" presetSubtype="0" accel="50000" decel="50000" fill="hold" grpId="1" nodeType="clickEffect">
                                  <p:stCondLst>
                                    <p:cond delay="0"/>
                                  </p:stCondLst>
                                  <p:childTnLst>
                                    <p:animMotion origin="layout" path="M 0.18455 0.17346 L -0.00017 -4.49584E-6 " pathEditMode="relative" rAng="0" ptsTypes="AA">
                                      <p:cBhvr>
                                        <p:cTn id="51" dur="2000" fill="hold"/>
                                        <p:tgtEl>
                                          <p:spTgt spid="10"/>
                                        </p:tgtEl>
                                        <p:attrNameLst>
                                          <p:attrName>ppt_x</p:attrName>
                                          <p:attrName>ppt_y</p:attrName>
                                        </p:attrNameLst>
                                      </p:cBhvr>
                                      <p:rCtr x="-9200" y="-8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452718"/>
            <a:ext cx="7055380" cy="816042"/>
          </a:xfrm>
        </p:spPr>
        <p:txBody>
          <a:bodyPr/>
          <a:lstStyle/>
          <a:p>
            <a:r>
              <a:rPr lang="es-CL" dirty="0" smtClean="0"/>
              <a:t>ACTIVIDAD.</a:t>
            </a:r>
            <a:endParaRPr lang="es-CL" dirty="0"/>
          </a:p>
        </p:txBody>
      </p:sp>
      <p:pic>
        <p:nvPicPr>
          <p:cNvPr id="4" name="Imagen 3"/>
          <p:cNvPicPr>
            <a:picLocks noChangeAspect="1"/>
          </p:cNvPicPr>
          <p:nvPr/>
        </p:nvPicPr>
        <p:blipFill rotWithShape="1">
          <a:blip r:embed="rId2"/>
          <a:srcRect l="20683" t="37257" r="46400" b="34882"/>
          <a:stretch/>
        </p:blipFill>
        <p:spPr>
          <a:xfrm>
            <a:off x="683452" y="2420888"/>
            <a:ext cx="7344816" cy="3542375"/>
          </a:xfrm>
          <a:prstGeom prst="rect">
            <a:avLst/>
          </a:prstGeom>
        </p:spPr>
      </p:pic>
      <p:sp>
        <p:nvSpPr>
          <p:cNvPr id="5" name="CuadroTexto 4"/>
          <p:cNvSpPr txBox="1"/>
          <p:nvPr/>
        </p:nvSpPr>
        <p:spPr>
          <a:xfrm>
            <a:off x="611560" y="1406655"/>
            <a:ext cx="7416708" cy="646331"/>
          </a:xfrm>
          <a:prstGeom prst="rect">
            <a:avLst/>
          </a:prstGeom>
          <a:noFill/>
        </p:spPr>
        <p:txBody>
          <a:bodyPr wrap="square" rtlCol="0">
            <a:spAutoFit/>
          </a:bodyPr>
          <a:lstStyle/>
          <a:p>
            <a:r>
              <a:rPr lang="es-CL" dirty="0" smtClean="0"/>
              <a:t>1.- ÑEE EL SIGUIENTE POEMA Y DESARROLLA LOS EJERCICIOS DADOS.</a:t>
            </a:r>
            <a:endParaRPr lang="es-CL" dirty="0"/>
          </a:p>
        </p:txBody>
      </p:sp>
    </p:spTree>
    <p:extLst>
      <p:ext uri="{BB962C8B-B14F-4D97-AF65-F5344CB8AC3E}">
        <p14:creationId xmlns:p14="http://schemas.microsoft.com/office/powerpoint/2010/main" val="902441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700" y="476673"/>
            <a:ext cx="7344700" cy="5771734"/>
          </a:xfrm>
        </p:spPr>
        <p:txBody>
          <a:bodyPr/>
          <a:lstStyle/>
          <a:p>
            <a:r>
              <a:rPr lang="es-CL" dirty="0" smtClean="0"/>
              <a:t>Desarrolla las siguiente preguntas: </a:t>
            </a:r>
          </a:p>
          <a:p>
            <a:r>
              <a:rPr lang="es-CL" dirty="0" smtClean="0"/>
              <a:t>1.- Indica cuantos versos y cuantas estrofas tiene el poema (versos de otoño)</a:t>
            </a:r>
          </a:p>
          <a:p>
            <a:r>
              <a:rPr lang="es-CL" dirty="0" smtClean="0"/>
              <a:t>2.- ¿Qué es el hablante lírico?</a:t>
            </a:r>
          </a:p>
          <a:p>
            <a:r>
              <a:rPr lang="es-CL" dirty="0" smtClean="0"/>
              <a:t>3.- ¿Qué tipo de rima se encuentra en el poema?</a:t>
            </a:r>
          </a:p>
          <a:p>
            <a:r>
              <a:rPr lang="es-CL" dirty="0" smtClean="0"/>
              <a:t>4.- ¿Quién es el hablante lirico en el poema?</a:t>
            </a:r>
          </a:p>
          <a:p>
            <a:r>
              <a:rPr lang="es-CL" dirty="0" smtClean="0"/>
              <a:t>5.- Que figura literaria presenta el siguiente verso: nubes vaporosas, </a:t>
            </a:r>
          </a:p>
          <a:p>
            <a:pPr marL="0" indent="0">
              <a:buNone/>
            </a:pPr>
            <a:r>
              <a:rPr lang="es-CL" dirty="0"/>
              <a:t> </a:t>
            </a:r>
            <a:r>
              <a:rPr lang="es-CL" dirty="0" smtClean="0"/>
              <a:t>    Nubes como tul….</a:t>
            </a:r>
          </a:p>
          <a:p>
            <a:r>
              <a:rPr lang="es-CL" dirty="0" smtClean="0"/>
              <a:t>6.- ¿Qué es el verso?</a:t>
            </a:r>
          </a:p>
          <a:p>
            <a:r>
              <a:rPr lang="es-CL" dirty="0" smtClean="0"/>
              <a:t>7.- ¿Qué es la estrofa?</a:t>
            </a:r>
          </a:p>
          <a:p>
            <a:r>
              <a:rPr lang="es-CL" dirty="0" smtClean="0"/>
              <a:t>8.- ¿Qué es la comparación?</a:t>
            </a:r>
          </a:p>
          <a:p>
            <a:r>
              <a:rPr lang="es-CL" dirty="0" smtClean="0"/>
              <a:t>9.-  Da un ejemplo de cada figura literaria y una pequeña definición de ellas con tus palabras.</a:t>
            </a:r>
          </a:p>
          <a:p>
            <a:endParaRPr lang="es-CL" dirty="0"/>
          </a:p>
        </p:txBody>
      </p:sp>
    </p:spTree>
    <p:extLst>
      <p:ext uri="{BB962C8B-B14F-4D97-AF65-F5344CB8AC3E}">
        <p14:creationId xmlns:p14="http://schemas.microsoft.com/office/powerpoint/2010/main" val="911582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700" y="188641"/>
            <a:ext cx="7632732" cy="6059766"/>
          </a:xfrm>
        </p:spPr>
        <p:txBody>
          <a:bodyPr/>
          <a:lstStyle/>
          <a:p>
            <a:r>
              <a:rPr lang="es-CL" dirty="0" smtClean="0"/>
              <a:t>10.- Crea un poema de 4 versos y 5 estrofas en el cual incluya las 9 figuras literarias vistas, rima libre.</a:t>
            </a:r>
          </a:p>
          <a:p>
            <a:r>
              <a:rPr lang="es-CL" dirty="0" smtClean="0"/>
              <a:t>11.- Realiza 3 oraciones por figura literaria (Comparación, Personificación, Hipérbole, Metáfora, Anáfora, Hipérbaton, Epíteto, Aliteración, Onomatopeya.)</a:t>
            </a:r>
            <a:endParaRPr lang="es-CL" dirty="0"/>
          </a:p>
          <a:p>
            <a:endParaRPr lang="es-CL" dirty="0" smtClean="0"/>
          </a:p>
        </p:txBody>
      </p:sp>
    </p:spTree>
    <p:extLst>
      <p:ext uri="{BB962C8B-B14F-4D97-AF65-F5344CB8AC3E}">
        <p14:creationId xmlns:p14="http://schemas.microsoft.com/office/powerpoint/2010/main" val="390625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362" y="332656"/>
            <a:ext cx="7903714" cy="1400530"/>
          </a:xfrm>
        </p:spPr>
        <p:txBody>
          <a:bodyPr/>
          <a:lstStyle/>
          <a:p>
            <a:r>
              <a:rPr lang="es-CL" b="1" dirty="0"/>
              <a:t>¿Qué son las figuras literarias?</a:t>
            </a:r>
            <a:endParaRPr lang="es-CL" dirty="0"/>
          </a:p>
        </p:txBody>
      </p:sp>
      <p:sp>
        <p:nvSpPr>
          <p:cNvPr id="3" name="Marcador de contenido 2"/>
          <p:cNvSpPr>
            <a:spLocks noGrp="1"/>
          </p:cNvSpPr>
          <p:nvPr>
            <p:ph idx="1"/>
          </p:nvPr>
        </p:nvSpPr>
        <p:spPr>
          <a:xfrm>
            <a:off x="827700" y="2052925"/>
            <a:ext cx="7560724" cy="4195481"/>
          </a:xfrm>
        </p:spPr>
        <p:txBody>
          <a:bodyPr/>
          <a:lstStyle/>
          <a:p>
            <a:r>
              <a:rPr lang="es-CL" dirty="0"/>
              <a:t>Las figuras literarias son construcciones gramaticales usadas para aumentar o matizar la expresividad.</a:t>
            </a:r>
          </a:p>
          <a:p>
            <a:r>
              <a:rPr lang="es-CL" dirty="0"/>
              <a:t>Algunas formas de utilizar las palabras acompañadas de algunas particularidades fónicas, gramaticales o semánticas, que las alejan de un uso normal de las mismas, resultando así especialmente expresivas, es una de las características principal de las figuras literarias. Por esto, su uso es característico, aunque en modo alguno exclusivo, de las obras literarias.</a:t>
            </a:r>
          </a:p>
        </p:txBody>
      </p:sp>
    </p:spTree>
    <p:extLst>
      <p:ext uri="{BB962C8B-B14F-4D97-AF65-F5344CB8AC3E}">
        <p14:creationId xmlns:p14="http://schemas.microsoft.com/office/powerpoint/2010/main" val="223058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Figuras literarias</a:t>
            </a:r>
            <a:endParaRPr lang="es-CL" dirty="0"/>
          </a:p>
        </p:txBody>
      </p:sp>
      <p:sp>
        <p:nvSpPr>
          <p:cNvPr id="3" name="Marcador de contenido 2"/>
          <p:cNvSpPr>
            <a:spLocks noGrp="1"/>
          </p:cNvSpPr>
          <p:nvPr>
            <p:ph idx="1"/>
          </p:nvPr>
        </p:nvSpPr>
        <p:spPr/>
        <p:txBody>
          <a:bodyPr/>
          <a:lstStyle/>
          <a:p>
            <a:r>
              <a:rPr lang="es-CL" dirty="0" smtClean="0"/>
              <a:t>1.- Comparación</a:t>
            </a:r>
          </a:p>
          <a:p>
            <a:r>
              <a:rPr lang="es-CL" dirty="0" smtClean="0"/>
              <a:t>2.- Personificación.</a:t>
            </a:r>
          </a:p>
          <a:p>
            <a:r>
              <a:rPr lang="es-CL" dirty="0" smtClean="0"/>
              <a:t>3.- Hipérbole.</a:t>
            </a:r>
          </a:p>
          <a:p>
            <a:r>
              <a:rPr lang="es-CL" dirty="0" smtClean="0"/>
              <a:t>4.- Metáfora.</a:t>
            </a:r>
          </a:p>
          <a:p>
            <a:r>
              <a:rPr lang="es-CL" dirty="0" smtClean="0"/>
              <a:t>5.- Anáfora.</a:t>
            </a:r>
          </a:p>
          <a:p>
            <a:r>
              <a:rPr lang="es-CL" dirty="0" smtClean="0"/>
              <a:t>6.- Hipérbaton.</a:t>
            </a:r>
          </a:p>
          <a:p>
            <a:r>
              <a:rPr lang="es-CL" dirty="0" smtClean="0"/>
              <a:t>7.- Epíteto.</a:t>
            </a:r>
          </a:p>
          <a:p>
            <a:r>
              <a:rPr lang="es-CL" dirty="0" smtClean="0"/>
              <a:t>8.- Aliteración.</a:t>
            </a:r>
          </a:p>
          <a:p>
            <a:r>
              <a:rPr lang="es-CL" dirty="0" smtClean="0"/>
              <a:t>9.- Onomatopeya.</a:t>
            </a:r>
            <a:endParaRPr lang="es-CL" dirty="0"/>
          </a:p>
        </p:txBody>
      </p:sp>
    </p:spTree>
    <p:extLst>
      <p:ext uri="{BB962C8B-B14F-4D97-AF65-F5344CB8AC3E}">
        <p14:creationId xmlns:p14="http://schemas.microsoft.com/office/powerpoint/2010/main" val="315687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Comparación</a:t>
            </a:r>
            <a:endParaRPr lang="es-CL" dirty="0"/>
          </a:p>
        </p:txBody>
      </p:sp>
      <p:sp>
        <p:nvSpPr>
          <p:cNvPr id="3" name="Marcador de contenido 2"/>
          <p:cNvSpPr>
            <a:spLocks noGrp="1"/>
          </p:cNvSpPr>
          <p:nvPr>
            <p:ph idx="1"/>
          </p:nvPr>
        </p:nvSpPr>
        <p:spPr/>
        <p:txBody>
          <a:bodyPr/>
          <a:lstStyle/>
          <a:p>
            <a:pPr>
              <a:buNone/>
            </a:pPr>
            <a:r>
              <a:rPr lang="es-ES_tradnl" dirty="0">
                <a:latin typeface="Courier New" pitchFamily="49" charset="0"/>
                <a:cs typeface="Courier New" pitchFamily="49" charset="0"/>
              </a:rPr>
              <a:t>Figura que consiste en relacionar dos ideas, dos objetos o un sujeto y una idea, en virtud de una analogía entre ellos”</a:t>
            </a:r>
          </a:p>
          <a:p>
            <a:endParaRPr lang="es-ES_tradnl" dirty="0">
              <a:latin typeface="Courier New" pitchFamily="49" charset="0"/>
              <a:cs typeface="Courier New" pitchFamily="49" charset="0"/>
            </a:endParaRPr>
          </a:p>
          <a:p>
            <a:pPr>
              <a:buNone/>
            </a:pPr>
            <a:r>
              <a:rPr lang="es-ES_tradnl" dirty="0">
                <a:latin typeface="Courier New" pitchFamily="49" charset="0"/>
                <a:cs typeface="Courier New" pitchFamily="49" charset="0"/>
              </a:rPr>
              <a:t>  Ejemplo:</a:t>
            </a:r>
          </a:p>
          <a:p>
            <a:endParaRPr lang="es-ES_tradnl" dirty="0">
              <a:latin typeface="Courier New" pitchFamily="49" charset="0"/>
              <a:cs typeface="Courier New" pitchFamily="49" charset="0"/>
            </a:endParaRPr>
          </a:p>
          <a:p>
            <a:pPr>
              <a:buNone/>
            </a:pPr>
            <a:r>
              <a:rPr lang="es-ES_tradnl" dirty="0">
                <a:latin typeface="Courier New" pitchFamily="49" charset="0"/>
                <a:cs typeface="Courier New" pitchFamily="49" charset="0"/>
              </a:rPr>
              <a:t> “</a:t>
            </a:r>
            <a:r>
              <a:rPr lang="es-ES_tradnl" dirty="0" smtClean="0">
                <a:latin typeface="Courier New" pitchFamily="49" charset="0"/>
                <a:cs typeface="Courier New" pitchFamily="49" charset="0"/>
              </a:rPr>
              <a:t>Tus ojos brillan COMO dos estrellas”</a:t>
            </a:r>
            <a:endParaRPr lang="es-CL" dirty="0"/>
          </a:p>
          <a:p>
            <a:endParaRPr lang="es-CL" dirty="0"/>
          </a:p>
        </p:txBody>
      </p:sp>
    </p:spTree>
    <p:extLst>
      <p:ext uri="{BB962C8B-B14F-4D97-AF65-F5344CB8AC3E}">
        <p14:creationId xmlns:p14="http://schemas.microsoft.com/office/powerpoint/2010/main" val="70439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de figura literaria comparacion"/>
          <p:cNvPicPr>
            <a:picLocks noChangeAspect="1" noChangeArrowheads="1"/>
          </p:cNvPicPr>
          <p:nvPr/>
        </p:nvPicPr>
        <p:blipFill rotWithShape="1">
          <a:blip r:embed="rId2">
            <a:extLst>
              <a:ext uri="{28A0092B-C50C-407E-A947-70E740481C1C}">
                <a14:useLocalDpi xmlns:a14="http://schemas.microsoft.com/office/drawing/2010/main" val="0"/>
              </a:ext>
            </a:extLst>
          </a:blip>
          <a:srcRect t="19913"/>
          <a:stretch/>
        </p:blipFill>
        <p:spPr bwMode="auto">
          <a:xfrm>
            <a:off x="899592" y="1196752"/>
            <a:ext cx="705678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Personificación</a:t>
            </a:r>
            <a:endParaRPr lang="es-CL" dirty="0"/>
          </a:p>
        </p:txBody>
      </p:sp>
      <p:sp>
        <p:nvSpPr>
          <p:cNvPr id="3" name="Marcador de contenido 2"/>
          <p:cNvSpPr>
            <a:spLocks noGrp="1"/>
          </p:cNvSpPr>
          <p:nvPr>
            <p:ph idx="1"/>
          </p:nvPr>
        </p:nvSpPr>
        <p:spPr/>
        <p:txBody>
          <a:bodyPr/>
          <a:lstStyle/>
          <a:p>
            <a:pPr algn="just">
              <a:buNone/>
            </a:pPr>
            <a:r>
              <a:rPr lang="es-ES_tradnl" dirty="0">
                <a:latin typeface="Courier New" pitchFamily="49" charset="0"/>
                <a:cs typeface="Courier New" pitchFamily="49" charset="0"/>
              </a:rPr>
              <a:t> Consiste en atribuir a las cosas o a los animales cualidades humanas. Así se aumenta la expresividad y se consigue mayor plasticidad.</a:t>
            </a:r>
          </a:p>
          <a:p>
            <a:pPr algn="just">
              <a:buNone/>
            </a:pPr>
            <a:r>
              <a:rPr lang="es-ES_tradnl" i="1" dirty="0">
                <a:latin typeface="Courier New" pitchFamily="49" charset="0"/>
                <a:cs typeface="Courier New" pitchFamily="49" charset="0"/>
              </a:rPr>
              <a:t> Ejemplo:</a:t>
            </a:r>
          </a:p>
          <a:p>
            <a:pPr algn="just"/>
            <a:endParaRPr lang="es-ES_tradnl" dirty="0">
              <a:latin typeface="Courier New" pitchFamily="49" charset="0"/>
              <a:cs typeface="Courier New" pitchFamily="49" charset="0"/>
            </a:endParaRPr>
          </a:p>
          <a:p>
            <a:pPr marL="609600" indent="-609600">
              <a:buFontTx/>
              <a:buNone/>
            </a:pPr>
            <a:r>
              <a:rPr lang="es-ES_tradnl" dirty="0">
                <a:latin typeface="Courier New" pitchFamily="49" charset="0"/>
                <a:cs typeface="Courier New" pitchFamily="49" charset="0"/>
              </a:rPr>
              <a:t> </a:t>
            </a:r>
            <a:r>
              <a:rPr lang="es-MX" dirty="0">
                <a:latin typeface="Courier New" pitchFamily="49" charset="0"/>
                <a:cs typeface="Courier New" pitchFamily="49" charset="0"/>
              </a:rPr>
              <a:t>La </a:t>
            </a:r>
            <a:r>
              <a:rPr lang="es-MX" b="1" dirty="0" smtClean="0">
                <a:latin typeface="Courier New" pitchFamily="49" charset="0"/>
                <a:cs typeface="Courier New" pitchFamily="49" charset="0"/>
              </a:rPr>
              <a:t>GALLINA </a:t>
            </a:r>
            <a:r>
              <a:rPr lang="es-MX" dirty="0" smtClean="0">
                <a:latin typeface="Courier New" pitchFamily="49" charset="0"/>
                <a:cs typeface="Courier New" pitchFamily="49" charset="0"/>
              </a:rPr>
              <a:t>les</a:t>
            </a:r>
            <a:r>
              <a:rPr lang="es-MX" b="1" dirty="0" smtClean="0">
                <a:latin typeface="Courier New" pitchFamily="49" charset="0"/>
                <a:cs typeface="Courier New" pitchFamily="49" charset="0"/>
              </a:rPr>
              <a:t> LEE</a:t>
            </a:r>
            <a:r>
              <a:rPr lang="es-MX" dirty="0" smtClean="0">
                <a:latin typeface="Courier New" pitchFamily="49" charset="0"/>
                <a:cs typeface="Courier New" pitchFamily="49" charset="0"/>
              </a:rPr>
              <a:t>  a sus polluelos mientras</a:t>
            </a:r>
            <a:r>
              <a:rPr lang="es-MX" b="1" dirty="0" smtClean="0">
                <a:latin typeface="Courier New" pitchFamily="49" charset="0"/>
                <a:cs typeface="Courier New" pitchFamily="49" charset="0"/>
              </a:rPr>
              <a:t> ELLOS ESCUCHAN ATENTAMENTE</a:t>
            </a:r>
            <a:r>
              <a:rPr lang="es-MX" dirty="0" smtClean="0">
                <a:latin typeface="Courier New" pitchFamily="49" charset="0"/>
                <a:cs typeface="Courier New" pitchFamily="49" charset="0"/>
              </a:rPr>
              <a:t>.</a:t>
            </a:r>
            <a:endParaRPr lang="es-ES" dirty="0">
              <a:latin typeface="Courier New" pitchFamily="49" charset="0"/>
              <a:cs typeface="Courier New" pitchFamily="49" charset="0"/>
            </a:endParaRPr>
          </a:p>
          <a:p>
            <a:endParaRPr lang="es-CL" dirty="0"/>
          </a:p>
        </p:txBody>
      </p:sp>
    </p:spTree>
    <p:extLst>
      <p:ext uri="{BB962C8B-B14F-4D97-AF65-F5344CB8AC3E}">
        <p14:creationId xmlns:p14="http://schemas.microsoft.com/office/powerpoint/2010/main" val="236805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 de figura literaria personificaion"/>
          <p:cNvPicPr>
            <a:picLocks noChangeAspect="1" noChangeArrowheads="1"/>
          </p:cNvPicPr>
          <p:nvPr/>
        </p:nvPicPr>
        <p:blipFill rotWithShape="1">
          <a:blip r:embed="rId2">
            <a:extLst>
              <a:ext uri="{28A0092B-C50C-407E-A947-70E740481C1C}">
                <a14:useLocalDpi xmlns:a14="http://schemas.microsoft.com/office/drawing/2010/main" val="0"/>
              </a:ext>
            </a:extLst>
          </a:blip>
          <a:srcRect l="42722" t="20287" r="579" b="4114"/>
          <a:stretch/>
        </p:blipFill>
        <p:spPr bwMode="auto">
          <a:xfrm>
            <a:off x="971600" y="692696"/>
            <a:ext cx="691276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87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391</TotalTime>
  <Words>960</Words>
  <Application>Microsoft Office PowerPoint</Application>
  <PresentationFormat>Presentación en pantalla (4:3)</PresentationFormat>
  <Paragraphs>130</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Century Gothic</vt:lpstr>
      <vt:lpstr>Comic Sans MS</vt:lpstr>
      <vt:lpstr>Courier New</vt:lpstr>
      <vt:lpstr>メイリオ</vt:lpstr>
      <vt:lpstr>Wingdings 3</vt:lpstr>
      <vt:lpstr>Ion</vt:lpstr>
      <vt:lpstr>Asignatura: Lengua y literatura. profesor: Pía Molina Paz. curso: 7°Básico. Unidad: Repaso de contenidos vistos.</vt:lpstr>
      <vt:lpstr>Características del género lírico</vt:lpstr>
      <vt:lpstr>Lenguaje figurado: Figuras literarias</vt:lpstr>
      <vt:lpstr>¿Qué son las figuras literarias?</vt:lpstr>
      <vt:lpstr>Figuras literarias</vt:lpstr>
      <vt:lpstr>Comparación</vt:lpstr>
      <vt:lpstr>Presentación de PowerPoint</vt:lpstr>
      <vt:lpstr>Personificación</vt:lpstr>
      <vt:lpstr>Presentación de PowerPoint</vt:lpstr>
      <vt:lpstr>Hipérbole</vt:lpstr>
      <vt:lpstr>Presentación de PowerPoint</vt:lpstr>
      <vt:lpstr>Metáfora</vt:lpstr>
      <vt:lpstr>Recordar que:</vt:lpstr>
      <vt:lpstr>Presentación de PowerPoint</vt:lpstr>
      <vt:lpstr>Anáfora</vt:lpstr>
      <vt:lpstr>Presentación de PowerPoint</vt:lpstr>
      <vt:lpstr>Hipérbaton</vt:lpstr>
      <vt:lpstr>Presentación de PowerPoint</vt:lpstr>
      <vt:lpstr>Epíteto</vt:lpstr>
      <vt:lpstr>Presentación de PowerPoint</vt:lpstr>
      <vt:lpstr>ALITERACIÓN</vt:lpstr>
      <vt:lpstr>Onomatopeya</vt:lpstr>
      <vt:lpstr>Presentación de PowerPoint</vt:lpstr>
      <vt:lpstr>Asignatura: Lengua y literatura. profesor: Pía Molina Paz. curso: 7°Básico. Unidad: Repaso de contenidos vistos</vt:lpstr>
      <vt:lpstr>O.A: Conocer  estructura del poema </vt:lpstr>
      <vt:lpstr>¿Qué es la poesía?</vt:lpstr>
      <vt:lpstr>Presentación de PowerPoint</vt:lpstr>
      <vt:lpstr>Elementos de una creación lírica:</vt:lpstr>
      <vt:lpstr>Presentación de PowerPoint</vt:lpstr>
      <vt:lpstr> ESTRUCTURA DEL POEMA  </vt:lpstr>
      <vt:lpstr>Presentación de PowerPoint</vt:lpstr>
      <vt:lpstr>Presentación de PowerPoint</vt:lpstr>
      <vt:lpstr>ACTIVIDAD.</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dc:title>
  <dc:creator>Pia Molina</dc:creator>
  <cp:lastModifiedBy>Usuario de Windows</cp:lastModifiedBy>
  <cp:revision>34</cp:revision>
  <dcterms:created xsi:type="dcterms:W3CDTF">2018-04-30T02:06:26Z</dcterms:created>
  <dcterms:modified xsi:type="dcterms:W3CDTF">2020-03-17T16:05:35Z</dcterms:modified>
</cp:coreProperties>
</file>