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3.jpg" ContentType="image/jpg"/>
  <Override PartName="/ppt/media/image4.jpg" ContentType="image/jpg"/>
  <Override PartName="/ppt/media/image5.jpg" ContentType="image/jpg"/>
  <Override PartName="/ppt/media/image7.jpg" ContentType="image/jpg"/>
  <Override PartName="/ppt/media/image8.jpg" ContentType="image/jpg"/>
  <Override PartName="/ppt/media/image15.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9" r:id="rId1"/>
  </p:sldMasterIdLst>
  <p:sldIdLst>
    <p:sldId id="256" r:id="rId2"/>
    <p:sldId id="257" r:id="rId3"/>
    <p:sldId id="258" r:id="rId4"/>
    <p:sldId id="259" r:id="rId5"/>
    <p:sldId id="260" r:id="rId6"/>
    <p:sldId id="261" r:id="rId7"/>
    <p:sldId id="892" r:id="rId8"/>
    <p:sldId id="900" r:id="rId9"/>
    <p:sldId id="901" r:id="rId10"/>
    <p:sldId id="902" r:id="rId11"/>
    <p:sldId id="262" r:id="rId12"/>
    <p:sldId id="264" r:id="rId13"/>
    <p:sldId id="265" r:id="rId14"/>
    <p:sldId id="266" r:id="rId15"/>
    <p:sldId id="268" r:id="rId16"/>
    <p:sldId id="269" r:id="rId17"/>
    <p:sldId id="263" r:id="rId18"/>
    <p:sldId id="270" r:id="rId19"/>
    <p:sldId id="886" r:id="rId20"/>
    <p:sldId id="889" r:id="rId21"/>
    <p:sldId id="890" r:id="rId22"/>
    <p:sldId id="891" r:id="rId23"/>
    <p:sldId id="893" r:id="rId24"/>
    <p:sldId id="894" r:id="rId25"/>
    <p:sldId id="895" r:id="rId26"/>
    <p:sldId id="896" r:id="rId27"/>
    <p:sldId id="897" r:id="rId28"/>
    <p:sldId id="899" r:id="rId29"/>
    <p:sldId id="903" r:id="rId30"/>
    <p:sldId id="904" r:id="rId31"/>
    <p:sldId id="905" r:id="rId32"/>
    <p:sldId id="906" r:id="rId33"/>
    <p:sldId id="907" r:id="rId34"/>
    <p:sldId id="908" r:id="rId35"/>
    <p:sldId id="909" r:id="rId36"/>
  </p:sldIdLst>
  <p:sldSz cx="9144000" cy="6858000" type="screen4x3"/>
  <p:notesSz cx="9144000" cy="6858000"/>
  <p:embeddedFontLst>
    <p:embeddedFont>
      <p:font typeface="Arial" panose="020B0604020202020204" pitchFamily="34" charset="0"/>
      <p:regular r:id="rId37"/>
    </p:embeddedFont>
    <p:embeddedFont>
      <p:font typeface="Berlin Sans FB Demi" panose="020E0802020502020306" pitchFamily="34" charset="0"/>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Century Gothic" panose="020B0502020202020204" pitchFamily="34" charset="0"/>
      <p:regular r:id="rId45"/>
      <p:bold r:id="rId46"/>
      <p:italic r:id="rId47"/>
      <p:boldItalic r:id="rId48"/>
    </p:embeddedFont>
    <p:embeddedFont>
      <p:font typeface="Maiandra GD" panose="020E0502030308020204" pitchFamily="34" charset="0"/>
      <p:regular r:id="rId49"/>
      <p:boldItalic r:id="rId50"/>
    </p:embeddedFont>
    <p:embeddedFont>
      <p:font typeface="Tahoma" panose="020B0604030504040204" pitchFamily="34" charset="0"/>
      <p:regular r:id="rId51"/>
      <p:bold r:id="rId52"/>
    </p:embeddedFont>
    <p:embeddedFont>
      <p:font typeface="Verdana" panose="020B0604030504040204" pitchFamily="34" charset="0"/>
      <p:regular r:id="rId53"/>
      <p:bold r:id="rId54"/>
      <p:italic r:id="rId55"/>
      <p:boldItalic r:id="rId56"/>
    </p:embeddedFont>
  </p:embeddedFont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576" y="5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3.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B6F15528-21DE-4FAA-801E-634DDDAF4B2B}" type="slidenum">
              <a:rPr lang="es-CL" smtClean="0"/>
              <a:t>‹Nº›</a:t>
            </a:fld>
            <a:endParaRPr lang="es-C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028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B6F15528-21DE-4FAA-801E-634DDDAF4B2B}" type="slidenum">
              <a:rPr lang="es-CL" smtClean="0"/>
              <a:t>‹Nº›</a:t>
            </a:fld>
            <a:endParaRPr lang="es-CL"/>
          </a:p>
        </p:txBody>
      </p:sp>
    </p:spTree>
    <p:extLst>
      <p:ext uri="{BB962C8B-B14F-4D97-AF65-F5344CB8AC3E}">
        <p14:creationId xmlns:p14="http://schemas.microsoft.com/office/powerpoint/2010/main" val="4258991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B6F15528-21DE-4FAA-801E-634DDDAF4B2B}" type="slidenum">
              <a:rPr lang="es-CL" smtClean="0"/>
              <a:t>‹Nº›</a:t>
            </a:fld>
            <a:endParaRPr lang="es-CL"/>
          </a:p>
        </p:txBody>
      </p:sp>
    </p:spTree>
    <p:extLst>
      <p:ext uri="{BB962C8B-B14F-4D97-AF65-F5344CB8AC3E}">
        <p14:creationId xmlns:p14="http://schemas.microsoft.com/office/powerpoint/2010/main" val="1630707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037310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603105D-E598-4183-9846-7C808FB26D2D}"/>
              </a:ext>
            </a:extLst>
          </p:cNvPr>
          <p:cNvSpPr>
            <a:spLocks noGrp="1" noChangeArrowheads="1"/>
          </p:cNvSpPr>
          <p:nvPr>
            <p:ph type="sldNum" sz="quarter" idx="10"/>
          </p:nvPr>
        </p:nvSpPr>
        <p:spPr/>
        <p:txBody>
          <a:bodyPr/>
          <a:lstStyle>
            <a:lvl1pPr>
              <a:defRPr/>
            </a:lvl1pPr>
          </a:lstStyle>
          <a:p>
            <a:fld id="{368147E1-DD5F-46E7-9FC9-6BFE76D48E2F}" type="slidenum">
              <a:rPr lang="es-CL" altLang="es-CL"/>
              <a:pPr/>
              <a:t>‹Nº›</a:t>
            </a:fld>
            <a:endParaRPr lang="es-CL" altLang="es-CL"/>
          </a:p>
        </p:txBody>
      </p:sp>
    </p:spTree>
    <p:extLst>
      <p:ext uri="{BB962C8B-B14F-4D97-AF65-F5344CB8AC3E}">
        <p14:creationId xmlns:p14="http://schemas.microsoft.com/office/powerpoint/2010/main" val="240524920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D2CD7A8-5DC0-400B-930F-32CC2297E744}"/>
              </a:ext>
            </a:extLst>
          </p:cNvPr>
          <p:cNvSpPr>
            <a:spLocks noGrp="1" noChangeArrowheads="1"/>
          </p:cNvSpPr>
          <p:nvPr>
            <p:ph type="sldNum" sz="quarter" idx="10"/>
          </p:nvPr>
        </p:nvSpPr>
        <p:spPr/>
        <p:txBody>
          <a:bodyPr/>
          <a:lstStyle>
            <a:lvl1pPr>
              <a:defRPr/>
            </a:lvl1pPr>
          </a:lstStyle>
          <a:p>
            <a:fld id="{C2D0A9A7-F5F0-424D-AB6F-63E14B7E53BC}" type="slidenum">
              <a:rPr lang="es-CL" altLang="es-CL"/>
              <a:pPr/>
              <a:t>‹Nº›</a:t>
            </a:fld>
            <a:endParaRPr lang="es-CL" altLang="es-CL"/>
          </a:p>
        </p:txBody>
      </p:sp>
    </p:spTree>
    <p:extLst>
      <p:ext uri="{BB962C8B-B14F-4D97-AF65-F5344CB8AC3E}">
        <p14:creationId xmlns:p14="http://schemas.microsoft.com/office/powerpoint/2010/main" val="2410257148"/>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060B355-EC42-4230-B706-40862BBAB2D2}"/>
              </a:ext>
            </a:extLst>
          </p:cNvPr>
          <p:cNvSpPr>
            <a:spLocks noGrp="1" noChangeArrowheads="1"/>
          </p:cNvSpPr>
          <p:nvPr>
            <p:ph type="sldNum" sz="quarter" idx="10"/>
          </p:nvPr>
        </p:nvSpPr>
        <p:spPr/>
        <p:txBody>
          <a:bodyPr/>
          <a:lstStyle>
            <a:lvl1pPr>
              <a:defRPr/>
            </a:lvl1pPr>
          </a:lstStyle>
          <a:p>
            <a:fld id="{1D8C2C69-CF28-4D6E-BC71-9C9C75CBAA62}" type="slidenum">
              <a:rPr lang="es-CL" altLang="es-CL"/>
              <a:pPr/>
              <a:t>‹Nº›</a:t>
            </a:fld>
            <a:endParaRPr lang="es-CL" altLang="es-CL"/>
          </a:p>
        </p:txBody>
      </p:sp>
    </p:spTree>
    <p:extLst>
      <p:ext uri="{BB962C8B-B14F-4D97-AF65-F5344CB8AC3E}">
        <p14:creationId xmlns:p14="http://schemas.microsoft.com/office/powerpoint/2010/main" val="1943004504"/>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7A88B6D-D861-40B3-8402-19A055B2EED7}"/>
              </a:ext>
            </a:extLst>
          </p:cNvPr>
          <p:cNvSpPr>
            <a:spLocks noGrp="1" noChangeArrowheads="1"/>
          </p:cNvSpPr>
          <p:nvPr>
            <p:ph type="sldNum" sz="quarter" idx="10"/>
          </p:nvPr>
        </p:nvSpPr>
        <p:spPr/>
        <p:txBody>
          <a:bodyPr/>
          <a:lstStyle>
            <a:lvl1pPr>
              <a:defRPr/>
            </a:lvl1pPr>
          </a:lstStyle>
          <a:p>
            <a:fld id="{094E6EB7-D2FD-4815-B74E-08A5C273ABD1}" type="slidenum">
              <a:rPr lang="es-CL" altLang="es-CL"/>
              <a:pPr/>
              <a:t>‹Nº›</a:t>
            </a:fld>
            <a:endParaRPr lang="es-CL" altLang="es-CL"/>
          </a:p>
        </p:txBody>
      </p:sp>
    </p:spTree>
    <p:extLst>
      <p:ext uri="{BB962C8B-B14F-4D97-AF65-F5344CB8AC3E}">
        <p14:creationId xmlns:p14="http://schemas.microsoft.com/office/powerpoint/2010/main" val="2592282036"/>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6807CAF-B264-4151-AE94-E0EC2702E760}"/>
              </a:ext>
            </a:extLst>
          </p:cNvPr>
          <p:cNvSpPr>
            <a:spLocks noGrp="1" noChangeArrowheads="1"/>
          </p:cNvSpPr>
          <p:nvPr>
            <p:ph type="sldNum" sz="quarter" idx="10"/>
          </p:nvPr>
        </p:nvSpPr>
        <p:spPr/>
        <p:txBody>
          <a:bodyPr/>
          <a:lstStyle>
            <a:lvl1pPr>
              <a:defRPr/>
            </a:lvl1pPr>
          </a:lstStyle>
          <a:p>
            <a:fld id="{F1B75D4E-A7F4-46A4-A1C5-E66283A3175A}" type="slidenum">
              <a:rPr lang="es-CL" altLang="es-CL"/>
              <a:pPr/>
              <a:t>‹Nº›</a:t>
            </a:fld>
            <a:endParaRPr lang="es-CL" altLang="es-CL"/>
          </a:p>
        </p:txBody>
      </p:sp>
    </p:spTree>
    <p:extLst>
      <p:ext uri="{BB962C8B-B14F-4D97-AF65-F5344CB8AC3E}">
        <p14:creationId xmlns:p14="http://schemas.microsoft.com/office/powerpoint/2010/main" val="269889467"/>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D2689F8-50CB-4BE2-8254-2E977FCD645E}"/>
              </a:ext>
            </a:extLst>
          </p:cNvPr>
          <p:cNvSpPr>
            <a:spLocks noGrp="1" noChangeArrowheads="1"/>
          </p:cNvSpPr>
          <p:nvPr>
            <p:ph type="sldNum" sz="quarter" idx="10"/>
          </p:nvPr>
        </p:nvSpPr>
        <p:spPr/>
        <p:txBody>
          <a:bodyPr/>
          <a:lstStyle>
            <a:lvl1pPr>
              <a:defRPr/>
            </a:lvl1pPr>
          </a:lstStyle>
          <a:p>
            <a:fld id="{4CC6F86B-D4AD-4365-9CDA-3ABF5643749C}" type="slidenum">
              <a:rPr lang="es-CL" altLang="es-CL"/>
              <a:pPr/>
              <a:t>‹Nº›</a:t>
            </a:fld>
            <a:endParaRPr lang="es-CL" altLang="es-CL"/>
          </a:p>
        </p:txBody>
      </p:sp>
    </p:spTree>
    <p:extLst>
      <p:ext uri="{BB962C8B-B14F-4D97-AF65-F5344CB8AC3E}">
        <p14:creationId xmlns:p14="http://schemas.microsoft.com/office/powerpoint/2010/main" val="4144794626"/>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029214BC-94D3-440E-A99A-E84A1C335B42}"/>
              </a:ext>
            </a:extLst>
          </p:cNvPr>
          <p:cNvSpPr>
            <a:spLocks noGrp="1" noChangeArrowheads="1"/>
          </p:cNvSpPr>
          <p:nvPr>
            <p:ph type="sldNum" sz="quarter" idx="10"/>
          </p:nvPr>
        </p:nvSpPr>
        <p:spPr/>
        <p:txBody>
          <a:bodyPr/>
          <a:lstStyle>
            <a:lvl1pPr>
              <a:defRPr/>
            </a:lvl1pPr>
          </a:lstStyle>
          <a:p>
            <a:fld id="{CBBD69D0-80CB-442F-BA03-787155D6041F}" type="slidenum">
              <a:rPr lang="es-CL" altLang="es-CL"/>
              <a:pPr/>
              <a:t>‹Nº›</a:t>
            </a:fld>
            <a:endParaRPr lang="es-CL" altLang="es-CL"/>
          </a:p>
        </p:txBody>
      </p:sp>
    </p:spTree>
    <p:extLst>
      <p:ext uri="{BB962C8B-B14F-4D97-AF65-F5344CB8AC3E}">
        <p14:creationId xmlns:p14="http://schemas.microsoft.com/office/powerpoint/2010/main" val="2269801616"/>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B6F15528-21DE-4FAA-801E-634DDDAF4B2B}" type="slidenum">
              <a:rPr lang="es-CL" smtClean="0"/>
              <a:t>‹Nº›</a:t>
            </a:fld>
            <a:endParaRPr lang="es-CL"/>
          </a:p>
        </p:txBody>
      </p:sp>
    </p:spTree>
    <p:extLst>
      <p:ext uri="{BB962C8B-B14F-4D97-AF65-F5344CB8AC3E}">
        <p14:creationId xmlns:p14="http://schemas.microsoft.com/office/powerpoint/2010/main" val="177655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6B6C4E9-6247-4978-B9A3-E19046B6CC77}"/>
              </a:ext>
            </a:extLst>
          </p:cNvPr>
          <p:cNvSpPr>
            <a:spLocks noGrp="1" noChangeArrowheads="1"/>
          </p:cNvSpPr>
          <p:nvPr>
            <p:ph type="sldNum" sz="quarter" idx="10"/>
          </p:nvPr>
        </p:nvSpPr>
        <p:spPr/>
        <p:txBody>
          <a:bodyPr/>
          <a:lstStyle>
            <a:lvl1pPr>
              <a:defRPr/>
            </a:lvl1pPr>
          </a:lstStyle>
          <a:p>
            <a:fld id="{F90AF733-268B-4A35-BFBC-86A32540C5C2}" type="slidenum">
              <a:rPr lang="es-CL" altLang="es-CL"/>
              <a:pPr/>
              <a:t>‹Nº›</a:t>
            </a:fld>
            <a:endParaRPr lang="es-CL" altLang="es-CL"/>
          </a:p>
        </p:txBody>
      </p:sp>
    </p:spTree>
    <p:extLst>
      <p:ext uri="{BB962C8B-B14F-4D97-AF65-F5344CB8AC3E}">
        <p14:creationId xmlns:p14="http://schemas.microsoft.com/office/powerpoint/2010/main" val="2640179038"/>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23511B7-5D57-4329-A55B-AFA6ABFFF739}"/>
              </a:ext>
            </a:extLst>
          </p:cNvPr>
          <p:cNvSpPr>
            <a:spLocks noGrp="1" noChangeArrowheads="1"/>
          </p:cNvSpPr>
          <p:nvPr>
            <p:ph type="sldNum" sz="quarter" idx="10"/>
          </p:nvPr>
        </p:nvSpPr>
        <p:spPr/>
        <p:txBody>
          <a:bodyPr/>
          <a:lstStyle>
            <a:lvl1pPr>
              <a:defRPr/>
            </a:lvl1pPr>
          </a:lstStyle>
          <a:p>
            <a:fld id="{27EC624D-B8A0-47E5-BA3A-1C58D2612B50}" type="slidenum">
              <a:rPr lang="es-CL" altLang="es-CL"/>
              <a:pPr/>
              <a:t>‹Nº›</a:t>
            </a:fld>
            <a:endParaRPr lang="es-CL" altLang="es-CL"/>
          </a:p>
        </p:txBody>
      </p:sp>
    </p:spTree>
    <p:extLst>
      <p:ext uri="{BB962C8B-B14F-4D97-AF65-F5344CB8AC3E}">
        <p14:creationId xmlns:p14="http://schemas.microsoft.com/office/powerpoint/2010/main" val="1019753727"/>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C79B376F-7D26-4AD4-A8E1-17D4DD6A69A9}"/>
              </a:ext>
            </a:extLst>
          </p:cNvPr>
          <p:cNvSpPr>
            <a:spLocks noGrp="1" noChangeArrowheads="1"/>
          </p:cNvSpPr>
          <p:nvPr>
            <p:ph type="sldNum" sz="quarter" idx="10"/>
          </p:nvPr>
        </p:nvSpPr>
        <p:spPr/>
        <p:txBody>
          <a:bodyPr/>
          <a:lstStyle>
            <a:lvl1pPr>
              <a:defRPr/>
            </a:lvl1pPr>
          </a:lstStyle>
          <a:p>
            <a:fld id="{2C47AEC7-7826-4AF8-A3D4-2E535F8B80C1}" type="slidenum">
              <a:rPr lang="es-CL" altLang="es-CL"/>
              <a:pPr/>
              <a:t>‹Nº›</a:t>
            </a:fld>
            <a:endParaRPr lang="es-CL" altLang="es-CL"/>
          </a:p>
        </p:txBody>
      </p:sp>
    </p:spTree>
    <p:extLst>
      <p:ext uri="{BB962C8B-B14F-4D97-AF65-F5344CB8AC3E}">
        <p14:creationId xmlns:p14="http://schemas.microsoft.com/office/powerpoint/2010/main" val="2507849858"/>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C14F0E9A-FFF0-4530-8214-45335FBE71E6}"/>
              </a:ext>
            </a:extLst>
          </p:cNvPr>
          <p:cNvSpPr>
            <a:spLocks noGrp="1" noChangeArrowheads="1"/>
          </p:cNvSpPr>
          <p:nvPr>
            <p:ph type="sldNum" sz="quarter" idx="10"/>
          </p:nvPr>
        </p:nvSpPr>
        <p:spPr/>
        <p:txBody>
          <a:bodyPr/>
          <a:lstStyle>
            <a:lvl1pPr>
              <a:defRPr/>
            </a:lvl1pPr>
          </a:lstStyle>
          <a:p>
            <a:fld id="{705F2E73-D3D3-4CEF-BAF6-832AB3B9DBB3}" type="slidenum">
              <a:rPr lang="es-CL" altLang="es-CL"/>
              <a:pPr/>
              <a:t>‹Nº›</a:t>
            </a:fld>
            <a:endParaRPr lang="es-CL" altLang="es-CL"/>
          </a:p>
        </p:txBody>
      </p:sp>
    </p:spTree>
    <p:extLst>
      <p:ext uri="{BB962C8B-B14F-4D97-AF65-F5344CB8AC3E}">
        <p14:creationId xmlns:p14="http://schemas.microsoft.com/office/powerpoint/2010/main" val="2706066683"/>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C0CC28B0-AFBD-4E0A-98F2-5D4E0FFCF9FC}"/>
              </a:ext>
            </a:extLst>
          </p:cNvPr>
          <p:cNvSpPr>
            <a:spLocks noGrp="1" noChangeArrowheads="1"/>
          </p:cNvSpPr>
          <p:nvPr>
            <p:ph type="sldNum" sz="quarter" idx="10"/>
          </p:nvPr>
        </p:nvSpPr>
        <p:spPr/>
        <p:txBody>
          <a:bodyPr/>
          <a:lstStyle>
            <a:lvl1pPr>
              <a:defRPr/>
            </a:lvl1pPr>
          </a:lstStyle>
          <a:p>
            <a:fld id="{53F2E017-93FF-4C7D-A866-5BED2DE2B10F}" type="slidenum">
              <a:rPr lang="es-CL" altLang="es-CL"/>
              <a:pPr/>
              <a:t>‹Nº›</a:t>
            </a:fld>
            <a:endParaRPr lang="es-CL" altLang="es-CL"/>
          </a:p>
        </p:txBody>
      </p:sp>
    </p:spTree>
    <p:extLst>
      <p:ext uri="{BB962C8B-B14F-4D97-AF65-F5344CB8AC3E}">
        <p14:creationId xmlns:p14="http://schemas.microsoft.com/office/powerpoint/2010/main" val="1918891211"/>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8EAF5F5-5D7A-4E23-B51C-C232210489C6}"/>
              </a:ext>
            </a:extLst>
          </p:cNvPr>
          <p:cNvSpPr>
            <a:spLocks noGrp="1" noChangeArrowheads="1"/>
          </p:cNvSpPr>
          <p:nvPr>
            <p:ph type="sldNum" sz="quarter" idx="10"/>
          </p:nvPr>
        </p:nvSpPr>
        <p:spPr/>
        <p:txBody>
          <a:bodyPr/>
          <a:lstStyle>
            <a:lvl1pPr>
              <a:defRPr/>
            </a:lvl1pPr>
          </a:lstStyle>
          <a:p>
            <a:fld id="{C0B13BA1-2CB1-4DC3-8E63-9B87BA38D1A7}" type="slidenum">
              <a:rPr lang="es-CL" altLang="es-CL"/>
              <a:pPr/>
              <a:t>‹Nº›</a:t>
            </a:fld>
            <a:endParaRPr lang="es-CL" altLang="es-CL"/>
          </a:p>
        </p:txBody>
      </p:sp>
    </p:spTree>
    <p:extLst>
      <p:ext uri="{BB962C8B-B14F-4D97-AF65-F5344CB8AC3E}">
        <p14:creationId xmlns:p14="http://schemas.microsoft.com/office/powerpoint/2010/main" val="3298498466"/>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ítulo y objetos">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08A1767-C502-4BA4-92C0-692C54F19A5E}"/>
              </a:ext>
            </a:extLst>
          </p:cNvPr>
          <p:cNvSpPr>
            <a:spLocks noGrp="1" noChangeArrowheads="1"/>
          </p:cNvSpPr>
          <p:nvPr>
            <p:ph type="sldNum" sz="quarter" idx="10"/>
          </p:nvPr>
        </p:nvSpPr>
        <p:spPr/>
        <p:txBody>
          <a:bodyPr/>
          <a:lstStyle>
            <a:lvl1pPr>
              <a:defRPr/>
            </a:lvl1pPr>
          </a:lstStyle>
          <a:p>
            <a:fld id="{0EB6C35C-8636-43E3-9B98-601011FA09B8}" type="slidenum">
              <a:rPr lang="es-CL" altLang="es-CL"/>
              <a:pPr/>
              <a:t>‹Nº›</a:t>
            </a:fld>
            <a:endParaRPr lang="es-CL" altLang="es-CL"/>
          </a:p>
        </p:txBody>
      </p:sp>
    </p:spTree>
    <p:extLst>
      <p:ext uri="{BB962C8B-B14F-4D97-AF65-F5344CB8AC3E}">
        <p14:creationId xmlns:p14="http://schemas.microsoft.com/office/powerpoint/2010/main" val="989043180"/>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B6F15528-21DE-4FAA-801E-634DDDAF4B2B}" type="slidenum">
              <a:rPr lang="es-CL" smtClean="0"/>
              <a:t>‹Nº›</a:t>
            </a:fld>
            <a:endParaRPr lang="es-C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707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B6F15528-21DE-4FAA-801E-634DDDAF4B2B}" type="slidenum">
              <a:rPr lang="es-CL" smtClean="0"/>
              <a:t>‹Nº›</a:t>
            </a:fld>
            <a:endParaRPr lang="es-CL"/>
          </a:p>
        </p:txBody>
      </p:sp>
    </p:spTree>
    <p:extLst>
      <p:ext uri="{BB962C8B-B14F-4D97-AF65-F5344CB8AC3E}">
        <p14:creationId xmlns:p14="http://schemas.microsoft.com/office/powerpoint/2010/main" val="2931499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22960" y="2582334"/>
            <a:ext cx="370332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63440" y="2582334"/>
            <a:ext cx="3703320" cy="33782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3/25/2020</a:t>
            </a:fld>
            <a:endParaRPr lang="en-US"/>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B6F15528-21DE-4FAA-801E-634DDDAF4B2B}" type="slidenum">
              <a:rPr lang="es-CL" smtClean="0"/>
              <a:t>‹Nº›</a:t>
            </a:fld>
            <a:endParaRPr lang="es-CL"/>
          </a:p>
        </p:txBody>
      </p:sp>
    </p:spTree>
    <p:extLst>
      <p:ext uri="{BB962C8B-B14F-4D97-AF65-F5344CB8AC3E}">
        <p14:creationId xmlns:p14="http://schemas.microsoft.com/office/powerpoint/2010/main" val="825237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3/25/2020</a:t>
            </a:fld>
            <a:endParaRPr lang="en-US"/>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B6F15528-21DE-4FAA-801E-634DDDAF4B2B}" type="slidenum">
              <a:rPr lang="es-CL" smtClean="0"/>
              <a:t>‹Nº›</a:t>
            </a:fld>
            <a:endParaRPr lang="es-CL"/>
          </a:p>
        </p:txBody>
      </p:sp>
    </p:spTree>
    <p:extLst>
      <p:ext uri="{BB962C8B-B14F-4D97-AF65-F5344CB8AC3E}">
        <p14:creationId xmlns:p14="http://schemas.microsoft.com/office/powerpoint/2010/main" val="68613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8BD707-D9CF-40AE-B4C6-C98DA3205C09}" type="datetimeFigureOut">
              <a:rPr lang="en-US" smtClean="0"/>
              <a:t>3/25/2020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CL"/>
          </a:p>
        </p:txBody>
      </p:sp>
      <p:sp>
        <p:nvSpPr>
          <p:cNvPr id="9" name="Slide Number Placeholder 8"/>
          <p:cNvSpPr>
            <a:spLocks noGrp="1"/>
          </p:cNvSpPr>
          <p:nvPr>
            <p:ph type="sldNum" sz="quarter" idx="12"/>
          </p:nvPr>
        </p:nvSpPr>
        <p:spPr/>
        <p:txBody>
          <a:bodyPr/>
          <a:lstStyle/>
          <a:p>
            <a:fld id="{B6F15528-21DE-4FAA-801E-634DDDAF4B2B}" type="slidenum">
              <a:rPr lang="es-CL" smtClean="0"/>
              <a:t>‹Nº›</a:t>
            </a:fld>
            <a:endParaRPr lang="es-CL"/>
          </a:p>
        </p:txBody>
      </p:sp>
    </p:spTree>
    <p:extLst>
      <p:ext uri="{BB962C8B-B14F-4D97-AF65-F5344CB8AC3E}">
        <p14:creationId xmlns:p14="http://schemas.microsoft.com/office/powerpoint/2010/main" val="2320629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1D8BD707-D9CF-40AE-B4C6-C98DA3205C09}" type="datetimeFigureOut">
              <a:rPr lang="en-US" smtClean="0"/>
              <a:t>3/25/2020</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s-C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F15528-21DE-4FAA-801E-634DDDAF4B2B}" type="slidenum">
              <a:rPr lang="es-CL" smtClean="0"/>
              <a:t>‹Nº›</a:t>
            </a:fld>
            <a:endParaRPr lang="es-CL"/>
          </a:p>
        </p:txBody>
      </p:sp>
    </p:spTree>
    <p:extLst>
      <p:ext uri="{BB962C8B-B14F-4D97-AF65-F5344CB8AC3E}">
        <p14:creationId xmlns:p14="http://schemas.microsoft.com/office/powerpoint/2010/main" val="2411536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lvl1pPr>
              <a:defRPr>
                <a:solidFill>
                  <a:schemeClr val="tx2"/>
                </a:solidFill>
              </a:defRPr>
            </a:lvl1pPr>
          </a:lstStyle>
          <a:p>
            <a:fld id="{1D8BD707-D9CF-40AE-B4C6-C98DA3205C09}" type="datetimeFigureOut">
              <a:rPr lang="en-US" smtClean="0"/>
              <a:t>3/25/2020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s-C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F15528-21DE-4FAA-801E-634DDDAF4B2B}" type="slidenum">
              <a:rPr lang="es-CL" smtClean="0"/>
              <a:t>‹Nº›</a:t>
            </a:fld>
            <a:endParaRPr lang="es-CL"/>
          </a:p>
        </p:txBody>
      </p:sp>
    </p:spTree>
    <p:extLst>
      <p:ext uri="{BB962C8B-B14F-4D97-AF65-F5344CB8AC3E}">
        <p14:creationId xmlns:p14="http://schemas.microsoft.com/office/powerpoint/2010/main" val="887820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1D8BD707-D9CF-40AE-B4C6-C98DA3205C09}" type="datetimeFigureOut">
              <a:rPr lang="en-US" smtClean="0"/>
              <a:t>3/25/2020</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CL"/>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6F15528-21DE-4FAA-801E-634DDDAF4B2B}" type="slidenum">
              <a:rPr lang="es-CL" smtClean="0"/>
              <a:t>‹Nº›</a:t>
            </a:fld>
            <a:endParaRPr lang="es-CL"/>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948457"/>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embed/DbXkuAjB0iM?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27709" y="0"/>
            <a:ext cx="9146431" cy="6324600"/>
          </a:xfrm>
          <a:prstGeom prst="rect">
            <a:avLst/>
          </a:prstGeom>
        </p:spPr>
      </p:pic>
      <p:sp>
        <p:nvSpPr>
          <p:cNvPr id="11" name="Título 10"/>
          <p:cNvSpPr>
            <a:spLocks noGrp="1"/>
          </p:cNvSpPr>
          <p:nvPr>
            <p:ph type="ctrTitle"/>
          </p:nvPr>
        </p:nvSpPr>
        <p:spPr>
          <a:xfrm>
            <a:off x="27709" y="5089052"/>
            <a:ext cx="4053840" cy="1200912"/>
          </a:xfrm>
        </p:spPr>
        <p:txBody>
          <a:bodyPr/>
          <a:lstStyle/>
          <a:p>
            <a:r>
              <a:rPr lang="es-CL" dirty="0">
                <a:solidFill>
                  <a:schemeClr val="bg1"/>
                </a:solidFill>
              </a:rPr>
              <a:t>Los Incas</a:t>
            </a:r>
          </a:p>
        </p:txBody>
      </p:sp>
      <p:sp>
        <p:nvSpPr>
          <p:cNvPr id="12" name="Subtítulo 11"/>
          <p:cNvSpPr>
            <a:spLocks noGrp="1"/>
          </p:cNvSpPr>
          <p:nvPr>
            <p:ph type="subTitle" idx="1"/>
          </p:nvPr>
        </p:nvSpPr>
        <p:spPr>
          <a:xfrm>
            <a:off x="1905000" y="6331527"/>
            <a:ext cx="7543800" cy="1143000"/>
          </a:xfrm>
        </p:spPr>
        <p:txBody>
          <a:bodyPr/>
          <a:lstStyle/>
          <a:p>
            <a:r>
              <a:rPr lang="es-CL" dirty="0"/>
              <a:t>El gran Imperio Sudamericano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a:extLst>
              <a:ext uri="{FF2B5EF4-FFF2-40B4-BE49-F238E27FC236}">
                <a16:creationId xmlns:a16="http://schemas.microsoft.com/office/drawing/2014/main" id="{EC0BF414-6E46-4890-BA20-C6D693693B39}"/>
              </a:ext>
            </a:extLst>
          </p:cNvPr>
          <p:cNvSpPr txBox="1">
            <a:spLocks noChangeArrowheads="1"/>
          </p:cNvSpPr>
          <p:nvPr/>
        </p:nvSpPr>
        <p:spPr bwMode="auto">
          <a:xfrm>
            <a:off x="3857625" y="285750"/>
            <a:ext cx="507206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1800">
                <a:latin typeface="Verdana" panose="020B0604030504040204" pitchFamily="34" charset="0"/>
              </a:rPr>
              <a:t>Los </a:t>
            </a:r>
            <a:r>
              <a:rPr lang="es-CL" altLang="es-CL" sz="1800" b="1">
                <a:latin typeface="Verdana" panose="020B0604030504040204" pitchFamily="34" charset="0"/>
              </a:rPr>
              <a:t>Mitimaes</a:t>
            </a:r>
            <a:r>
              <a:rPr lang="es-CL" altLang="es-CL" sz="1800">
                <a:latin typeface="Verdana" panose="020B0604030504040204" pitchFamily="34" charset="0"/>
              </a:rPr>
              <a:t> eran colonos y guardias fronterizos. Eran trasladados hacia zonas recién conquistadas con el objetivo de introducir las costumbres incaicas, principalmente el </a:t>
            </a:r>
            <a:r>
              <a:rPr lang="es-CL" altLang="es-CL" sz="1800" b="1">
                <a:latin typeface="Verdana" panose="020B0604030504040204" pitchFamily="34" charset="0"/>
              </a:rPr>
              <a:t>idioma quechua</a:t>
            </a:r>
            <a:r>
              <a:rPr lang="es-CL" altLang="es-CL" sz="1800">
                <a:latin typeface="Verdana" panose="020B0604030504040204" pitchFamily="34" charset="0"/>
              </a:rPr>
              <a:t>, la </a:t>
            </a:r>
            <a:r>
              <a:rPr lang="es-CL" altLang="es-CL" sz="1800" b="1">
                <a:latin typeface="Verdana" panose="020B0604030504040204" pitchFamily="34" charset="0"/>
              </a:rPr>
              <a:t>religión solar</a:t>
            </a:r>
            <a:r>
              <a:rPr lang="es-CL" altLang="es-CL" sz="1800">
                <a:latin typeface="Verdana" panose="020B0604030504040204" pitchFamily="34" charset="0"/>
              </a:rPr>
              <a:t> y los </a:t>
            </a:r>
            <a:r>
              <a:rPr lang="es-CL" altLang="es-CL" sz="1800" b="1">
                <a:latin typeface="Verdana" panose="020B0604030504040204" pitchFamily="34" charset="0"/>
              </a:rPr>
              <a:t>sistemas de trabajo</a:t>
            </a:r>
            <a:r>
              <a:rPr lang="es-CL" altLang="es-CL" sz="1800">
                <a:latin typeface="Verdana" panose="020B0604030504040204" pitchFamily="34" charset="0"/>
              </a:rPr>
              <a:t>. Además, actuaban como guardianes, </a:t>
            </a:r>
            <a:r>
              <a:rPr lang="es-CL" altLang="es-CL" sz="1800" b="1">
                <a:latin typeface="Verdana" panose="020B0604030504040204" pitchFamily="34" charset="0"/>
              </a:rPr>
              <a:t>evitando sublevaciones</a:t>
            </a:r>
            <a:r>
              <a:rPr lang="es-CL" altLang="es-CL" sz="1800">
                <a:latin typeface="Verdana" panose="020B0604030504040204" pitchFamily="34" charset="0"/>
              </a:rPr>
              <a:t> en contra del Estado.</a:t>
            </a:r>
          </a:p>
          <a:p>
            <a:pPr algn="just" eaLnBrk="1" hangingPunct="1">
              <a:spcBef>
                <a:spcPct val="50000"/>
              </a:spcBef>
            </a:pPr>
            <a:r>
              <a:rPr lang="es-CL" altLang="es-CL" sz="1800">
                <a:latin typeface="Verdana" panose="020B0604030504040204" pitchFamily="34" charset="0"/>
              </a:rPr>
              <a:t>Un tipo especial de mitimaes eran las poblaciones díscolas y rebeldes trasladadas hacia lugares habitados por gente leal y pacífica. Mezclados con ellos sus intentos subversivos no fructificaban.</a:t>
            </a:r>
          </a:p>
          <a:p>
            <a:pPr algn="just" eaLnBrk="1" hangingPunct="1">
              <a:spcBef>
                <a:spcPct val="50000"/>
              </a:spcBef>
            </a:pPr>
            <a:r>
              <a:rPr lang="es-CL" altLang="es-CL" sz="1800">
                <a:latin typeface="Verdana" panose="020B0604030504040204" pitchFamily="34" charset="0"/>
              </a:rPr>
              <a:t>Los mitimaes recibían ciertos privilegios: se les otorgaban tierras, semillas y herramientas; por un tiempo quedaban liberados de tributar. </a:t>
            </a:r>
          </a:p>
          <a:p>
            <a:pPr algn="just" eaLnBrk="1" hangingPunct="1">
              <a:spcBef>
                <a:spcPct val="50000"/>
              </a:spcBef>
            </a:pPr>
            <a:r>
              <a:rPr lang="es-CL" altLang="es-CL" sz="1800">
                <a:latin typeface="Verdana" panose="020B0604030504040204" pitchFamily="34" charset="0"/>
              </a:rPr>
              <a:t>Aunque podían pertenecer a cualquier pueblo, sus jefes debían ser siempre Incas de nacimiento.</a:t>
            </a:r>
          </a:p>
        </p:txBody>
      </p:sp>
      <p:pic>
        <p:nvPicPr>
          <p:cNvPr id="200707" name="Picture 3" descr="Incas4">
            <a:extLst>
              <a:ext uri="{FF2B5EF4-FFF2-40B4-BE49-F238E27FC236}">
                <a16:creationId xmlns:a16="http://schemas.microsoft.com/office/drawing/2014/main" id="{78DA1955-F4B8-411E-AC92-83A379763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828" b="2762"/>
          <a:stretch>
            <a:fillRect/>
          </a:stretch>
        </p:blipFill>
        <p:spPr bwMode="auto">
          <a:xfrm>
            <a:off x="0" y="0"/>
            <a:ext cx="3922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61D0820-7FF4-4AA0-ADF3-99A2EEF6B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object 2"/>
          <p:cNvSpPr txBox="1"/>
          <p:nvPr/>
        </p:nvSpPr>
        <p:spPr>
          <a:xfrm>
            <a:off x="4851167" y="0"/>
            <a:ext cx="4321810" cy="24904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27940" rIns="0" bIns="0" rtlCol="0">
            <a:spAutoFit/>
          </a:bodyPr>
          <a:lstStyle/>
          <a:p>
            <a:pPr marL="355600" marR="5080" indent="-343535">
              <a:lnSpc>
                <a:spcPts val="3229"/>
              </a:lnSpc>
              <a:spcBef>
                <a:spcPts val="220"/>
              </a:spcBef>
              <a:buFont typeface="Arial"/>
              <a:buChar char="•"/>
              <a:tabLst>
                <a:tab pos="355600" algn="l"/>
                <a:tab pos="356235" algn="l"/>
              </a:tabLst>
            </a:pPr>
            <a:r>
              <a:rPr sz="2700" dirty="0">
                <a:solidFill>
                  <a:srgbClr val="FF0000"/>
                </a:solidFill>
                <a:latin typeface="Maiandra GD"/>
                <a:cs typeface="Maiandra GD"/>
              </a:rPr>
              <a:t>Objetivo: </a:t>
            </a:r>
            <a:r>
              <a:rPr sz="2700" dirty="0">
                <a:latin typeface="Maiandra GD"/>
                <a:cs typeface="Maiandra GD"/>
              </a:rPr>
              <a:t>Caracterizar </a:t>
            </a:r>
            <a:r>
              <a:rPr sz="2700" spc="-15" dirty="0">
                <a:latin typeface="Maiandra GD"/>
                <a:cs typeface="Maiandra GD"/>
              </a:rPr>
              <a:t>la </a:t>
            </a:r>
            <a:r>
              <a:rPr sz="2700" dirty="0">
                <a:latin typeface="Maiandra GD"/>
                <a:cs typeface="Maiandra GD"/>
              </a:rPr>
              <a:t>cultura </a:t>
            </a:r>
            <a:r>
              <a:rPr sz="2700" spc="-10" dirty="0">
                <a:latin typeface="Maiandra GD"/>
                <a:cs typeface="Maiandra GD"/>
              </a:rPr>
              <a:t>inca,  </a:t>
            </a:r>
            <a:r>
              <a:rPr sz="2700" dirty="0">
                <a:latin typeface="Maiandra GD"/>
                <a:cs typeface="Maiandra GD"/>
              </a:rPr>
              <a:t>considerando; arquitectura, </a:t>
            </a:r>
            <a:r>
              <a:rPr sz="2700" spc="-5" dirty="0">
                <a:latin typeface="Maiandra GD"/>
                <a:cs typeface="Maiandra GD"/>
              </a:rPr>
              <a:t>religión,  </a:t>
            </a:r>
            <a:r>
              <a:rPr sz="2700" dirty="0">
                <a:latin typeface="Maiandra GD"/>
                <a:cs typeface="Maiandra GD"/>
              </a:rPr>
              <a:t>organización </a:t>
            </a:r>
            <a:r>
              <a:rPr sz="2700" spc="-5" dirty="0">
                <a:latin typeface="Maiandra GD"/>
                <a:cs typeface="Maiandra GD"/>
              </a:rPr>
              <a:t>social, </a:t>
            </a:r>
            <a:r>
              <a:rPr sz="2700" dirty="0">
                <a:latin typeface="Maiandra GD"/>
                <a:cs typeface="Maiandra GD"/>
              </a:rPr>
              <a:t>entre</a:t>
            </a:r>
            <a:r>
              <a:rPr sz="2700" spc="-20" dirty="0">
                <a:latin typeface="Maiandra GD"/>
                <a:cs typeface="Maiandra GD"/>
              </a:rPr>
              <a:t> </a:t>
            </a:r>
            <a:r>
              <a:rPr sz="2700" dirty="0">
                <a:latin typeface="Maiandra GD"/>
                <a:cs typeface="Maiandra GD"/>
              </a:rPr>
              <a:t>otras.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6060" y="685800"/>
            <a:ext cx="4345940" cy="5710601"/>
          </a:xfrm>
          <a:prstGeom prst="rect">
            <a:avLst/>
          </a:prstGeom>
        </p:spPr>
        <p:txBody>
          <a:bodyPr vert="horz" wrap="square" lIns="0" tIns="45719" rIns="0" bIns="0" rtlCol="0">
            <a:spAutoFit/>
          </a:bodyPr>
          <a:lstStyle/>
          <a:p>
            <a:pPr marL="12700" marR="5080" algn="just">
              <a:lnSpc>
                <a:spcPct val="91700"/>
              </a:lnSpc>
              <a:spcBef>
                <a:spcPts val="359"/>
              </a:spcBef>
            </a:pPr>
            <a:r>
              <a:rPr sz="2300" spc="5" dirty="0">
                <a:latin typeface="Century Gothic" panose="020B0502020202020204" pitchFamily="34" charset="0"/>
                <a:cs typeface="Calibri"/>
              </a:rPr>
              <a:t>El </a:t>
            </a:r>
            <a:r>
              <a:rPr sz="2300" dirty="0">
                <a:latin typeface="Century Gothic" panose="020B0502020202020204" pitchFamily="34" charset="0"/>
                <a:cs typeface="Calibri"/>
              </a:rPr>
              <a:t>mundo </a:t>
            </a:r>
            <a:r>
              <a:rPr sz="2300" spc="-5" dirty="0">
                <a:latin typeface="Century Gothic" panose="020B0502020202020204" pitchFamily="34" charset="0"/>
                <a:cs typeface="Calibri"/>
              </a:rPr>
              <a:t>andino </a:t>
            </a:r>
            <a:r>
              <a:rPr sz="2300" spc="5" dirty="0">
                <a:latin typeface="Century Gothic" panose="020B0502020202020204" pitchFamily="34" charset="0"/>
                <a:cs typeface="Calibri"/>
              </a:rPr>
              <a:t>se </a:t>
            </a:r>
            <a:r>
              <a:rPr sz="2300" spc="-15" dirty="0">
                <a:latin typeface="Century Gothic" panose="020B0502020202020204" pitchFamily="34" charset="0"/>
                <a:cs typeface="Calibri"/>
              </a:rPr>
              <a:t>encontraba  </a:t>
            </a:r>
            <a:r>
              <a:rPr sz="2300" spc="-10" dirty="0">
                <a:latin typeface="Century Gothic" panose="020B0502020202020204" pitchFamily="34" charset="0"/>
                <a:cs typeface="Calibri"/>
              </a:rPr>
              <a:t>organizado </a:t>
            </a:r>
            <a:r>
              <a:rPr sz="2300" spc="-5" dirty="0">
                <a:latin typeface="Century Gothic" panose="020B0502020202020204" pitchFamily="34" charset="0"/>
                <a:cs typeface="Calibri"/>
              </a:rPr>
              <a:t>en </a:t>
            </a:r>
            <a:r>
              <a:rPr sz="2300" b="1" spc="15" dirty="0">
                <a:latin typeface="Century Gothic" panose="020B0502020202020204" pitchFamily="34" charset="0"/>
                <a:cs typeface="Calibri"/>
              </a:rPr>
              <a:t>comunidades  </a:t>
            </a:r>
            <a:r>
              <a:rPr sz="2300" b="1" spc="10" dirty="0">
                <a:latin typeface="Century Gothic" panose="020B0502020202020204" pitchFamily="34" charset="0"/>
                <a:cs typeface="Calibri"/>
              </a:rPr>
              <a:t>llamadas </a:t>
            </a:r>
            <a:r>
              <a:rPr sz="2300" b="1" spc="5" dirty="0">
                <a:latin typeface="Century Gothic" panose="020B0502020202020204" pitchFamily="34" charset="0"/>
                <a:cs typeface="Calibri"/>
              </a:rPr>
              <a:t>ayllus, </a:t>
            </a:r>
            <a:r>
              <a:rPr sz="2300" b="1" spc="10" dirty="0">
                <a:latin typeface="Century Gothic" panose="020B0502020202020204" pitchFamily="34" charset="0"/>
                <a:cs typeface="Calibri"/>
              </a:rPr>
              <a:t>las </a:t>
            </a:r>
            <a:r>
              <a:rPr sz="2300" b="1" spc="25" dirty="0">
                <a:latin typeface="Century Gothic" panose="020B0502020202020204" pitchFamily="34" charset="0"/>
                <a:cs typeface="Calibri"/>
              </a:rPr>
              <a:t>que </a:t>
            </a:r>
            <a:r>
              <a:rPr sz="2300" b="1" spc="-5" dirty="0">
                <a:latin typeface="Century Gothic" panose="020B0502020202020204" pitchFamily="34" charset="0"/>
                <a:cs typeface="Calibri"/>
              </a:rPr>
              <a:t>se  </a:t>
            </a:r>
            <a:r>
              <a:rPr sz="2300" b="1" spc="10" dirty="0">
                <a:latin typeface="Century Gothic" panose="020B0502020202020204" pitchFamily="34" charset="0"/>
                <a:cs typeface="Calibri"/>
              </a:rPr>
              <a:t>convirtieron </a:t>
            </a:r>
            <a:r>
              <a:rPr sz="2300" b="1" spc="25" dirty="0">
                <a:latin typeface="Century Gothic" panose="020B0502020202020204" pitchFamily="34" charset="0"/>
                <a:cs typeface="Calibri"/>
              </a:rPr>
              <a:t>en </a:t>
            </a:r>
            <a:r>
              <a:rPr sz="2300" b="1" spc="20" dirty="0">
                <a:latin typeface="Century Gothic" panose="020B0502020202020204" pitchFamily="34" charset="0"/>
                <a:cs typeface="Calibri"/>
              </a:rPr>
              <a:t>la </a:t>
            </a:r>
            <a:r>
              <a:rPr sz="2300" b="1" dirty="0">
                <a:latin typeface="Century Gothic" panose="020B0502020202020204" pitchFamily="34" charset="0"/>
                <a:cs typeface="Calibri"/>
              </a:rPr>
              <a:t>base </a:t>
            </a:r>
            <a:r>
              <a:rPr sz="2300" b="1" spc="25" dirty="0">
                <a:latin typeface="Century Gothic" panose="020B0502020202020204" pitchFamily="34" charset="0"/>
                <a:cs typeface="Calibri"/>
              </a:rPr>
              <a:t>de </a:t>
            </a:r>
            <a:r>
              <a:rPr sz="2300" b="1" spc="20" dirty="0">
                <a:latin typeface="Century Gothic" panose="020B0502020202020204" pitchFamily="34" charset="0"/>
                <a:cs typeface="Calibri"/>
              </a:rPr>
              <a:t>la  </a:t>
            </a:r>
            <a:r>
              <a:rPr sz="2300" b="1" spc="10" dirty="0">
                <a:latin typeface="Century Gothic" panose="020B0502020202020204" pitchFamily="34" charset="0"/>
                <a:cs typeface="Calibri"/>
              </a:rPr>
              <a:t>organización </a:t>
            </a:r>
            <a:r>
              <a:rPr sz="2300" b="1" spc="5" dirty="0">
                <a:latin typeface="Century Gothic" panose="020B0502020202020204" pitchFamily="34" charset="0"/>
                <a:cs typeface="Calibri"/>
              </a:rPr>
              <a:t>social </a:t>
            </a:r>
            <a:r>
              <a:rPr sz="2300" b="1" spc="20" dirty="0">
                <a:latin typeface="Century Gothic" panose="020B0502020202020204" pitchFamily="34" charset="0"/>
                <a:cs typeface="Calibri"/>
              </a:rPr>
              <a:t>inca </a:t>
            </a:r>
            <a:r>
              <a:rPr sz="2300" b="1" spc="10" dirty="0">
                <a:latin typeface="Century Gothic" panose="020B0502020202020204" pitchFamily="34" charset="0"/>
                <a:cs typeface="Calibri"/>
              </a:rPr>
              <a:t>y </a:t>
            </a:r>
            <a:r>
              <a:rPr sz="2300" b="1" spc="30" dirty="0">
                <a:latin typeface="Century Gothic" panose="020B0502020202020204" pitchFamily="34" charset="0"/>
                <a:cs typeface="Calibri"/>
              </a:rPr>
              <a:t>que </a:t>
            </a:r>
            <a:r>
              <a:rPr sz="2300" b="1" spc="25" dirty="0">
                <a:latin typeface="Century Gothic" panose="020B0502020202020204" pitchFamily="34" charset="0"/>
                <a:cs typeface="Calibri"/>
              </a:rPr>
              <a:t>en </a:t>
            </a:r>
            <a:r>
              <a:rPr sz="2300" b="1" spc="20" dirty="0">
                <a:latin typeface="Century Gothic" panose="020B0502020202020204" pitchFamily="34" charset="0"/>
                <a:cs typeface="Calibri"/>
              </a:rPr>
              <a:t>la  </a:t>
            </a:r>
            <a:r>
              <a:rPr sz="2300" b="1" spc="15" dirty="0">
                <a:latin typeface="Century Gothic" panose="020B0502020202020204" pitchFamily="34" charset="0"/>
                <a:cs typeface="Calibri"/>
              </a:rPr>
              <a:t>actualidad </a:t>
            </a:r>
            <a:r>
              <a:rPr sz="2300" b="1" spc="20" dirty="0">
                <a:latin typeface="Century Gothic" panose="020B0502020202020204" pitchFamily="34" charset="0"/>
                <a:cs typeface="Calibri"/>
              </a:rPr>
              <a:t>siguen siendo la unidad  </a:t>
            </a:r>
            <a:r>
              <a:rPr sz="2300" b="1" spc="5" dirty="0">
                <a:latin typeface="Century Gothic" panose="020B0502020202020204" pitchFamily="34" charset="0"/>
                <a:cs typeface="Calibri"/>
              </a:rPr>
              <a:t>social </a:t>
            </a:r>
            <a:r>
              <a:rPr sz="2300" b="1" dirty="0">
                <a:latin typeface="Century Gothic" panose="020B0502020202020204" pitchFamily="34" charset="0"/>
                <a:cs typeface="Calibri"/>
              </a:rPr>
              <a:t>más </a:t>
            </a:r>
            <a:r>
              <a:rPr sz="2300" b="1" spc="10" dirty="0">
                <a:latin typeface="Century Gothic" panose="020B0502020202020204" pitchFamily="34" charset="0"/>
                <a:cs typeface="Calibri"/>
              </a:rPr>
              <a:t>importante</a:t>
            </a:r>
            <a:r>
              <a:rPr sz="2300" b="1" spc="-385" dirty="0">
                <a:latin typeface="Century Gothic" panose="020B0502020202020204" pitchFamily="34" charset="0"/>
                <a:cs typeface="Calibri"/>
              </a:rPr>
              <a:t> </a:t>
            </a:r>
            <a:r>
              <a:rPr sz="2300" b="1" spc="-10" dirty="0">
                <a:latin typeface="Century Gothic" panose="020B0502020202020204" pitchFamily="34" charset="0"/>
                <a:cs typeface="Calibri"/>
              </a:rPr>
              <a:t>para </a:t>
            </a:r>
            <a:r>
              <a:rPr sz="2300" b="1" spc="20" dirty="0">
                <a:latin typeface="Century Gothic" panose="020B0502020202020204" pitchFamily="34" charset="0"/>
                <a:cs typeface="Calibri"/>
              </a:rPr>
              <a:t>muchos  </a:t>
            </a:r>
            <a:r>
              <a:rPr sz="2300" b="1" spc="30" dirty="0">
                <a:latin typeface="Century Gothic" panose="020B0502020202020204" pitchFamily="34" charset="0"/>
                <a:cs typeface="Calibri"/>
              </a:rPr>
              <a:t>pueblos</a:t>
            </a:r>
            <a:r>
              <a:rPr sz="2300" b="1" spc="-254" dirty="0">
                <a:latin typeface="Century Gothic" panose="020B0502020202020204" pitchFamily="34" charset="0"/>
                <a:cs typeface="Calibri"/>
              </a:rPr>
              <a:t> </a:t>
            </a:r>
            <a:r>
              <a:rPr sz="2300" b="1" spc="15" dirty="0">
                <a:latin typeface="Century Gothic" panose="020B0502020202020204" pitchFamily="34" charset="0"/>
                <a:cs typeface="Calibri"/>
              </a:rPr>
              <a:t>andinos.</a:t>
            </a:r>
            <a:endParaRPr sz="2300" dirty="0">
              <a:latin typeface="Century Gothic" panose="020B0502020202020204" pitchFamily="34" charset="0"/>
              <a:cs typeface="Calibri"/>
            </a:endParaRPr>
          </a:p>
          <a:p>
            <a:pPr marL="12700" marR="98425" algn="just">
              <a:lnSpc>
                <a:spcPct val="91200"/>
              </a:lnSpc>
              <a:spcBef>
                <a:spcPts val="1160"/>
              </a:spcBef>
            </a:pPr>
            <a:r>
              <a:rPr sz="2300" b="1" spc="5" dirty="0">
                <a:latin typeface="Century Gothic" panose="020B0502020202020204" pitchFamily="34" charset="0"/>
                <a:cs typeface="Verdana"/>
              </a:rPr>
              <a:t>El </a:t>
            </a:r>
            <a:r>
              <a:rPr sz="2300" b="1" spc="20" dirty="0">
                <a:latin typeface="Century Gothic" panose="020B0502020202020204" pitchFamily="34" charset="0"/>
                <a:cs typeface="Verdana"/>
              </a:rPr>
              <a:t>ayllu:</a:t>
            </a:r>
            <a:r>
              <a:rPr lang="es-CL" sz="2300" b="1" spc="20" dirty="0">
                <a:latin typeface="Century Gothic" panose="020B0502020202020204" pitchFamily="34" charset="0"/>
                <a:cs typeface="Verdana"/>
              </a:rPr>
              <a:t>  </a:t>
            </a:r>
            <a:r>
              <a:rPr sz="2300" spc="20" dirty="0" err="1">
                <a:latin typeface="Century Gothic" panose="020B0502020202020204" pitchFamily="34" charset="0"/>
                <a:cs typeface="Verdana"/>
              </a:rPr>
              <a:t>Fue</a:t>
            </a:r>
            <a:r>
              <a:rPr sz="2300" spc="20" dirty="0">
                <a:latin typeface="Century Gothic" panose="020B0502020202020204" pitchFamily="34" charset="0"/>
                <a:cs typeface="Verdana"/>
              </a:rPr>
              <a:t> </a:t>
            </a:r>
            <a:r>
              <a:rPr sz="2300" spc="25" dirty="0">
                <a:latin typeface="Century Gothic" panose="020B0502020202020204" pitchFamily="34" charset="0"/>
                <a:cs typeface="Verdana"/>
              </a:rPr>
              <a:t>la </a:t>
            </a:r>
            <a:r>
              <a:rPr sz="2300" spc="25" dirty="0" err="1">
                <a:latin typeface="Century Gothic" panose="020B0502020202020204" pitchFamily="34" charset="0"/>
                <a:cs typeface="Verdana"/>
              </a:rPr>
              <a:t>unidad</a:t>
            </a:r>
            <a:r>
              <a:rPr sz="2300" spc="-565" dirty="0">
                <a:latin typeface="Century Gothic" panose="020B0502020202020204" pitchFamily="34" charset="0"/>
                <a:cs typeface="Verdana"/>
              </a:rPr>
              <a:t> </a:t>
            </a:r>
            <a:r>
              <a:rPr sz="2300" spc="20" dirty="0">
                <a:latin typeface="Century Gothic" panose="020B0502020202020204" pitchFamily="34" charset="0"/>
                <a:cs typeface="Verdana"/>
              </a:rPr>
              <a:t>social</a:t>
            </a:r>
            <a:r>
              <a:rPr lang="es-CL" sz="2300" spc="20" dirty="0">
                <a:latin typeface="Century Gothic" panose="020B0502020202020204" pitchFamily="34" charset="0"/>
                <a:cs typeface="Verdana"/>
              </a:rPr>
              <a:t> y</a:t>
            </a:r>
            <a:r>
              <a:rPr sz="2300" spc="20" dirty="0">
                <a:latin typeface="Century Gothic" panose="020B0502020202020204" pitchFamily="34" charset="0"/>
                <a:cs typeface="Verdana"/>
              </a:rPr>
              <a:t>  </a:t>
            </a:r>
            <a:r>
              <a:rPr sz="2300" spc="15" dirty="0">
                <a:latin typeface="Century Gothic" panose="020B0502020202020204" pitchFamily="34" charset="0"/>
                <a:cs typeface="Verdana"/>
              </a:rPr>
              <a:t>económica </a:t>
            </a:r>
            <a:r>
              <a:rPr sz="2300" spc="-10" dirty="0">
                <a:latin typeface="Century Gothic" panose="020B0502020202020204" pitchFamily="34" charset="0"/>
                <a:cs typeface="Verdana"/>
              </a:rPr>
              <a:t>del </a:t>
            </a:r>
            <a:r>
              <a:rPr sz="2300" spc="5" dirty="0">
                <a:latin typeface="Century Gothic" panose="020B0502020202020204" pitchFamily="34" charset="0"/>
                <a:cs typeface="Verdana"/>
              </a:rPr>
              <a:t>Imperio </a:t>
            </a:r>
            <a:r>
              <a:rPr sz="2300" spc="10" dirty="0">
                <a:latin typeface="Century Gothic" panose="020B0502020202020204" pitchFamily="34" charset="0"/>
                <a:cs typeface="Verdana"/>
              </a:rPr>
              <a:t>,  emparentadas por </a:t>
            </a:r>
            <a:r>
              <a:rPr sz="2300" spc="15" dirty="0">
                <a:latin typeface="Century Gothic" panose="020B0502020202020204" pitchFamily="34" charset="0"/>
                <a:cs typeface="Verdana"/>
              </a:rPr>
              <a:t>vía  </a:t>
            </a:r>
            <a:r>
              <a:rPr sz="2300" spc="20" dirty="0">
                <a:latin typeface="Century Gothic" panose="020B0502020202020204" pitchFamily="34" charset="0"/>
                <a:cs typeface="Verdana"/>
              </a:rPr>
              <a:t>sanguínea </a:t>
            </a:r>
            <a:r>
              <a:rPr sz="2300" spc="5" dirty="0">
                <a:latin typeface="Century Gothic" panose="020B0502020202020204" pitchFamily="34" charset="0"/>
                <a:cs typeface="Verdana"/>
              </a:rPr>
              <a:t>,con costumbres  </a:t>
            </a:r>
            <a:r>
              <a:rPr sz="2300" spc="15" dirty="0">
                <a:latin typeface="Century Gothic" panose="020B0502020202020204" pitchFamily="34" charset="0"/>
                <a:cs typeface="Verdana"/>
              </a:rPr>
              <a:t>similares y con </a:t>
            </a:r>
            <a:r>
              <a:rPr sz="2300" spc="5" dirty="0">
                <a:latin typeface="Century Gothic" panose="020B0502020202020204" pitchFamily="34" charset="0"/>
                <a:cs typeface="Verdana"/>
              </a:rPr>
              <a:t>prestaciones  de </a:t>
            </a:r>
            <a:r>
              <a:rPr sz="2300" spc="10" dirty="0">
                <a:latin typeface="Century Gothic" panose="020B0502020202020204" pitchFamily="34" charset="0"/>
                <a:cs typeface="Verdana"/>
              </a:rPr>
              <a:t>servicios </a:t>
            </a:r>
            <a:r>
              <a:rPr sz="2300" spc="15" dirty="0">
                <a:latin typeface="Century Gothic" panose="020B0502020202020204" pitchFamily="34" charset="0"/>
                <a:cs typeface="Verdana"/>
              </a:rPr>
              <a:t>y formas </a:t>
            </a:r>
            <a:r>
              <a:rPr sz="2300" spc="5" dirty="0">
                <a:latin typeface="Century Gothic" panose="020B0502020202020204" pitchFamily="34" charset="0"/>
                <a:cs typeface="Verdana"/>
              </a:rPr>
              <a:t>de  trabajos</a:t>
            </a:r>
            <a:r>
              <a:rPr sz="2300" spc="-75" dirty="0">
                <a:latin typeface="Century Gothic" panose="020B0502020202020204" pitchFamily="34" charset="0"/>
                <a:cs typeface="Verdana"/>
              </a:rPr>
              <a:t> </a:t>
            </a:r>
            <a:r>
              <a:rPr sz="2300" spc="15" dirty="0">
                <a:latin typeface="Century Gothic" panose="020B0502020202020204" pitchFamily="34" charset="0"/>
                <a:cs typeface="Verdana"/>
              </a:rPr>
              <a:t>similares.</a:t>
            </a:r>
            <a:endParaRPr sz="2300" dirty="0">
              <a:latin typeface="Century Gothic" panose="020B0502020202020204" pitchFamily="34" charset="0"/>
              <a:cs typeface="Verdana"/>
            </a:endParaRPr>
          </a:p>
        </p:txBody>
      </p:sp>
      <p:sp>
        <p:nvSpPr>
          <p:cNvPr id="4" name="object 4"/>
          <p:cNvSpPr txBox="1">
            <a:spLocks noGrp="1"/>
          </p:cNvSpPr>
          <p:nvPr>
            <p:ph type="title" idx="4294967295"/>
          </p:nvPr>
        </p:nvSpPr>
        <p:spPr>
          <a:xfrm>
            <a:off x="609600" y="-59118"/>
            <a:ext cx="3873500" cy="755650"/>
          </a:xfrm>
          <a:prstGeom prst="rect">
            <a:avLst/>
          </a:prstGeom>
        </p:spPr>
        <p:txBody>
          <a:bodyPr vert="horz" wrap="square" lIns="0" tIns="16510" rIns="0" bIns="0" rtlCol="0">
            <a:spAutoFit/>
          </a:bodyPr>
          <a:lstStyle/>
          <a:p>
            <a:pPr marL="12700">
              <a:lnSpc>
                <a:spcPct val="100000"/>
              </a:lnSpc>
              <a:spcBef>
                <a:spcPts val="130"/>
              </a:spcBef>
            </a:pPr>
            <a:r>
              <a:rPr spc="5" dirty="0"/>
              <a:t>Sociedad</a:t>
            </a:r>
            <a:r>
              <a:rPr spc="-175" dirty="0"/>
              <a:t> </a:t>
            </a:r>
            <a:r>
              <a:rPr dirty="0"/>
              <a:t>Inca</a:t>
            </a:r>
          </a:p>
        </p:txBody>
      </p:sp>
      <p:sp>
        <p:nvSpPr>
          <p:cNvPr id="5" name="object 5"/>
          <p:cNvSpPr/>
          <p:nvPr/>
        </p:nvSpPr>
        <p:spPr>
          <a:xfrm>
            <a:off x="4846955" y="0"/>
            <a:ext cx="4297045" cy="685692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720F8F0-DA8C-4659-AF60-7CAE8FC17057}"/>
              </a:ext>
            </a:extLst>
          </p:cNvPr>
          <p:cNvSpPr txBox="1"/>
          <p:nvPr/>
        </p:nvSpPr>
        <p:spPr>
          <a:xfrm>
            <a:off x="3066130" y="-20392"/>
            <a:ext cx="6324600" cy="523220"/>
          </a:xfrm>
          <a:prstGeom prst="rect">
            <a:avLst/>
          </a:prstGeom>
          <a:noFill/>
        </p:spPr>
        <p:txBody>
          <a:bodyPr wrap="square" rtlCol="0">
            <a:spAutoFit/>
          </a:bodyPr>
          <a:lstStyle/>
          <a:p>
            <a:r>
              <a:rPr lang="es-CL" sz="2800" b="1" dirty="0"/>
              <a:t>Religión y Cultura</a:t>
            </a:r>
          </a:p>
        </p:txBody>
      </p:sp>
      <p:pic>
        <p:nvPicPr>
          <p:cNvPr id="1026" name="Picture 2" descr="Paquete de ilustración de trazo de dioses incas - Descargar vector">
            <a:extLst>
              <a:ext uri="{FF2B5EF4-FFF2-40B4-BE49-F238E27FC236}">
                <a16:creationId xmlns:a16="http://schemas.microsoft.com/office/drawing/2014/main" id="{AEE0656B-166F-409F-A455-BD6CA9A1C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731" y="1676400"/>
            <a:ext cx="9637461" cy="536733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5C5CA002-B8CC-49CA-8881-A8EDF4138E89}"/>
              </a:ext>
            </a:extLst>
          </p:cNvPr>
          <p:cNvSpPr txBox="1"/>
          <p:nvPr/>
        </p:nvSpPr>
        <p:spPr>
          <a:xfrm>
            <a:off x="256618" y="665342"/>
            <a:ext cx="8658781" cy="923330"/>
          </a:xfrm>
          <a:prstGeom prst="rect">
            <a:avLst/>
          </a:prstGeom>
          <a:noFill/>
        </p:spPr>
        <p:txBody>
          <a:bodyPr wrap="square" rtlCol="0">
            <a:spAutoFit/>
          </a:bodyPr>
          <a:lstStyle/>
          <a:p>
            <a:pPr algn="just"/>
            <a:r>
              <a:rPr lang="es-CL" spc="-5" dirty="0">
                <a:cs typeface="Calibri"/>
              </a:rPr>
              <a:t>La </a:t>
            </a:r>
            <a:r>
              <a:rPr lang="es-CL" spc="5" dirty="0">
                <a:cs typeface="Calibri"/>
              </a:rPr>
              <a:t>religión Incaica </a:t>
            </a:r>
            <a:r>
              <a:rPr lang="es-CL" spc="-10" dirty="0">
                <a:cs typeface="Calibri"/>
              </a:rPr>
              <a:t>era </a:t>
            </a:r>
            <a:r>
              <a:rPr lang="es-CL" spc="10" dirty="0">
                <a:cs typeface="Calibri"/>
              </a:rPr>
              <a:t>politeísta, principalmente </a:t>
            </a:r>
            <a:r>
              <a:rPr lang="es-CL" spc="-5" dirty="0">
                <a:cs typeface="Calibri"/>
              </a:rPr>
              <a:t>sus </a:t>
            </a:r>
            <a:r>
              <a:rPr lang="es-CL" spc="20" dirty="0">
                <a:cs typeface="Calibri"/>
              </a:rPr>
              <a:t>dios </a:t>
            </a:r>
            <a:r>
              <a:rPr lang="es-CL" spc="-5" dirty="0">
                <a:cs typeface="Calibri"/>
              </a:rPr>
              <a:t>son</a:t>
            </a:r>
            <a:r>
              <a:rPr lang="es-CL" spc="30" dirty="0">
                <a:cs typeface="Calibri"/>
              </a:rPr>
              <a:t> </a:t>
            </a:r>
            <a:r>
              <a:rPr lang="es-CL" spc="15" dirty="0">
                <a:cs typeface="Calibri"/>
              </a:rPr>
              <a:t>la </a:t>
            </a:r>
            <a:r>
              <a:rPr lang="es-CL" spc="-5" dirty="0">
                <a:cs typeface="Calibri"/>
              </a:rPr>
              <a:t>Pachamama </a:t>
            </a:r>
            <a:r>
              <a:rPr lang="es-CL" spc="10" dirty="0">
                <a:cs typeface="Calibri"/>
              </a:rPr>
              <a:t>(adoración </a:t>
            </a:r>
            <a:r>
              <a:rPr lang="es-CL" dirty="0">
                <a:cs typeface="Calibri"/>
              </a:rPr>
              <a:t>a </a:t>
            </a:r>
            <a:r>
              <a:rPr lang="es-CL" spc="15" dirty="0">
                <a:cs typeface="Calibri"/>
              </a:rPr>
              <a:t>la  </a:t>
            </a:r>
            <a:r>
              <a:rPr lang="es-CL" dirty="0">
                <a:cs typeface="Calibri"/>
              </a:rPr>
              <a:t>tierra)</a:t>
            </a:r>
            <a:r>
              <a:rPr lang="es-CL" spc="-55" dirty="0">
                <a:cs typeface="Calibri"/>
              </a:rPr>
              <a:t> </a:t>
            </a:r>
            <a:r>
              <a:rPr lang="es-CL" dirty="0">
                <a:cs typeface="Calibri"/>
              </a:rPr>
              <a:t>y</a:t>
            </a:r>
            <a:r>
              <a:rPr lang="es-CL" spc="-25" dirty="0">
                <a:cs typeface="Calibri"/>
              </a:rPr>
              <a:t> </a:t>
            </a:r>
            <a:r>
              <a:rPr lang="es-CL" spc="10" dirty="0">
                <a:cs typeface="Calibri"/>
              </a:rPr>
              <a:t>un</a:t>
            </a:r>
            <a:r>
              <a:rPr lang="es-CL" spc="-10" dirty="0">
                <a:cs typeface="Calibri"/>
              </a:rPr>
              <a:t> </a:t>
            </a:r>
            <a:r>
              <a:rPr lang="es-CL" spc="5" dirty="0">
                <a:cs typeface="Calibri"/>
              </a:rPr>
              <a:t>Viracocha</a:t>
            </a:r>
            <a:r>
              <a:rPr lang="es-CL" spc="-150" dirty="0">
                <a:cs typeface="Calibri"/>
              </a:rPr>
              <a:t> </a:t>
            </a:r>
            <a:r>
              <a:rPr lang="es-CL" spc="10" dirty="0">
                <a:cs typeface="Calibri"/>
              </a:rPr>
              <a:t>(adoración</a:t>
            </a:r>
            <a:r>
              <a:rPr lang="es-CL" spc="-160" dirty="0">
                <a:cs typeface="Calibri"/>
              </a:rPr>
              <a:t> </a:t>
            </a:r>
            <a:r>
              <a:rPr lang="es-CL" dirty="0">
                <a:cs typeface="Calibri"/>
              </a:rPr>
              <a:t>a </a:t>
            </a:r>
            <a:r>
              <a:rPr lang="es-CL" spc="10" dirty="0">
                <a:cs typeface="Calibri"/>
              </a:rPr>
              <a:t>un</a:t>
            </a:r>
            <a:r>
              <a:rPr lang="es-CL" spc="-10" dirty="0">
                <a:cs typeface="Calibri"/>
              </a:rPr>
              <a:t> </a:t>
            </a:r>
            <a:r>
              <a:rPr lang="es-CL" spc="15" dirty="0">
                <a:cs typeface="Calibri"/>
              </a:rPr>
              <a:t>Dios</a:t>
            </a:r>
            <a:r>
              <a:rPr lang="es-CL" spc="-65" dirty="0">
                <a:cs typeface="Calibri"/>
              </a:rPr>
              <a:t> </a:t>
            </a:r>
            <a:r>
              <a:rPr lang="es-CL" spc="10" dirty="0">
                <a:cs typeface="Calibri"/>
              </a:rPr>
              <a:t>Creador),</a:t>
            </a:r>
            <a:r>
              <a:rPr lang="es-CL" spc="-30" dirty="0">
                <a:cs typeface="Calibri"/>
              </a:rPr>
              <a:t> </a:t>
            </a:r>
            <a:r>
              <a:rPr lang="es-CL" spc="10" dirty="0">
                <a:cs typeface="Calibri"/>
              </a:rPr>
              <a:t>junto</a:t>
            </a:r>
            <a:r>
              <a:rPr lang="es-CL" spc="-160" dirty="0">
                <a:cs typeface="Calibri"/>
              </a:rPr>
              <a:t> </a:t>
            </a:r>
            <a:r>
              <a:rPr lang="es-CL" spc="15" dirty="0">
                <a:cs typeface="Calibri"/>
              </a:rPr>
              <a:t>al</a:t>
            </a:r>
            <a:r>
              <a:rPr lang="es-CL" dirty="0">
                <a:cs typeface="Calibri"/>
              </a:rPr>
              <a:t> </a:t>
            </a:r>
            <a:r>
              <a:rPr lang="es-CL" spc="15" dirty="0">
                <a:cs typeface="Calibri"/>
              </a:rPr>
              <a:t>Dios</a:t>
            </a:r>
            <a:r>
              <a:rPr lang="es-CL" spc="-65" dirty="0">
                <a:cs typeface="Calibri"/>
              </a:rPr>
              <a:t> </a:t>
            </a:r>
            <a:r>
              <a:rPr lang="es-CL" spc="15" dirty="0">
                <a:cs typeface="Calibri"/>
              </a:rPr>
              <a:t>inti</a:t>
            </a:r>
            <a:r>
              <a:rPr lang="es-CL" spc="-80" dirty="0">
                <a:cs typeface="Calibri"/>
              </a:rPr>
              <a:t> </a:t>
            </a:r>
            <a:r>
              <a:rPr lang="es-CL" dirty="0">
                <a:cs typeface="Calibri"/>
              </a:rPr>
              <a:t>o</a:t>
            </a:r>
            <a:r>
              <a:rPr lang="es-CL" spc="-10" dirty="0">
                <a:cs typeface="Calibri"/>
              </a:rPr>
              <a:t> </a:t>
            </a:r>
            <a:r>
              <a:rPr lang="es-CL" spc="15" dirty="0">
                <a:cs typeface="Calibri"/>
              </a:rPr>
              <a:t>"Sol"</a:t>
            </a:r>
            <a:endParaRPr lang="es-CL" dirty="0">
              <a:cs typeface="Calibri"/>
            </a:endParaRPr>
          </a:p>
          <a:p>
            <a:endParaRPr lang="es-CL" dirty="0"/>
          </a:p>
        </p:txBody>
      </p:sp>
    </p:spTree>
    <p:extLst>
      <p:ext uri="{BB962C8B-B14F-4D97-AF65-F5344CB8AC3E}">
        <p14:creationId xmlns:p14="http://schemas.microsoft.com/office/powerpoint/2010/main" val="3142282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4344" y="144444"/>
            <a:ext cx="7543800" cy="755335"/>
          </a:xfrm>
          <a:prstGeom prst="rect">
            <a:avLst/>
          </a:prstGeom>
        </p:spPr>
        <p:txBody>
          <a:bodyPr vert="horz" wrap="square" lIns="0" tIns="16510" rIns="0" bIns="0" rtlCol="0">
            <a:spAutoFit/>
          </a:bodyPr>
          <a:lstStyle/>
          <a:p>
            <a:pPr marL="133350">
              <a:lnSpc>
                <a:spcPct val="100000"/>
              </a:lnSpc>
              <a:spcBef>
                <a:spcPts val="130"/>
              </a:spcBef>
            </a:pPr>
            <a:r>
              <a:rPr lang="es-CL" spc="5" dirty="0"/>
              <a:t>D</a:t>
            </a:r>
            <a:r>
              <a:rPr spc="15" dirty="0" err="1"/>
              <a:t>ioses</a:t>
            </a:r>
            <a:endParaRPr spc="15" dirty="0"/>
          </a:p>
        </p:txBody>
      </p:sp>
      <p:sp>
        <p:nvSpPr>
          <p:cNvPr id="6" name="object 6"/>
          <p:cNvSpPr txBox="1"/>
          <p:nvPr/>
        </p:nvSpPr>
        <p:spPr>
          <a:xfrm>
            <a:off x="4250010" y="3766294"/>
            <a:ext cx="4224964" cy="2477025"/>
          </a:xfrm>
          <a:prstGeom prst="rect">
            <a:avLst/>
          </a:prstGeom>
        </p:spPr>
        <p:txBody>
          <a:bodyPr vert="horz" wrap="square" lIns="0" tIns="35560" rIns="0" bIns="0" rtlCol="0">
            <a:spAutoFit/>
          </a:bodyPr>
          <a:lstStyle/>
          <a:p>
            <a:pPr marL="12700" marR="5080" algn="just">
              <a:lnSpc>
                <a:spcPts val="1650"/>
              </a:lnSpc>
              <a:spcBef>
                <a:spcPts val="280"/>
              </a:spcBef>
            </a:pPr>
            <a:r>
              <a:rPr sz="2000" b="1" spc="-5" dirty="0">
                <a:latin typeface="Calibri"/>
                <a:cs typeface="Calibri"/>
              </a:rPr>
              <a:t>Viracocha</a:t>
            </a:r>
            <a:r>
              <a:rPr lang="es-CL" sz="2000" b="1" spc="-5" dirty="0">
                <a:latin typeface="Calibri"/>
                <a:cs typeface="Calibri"/>
              </a:rPr>
              <a:t>: </a:t>
            </a:r>
            <a:r>
              <a:rPr lang="es-CL" sz="2800" dirty="0"/>
              <a:t> </a:t>
            </a:r>
            <a:r>
              <a:rPr lang="es-CL" dirty="0"/>
              <a:t>Era una de las deidades más importantes del Imperio Inca, era considerado el creador de todas las cosas o la sustancia de la que se da </a:t>
            </a:r>
            <a:r>
              <a:rPr lang="es-CL" dirty="0" err="1"/>
              <a:t>orígen</a:t>
            </a:r>
            <a:r>
              <a:rPr lang="es-CL" dirty="0"/>
              <a:t> a todas las cosas; estaba íntimamente relacionado con el mar.</a:t>
            </a:r>
            <a:r>
              <a:rPr lang="es-CL" sz="1500" b="1" spc="-5" dirty="0">
                <a:latin typeface="Calibri"/>
                <a:cs typeface="Calibri"/>
              </a:rPr>
              <a:t> </a:t>
            </a:r>
          </a:p>
          <a:p>
            <a:pPr marL="12700" marR="5080" algn="just">
              <a:lnSpc>
                <a:spcPts val="1650"/>
              </a:lnSpc>
              <a:spcBef>
                <a:spcPts val="280"/>
              </a:spcBef>
            </a:pPr>
            <a:r>
              <a:rPr lang="es-CL" dirty="0"/>
              <a:t>Se le atribuye la creación de todas las cosas entre ellas: el universo, el sol, la luna, las estrellas, el tiempo (ordenando al sol para que se desplace solo por el cielo) y a la civilización en la tierra</a:t>
            </a:r>
            <a:endParaRPr sz="1500" dirty="0">
              <a:latin typeface="Calibri"/>
              <a:cs typeface="Calibri"/>
            </a:endParaRPr>
          </a:p>
        </p:txBody>
      </p:sp>
      <p:pic>
        <p:nvPicPr>
          <p:cNvPr id="9" name="Imagen 8">
            <a:extLst>
              <a:ext uri="{FF2B5EF4-FFF2-40B4-BE49-F238E27FC236}">
                <a16:creationId xmlns:a16="http://schemas.microsoft.com/office/drawing/2014/main" id="{B8F7B596-29C1-4E5E-A513-178B314CF267}"/>
              </a:ext>
            </a:extLst>
          </p:cNvPr>
          <p:cNvPicPr>
            <a:picLocks noChangeAspect="1"/>
          </p:cNvPicPr>
          <p:nvPr/>
        </p:nvPicPr>
        <p:blipFill rotWithShape="1">
          <a:blip r:embed="rId2">
            <a:extLst>
              <a:ext uri="{28A0092B-C50C-407E-A947-70E740481C1C}">
                <a14:useLocalDpi xmlns:a14="http://schemas.microsoft.com/office/drawing/2010/main" val="0"/>
              </a:ext>
            </a:extLst>
          </a:blip>
          <a:srcRect l="50001" r="25369"/>
          <a:stretch/>
        </p:blipFill>
        <p:spPr>
          <a:xfrm>
            <a:off x="6544722" y="144444"/>
            <a:ext cx="2346910" cy="3504484"/>
          </a:xfrm>
          <a:prstGeom prst="rect">
            <a:avLst/>
          </a:prstGeom>
        </p:spPr>
      </p:pic>
      <p:pic>
        <p:nvPicPr>
          <p:cNvPr id="16" name="Imagen 15">
            <a:extLst>
              <a:ext uri="{FF2B5EF4-FFF2-40B4-BE49-F238E27FC236}">
                <a16:creationId xmlns:a16="http://schemas.microsoft.com/office/drawing/2014/main" id="{13A08E87-1FF8-4588-A369-D8F1657E1088}"/>
              </a:ext>
            </a:extLst>
          </p:cNvPr>
          <p:cNvPicPr>
            <a:picLocks noChangeAspect="1"/>
          </p:cNvPicPr>
          <p:nvPr/>
        </p:nvPicPr>
        <p:blipFill rotWithShape="1">
          <a:blip r:embed="rId2">
            <a:extLst>
              <a:ext uri="{28A0092B-C50C-407E-A947-70E740481C1C}">
                <a14:useLocalDpi xmlns:a14="http://schemas.microsoft.com/office/drawing/2010/main" val="0"/>
              </a:ext>
            </a:extLst>
          </a:blip>
          <a:srcRect r="74978"/>
          <a:stretch/>
        </p:blipFill>
        <p:spPr>
          <a:xfrm>
            <a:off x="3828625" y="144444"/>
            <a:ext cx="2384351" cy="3504484"/>
          </a:xfrm>
          <a:prstGeom prst="rect">
            <a:avLst/>
          </a:prstGeom>
        </p:spPr>
      </p:pic>
      <p:pic>
        <p:nvPicPr>
          <p:cNvPr id="18" name="Imagen 17">
            <a:extLst>
              <a:ext uri="{FF2B5EF4-FFF2-40B4-BE49-F238E27FC236}">
                <a16:creationId xmlns:a16="http://schemas.microsoft.com/office/drawing/2014/main" id="{88F45B2C-C2D6-4853-B649-FEBFC8B78C70}"/>
              </a:ext>
            </a:extLst>
          </p:cNvPr>
          <p:cNvPicPr>
            <a:picLocks noChangeAspect="1"/>
          </p:cNvPicPr>
          <p:nvPr/>
        </p:nvPicPr>
        <p:blipFill rotWithShape="1">
          <a:blip r:embed="rId2">
            <a:extLst>
              <a:ext uri="{28A0092B-C50C-407E-A947-70E740481C1C}">
                <a14:useLocalDpi xmlns:a14="http://schemas.microsoft.com/office/drawing/2010/main" val="0"/>
              </a:ext>
            </a:extLst>
          </a:blip>
          <a:srcRect l="24765" r="50000"/>
          <a:stretch/>
        </p:blipFill>
        <p:spPr>
          <a:xfrm>
            <a:off x="49069" y="1234739"/>
            <a:ext cx="3764831" cy="5486935"/>
          </a:xfrm>
          <a:prstGeom prst="rect">
            <a:avLst/>
          </a:prstGeom>
        </p:spPr>
      </p:pic>
    </p:spTree>
    <p:extLst>
      <p:ext uri="{BB962C8B-B14F-4D97-AF65-F5344CB8AC3E}">
        <p14:creationId xmlns:p14="http://schemas.microsoft.com/office/powerpoint/2010/main" val="804192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4344" y="144444"/>
            <a:ext cx="7543800" cy="755335"/>
          </a:xfrm>
          <a:prstGeom prst="rect">
            <a:avLst/>
          </a:prstGeom>
        </p:spPr>
        <p:txBody>
          <a:bodyPr vert="horz" wrap="square" lIns="0" tIns="16510" rIns="0" bIns="0" rtlCol="0">
            <a:spAutoFit/>
          </a:bodyPr>
          <a:lstStyle/>
          <a:p>
            <a:pPr marL="133350">
              <a:lnSpc>
                <a:spcPct val="100000"/>
              </a:lnSpc>
              <a:spcBef>
                <a:spcPts val="130"/>
              </a:spcBef>
            </a:pPr>
            <a:r>
              <a:rPr lang="es-CL" spc="5" dirty="0"/>
              <a:t>D</a:t>
            </a:r>
            <a:r>
              <a:rPr spc="15" dirty="0" err="1"/>
              <a:t>ioses</a:t>
            </a:r>
            <a:endParaRPr spc="15" dirty="0"/>
          </a:p>
        </p:txBody>
      </p:sp>
      <p:sp>
        <p:nvSpPr>
          <p:cNvPr id="6" name="object 6"/>
          <p:cNvSpPr txBox="1"/>
          <p:nvPr/>
        </p:nvSpPr>
        <p:spPr>
          <a:xfrm>
            <a:off x="127338" y="3434484"/>
            <a:ext cx="3330799" cy="907941"/>
          </a:xfrm>
          <a:prstGeom prst="rect">
            <a:avLst/>
          </a:prstGeom>
        </p:spPr>
        <p:txBody>
          <a:bodyPr vert="horz" wrap="square" lIns="0" tIns="35560" rIns="0" bIns="0" rtlCol="0">
            <a:spAutoFit/>
          </a:bodyPr>
          <a:lstStyle/>
          <a:p>
            <a:pPr marL="12700" marR="5080" algn="just">
              <a:lnSpc>
                <a:spcPts val="1650"/>
              </a:lnSpc>
              <a:spcBef>
                <a:spcPts val="280"/>
              </a:spcBef>
            </a:pPr>
            <a:r>
              <a:rPr sz="1500" b="1" spc="-5" dirty="0">
                <a:latin typeface="Calibri"/>
                <a:cs typeface="Calibri"/>
              </a:rPr>
              <a:t>Viracocha </a:t>
            </a:r>
            <a:r>
              <a:rPr sz="1500" b="1" dirty="0">
                <a:latin typeface="Calibri"/>
                <a:cs typeface="Calibri"/>
              </a:rPr>
              <a:t>(</a:t>
            </a:r>
            <a:r>
              <a:rPr lang="es-CL" sz="1500" b="1" dirty="0">
                <a:latin typeface="Calibri"/>
                <a:cs typeface="Calibri"/>
              </a:rPr>
              <a:t>D</a:t>
            </a:r>
            <a:r>
              <a:rPr sz="1500" b="1" dirty="0" err="1">
                <a:latin typeface="Calibri"/>
                <a:cs typeface="Calibri"/>
              </a:rPr>
              <a:t>ios</a:t>
            </a:r>
            <a:r>
              <a:rPr sz="1500" b="1" dirty="0">
                <a:latin typeface="Calibri"/>
                <a:cs typeface="Calibri"/>
              </a:rPr>
              <a:t> </a:t>
            </a:r>
            <a:r>
              <a:rPr sz="1500" b="1" spc="-5" dirty="0">
                <a:latin typeface="Calibri"/>
                <a:cs typeface="Calibri"/>
              </a:rPr>
              <a:t>creador) </a:t>
            </a:r>
            <a:r>
              <a:rPr sz="1500" spc="15" dirty="0">
                <a:latin typeface="Calibri"/>
                <a:cs typeface="Calibri"/>
              </a:rPr>
              <a:t>pasó </a:t>
            </a:r>
            <a:r>
              <a:rPr sz="1500" spc="20" dirty="0">
                <a:latin typeface="Calibri"/>
                <a:cs typeface="Calibri"/>
              </a:rPr>
              <a:t>por </a:t>
            </a:r>
            <a:r>
              <a:rPr sz="1500" spc="-15" dirty="0">
                <a:latin typeface="Calibri"/>
                <a:cs typeface="Calibri"/>
              </a:rPr>
              <a:t>Lago </a:t>
            </a:r>
            <a:r>
              <a:rPr sz="1500" dirty="0">
                <a:latin typeface="Calibri"/>
                <a:cs typeface="Calibri"/>
              </a:rPr>
              <a:t>Titicaca </a:t>
            </a:r>
            <a:r>
              <a:rPr sz="1500" spc="20" dirty="0">
                <a:latin typeface="Calibri"/>
                <a:cs typeface="Calibri"/>
              </a:rPr>
              <a:t>durante </a:t>
            </a:r>
            <a:r>
              <a:rPr sz="1500" dirty="0">
                <a:latin typeface="Calibri"/>
                <a:cs typeface="Calibri"/>
              </a:rPr>
              <a:t>el  </a:t>
            </a:r>
            <a:r>
              <a:rPr sz="1500" spc="10" dirty="0">
                <a:latin typeface="Calibri"/>
                <a:cs typeface="Calibri"/>
              </a:rPr>
              <a:t>tiempo</a:t>
            </a:r>
            <a:r>
              <a:rPr sz="1500" spc="-85" dirty="0">
                <a:latin typeface="Calibri"/>
                <a:cs typeface="Calibri"/>
              </a:rPr>
              <a:t> </a:t>
            </a:r>
            <a:r>
              <a:rPr sz="1500" spc="15" dirty="0">
                <a:latin typeface="Calibri"/>
                <a:cs typeface="Calibri"/>
              </a:rPr>
              <a:t>de</a:t>
            </a:r>
            <a:r>
              <a:rPr sz="1500" spc="-35" dirty="0">
                <a:latin typeface="Calibri"/>
                <a:cs typeface="Calibri"/>
              </a:rPr>
              <a:t> </a:t>
            </a:r>
            <a:r>
              <a:rPr sz="1500" spc="10" dirty="0">
                <a:latin typeface="Calibri"/>
                <a:cs typeface="Calibri"/>
              </a:rPr>
              <a:t>la</a:t>
            </a:r>
            <a:r>
              <a:rPr sz="1500" spc="-85" dirty="0">
                <a:latin typeface="Calibri"/>
                <a:cs typeface="Calibri"/>
              </a:rPr>
              <a:t> </a:t>
            </a:r>
            <a:r>
              <a:rPr sz="1500" spc="10" dirty="0">
                <a:latin typeface="Calibri"/>
                <a:cs typeface="Calibri"/>
              </a:rPr>
              <a:t>oscuridad</a:t>
            </a:r>
            <a:r>
              <a:rPr sz="1500" spc="-75" dirty="0">
                <a:latin typeface="Calibri"/>
                <a:cs typeface="Calibri"/>
              </a:rPr>
              <a:t> </a:t>
            </a:r>
            <a:r>
              <a:rPr sz="1500" spc="10" dirty="0">
                <a:latin typeface="Calibri"/>
                <a:cs typeface="Calibri"/>
              </a:rPr>
              <a:t>para</a:t>
            </a:r>
            <a:r>
              <a:rPr sz="1500" spc="-85" dirty="0">
                <a:latin typeface="Calibri"/>
                <a:cs typeface="Calibri"/>
              </a:rPr>
              <a:t> </a:t>
            </a:r>
            <a:r>
              <a:rPr sz="1500" spc="10" dirty="0">
                <a:latin typeface="Calibri"/>
                <a:cs typeface="Calibri"/>
              </a:rPr>
              <a:t>traer</a:t>
            </a:r>
            <a:r>
              <a:rPr sz="1500" spc="-110" dirty="0">
                <a:latin typeface="Calibri"/>
                <a:cs typeface="Calibri"/>
              </a:rPr>
              <a:t> </a:t>
            </a:r>
            <a:r>
              <a:rPr sz="1500" spc="10" dirty="0">
                <a:latin typeface="Calibri"/>
                <a:cs typeface="Calibri"/>
              </a:rPr>
              <a:t>la</a:t>
            </a:r>
            <a:r>
              <a:rPr sz="1500" spc="-85" dirty="0">
                <a:latin typeface="Calibri"/>
                <a:cs typeface="Calibri"/>
              </a:rPr>
              <a:t> </a:t>
            </a:r>
            <a:r>
              <a:rPr sz="1500" spc="10" dirty="0">
                <a:latin typeface="Calibri"/>
                <a:cs typeface="Calibri"/>
              </a:rPr>
              <a:t>luz.</a:t>
            </a:r>
            <a:r>
              <a:rPr sz="1500" spc="-40" dirty="0">
                <a:latin typeface="Calibri"/>
                <a:cs typeface="Calibri"/>
              </a:rPr>
              <a:t> </a:t>
            </a:r>
            <a:r>
              <a:rPr sz="1500" spc="5" dirty="0">
                <a:latin typeface="Calibri"/>
                <a:cs typeface="Calibri"/>
              </a:rPr>
              <a:t>Él</a:t>
            </a:r>
            <a:r>
              <a:rPr sz="1500" spc="-5" dirty="0">
                <a:latin typeface="Calibri"/>
                <a:cs typeface="Calibri"/>
              </a:rPr>
              <a:t> </a:t>
            </a:r>
            <a:r>
              <a:rPr sz="1500" spc="10" dirty="0">
                <a:latin typeface="Calibri"/>
                <a:cs typeface="Calibri"/>
              </a:rPr>
              <a:t>hizo</a:t>
            </a:r>
            <a:r>
              <a:rPr sz="1500" spc="-85" dirty="0">
                <a:latin typeface="Calibri"/>
                <a:cs typeface="Calibri"/>
              </a:rPr>
              <a:t> </a:t>
            </a:r>
            <a:r>
              <a:rPr sz="1500" dirty="0">
                <a:latin typeface="Calibri"/>
                <a:cs typeface="Calibri"/>
              </a:rPr>
              <a:t>el</a:t>
            </a:r>
            <a:r>
              <a:rPr sz="1500" spc="-80" dirty="0">
                <a:latin typeface="Calibri"/>
                <a:cs typeface="Calibri"/>
              </a:rPr>
              <a:t> </a:t>
            </a:r>
            <a:r>
              <a:rPr sz="1500" spc="15" dirty="0">
                <a:latin typeface="Calibri"/>
                <a:cs typeface="Calibri"/>
              </a:rPr>
              <a:t>sol,</a:t>
            </a:r>
            <a:r>
              <a:rPr sz="1500" spc="-35" dirty="0">
                <a:latin typeface="Calibri"/>
                <a:cs typeface="Calibri"/>
              </a:rPr>
              <a:t> </a:t>
            </a:r>
            <a:r>
              <a:rPr sz="1500" spc="10" dirty="0">
                <a:latin typeface="Calibri"/>
                <a:cs typeface="Calibri"/>
              </a:rPr>
              <a:t>la</a:t>
            </a:r>
            <a:r>
              <a:rPr sz="1500" spc="-85" dirty="0">
                <a:latin typeface="Calibri"/>
                <a:cs typeface="Calibri"/>
              </a:rPr>
              <a:t> </a:t>
            </a:r>
            <a:r>
              <a:rPr sz="1500" spc="20" dirty="0">
                <a:latin typeface="Calibri"/>
                <a:cs typeface="Calibri"/>
              </a:rPr>
              <a:t>luna</a:t>
            </a:r>
            <a:r>
              <a:rPr sz="1500" spc="-90" dirty="0">
                <a:latin typeface="Calibri"/>
                <a:cs typeface="Calibri"/>
              </a:rPr>
              <a:t> </a:t>
            </a:r>
            <a:r>
              <a:rPr sz="1500" dirty="0">
                <a:latin typeface="Calibri"/>
                <a:cs typeface="Calibri"/>
              </a:rPr>
              <a:t>y</a:t>
            </a:r>
            <a:r>
              <a:rPr sz="1500" spc="35" dirty="0">
                <a:latin typeface="Calibri"/>
                <a:cs typeface="Calibri"/>
              </a:rPr>
              <a:t> </a:t>
            </a:r>
            <a:r>
              <a:rPr sz="1500" spc="15" dirty="0">
                <a:latin typeface="Calibri"/>
                <a:cs typeface="Calibri"/>
              </a:rPr>
              <a:t>las  </a:t>
            </a:r>
            <a:r>
              <a:rPr sz="1500" spc="10" dirty="0">
                <a:latin typeface="Calibri"/>
                <a:cs typeface="Calibri"/>
              </a:rPr>
              <a:t>estrellas.</a:t>
            </a:r>
            <a:r>
              <a:rPr sz="1500" spc="-125" dirty="0">
                <a:latin typeface="Calibri"/>
                <a:cs typeface="Calibri"/>
              </a:rPr>
              <a:t> </a:t>
            </a:r>
            <a:r>
              <a:rPr sz="1500" spc="5" dirty="0">
                <a:latin typeface="Calibri"/>
                <a:cs typeface="Calibri"/>
              </a:rPr>
              <a:t>Él</a:t>
            </a:r>
            <a:r>
              <a:rPr sz="1500" spc="-85" dirty="0">
                <a:latin typeface="Calibri"/>
                <a:cs typeface="Calibri"/>
              </a:rPr>
              <a:t> </a:t>
            </a:r>
            <a:r>
              <a:rPr sz="1500" spc="10" dirty="0">
                <a:latin typeface="Calibri"/>
                <a:cs typeface="Calibri"/>
              </a:rPr>
              <a:t>hizo</a:t>
            </a:r>
            <a:r>
              <a:rPr sz="1500" spc="-85" dirty="0">
                <a:latin typeface="Calibri"/>
                <a:cs typeface="Calibri"/>
              </a:rPr>
              <a:t> </a:t>
            </a:r>
            <a:r>
              <a:rPr sz="1500" dirty="0">
                <a:latin typeface="Calibri"/>
                <a:cs typeface="Calibri"/>
              </a:rPr>
              <a:t>a</a:t>
            </a:r>
            <a:r>
              <a:rPr sz="1500" spc="-15" dirty="0">
                <a:latin typeface="Calibri"/>
                <a:cs typeface="Calibri"/>
              </a:rPr>
              <a:t> </a:t>
            </a:r>
            <a:r>
              <a:rPr sz="1500" spc="10" dirty="0">
                <a:latin typeface="Calibri"/>
                <a:cs typeface="Calibri"/>
              </a:rPr>
              <a:t>la</a:t>
            </a:r>
            <a:r>
              <a:rPr sz="1500" spc="-90" dirty="0">
                <a:latin typeface="Calibri"/>
                <a:cs typeface="Calibri"/>
              </a:rPr>
              <a:t> </a:t>
            </a:r>
            <a:r>
              <a:rPr sz="1500" spc="20" dirty="0">
                <a:latin typeface="Calibri"/>
                <a:cs typeface="Calibri"/>
              </a:rPr>
              <a:t>humanidad.</a:t>
            </a:r>
            <a:endParaRPr sz="1500" dirty="0">
              <a:latin typeface="Calibri"/>
              <a:cs typeface="Calibri"/>
            </a:endParaRPr>
          </a:p>
        </p:txBody>
      </p:sp>
      <p:sp>
        <p:nvSpPr>
          <p:cNvPr id="4" name="CuadroTexto 3">
            <a:extLst>
              <a:ext uri="{FF2B5EF4-FFF2-40B4-BE49-F238E27FC236}">
                <a16:creationId xmlns:a16="http://schemas.microsoft.com/office/drawing/2014/main" id="{227E8BA5-EA0B-4DFE-A6CC-5775AFAD1558}"/>
              </a:ext>
            </a:extLst>
          </p:cNvPr>
          <p:cNvSpPr txBox="1"/>
          <p:nvPr/>
        </p:nvSpPr>
        <p:spPr>
          <a:xfrm>
            <a:off x="3828625" y="3425428"/>
            <a:ext cx="5063007" cy="3108543"/>
          </a:xfrm>
          <a:prstGeom prst="rect">
            <a:avLst/>
          </a:prstGeom>
          <a:noFill/>
        </p:spPr>
        <p:txBody>
          <a:bodyPr wrap="square" rtlCol="0">
            <a:spAutoFit/>
          </a:bodyPr>
          <a:lstStyle/>
          <a:p>
            <a:pPr algn="just"/>
            <a:r>
              <a:rPr lang="es-CL" sz="1600" b="1" spc="5" dirty="0">
                <a:cs typeface="Calibri"/>
              </a:rPr>
              <a:t>El </a:t>
            </a:r>
            <a:r>
              <a:rPr lang="es-CL" sz="1600" b="1" spc="-5" dirty="0">
                <a:cs typeface="Calibri"/>
              </a:rPr>
              <a:t>Inti es el </a:t>
            </a:r>
            <a:r>
              <a:rPr lang="es-CL" sz="1600" b="1" spc="5" dirty="0">
                <a:cs typeface="Calibri"/>
              </a:rPr>
              <a:t>dios </a:t>
            </a:r>
            <a:r>
              <a:rPr lang="es-CL" sz="1600" b="1" spc="-5" dirty="0">
                <a:cs typeface="Calibri"/>
              </a:rPr>
              <a:t>Sol, </a:t>
            </a:r>
            <a:r>
              <a:rPr lang="es-CL" sz="1600" spc="10" dirty="0">
                <a:cs typeface="Calibri"/>
              </a:rPr>
              <a:t>Así </a:t>
            </a:r>
            <a:r>
              <a:rPr lang="es-CL" sz="1600" spc="-5" dirty="0">
                <a:cs typeface="Calibri"/>
              </a:rPr>
              <a:t>como </a:t>
            </a:r>
            <a:r>
              <a:rPr lang="es-CL" sz="1600" spc="20" dirty="0">
                <a:cs typeface="Calibri"/>
              </a:rPr>
              <a:t>una deidad </a:t>
            </a:r>
            <a:r>
              <a:rPr lang="es-CL" sz="1600" spc="5" dirty="0">
                <a:cs typeface="Calibri"/>
              </a:rPr>
              <a:t>patrona </a:t>
            </a:r>
            <a:r>
              <a:rPr lang="es-CL" sz="1600" spc="10" dirty="0">
                <a:cs typeface="Calibri"/>
              </a:rPr>
              <a:t>del imperio  </a:t>
            </a:r>
            <a:r>
              <a:rPr lang="es-CL" sz="1600" dirty="0">
                <a:cs typeface="Calibri"/>
              </a:rPr>
              <a:t>Inca. </a:t>
            </a:r>
            <a:r>
              <a:rPr lang="es-CL" sz="1600" spc="5" dirty="0">
                <a:cs typeface="Calibri"/>
              </a:rPr>
              <a:t>El </a:t>
            </a:r>
            <a:r>
              <a:rPr lang="es-CL" sz="1600" spc="10" dirty="0">
                <a:cs typeface="Calibri"/>
              </a:rPr>
              <a:t>sol </a:t>
            </a:r>
            <a:r>
              <a:rPr lang="es-CL" sz="1600" dirty="0">
                <a:cs typeface="Calibri"/>
              </a:rPr>
              <a:t>es </a:t>
            </a:r>
            <a:r>
              <a:rPr lang="es-CL" sz="1600" spc="15" dirty="0">
                <a:cs typeface="Calibri"/>
              </a:rPr>
              <a:t>un </a:t>
            </a:r>
            <a:r>
              <a:rPr lang="es-CL" sz="1600" dirty="0">
                <a:cs typeface="Calibri"/>
              </a:rPr>
              <a:t>factor </a:t>
            </a:r>
            <a:r>
              <a:rPr lang="es-CL" sz="1600" spc="10" dirty="0">
                <a:cs typeface="Calibri"/>
              </a:rPr>
              <a:t>importante </a:t>
            </a:r>
            <a:r>
              <a:rPr lang="es-CL" sz="1600" spc="15" dirty="0">
                <a:cs typeface="Calibri"/>
              </a:rPr>
              <a:t>de </a:t>
            </a:r>
            <a:r>
              <a:rPr lang="es-CL" sz="1600" spc="10" dirty="0">
                <a:cs typeface="Calibri"/>
              </a:rPr>
              <a:t>la </a:t>
            </a:r>
            <a:r>
              <a:rPr lang="es-CL" sz="1600" spc="15" dirty="0">
                <a:cs typeface="Calibri"/>
              </a:rPr>
              <a:t>vida, puesto </a:t>
            </a:r>
            <a:r>
              <a:rPr lang="es-CL" sz="1600" spc="20" dirty="0">
                <a:cs typeface="Calibri"/>
              </a:rPr>
              <a:t>que  </a:t>
            </a:r>
            <a:r>
              <a:rPr lang="es-CL" sz="1600" spc="-5" dirty="0">
                <a:cs typeface="Calibri"/>
              </a:rPr>
              <a:t>ofrece </a:t>
            </a:r>
            <a:r>
              <a:rPr lang="es-CL" sz="1600" b="1" dirty="0">
                <a:cs typeface="Calibri"/>
              </a:rPr>
              <a:t>calor y luz, </a:t>
            </a:r>
            <a:r>
              <a:rPr lang="es-CL" sz="1600" b="1" spc="10" dirty="0">
                <a:cs typeface="Calibri"/>
              </a:rPr>
              <a:t>por </a:t>
            </a:r>
            <a:r>
              <a:rPr lang="es-CL" sz="1600" b="1" spc="-5" dirty="0">
                <a:cs typeface="Calibri"/>
              </a:rPr>
              <a:t>eso el </a:t>
            </a:r>
            <a:r>
              <a:rPr lang="es-CL" sz="1600" b="1" spc="10" dirty="0">
                <a:cs typeface="Calibri"/>
              </a:rPr>
              <a:t>Dios </a:t>
            </a:r>
            <a:r>
              <a:rPr lang="es-CL" sz="1600" b="1" spc="-5" dirty="0">
                <a:cs typeface="Calibri"/>
              </a:rPr>
              <a:t>Inti es </a:t>
            </a:r>
            <a:r>
              <a:rPr lang="es-CL" sz="1600" b="1" dirty="0">
                <a:cs typeface="Calibri"/>
              </a:rPr>
              <a:t>también conocido  </a:t>
            </a:r>
            <a:r>
              <a:rPr lang="es-CL" sz="1600" b="1" spc="-10" dirty="0">
                <a:cs typeface="Calibri"/>
              </a:rPr>
              <a:t>como </a:t>
            </a:r>
            <a:r>
              <a:rPr lang="es-CL" sz="1600" b="1" spc="-5" dirty="0">
                <a:cs typeface="Calibri"/>
              </a:rPr>
              <a:t>el </a:t>
            </a:r>
            <a:r>
              <a:rPr lang="es-CL" sz="1600" b="1" spc="10" dirty="0">
                <a:cs typeface="Calibri"/>
              </a:rPr>
              <a:t>dador </a:t>
            </a:r>
            <a:r>
              <a:rPr lang="es-CL" sz="1600" b="1" spc="5" dirty="0">
                <a:cs typeface="Calibri"/>
              </a:rPr>
              <a:t>de </a:t>
            </a:r>
            <a:r>
              <a:rPr lang="es-CL" sz="1600" b="1" dirty="0">
                <a:cs typeface="Calibri"/>
              </a:rPr>
              <a:t>la </a:t>
            </a:r>
            <a:r>
              <a:rPr lang="es-CL" sz="1600" b="1" spc="5" dirty="0">
                <a:cs typeface="Calibri"/>
              </a:rPr>
              <a:t>vida</a:t>
            </a:r>
            <a:r>
              <a:rPr lang="es-CL" sz="1600" spc="5" dirty="0">
                <a:cs typeface="Calibri"/>
              </a:rPr>
              <a:t>. </a:t>
            </a:r>
            <a:r>
              <a:rPr lang="es-CL" sz="1600" dirty="0">
                <a:cs typeface="Calibri"/>
              </a:rPr>
              <a:t>Fue </a:t>
            </a:r>
            <a:r>
              <a:rPr lang="es-CL" sz="1600" spc="20" dirty="0">
                <a:cs typeface="Calibri"/>
              </a:rPr>
              <a:t>adorado por </a:t>
            </a:r>
            <a:r>
              <a:rPr lang="es-CL" sz="1600" spc="10" dirty="0">
                <a:cs typeface="Calibri"/>
              </a:rPr>
              <a:t>la mayoría </a:t>
            </a:r>
            <a:r>
              <a:rPr lang="es-CL" sz="1600" spc="15" dirty="0">
                <a:cs typeface="Calibri"/>
              </a:rPr>
              <a:t>de  </a:t>
            </a:r>
            <a:r>
              <a:rPr lang="es-CL" sz="1600" spc="5" dirty="0">
                <a:cs typeface="Calibri"/>
              </a:rPr>
              <a:t>agricultores </a:t>
            </a:r>
            <a:r>
              <a:rPr lang="es-CL" sz="1600" spc="20" dirty="0">
                <a:cs typeface="Calibri"/>
              </a:rPr>
              <a:t>que </a:t>
            </a:r>
            <a:r>
              <a:rPr lang="es-CL" sz="1600" spc="10" dirty="0">
                <a:cs typeface="Calibri"/>
              </a:rPr>
              <a:t>confiaban </a:t>
            </a:r>
            <a:r>
              <a:rPr lang="es-CL" sz="1600" dirty="0">
                <a:cs typeface="Calibri"/>
              </a:rPr>
              <a:t>en el </a:t>
            </a:r>
            <a:r>
              <a:rPr lang="es-CL" sz="1600" spc="10" dirty="0">
                <a:cs typeface="Calibri"/>
              </a:rPr>
              <a:t>sol para </a:t>
            </a:r>
            <a:r>
              <a:rPr lang="es-CL" sz="1600" spc="5" dirty="0">
                <a:cs typeface="Calibri"/>
              </a:rPr>
              <a:t>recibir </a:t>
            </a:r>
            <a:r>
              <a:rPr lang="es-CL" sz="1600" spc="20" dirty="0">
                <a:cs typeface="Calibri"/>
              </a:rPr>
              <a:t>buenas  </a:t>
            </a:r>
            <a:r>
              <a:rPr lang="es-CL" sz="1600" dirty="0">
                <a:cs typeface="Calibri"/>
              </a:rPr>
              <a:t>cosechas. </a:t>
            </a:r>
            <a:r>
              <a:rPr lang="es-CL" sz="1600" spc="25" dirty="0">
                <a:cs typeface="Calibri"/>
              </a:rPr>
              <a:t>Aunque </a:t>
            </a:r>
            <a:r>
              <a:rPr lang="es-CL" sz="1600" dirty="0">
                <a:cs typeface="Calibri"/>
              </a:rPr>
              <a:t>él era el </a:t>
            </a:r>
            <a:r>
              <a:rPr lang="es-CL" sz="1600" spc="20" dirty="0">
                <a:cs typeface="Calibri"/>
              </a:rPr>
              <a:t>dios </a:t>
            </a:r>
            <a:r>
              <a:rPr lang="es-CL" sz="1600" spc="5" dirty="0">
                <a:cs typeface="Calibri"/>
              </a:rPr>
              <a:t>más </a:t>
            </a:r>
            <a:r>
              <a:rPr lang="es-CL" sz="1600" spc="10" dirty="0">
                <a:cs typeface="Calibri"/>
              </a:rPr>
              <a:t>venerado </a:t>
            </a:r>
            <a:r>
              <a:rPr lang="es-CL" sz="1600" spc="15" dirty="0">
                <a:cs typeface="Calibri"/>
              </a:rPr>
              <a:t>después de  </a:t>
            </a:r>
            <a:r>
              <a:rPr lang="es-CL" sz="1600" dirty="0">
                <a:cs typeface="Calibri"/>
              </a:rPr>
              <a:t>Viracocha,</a:t>
            </a:r>
            <a:r>
              <a:rPr lang="es-CL" sz="1600" spc="-114" dirty="0">
                <a:cs typeface="Calibri"/>
              </a:rPr>
              <a:t> </a:t>
            </a:r>
            <a:r>
              <a:rPr lang="es-CL" sz="1600" spc="5" dirty="0">
                <a:cs typeface="Calibri"/>
              </a:rPr>
              <a:t>Recibió</a:t>
            </a:r>
            <a:r>
              <a:rPr lang="es-CL" sz="1600" spc="-80" dirty="0">
                <a:cs typeface="Calibri"/>
              </a:rPr>
              <a:t> </a:t>
            </a:r>
            <a:r>
              <a:rPr lang="es-CL" sz="1600" dirty="0">
                <a:cs typeface="Calibri"/>
              </a:rPr>
              <a:t>el</a:t>
            </a:r>
            <a:r>
              <a:rPr lang="es-CL" sz="1600" spc="-5" dirty="0">
                <a:cs typeface="Calibri"/>
              </a:rPr>
              <a:t> </a:t>
            </a:r>
            <a:r>
              <a:rPr lang="es-CL" sz="1600" spc="10" dirty="0">
                <a:cs typeface="Calibri"/>
              </a:rPr>
              <a:t>mayor</a:t>
            </a:r>
            <a:r>
              <a:rPr lang="es-CL" sz="1600" spc="-114" dirty="0">
                <a:cs typeface="Calibri"/>
              </a:rPr>
              <a:t> </a:t>
            </a:r>
            <a:r>
              <a:rPr lang="es-CL" sz="1600" spc="10" dirty="0">
                <a:cs typeface="Calibri"/>
              </a:rPr>
              <a:t>número</a:t>
            </a:r>
            <a:r>
              <a:rPr lang="es-CL" sz="1600" spc="-80" dirty="0">
                <a:cs typeface="Calibri"/>
              </a:rPr>
              <a:t> </a:t>
            </a:r>
            <a:r>
              <a:rPr lang="es-CL" sz="1600" spc="15" dirty="0">
                <a:cs typeface="Calibri"/>
              </a:rPr>
              <a:t>de</a:t>
            </a:r>
            <a:r>
              <a:rPr lang="es-CL" sz="1600" spc="-114" dirty="0">
                <a:cs typeface="Calibri"/>
              </a:rPr>
              <a:t> </a:t>
            </a:r>
            <a:r>
              <a:rPr lang="es-CL" sz="1600" spc="10" dirty="0">
                <a:cs typeface="Calibri"/>
              </a:rPr>
              <a:t>ofrendas.</a:t>
            </a:r>
            <a:r>
              <a:rPr lang="es-CL" sz="1600" spc="-114" dirty="0">
                <a:cs typeface="Calibri"/>
              </a:rPr>
              <a:t> </a:t>
            </a:r>
            <a:r>
              <a:rPr lang="es-CL" sz="1600" spc="5" dirty="0">
                <a:cs typeface="Calibri"/>
              </a:rPr>
              <a:t>El</a:t>
            </a:r>
            <a:r>
              <a:rPr lang="es-CL" sz="1600" spc="-5" dirty="0">
                <a:cs typeface="Calibri"/>
              </a:rPr>
              <a:t> </a:t>
            </a:r>
            <a:r>
              <a:rPr lang="es-CL" sz="1600" spc="10" dirty="0">
                <a:cs typeface="Calibri"/>
              </a:rPr>
              <a:t>Sapa</a:t>
            </a:r>
            <a:r>
              <a:rPr lang="es-CL" sz="1600" spc="-90" dirty="0">
                <a:cs typeface="Calibri"/>
              </a:rPr>
              <a:t> </a:t>
            </a:r>
            <a:r>
              <a:rPr lang="es-CL" sz="1600" dirty="0">
                <a:cs typeface="Calibri"/>
              </a:rPr>
              <a:t>Inca,  </a:t>
            </a:r>
            <a:r>
              <a:rPr lang="es-CL" sz="1600" spc="10" dirty="0">
                <a:cs typeface="Calibri"/>
              </a:rPr>
              <a:t>Como gobernante </a:t>
            </a:r>
            <a:r>
              <a:rPr lang="es-CL" sz="1600" spc="15" dirty="0">
                <a:cs typeface="Calibri"/>
              </a:rPr>
              <a:t>imperial, </a:t>
            </a:r>
            <a:r>
              <a:rPr lang="es-CL" sz="1600" b="1" spc="-5" dirty="0">
                <a:cs typeface="Calibri"/>
              </a:rPr>
              <a:t>reivindico </a:t>
            </a:r>
            <a:r>
              <a:rPr lang="es-CL" sz="1600" b="1" dirty="0">
                <a:cs typeface="Calibri"/>
              </a:rPr>
              <a:t>su </a:t>
            </a:r>
            <a:r>
              <a:rPr lang="es-CL" sz="1600" b="1" spc="-10" dirty="0">
                <a:cs typeface="Calibri"/>
              </a:rPr>
              <a:t>origen </a:t>
            </a:r>
            <a:r>
              <a:rPr lang="es-CL" sz="1600" b="1" dirty="0">
                <a:cs typeface="Calibri"/>
              </a:rPr>
              <a:t>divino, al  adjudicarse </a:t>
            </a:r>
            <a:r>
              <a:rPr lang="es-CL" sz="1600" b="1" spc="-5" dirty="0">
                <a:cs typeface="Calibri"/>
              </a:rPr>
              <a:t>ser </a:t>
            </a:r>
            <a:r>
              <a:rPr lang="es-CL" sz="1600" b="1" dirty="0">
                <a:cs typeface="Calibri"/>
              </a:rPr>
              <a:t>descendiente del </a:t>
            </a:r>
            <a:r>
              <a:rPr lang="es-CL" sz="1600" b="1" spc="5" dirty="0">
                <a:cs typeface="Calibri"/>
              </a:rPr>
              <a:t>propio dios </a:t>
            </a:r>
            <a:r>
              <a:rPr lang="es-CL" sz="1600" b="1" spc="-5" dirty="0">
                <a:cs typeface="Calibri"/>
              </a:rPr>
              <a:t>Inti </a:t>
            </a:r>
            <a:r>
              <a:rPr lang="es-CL" sz="1600" b="1" dirty="0">
                <a:cs typeface="Calibri"/>
              </a:rPr>
              <a:t>o </a:t>
            </a:r>
            <a:r>
              <a:rPr lang="es-CL" sz="1600" b="1" spc="-5" dirty="0">
                <a:cs typeface="Calibri"/>
              </a:rPr>
              <a:t>Sol, </a:t>
            </a:r>
            <a:r>
              <a:rPr lang="es-CL" sz="1600" b="1" dirty="0">
                <a:cs typeface="Calibri"/>
              </a:rPr>
              <a:t>y se  </a:t>
            </a:r>
            <a:r>
              <a:rPr lang="es-CL" sz="1600" b="1" spc="-5" dirty="0" err="1">
                <a:cs typeface="Calibri"/>
              </a:rPr>
              <a:t>vestian</a:t>
            </a:r>
            <a:r>
              <a:rPr lang="es-CL" sz="1600" b="1" spc="-25" dirty="0">
                <a:cs typeface="Calibri"/>
              </a:rPr>
              <a:t> </a:t>
            </a:r>
            <a:r>
              <a:rPr lang="es-CL" sz="1600" b="1" spc="-5" dirty="0">
                <a:cs typeface="Calibri"/>
              </a:rPr>
              <a:t>con</a:t>
            </a:r>
            <a:r>
              <a:rPr lang="es-CL" sz="1600" b="1" spc="-25" dirty="0">
                <a:cs typeface="Calibri"/>
              </a:rPr>
              <a:t> </a:t>
            </a:r>
            <a:r>
              <a:rPr lang="es-CL" sz="1600" b="1" spc="5" dirty="0">
                <a:cs typeface="Calibri"/>
              </a:rPr>
              <a:t>adornos</a:t>
            </a:r>
            <a:r>
              <a:rPr lang="es-CL" sz="1600" b="1" spc="-40" dirty="0">
                <a:cs typeface="Calibri"/>
              </a:rPr>
              <a:t> </a:t>
            </a:r>
            <a:r>
              <a:rPr lang="es-CL" sz="1600" b="1" spc="5" dirty="0">
                <a:cs typeface="Calibri"/>
              </a:rPr>
              <a:t>de</a:t>
            </a:r>
            <a:r>
              <a:rPr lang="es-CL" sz="1600" b="1" spc="-45" dirty="0">
                <a:cs typeface="Calibri"/>
              </a:rPr>
              <a:t> </a:t>
            </a:r>
            <a:r>
              <a:rPr lang="es-CL" sz="1600" b="1" dirty="0">
                <a:cs typeface="Calibri"/>
              </a:rPr>
              <a:t>oro</a:t>
            </a:r>
            <a:r>
              <a:rPr lang="es-CL" sz="1600" b="1" spc="-25" dirty="0">
                <a:cs typeface="Calibri"/>
              </a:rPr>
              <a:t> </a:t>
            </a:r>
            <a:r>
              <a:rPr lang="es-CL" sz="1600" b="1" spc="10" dirty="0">
                <a:cs typeface="Calibri"/>
              </a:rPr>
              <a:t>que</a:t>
            </a:r>
            <a:r>
              <a:rPr lang="es-CL" sz="1600" b="1" spc="-50" dirty="0">
                <a:cs typeface="Calibri"/>
              </a:rPr>
              <a:t> </a:t>
            </a:r>
            <a:r>
              <a:rPr lang="es-CL" sz="1600" b="1" dirty="0">
                <a:cs typeface="Calibri"/>
              </a:rPr>
              <a:t>para</a:t>
            </a:r>
            <a:r>
              <a:rPr lang="es-CL" sz="1600" b="1" spc="-35" dirty="0">
                <a:cs typeface="Calibri"/>
              </a:rPr>
              <a:t> </a:t>
            </a:r>
            <a:r>
              <a:rPr lang="es-CL" sz="1600" b="1" dirty="0">
                <a:cs typeface="Calibri"/>
              </a:rPr>
              <a:t>ellos</a:t>
            </a:r>
            <a:r>
              <a:rPr lang="es-CL" sz="1600" b="1" spc="-35" dirty="0">
                <a:cs typeface="Calibri"/>
              </a:rPr>
              <a:t> </a:t>
            </a:r>
            <a:r>
              <a:rPr lang="es-CL" sz="1600" b="1" spc="-10" dirty="0">
                <a:cs typeface="Calibri"/>
              </a:rPr>
              <a:t>era</a:t>
            </a:r>
            <a:r>
              <a:rPr lang="es-CL" sz="1600" b="1" spc="-35" dirty="0">
                <a:cs typeface="Calibri"/>
              </a:rPr>
              <a:t> </a:t>
            </a:r>
            <a:r>
              <a:rPr lang="es-CL" sz="1600" b="1" spc="-5" dirty="0">
                <a:cs typeface="Calibri"/>
              </a:rPr>
              <a:t>el</a:t>
            </a:r>
            <a:r>
              <a:rPr lang="es-CL" sz="1600" b="1" spc="-35" dirty="0">
                <a:cs typeface="Calibri"/>
              </a:rPr>
              <a:t> </a:t>
            </a:r>
            <a:r>
              <a:rPr lang="es-CL" sz="1600" b="1" spc="10" dirty="0">
                <a:cs typeface="Calibri"/>
              </a:rPr>
              <a:t>sudor</a:t>
            </a:r>
            <a:r>
              <a:rPr lang="es-CL" sz="1600" b="1" spc="-45" dirty="0">
                <a:cs typeface="Calibri"/>
              </a:rPr>
              <a:t> </a:t>
            </a:r>
            <a:r>
              <a:rPr lang="es-CL" sz="1600" b="1" dirty="0">
                <a:cs typeface="Calibri"/>
              </a:rPr>
              <a:t>del</a:t>
            </a:r>
            <a:r>
              <a:rPr lang="es-CL" sz="1600" b="1" spc="40" dirty="0">
                <a:cs typeface="Calibri"/>
              </a:rPr>
              <a:t> </a:t>
            </a:r>
            <a:r>
              <a:rPr lang="es-CL" sz="1600" b="1" spc="5" dirty="0">
                <a:cs typeface="Calibri"/>
              </a:rPr>
              <a:t>sol</a:t>
            </a:r>
            <a:r>
              <a:rPr lang="es-CL" b="1" spc="5" dirty="0">
                <a:cs typeface="Calibri"/>
              </a:rPr>
              <a:t>.</a:t>
            </a:r>
            <a:endParaRPr lang="es-CL" dirty="0">
              <a:cs typeface="Calibri"/>
            </a:endParaRPr>
          </a:p>
          <a:p>
            <a:endParaRPr lang="es-CL" dirty="0"/>
          </a:p>
        </p:txBody>
      </p:sp>
      <p:pic>
        <p:nvPicPr>
          <p:cNvPr id="9" name="Imagen 8">
            <a:extLst>
              <a:ext uri="{FF2B5EF4-FFF2-40B4-BE49-F238E27FC236}">
                <a16:creationId xmlns:a16="http://schemas.microsoft.com/office/drawing/2014/main" id="{B8F7B596-29C1-4E5E-A513-178B314CF267}"/>
              </a:ext>
            </a:extLst>
          </p:cNvPr>
          <p:cNvPicPr>
            <a:picLocks noChangeAspect="1"/>
          </p:cNvPicPr>
          <p:nvPr/>
        </p:nvPicPr>
        <p:blipFill rotWithShape="1">
          <a:blip r:embed="rId2">
            <a:extLst>
              <a:ext uri="{28A0092B-C50C-407E-A947-70E740481C1C}">
                <a14:useLocalDpi xmlns:a14="http://schemas.microsoft.com/office/drawing/2010/main" val="0"/>
              </a:ext>
            </a:extLst>
          </a:blip>
          <a:srcRect l="50001" r="25369"/>
          <a:stretch/>
        </p:blipFill>
        <p:spPr>
          <a:xfrm>
            <a:off x="6758032" y="144444"/>
            <a:ext cx="2133600" cy="3185962"/>
          </a:xfrm>
          <a:prstGeom prst="rect">
            <a:avLst/>
          </a:prstGeom>
        </p:spPr>
      </p:pic>
      <p:pic>
        <p:nvPicPr>
          <p:cNvPr id="16" name="Imagen 15">
            <a:extLst>
              <a:ext uri="{FF2B5EF4-FFF2-40B4-BE49-F238E27FC236}">
                <a16:creationId xmlns:a16="http://schemas.microsoft.com/office/drawing/2014/main" id="{13A08E87-1FF8-4588-A369-D8F1657E1088}"/>
              </a:ext>
            </a:extLst>
          </p:cNvPr>
          <p:cNvPicPr>
            <a:picLocks noChangeAspect="1"/>
          </p:cNvPicPr>
          <p:nvPr/>
        </p:nvPicPr>
        <p:blipFill rotWithShape="1">
          <a:blip r:embed="rId2">
            <a:extLst>
              <a:ext uri="{28A0092B-C50C-407E-A947-70E740481C1C}">
                <a14:useLocalDpi xmlns:a14="http://schemas.microsoft.com/office/drawing/2010/main" val="0"/>
              </a:ext>
            </a:extLst>
          </a:blip>
          <a:srcRect r="74978"/>
          <a:stretch/>
        </p:blipFill>
        <p:spPr>
          <a:xfrm>
            <a:off x="1618" y="1392477"/>
            <a:ext cx="3735640" cy="5490588"/>
          </a:xfrm>
          <a:prstGeom prst="rect">
            <a:avLst/>
          </a:prstGeom>
        </p:spPr>
      </p:pic>
      <p:pic>
        <p:nvPicPr>
          <p:cNvPr id="18" name="Imagen 17">
            <a:extLst>
              <a:ext uri="{FF2B5EF4-FFF2-40B4-BE49-F238E27FC236}">
                <a16:creationId xmlns:a16="http://schemas.microsoft.com/office/drawing/2014/main" id="{88F45B2C-C2D6-4853-B649-FEBFC8B78C70}"/>
              </a:ext>
            </a:extLst>
          </p:cNvPr>
          <p:cNvPicPr>
            <a:picLocks noChangeAspect="1"/>
          </p:cNvPicPr>
          <p:nvPr/>
        </p:nvPicPr>
        <p:blipFill rotWithShape="1">
          <a:blip r:embed="rId2">
            <a:extLst>
              <a:ext uri="{28A0092B-C50C-407E-A947-70E740481C1C}">
                <a14:useLocalDpi xmlns:a14="http://schemas.microsoft.com/office/drawing/2010/main" val="0"/>
              </a:ext>
            </a:extLst>
          </a:blip>
          <a:srcRect l="24765" r="50000"/>
          <a:stretch/>
        </p:blipFill>
        <p:spPr>
          <a:xfrm>
            <a:off x="3806244" y="191955"/>
            <a:ext cx="2186031" cy="318596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4344" y="144444"/>
            <a:ext cx="7543800" cy="755335"/>
          </a:xfrm>
          <a:prstGeom prst="rect">
            <a:avLst/>
          </a:prstGeom>
        </p:spPr>
        <p:txBody>
          <a:bodyPr vert="horz" wrap="square" lIns="0" tIns="16510" rIns="0" bIns="0" rtlCol="0">
            <a:spAutoFit/>
          </a:bodyPr>
          <a:lstStyle/>
          <a:p>
            <a:pPr marL="133350">
              <a:lnSpc>
                <a:spcPct val="100000"/>
              </a:lnSpc>
              <a:spcBef>
                <a:spcPts val="130"/>
              </a:spcBef>
            </a:pPr>
            <a:r>
              <a:rPr lang="es-CL" spc="5" dirty="0"/>
              <a:t>D</a:t>
            </a:r>
            <a:r>
              <a:rPr spc="15" dirty="0" err="1"/>
              <a:t>ioses</a:t>
            </a:r>
            <a:endParaRPr spc="15" dirty="0"/>
          </a:p>
        </p:txBody>
      </p:sp>
      <p:sp>
        <p:nvSpPr>
          <p:cNvPr id="11" name="object 11"/>
          <p:cNvSpPr txBox="1"/>
          <p:nvPr/>
        </p:nvSpPr>
        <p:spPr>
          <a:xfrm>
            <a:off x="4009977" y="4159589"/>
            <a:ext cx="4951095" cy="511037"/>
          </a:xfrm>
          <a:prstGeom prst="rect">
            <a:avLst/>
          </a:prstGeom>
        </p:spPr>
        <p:txBody>
          <a:bodyPr vert="horz" wrap="square" lIns="0" tIns="33655" rIns="0" bIns="0" rtlCol="0">
            <a:spAutoFit/>
          </a:bodyPr>
          <a:lstStyle/>
          <a:p>
            <a:pPr algn="just">
              <a:lnSpc>
                <a:spcPct val="100000"/>
              </a:lnSpc>
            </a:pPr>
            <a:endParaRPr sz="1500" dirty="0">
              <a:latin typeface="Calibri"/>
              <a:cs typeface="Calibri"/>
            </a:endParaRPr>
          </a:p>
          <a:p>
            <a:pPr algn="just">
              <a:lnSpc>
                <a:spcPct val="100000"/>
              </a:lnSpc>
              <a:spcBef>
                <a:spcPts val="35"/>
              </a:spcBef>
            </a:pPr>
            <a:endParaRPr sz="1600" dirty="0">
              <a:latin typeface="Calibri"/>
              <a:cs typeface="Calibri"/>
            </a:endParaRPr>
          </a:p>
        </p:txBody>
      </p:sp>
      <p:pic>
        <p:nvPicPr>
          <p:cNvPr id="9" name="Imagen 8">
            <a:extLst>
              <a:ext uri="{FF2B5EF4-FFF2-40B4-BE49-F238E27FC236}">
                <a16:creationId xmlns:a16="http://schemas.microsoft.com/office/drawing/2014/main" id="{B8F7B596-29C1-4E5E-A513-178B314CF267}"/>
              </a:ext>
            </a:extLst>
          </p:cNvPr>
          <p:cNvPicPr>
            <a:picLocks noChangeAspect="1"/>
          </p:cNvPicPr>
          <p:nvPr/>
        </p:nvPicPr>
        <p:blipFill rotWithShape="1">
          <a:blip r:embed="rId2">
            <a:extLst>
              <a:ext uri="{28A0092B-C50C-407E-A947-70E740481C1C}">
                <a14:useLocalDpi xmlns:a14="http://schemas.microsoft.com/office/drawing/2010/main" val="0"/>
              </a:ext>
            </a:extLst>
          </a:blip>
          <a:srcRect l="50001" r="25369"/>
          <a:stretch/>
        </p:blipFill>
        <p:spPr>
          <a:xfrm>
            <a:off x="63794" y="1044223"/>
            <a:ext cx="3764831" cy="5621771"/>
          </a:xfrm>
          <a:prstGeom prst="rect">
            <a:avLst/>
          </a:prstGeom>
        </p:spPr>
      </p:pic>
      <p:pic>
        <p:nvPicPr>
          <p:cNvPr id="16" name="Imagen 15">
            <a:extLst>
              <a:ext uri="{FF2B5EF4-FFF2-40B4-BE49-F238E27FC236}">
                <a16:creationId xmlns:a16="http://schemas.microsoft.com/office/drawing/2014/main" id="{13A08E87-1FF8-4588-A369-D8F1657E1088}"/>
              </a:ext>
            </a:extLst>
          </p:cNvPr>
          <p:cNvPicPr>
            <a:picLocks noChangeAspect="1"/>
          </p:cNvPicPr>
          <p:nvPr/>
        </p:nvPicPr>
        <p:blipFill rotWithShape="1">
          <a:blip r:embed="rId2">
            <a:extLst>
              <a:ext uri="{28A0092B-C50C-407E-A947-70E740481C1C}">
                <a14:useLocalDpi xmlns:a14="http://schemas.microsoft.com/office/drawing/2010/main" val="0"/>
              </a:ext>
            </a:extLst>
          </a:blip>
          <a:srcRect r="74978"/>
          <a:stretch/>
        </p:blipFill>
        <p:spPr>
          <a:xfrm>
            <a:off x="3828625" y="144444"/>
            <a:ext cx="2384351" cy="3504484"/>
          </a:xfrm>
          <a:prstGeom prst="rect">
            <a:avLst/>
          </a:prstGeom>
        </p:spPr>
      </p:pic>
      <p:pic>
        <p:nvPicPr>
          <p:cNvPr id="18" name="Imagen 17">
            <a:extLst>
              <a:ext uri="{FF2B5EF4-FFF2-40B4-BE49-F238E27FC236}">
                <a16:creationId xmlns:a16="http://schemas.microsoft.com/office/drawing/2014/main" id="{88F45B2C-C2D6-4853-B649-FEBFC8B78C70}"/>
              </a:ext>
            </a:extLst>
          </p:cNvPr>
          <p:cNvPicPr>
            <a:picLocks noChangeAspect="1"/>
          </p:cNvPicPr>
          <p:nvPr/>
        </p:nvPicPr>
        <p:blipFill rotWithShape="1">
          <a:blip r:embed="rId2">
            <a:extLst>
              <a:ext uri="{28A0092B-C50C-407E-A947-70E740481C1C}">
                <a14:useLocalDpi xmlns:a14="http://schemas.microsoft.com/office/drawing/2010/main" val="0"/>
              </a:ext>
            </a:extLst>
          </a:blip>
          <a:srcRect l="24765" r="50000"/>
          <a:stretch/>
        </p:blipFill>
        <p:spPr>
          <a:xfrm>
            <a:off x="6514502" y="0"/>
            <a:ext cx="2446570" cy="3565677"/>
          </a:xfrm>
          <a:prstGeom prst="rect">
            <a:avLst/>
          </a:prstGeom>
        </p:spPr>
      </p:pic>
      <p:sp>
        <p:nvSpPr>
          <p:cNvPr id="3" name="CuadroTexto 2">
            <a:extLst>
              <a:ext uri="{FF2B5EF4-FFF2-40B4-BE49-F238E27FC236}">
                <a16:creationId xmlns:a16="http://schemas.microsoft.com/office/drawing/2014/main" id="{0E12DF7F-D133-49C9-922A-2BB686EBA449}"/>
              </a:ext>
            </a:extLst>
          </p:cNvPr>
          <p:cNvSpPr txBox="1"/>
          <p:nvPr/>
        </p:nvSpPr>
        <p:spPr>
          <a:xfrm>
            <a:off x="3975633" y="3587142"/>
            <a:ext cx="4753023" cy="2862322"/>
          </a:xfrm>
          <a:prstGeom prst="rect">
            <a:avLst/>
          </a:prstGeom>
          <a:noFill/>
        </p:spPr>
        <p:txBody>
          <a:bodyPr wrap="square" rtlCol="0">
            <a:spAutoFit/>
          </a:bodyPr>
          <a:lstStyle/>
          <a:p>
            <a:pPr algn="just"/>
            <a:r>
              <a:rPr lang="es-CL" b="1" dirty="0"/>
              <a:t>Pachamama</a:t>
            </a:r>
            <a:r>
              <a:rPr lang="es-CL" dirty="0"/>
              <a:t> es la Diosa venerada por los pueblos indígenas de los Andes. También es conocida como madre tierra/tiempo. En la mitología inca, Pachamama es una diosa de la fertilidad que preside sobre la siembra y cosecha, personificando las montañas y provocando terremotos. También es una deidad omnipresente e independiente que tiene su propio poder creativo autosuficiente para mantener la vida en la tierra</a:t>
            </a:r>
          </a:p>
        </p:txBody>
      </p:sp>
    </p:spTree>
    <p:extLst>
      <p:ext uri="{BB962C8B-B14F-4D97-AF65-F5344CB8AC3E}">
        <p14:creationId xmlns:p14="http://schemas.microsoft.com/office/powerpoint/2010/main" val="2090903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03C55445-F15D-493F-BC1B-9888D6160CFF}"/>
              </a:ext>
            </a:extLst>
          </p:cNvPr>
          <p:cNvSpPr txBox="1">
            <a:spLocks noChangeArrowheads="1"/>
          </p:cNvSpPr>
          <p:nvPr/>
        </p:nvSpPr>
        <p:spPr bwMode="auto">
          <a:xfrm>
            <a:off x="0" y="0"/>
            <a:ext cx="9144000" cy="2246313"/>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800" b="1" i="0" u="sng" strike="noStrike" kern="1200" cap="none" spc="0" normalizeH="0" baseline="0" noProof="0" dirty="0">
                <a:ln>
                  <a:noFill/>
                </a:ln>
                <a:solidFill>
                  <a:srgbClr val="A50021"/>
                </a:solidFill>
                <a:effectLst/>
                <a:uLnTx/>
                <a:uFillTx/>
                <a:latin typeface="Arial"/>
                <a:ea typeface="+mn-ea"/>
                <a:cs typeface="Arial" panose="020B0604020202020204" pitchFamily="34" charset="0"/>
              </a:rPr>
              <a:t>Economía</a:t>
            </a:r>
            <a:r>
              <a:rPr kumimoji="0" lang="es-ES_tradnl" sz="2800" b="0" i="0" u="none" strike="noStrike" kern="1200" cap="none" spc="0" normalizeH="0" baseline="0" noProof="0" dirty="0">
                <a:ln>
                  <a:noFill/>
                </a:ln>
                <a:solidFill>
                  <a:srgbClr val="A50021"/>
                </a:solidFill>
                <a:effectLst/>
                <a:uLnTx/>
                <a:uFillTx/>
                <a:latin typeface="Arial"/>
                <a:ea typeface="+mn-ea"/>
                <a:cs typeface="Arial" panose="020B0604020202020204" pitchFamily="34" charset="0"/>
              </a:rPr>
              <a:t>: practicaban una agricultura muy desarrollada que incluía veinte variedades de maíz y cuarenta de papas.  Además cultivaban el maní, la coca y el algodón.  Para ello construían terrazas en la falda de las montañas</a:t>
            </a:r>
            <a:endParaRPr kumimoji="0" lang="es-ES_tradnl" sz="2800" b="0" i="0" u="sng" strike="noStrike" kern="1200" cap="none" spc="0" normalizeH="0" baseline="0" noProof="0" dirty="0">
              <a:ln>
                <a:noFill/>
              </a:ln>
              <a:solidFill>
                <a:srgbClr val="A50021"/>
              </a:solidFill>
              <a:effectLst/>
              <a:uLnTx/>
              <a:uFillTx/>
              <a:latin typeface="Arial"/>
              <a:ea typeface="+mn-ea"/>
              <a:cs typeface="Arial" panose="020B0604020202020204" pitchFamily="34" charset="0"/>
            </a:endParaRPr>
          </a:p>
        </p:txBody>
      </p:sp>
      <p:pic>
        <p:nvPicPr>
          <p:cNvPr id="31747" name="Picture 3">
            <a:extLst>
              <a:ext uri="{FF2B5EF4-FFF2-40B4-BE49-F238E27FC236}">
                <a16:creationId xmlns:a16="http://schemas.microsoft.com/office/drawing/2014/main" id="{21A77352-0F7D-437A-B0C4-4B686E279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4563"/>
            <a:ext cx="472440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a:extLst>
              <a:ext uri="{FF2B5EF4-FFF2-40B4-BE49-F238E27FC236}">
                <a16:creationId xmlns:a16="http://schemas.microsoft.com/office/drawing/2014/main" id="{842AB5D0-21D8-4666-AFEB-87D484127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953000"/>
            <a:ext cx="4419600" cy="1905000"/>
          </a:xfrm>
          <a:prstGeom prst="rect">
            <a:avLst/>
          </a:prstGeom>
          <a:noFill/>
          <a:ln w="57150">
            <a:solidFill>
              <a:srgbClr val="FF9933"/>
            </a:solidFill>
            <a:miter lim="800000"/>
            <a:headEnd/>
            <a:tailEnd/>
          </a:ln>
          <a:extLst>
            <a:ext uri="{909E8E84-426E-40DD-AFC4-6F175D3DCCD1}">
              <a14:hiddenFill xmlns:a14="http://schemas.microsoft.com/office/drawing/2010/main">
                <a:solidFill>
                  <a:srgbClr val="FFFFFF"/>
                </a:solidFill>
              </a14:hiddenFill>
            </a:ext>
          </a:extLst>
        </p:spPr>
      </p:pic>
      <p:pic>
        <p:nvPicPr>
          <p:cNvPr id="31749" name="Picture 5">
            <a:extLst>
              <a:ext uri="{FF2B5EF4-FFF2-40B4-BE49-F238E27FC236}">
                <a16:creationId xmlns:a16="http://schemas.microsoft.com/office/drawing/2014/main" id="{24591235-A805-4990-872B-5A73FA8DB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214563"/>
            <a:ext cx="4419600" cy="2662237"/>
          </a:xfrm>
          <a:prstGeom prst="rect">
            <a:avLst/>
          </a:prstGeom>
          <a:noFill/>
          <a:ln w="571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5062" name="Text Box 6">
            <a:extLst>
              <a:ext uri="{FF2B5EF4-FFF2-40B4-BE49-F238E27FC236}">
                <a16:creationId xmlns:a16="http://schemas.microsoft.com/office/drawing/2014/main" id="{AE804AE6-E490-4238-98E3-F46A1CEC914D}"/>
              </a:ext>
            </a:extLst>
          </p:cNvPr>
          <p:cNvSpPr txBox="1">
            <a:spLocks noChangeArrowheads="1"/>
          </p:cNvSpPr>
          <p:nvPr/>
        </p:nvSpPr>
        <p:spPr bwMode="auto">
          <a:xfrm>
            <a:off x="0" y="6324600"/>
            <a:ext cx="3897313" cy="457200"/>
          </a:xfrm>
          <a:prstGeom prst="rect">
            <a:avLst/>
          </a:prstGeom>
          <a:solidFill>
            <a:srgbClr val="FFCCCC"/>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maní</a:t>
            </a:r>
          </a:p>
        </p:txBody>
      </p:sp>
      <p:sp>
        <p:nvSpPr>
          <p:cNvPr id="45063" name="Text Box 7">
            <a:extLst>
              <a:ext uri="{FF2B5EF4-FFF2-40B4-BE49-F238E27FC236}">
                <a16:creationId xmlns:a16="http://schemas.microsoft.com/office/drawing/2014/main" id="{6BBED99E-06BF-4270-8FCF-10996C4F4B2A}"/>
              </a:ext>
            </a:extLst>
          </p:cNvPr>
          <p:cNvSpPr txBox="1">
            <a:spLocks noChangeArrowheads="1"/>
          </p:cNvSpPr>
          <p:nvPr/>
        </p:nvSpPr>
        <p:spPr bwMode="auto">
          <a:xfrm>
            <a:off x="4857750" y="4400550"/>
            <a:ext cx="3524250" cy="457200"/>
          </a:xfrm>
          <a:prstGeom prst="rect">
            <a:avLst/>
          </a:prstGeom>
          <a:solidFill>
            <a:srgbClr val="FFCCCC"/>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maíz</a:t>
            </a:r>
          </a:p>
        </p:txBody>
      </p:sp>
      <p:sp>
        <p:nvSpPr>
          <p:cNvPr id="45064" name="Text Box 8">
            <a:extLst>
              <a:ext uri="{FF2B5EF4-FFF2-40B4-BE49-F238E27FC236}">
                <a16:creationId xmlns:a16="http://schemas.microsoft.com/office/drawing/2014/main" id="{543969FE-BB9B-449C-BC08-BFCB8F6AC1E3}"/>
              </a:ext>
            </a:extLst>
          </p:cNvPr>
          <p:cNvSpPr txBox="1">
            <a:spLocks noChangeArrowheads="1"/>
          </p:cNvSpPr>
          <p:nvPr/>
        </p:nvSpPr>
        <p:spPr bwMode="auto">
          <a:xfrm>
            <a:off x="4800600" y="6400800"/>
            <a:ext cx="3557588" cy="457200"/>
          </a:xfrm>
          <a:prstGeom prst="rect">
            <a:avLst/>
          </a:prstGeom>
          <a:solidFill>
            <a:srgbClr val="FFCCCC"/>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8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coca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ppt_x</p:attrName>
                                        </p:attrNameLst>
                                      </p:cBhvr>
                                      <p:tavLst>
                                        <p:tav tm="0">
                                          <p:val>
                                            <p:strVal val="#ppt_x+#ppt_w/2"/>
                                          </p:val>
                                        </p:tav>
                                        <p:tav tm="100000">
                                          <p:val>
                                            <p:strVal val="#ppt_x"/>
                                          </p:val>
                                        </p:tav>
                                      </p:tavLst>
                                    </p:anim>
                                    <p:anim calcmode="lin" valueType="num">
                                      <p:cBhvr>
                                        <p:cTn id="8" dur="500" fill="hold"/>
                                        <p:tgtEl>
                                          <p:spTgt spid="31746"/>
                                        </p:tgtEl>
                                        <p:attrNameLst>
                                          <p:attrName>ppt_y</p:attrName>
                                        </p:attrNameLst>
                                      </p:cBhvr>
                                      <p:tavLst>
                                        <p:tav tm="0">
                                          <p:val>
                                            <p:strVal val="#ppt_y"/>
                                          </p:val>
                                        </p:tav>
                                        <p:tav tm="100000">
                                          <p:val>
                                            <p:strVal val="#ppt_y"/>
                                          </p:val>
                                        </p:tav>
                                      </p:tavLst>
                                    </p:anim>
                                    <p:anim calcmode="lin" valueType="num">
                                      <p:cBhvr>
                                        <p:cTn id="9" dur="500" fill="hold"/>
                                        <p:tgtEl>
                                          <p:spTgt spid="31746"/>
                                        </p:tgtEl>
                                        <p:attrNameLst>
                                          <p:attrName>ppt_w</p:attrName>
                                        </p:attrNameLst>
                                      </p:cBhvr>
                                      <p:tavLst>
                                        <p:tav tm="0">
                                          <p:val>
                                            <p:fltVal val="0"/>
                                          </p:val>
                                        </p:tav>
                                        <p:tav tm="100000">
                                          <p:val>
                                            <p:strVal val="#ppt_w"/>
                                          </p:val>
                                        </p:tav>
                                      </p:tavLst>
                                    </p:anim>
                                    <p:anim calcmode="lin" valueType="num">
                                      <p:cBhvr>
                                        <p:cTn id="10" dur="500" fill="hold"/>
                                        <p:tgtEl>
                                          <p:spTgt spid="31746"/>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2" fill="hold" nodeType="clickEffect">
                                  <p:stCondLst>
                                    <p:cond delay="0"/>
                                  </p:stCondLst>
                                  <p:childTnLst>
                                    <p:set>
                                      <p:cBhvr>
                                        <p:cTn id="14" dur="1" fill="hold">
                                          <p:stCondLst>
                                            <p:cond delay="0"/>
                                          </p:stCondLst>
                                        </p:cTn>
                                        <p:tgtEl>
                                          <p:spTgt spid="31747"/>
                                        </p:tgtEl>
                                        <p:attrNameLst>
                                          <p:attrName>style.visibility</p:attrName>
                                        </p:attrNameLst>
                                      </p:cBhvr>
                                      <p:to>
                                        <p:strVal val="visible"/>
                                      </p:to>
                                    </p:set>
                                    <p:anim calcmode="lin" valueType="num">
                                      <p:cBhvr>
                                        <p:cTn id="15" dur="500" fill="hold"/>
                                        <p:tgtEl>
                                          <p:spTgt spid="31747"/>
                                        </p:tgtEl>
                                        <p:attrNameLst>
                                          <p:attrName>ppt_x</p:attrName>
                                        </p:attrNameLst>
                                      </p:cBhvr>
                                      <p:tavLst>
                                        <p:tav tm="0">
                                          <p:val>
                                            <p:strVal val="#ppt_x+#ppt_w/2"/>
                                          </p:val>
                                        </p:tav>
                                        <p:tav tm="100000">
                                          <p:val>
                                            <p:strVal val="#ppt_x"/>
                                          </p:val>
                                        </p:tav>
                                      </p:tavLst>
                                    </p:anim>
                                    <p:anim calcmode="lin" valueType="num">
                                      <p:cBhvr>
                                        <p:cTn id="16" dur="500" fill="hold"/>
                                        <p:tgtEl>
                                          <p:spTgt spid="31747"/>
                                        </p:tgtEl>
                                        <p:attrNameLst>
                                          <p:attrName>ppt_y</p:attrName>
                                        </p:attrNameLst>
                                      </p:cBhvr>
                                      <p:tavLst>
                                        <p:tav tm="0">
                                          <p:val>
                                            <p:strVal val="#ppt_y"/>
                                          </p:val>
                                        </p:tav>
                                        <p:tav tm="100000">
                                          <p:val>
                                            <p:strVal val="#ppt_y"/>
                                          </p:val>
                                        </p:tav>
                                      </p:tavLst>
                                    </p:anim>
                                    <p:anim calcmode="lin" valueType="num">
                                      <p:cBhvr>
                                        <p:cTn id="17" dur="500" fill="hold"/>
                                        <p:tgtEl>
                                          <p:spTgt spid="31747"/>
                                        </p:tgtEl>
                                        <p:attrNameLst>
                                          <p:attrName>ppt_w</p:attrName>
                                        </p:attrNameLst>
                                      </p:cBhvr>
                                      <p:tavLst>
                                        <p:tav tm="0">
                                          <p:val>
                                            <p:fltVal val="0"/>
                                          </p:val>
                                        </p:tav>
                                        <p:tav tm="100000">
                                          <p:val>
                                            <p:strVal val="#ppt_w"/>
                                          </p:val>
                                        </p:tav>
                                      </p:tavLst>
                                    </p:anim>
                                    <p:anim calcmode="lin" valueType="num">
                                      <p:cBhvr>
                                        <p:cTn id="18" dur="500" fill="hold"/>
                                        <p:tgtEl>
                                          <p:spTgt spid="31747"/>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2" fill="hold" nodeType="clickEffect">
                                  <p:stCondLst>
                                    <p:cond delay="0"/>
                                  </p:stCondLst>
                                  <p:childTnLst>
                                    <p:set>
                                      <p:cBhvr>
                                        <p:cTn id="22" dur="1" fill="hold">
                                          <p:stCondLst>
                                            <p:cond delay="0"/>
                                          </p:stCondLst>
                                        </p:cTn>
                                        <p:tgtEl>
                                          <p:spTgt spid="31748"/>
                                        </p:tgtEl>
                                        <p:attrNameLst>
                                          <p:attrName>style.visibility</p:attrName>
                                        </p:attrNameLst>
                                      </p:cBhvr>
                                      <p:to>
                                        <p:strVal val="visible"/>
                                      </p:to>
                                    </p:set>
                                    <p:anim calcmode="lin" valueType="num">
                                      <p:cBhvr>
                                        <p:cTn id="23" dur="500" fill="hold"/>
                                        <p:tgtEl>
                                          <p:spTgt spid="31748"/>
                                        </p:tgtEl>
                                        <p:attrNameLst>
                                          <p:attrName>ppt_x</p:attrName>
                                        </p:attrNameLst>
                                      </p:cBhvr>
                                      <p:tavLst>
                                        <p:tav tm="0">
                                          <p:val>
                                            <p:strVal val="#ppt_x+#ppt_w/2"/>
                                          </p:val>
                                        </p:tav>
                                        <p:tav tm="100000">
                                          <p:val>
                                            <p:strVal val="#ppt_x"/>
                                          </p:val>
                                        </p:tav>
                                      </p:tavLst>
                                    </p:anim>
                                    <p:anim calcmode="lin" valueType="num">
                                      <p:cBhvr>
                                        <p:cTn id="24" dur="500" fill="hold"/>
                                        <p:tgtEl>
                                          <p:spTgt spid="31748"/>
                                        </p:tgtEl>
                                        <p:attrNameLst>
                                          <p:attrName>ppt_y</p:attrName>
                                        </p:attrNameLst>
                                      </p:cBhvr>
                                      <p:tavLst>
                                        <p:tav tm="0">
                                          <p:val>
                                            <p:strVal val="#ppt_y"/>
                                          </p:val>
                                        </p:tav>
                                        <p:tav tm="100000">
                                          <p:val>
                                            <p:strVal val="#ppt_y"/>
                                          </p:val>
                                        </p:tav>
                                      </p:tavLst>
                                    </p:anim>
                                    <p:anim calcmode="lin" valueType="num">
                                      <p:cBhvr>
                                        <p:cTn id="25" dur="500" fill="hold"/>
                                        <p:tgtEl>
                                          <p:spTgt spid="31748"/>
                                        </p:tgtEl>
                                        <p:attrNameLst>
                                          <p:attrName>ppt_w</p:attrName>
                                        </p:attrNameLst>
                                      </p:cBhvr>
                                      <p:tavLst>
                                        <p:tav tm="0">
                                          <p:val>
                                            <p:fltVal val="0"/>
                                          </p:val>
                                        </p:tav>
                                        <p:tav tm="100000">
                                          <p:val>
                                            <p:strVal val="#ppt_w"/>
                                          </p:val>
                                        </p:tav>
                                      </p:tavLst>
                                    </p:anim>
                                    <p:anim calcmode="lin" valueType="num">
                                      <p:cBhvr>
                                        <p:cTn id="26" dur="500" fill="hold"/>
                                        <p:tgtEl>
                                          <p:spTgt spid="31748"/>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2" fill="hold" nodeType="clickEffect">
                                  <p:stCondLst>
                                    <p:cond delay="0"/>
                                  </p:stCondLst>
                                  <p:childTnLst>
                                    <p:set>
                                      <p:cBhvr>
                                        <p:cTn id="30" dur="1" fill="hold">
                                          <p:stCondLst>
                                            <p:cond delay="0"/>
                                          </p:stCondLst>
                                        </p:cTn>
                                        <p:tgtEl>
                                          <p:spTgt spid="31749"/>
                                        </p:tgtEl>
                                        <p:attrNameLst>
                                          <p:attrName>style.visibility</p:attrName>
                                        </p:attrNameLst>
                                      </p:cBhvr>
                                      <p:to>
                                        <p:strVal val="visible"/>
                                      </p:to>
                                    </p:set>
                                    <p:anim calcmode="lin" valueType="num">
                                      <p:cBhvr>
                                        <p:cTn id="31" dur="500" fill="hold"/>
                                        <p:tgtEl>
                                          <p:spTgt spid="31749"/>
                                        </p:tgtEl>
                                        <p:attrNameLst>
                                          <p:attrName>ppt_x</p:attrName>
                                        </p:attrNameLst>
                                      </p:cBhvr>
                                      <p:tavLst>
                                        <p:tav tm="0">
                                          <p:val>
                                            <p:strVal val="#ppt_x+#ppt_w/2"/>
                                          </p:val>
                                        </p:tav>
                                        <p:tav tm="100000">
                                          <p:val>
                                            <p:strVal val="#ppt_x"/>
                                          </p:val>
                                        </p:tav>
                                      </p:tavLst>
                                    </p:anim>
                                    <p:anim calcmode="lin" valueType="num">
                                      <p:cBhvr>
                                        <p:cTn id="32" dur="500" fill="hold"/>
                                        <p:tgtEl>
                                          <p:spTgt spid="31749"/>
                                        </p:tgtEl>
                                        <p:attrNameLst>
                                          <p:attrName>ppt_y</p:attrName>
                                        </p:attrNameLst>
                                      </p:cBhvr>
                                      <p:tavLst>
                                        <p:tav tm="0">
                                          <p:val>
                                            <p:strVal val="#ppt_y"/>
                                          </p:val>
                                        </p:tav>
                                        <p:tav tm="100000">
                                          <p:val>
                                            <p:strVal val="#ppt_y"/>
                                          </p:val>
                                        </p:tav>
                                      </p:tavLst>
                                    </p:anim>
                                    <p:anim calcmode="lin" valueType="num">
                                      <p:cBhvr>
                                        <p:cTn id="33" dur="500" fill="hold"/>
                                        <p:tgtEl>
                                          <p:spTgt spid="31749"/>
                                        </p:tgtEl>
                                        <p:attrNameLst>
                                          <p:attrName>ppt_w</p:attrName>
                                        </p:attrNameLst>
                                      </p:cBhvr>
                                      <p:tavLst>
                                        <p:tav tm="0">
                                          <p:val>
                                            <p:fltVal val="0"/>
                                          </p:val>
                                        </p:tav>
                                        <p:tav tm="100000">
                                          <p:val>
                                            <p:strVal val="#ppt_w"/>
                                          </p:val>
                                        </p:tav>
                                      </p:tavLst>
                                    </p:anim>
                                    <p:anim calcmode="lin" valueType="num">
                                      <p:cBhvr>
                                        <p:cTn id="34" dur="500" fill="hold"/>
                                        <p:tgtEl>
                                          <p:spTgt spid="317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2" y="0"/>
            <a:ext cx="9144000" cy="6858000"/>
          </a:xfrm>
          <a:prstGeom prst="rect">
            <a:avLst/>
          </a:prstGeom>
        </p:spPr>
      </p:pic>
      <p:sp>
        <p:nvSpPr>
          <p:cNvPr id="2" name="object 2"/>
          <p:cNvSpPr txBox="1"/>
          <p:nvPr/>
        </p:nvSpPr>
        <p:spPr>
          <a:xfrm>
            <a:off x="4343400" y="152400"/>
            <a:ext cx="4648200" cy="2105705"/>
          </a:xfrm>
          <a:prstGeom prst="rect">
            <a:avLst/>
          </a:prstGeom>
        </p:spPr>
        <p:txBody>
          <a:bodyPr vert="horz" wrap="square" lIns="0" tIns="27940" rIns="0" bIns="0" rtlCol="0">
            <a:spAutoFit/>
          </a:bodyPr>
          <a:lstStyle/>
          <a:p>
            <a:pPr marL="12065" marR="5080" algn="just">
              <a:lnSpc>
                <a:spcPts val="3229"/>
              </a:lnSpc>
              <a:spcBef>
                <a:spcPts val="220"/>
              </a:spcBef>
              <a:tabLst>
                <a:tab pos="356235" algn="l"/>
              </a:tabLst>
            </a:pPr>
            <a:r>
              <a:rPr sz="2700" dirty="0" err="1">
                <a:solidFill>
                  <a:srgbClr val="FF0000"/>
                </a:solidFill>
                <a:latin typeface="Maiandra GD"/>
                <a:cs typeface="Maiandra GD"/>
              </a:rPr>
              <a:t>Objetivo</a:t>
            </a:r>
            <a:r>
              <a:rPr sz="2700" dirty="0">
                <a:solidFill>
                  <a:srgbClr val="FF0000"/>
                </a:solidFill>
                <a:latin typeface="Maiandra GD"/>
                <a:cs typeface="Maiandra GD"/>
              </a:rPr>
              <a:t>:</a:t>
            </a:r>
            <a:r>
              <a:rPr lang="es-CL" sz="2700" dirty="0">
                <a:solidFill>
                  <a:srgbClr val="FF0000"/>
                </a:solidFill>
                <a:latin typeface="Maiandra GD"/>
                <a:cs typeface="Maiandra GD"/>
              </a:rPr>
              <a:t> </a:t>
            </a:r>
            <a:r>
              <a:rPr lang="es-CL" sz="2700" spc="-15" dirty="0">
                <a:latin typeface="Maiandra GD"/>
                <a:cs typeface="Maiandra GD"/>
              </a:rPr>
              <a:t>Analizar la composición de la civilización azteca y su impacto en las sociedades contemporáneas</a:t>
            </a:r>
            <a:endParaRPr lang="es-CL" sz="2700" dirty="0">
              <a:latin typeface="Maiandra GD"/>
              <a:cs typeface="Maiandra GD"/>
            </a:endParaRPr>
          </a:p>
          <a:p>
            <a:pPr marL="355600" marR="5080" indent="-343535" algn="just">
              <a:lnSpc>
                <a:spcPts val="3229"/>
              </a:lnSpc>
              <a:spcBef>
                <a:spcPts val="220"/>
              </a:spcBef>
              <a:buFont typeface="Arial"/>
              <a:buChar char="•"/>
              <a:tabLst>
                <a:tab pos="356235" algn="l"/>
              </a:tabLst>
            </a:pPr>
            <a:endParaRPr sz="2700" dirty="0">
              <a:latin typeface="Maiandra GD"/>
              <a:cs typeface="Maiandra G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11">
            <a:extLst>
              <a:ext uri="{FF2B5EF4-FFF2-40B4-BE49-F238E27FC236}">
                <a16:creationId xmlns:a16="http://schemas.microsoft.com/office/drawing/2014/main" id="{08C8DCD2-1E42-44AC-8411-6D1A293F2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465" b="5032"/>
          <a:stretch>
            <a:fillRect/>
          </a:stretch>
        </p:blipFill>
        <p:spPr bwMode="auto">
          <a:xfrm>
            <a:off x="4843463" y="0"/>
            <a:ext cx="4300537"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2">
            <a:extLst>
              <a:ext uri="{FF2B5EF4-FFF2-40B4-BE49-F238E27FC236}">
                <a16:creationId xmlns:a16="http://schemas.microsoft.com/office/drawing/2014/main" id="{BBAB612D-BD72-447A-98CE-A1B31FD9686C}"/>
              </a:ext>
            </a:extLst>
          </p:cNvPr>
          <p:cNvSpPr txBox="1">
            <a:spLocks noChangeArrowheads="1"/>
          </p:cNvSpPr>
          <p:nvPr/>
        </p:nvSpPr>
        <p:spPr bwMode="auto">
          <a:xfrm>
            <a:off x="0" y="159534"/>
            <a:ext cx="4857750" cy="95410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sz="2800" b="0" i="0" u="none" strike="noStrike" kern="1200" cap="none" spc="0" normalizeH="0" baseline="0" noProof="0" dirty="0">
                <a:ln>
                  <a:noFill/>
                </a:ln>
                <a:effectLst/>
                <a:uLnTx/>
                <a:uFillTx/>
                <a:latin typeface="Berlin Sans FB Demi" pitchFamily="34" charset="0"/>
                <a:ea typeface="+mn-ea"/>
                <a:cs typeface="Arial" panose="020B0604020202020204" pitchFamily="34" charset="0"/>
              </a:rPr>
              <a:t>Comparación de las Civilizaciones Precolombinas</a:t>
            </a:r>
            <a:r>
              <a:rPr kumimoji="0" lang="es-CL" sz="2800" b="1" i="0" u="none" strike="noStrike" kern="1200" cap="none" spc="0" normalizeH="0" baseline="0" noProof="0" dirty="0">
                <a:ln>
                  <a:noFill/>
                </a:ln>
                <a:effectLst>
                  <a:outerShdw blurRad="38100" dist="38100" dir="2700000" algn="tl">
                    <a:srgbClr val="C0C0C0"/>
                  </a:outerShdw>
                </a:effectLst>
                <a:uLnTx/>
                <a:uFillTx/>
                <a:latin typeface="Berlin Sans FB Demi" pitchFamily="34" charset="0"/>
                <a:ea typeface="+mn-ea"/>
                <a:cs typeface="Arial" panose="020B0604020202020204" pitchFamily="34" charset="0"/>
              </a:rPr>
              <a:t> </a:t>
            </a:r>
            <a:endParaRPr kumimoji="0" lang="es-ES" sz="2800" b="1" i="0" u="none" strike="noStrike" kern="1200" cap="none" spc="0" normalizeH="0" baseline="0" noProof="0" dirty="0">
              <a:ln>
                <a:noFill/>
              </a:ln>
              <a:effectLst>
                <a:outerShdw blurRad="38100" dist="38100" dir="2700000" algn="tl">
                  <a:srgbClr val="C0C0C0"/>
                </a:outerShdw>
              </a:effectLst>
              <a:uLnTx/>
              <a:uFillTx/>
              <a:latin typeface="Berlin Sans FB Demi" pitchFamily="34" charset="0"/>
              <a:ea typeface="+mn-ea"/>
              <a:cs typeface="Arial" panose="020B0604020202020204" pitchFamily="34" charset="0"/>
            </a:endParaRPr>
          </a:p>
        </p:txBody>
      </p:sp>
      <p:sp>
        <p:nvSpPr>
          <p:cNvPr id="188420" name="Text Box 3">
            <a:extLst>
              <a:ext uri="{FF2B5EF4-FFF2-40B4-BE49-F238E27FC236}">
                <a16:creationId xmlns:a16="http://schemas.microsoft.com/office/drawing/2014/main" id="{469DEF12-AD1C-428D-88F6-E3547C9E1693}"/>
              </a:ext>
            </a:extLst>
          </p:cNvPr>
          <p:cNvSpPr txBox="1">
            <a:spLocks noChangeArrowheads="1"/>
          </p:cNvSpPr>
          <p:nvPr/>
        </p:nvSpPr>
        <p:spPr bwMode="auto">
          <a:xfrm>
            <a:off x="914400" y="1325194"/>
            <a:ext cx="27146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altLang="es-CL" sz="2800" b="1" i="0" u="none" strike="noStrike" kern="1200" cap="none" spc="0" normalizeH="0" baseline="0" noProof="0" dirty="0">
                <a:ln>
                  <a:noFill/>
                </a:ln>
                <a:effectLst/>
                <a:uLnTx/>
                <a:uFillTx/>
                <a:latin typeface="Berlin Sans FB Demi" panose="020E0802020502020306" pitchFamily="34" charset="0"/>
                <a:ea typeface="+mn-ea"/>
                <a:cs typeface="Arial" panose="020B0604020202020204" pitchFamily="34" charset="0"/>
              </a:rPr>
              <a:t>Economía</a:t>
            </a:r>
            <a:r>
              <a:rPr kumimoji="0" lang="es-CL" altLang="es-CL" sz="2800" b="1" i="0" u="none" strike="noStrike" kern="1200" cap="none" spc="0" normalizeH="0" baseline="0" noProof="0" dirty="0">
                <a:ln>
                  <a:noFill/>
                </a:ln>
                <a:solidFill>
                  <a:srgbClr val="000000"/>
                </a:solidFill>
                <a:effectLst/>
                <a:uLnTx/>
                <a:uFillTx/>
                <a:latin typeface="Berlin Sans FB Demi" panose="020E0802020502020306" pitchFamily="34" charset="0"/>
                <a:ea typeface="+mn-ea"/>
                <a:cs typeface="Arial" panose="020B0604020202020204" pitchFamily="34" charset="0"/>
              </a:rPr>
              <a:t> </a:t>
            </a:r>
            <a:endParaRPr kumimoji="0" lang="es-ES" altLang="es-CL" sz="2800" b="1" i="0" u="none" strike="noStrike" kern="1200" cap="none" spc="0" normalizeH="0" baseline="0" noProof="0" dirty="0">
              <a:ln>
                <a:noFill/>
              </a:ln>
              <a:solidFill>
                <a:srgbClr val="000000"/>
              </a:solidFill>
              <a:effectLst/>
              <a:uLnTx/>
              <a:uFillTx/>
              <a:latin typeface="Berlin Sans FB Demi" panose="020E0802020502020306" pitchFamily="34" charset="0"/>
              <a:ea typeface="+mn-ea"/>
              <a:cs typeface="Arial" panose="020B0604020202020204" pitchFamily="34" charset="0"/>
            </a:endParaRPr>
          </a:p>
        </p:txBody>
      </p:sp>
      <p:sp>
        <p:nvSpPr>
          <p:cNvPr id="188421" name="Text Box 4">
            <a:extLst>
              <a:ext uri="{FF2B5EF4-FFF2-40B4-BE49-F238E27FC236}">
                <a16:creationId xmlns:a16="http://schemas.microsoft.com/office/drawing/2014/main" id="{F82D295D-F376-47A0-A906-4C2B3FCF5170}"/>
              </a:ext>
            </a:extLst>
          </p:cNvPr>
          <p:cNvSpPr txBox="1">
            <a:spLocks noChangeArrowheads="1"/>
          </p:cNvSpPr>
          <p:nvPr/>
        </p:nvSpPr>
        <p:spPr bwMode="auto">
          <a:xfrm>
            <a:off x="214312" y="3127376"/>
            <a:ext cx="87153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342900" marR="0" lvl="0" indent="-342900" algn="just" defTabSz="914400" rtl="0" eaLnBrk="1" fontAlgn="base" latinLnBrk="0" hangingPunct="1">
              <a:lnSpc>
                <a:spcPct val="100000"/>
              </a:lnSpc>
              <a:spcBef>
                <a:spcPct val="50000"/>
              </a:spcBef>
              <a:spcAft>
                <a:spcPct val="0"/>
              </a:spcAft>
              <a:buClrTx/>
              <a:buSzTx/>
              <a:buFontTx/>
              <a:buNone/>
              <a:tabLst/>
              <a:defRPr/>
            </a:pP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Difieren en sus técnicas de cultivo:</a:t>
            </a:r>
          </a:p>
          <a:p>
            <a:pPr marL="342900" marR="0" lvl="0" indent="-342900" algn="just" defTabSz="914400" rtl="0" eaLnBrk="1" fontAlgn="base" latinLnBrk="0" hangingPunct="1">
              <a:lnSpc>
                <a:spcPct val="100000"/>
              </a:lnSpc>
              <a:spcBef>
                <a:spcPct val="50000"/>
              </a:spcBef>
              <a:spcAft>
                <a:spcPct val="0"/>
              </a:spcAft>
              <a:buClrTx/>
              <a:buSzTx/>
              <a:buFontTx/>
              <a:buBlip>
                <a:blip r:embed="rId3"/>
              </a:buBlip>
              <a:tabLst/>
              <a:defRPr/>
            </a:pP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Los mayas practican la </a:t>
            </a:r>
            <a:r>
              <a:rPr kumimoji="0" lang="es-CL" altLang="es-CL" sz="1600" b="1"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tala y roza</a:t>
            </a: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habilitando amplias zonas de la selva mesoamericana para la práctica agrícola a través de cortar y quemar la vegetación existente (milpa).</a:t>
            </a:r>
          </a:p>
          <a:p>
            <a:pPr marL="342900" marR="0" lvl="0" indent="-342900" algn="just" defTabSz="914400" rtl="0" eaLnBrk="1" fontAlgn="base" latinLnBrk="0" hangingPunct="1">
              <a:lnSpc>
                <a:spcPct val="100000"/>
              </a:lnSpc>
              <a:spcBef>
                <a:spcPct val="50000"/>
              </a:spcBef>
              <a:spcAft>
                <a:spcPct val="0"/>
              </a:spcAft>
              <a:buClrTx/>
              <a:buSzTx/>
              <a:buFontTx/>
              <a:buBlip>
                <a:blip r:embed="rId3"/>
              </a:buBlip>
              <a:tabLst/>
              <a:defRPr/>
            </a:pP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Los Aztecas utilizan las </a:t>
            </a:r>
            <a:r>
              <a:rPr kumimoji="0" lang="es-CL" altLang="es-CL" sz="1600" b="1"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Chinampas</a:t>
            </a: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que eran especies de balsas sobre el lago Texcoco.  </a:t>
            </a:r>
          </a:p>
          <a:p>
            <a:pPr marL="342900" marR="0" lvl="0" indent="-342900" algn="just" defTabSz="914400" rtl="0" eaLnBrk="1" fontAlgn="base" latinLnBrk="0" hangingPunct="1">
              <a:lnSpc>
                <a:spcPct val="100000"/>
              </a:lnSpc>
              <a:spcBef>
                <a:spcPct val="50000"/>
              </a:spcBef>
              <a:spcAft>
                <a:spcPct val="0"/>
              </a:spcAft>
              <a:buClrTx/>
              <a:buSzTx/>
              <a:buFontTx/>
              <a:buBlip>
                <a:blip r:embed="rId3"/>
              </a:buBlip>
              <a:tabLst/>
              <a:defRPr/>
            </a:pP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Los Incas utilizan </a:t>
            </a:r>
            <a:r>
              <a:rPr kumimoji="0" lang="es-CL" altLang="es-CL" sz="1600" b="1"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terrazas</a:t>
            </a: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de cultivo, aprovechando el terreno de pendiente característico de los andes centrales.</a:t>
            </a:r>
            <a:endParaRPr kumimoji="0" lang="es-ES"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endParaRPr>
          </a:p>
        </p:txBody>
      </p:sp>
      <p:sp>
        <p:nvSpPr>
          <p:cNvPr id="188422" name="Text Box 8">
            <a:extLst>
              <a:ext uri="{FF2B5EF4-FFF2-40B4-BE49-F238E27FC236}">
                <a16:creationId xmlns:a16="http://schemas.microsoft.com/office/drawing/2014/main" id="{1A88C352-BF18-4E1C-986F-604CBDF81D57}"/>
              </a:ext>
            </a:extLst>
          </p:cNvPr>
          <p:cNvSpPr txBox="1">
            <a:spLocks noChangeArrowheads="1"/>
          </p:cNvSpPr>
          <p:nvPr/>
        </p:nvSpPr>
        <p:spPr bwMode="auto">
          <a:xfrm>
            <a:off x="357188" y="2071688"/>
            <a:ext cx="4286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En las tres civilizaciones la principal actividad económica es la</a:t>
            </a:r>
            <a:r>
              <a:rPr kumimoji="0" lang="es-CL" altLang="es-CL" sz="1600" b="1"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agricultura</a:t>
            </a: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y su principal cultivo es el </a:t>
            </a:r>
            <a:r>
              <a:rPr kumimoji="0" lang="es-CL" altLang="es-CL" sz="1600" b="1"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maíz</a:t>
            </a: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a:t>
            </a:r>
            <a:endParaRPr kumimoji="0" lang="es-ES"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endParaRPr>
          </a:p>
        </p:txBody>
      </p:sp>
      <p:sp>
        <p:nvSpPr>
          <p:cNvPr id="188423" name="Text Box 9">
            <a:extLst>
              <a:ext uri="{FF2B5EF4-FFF2-40B4-BE49-F238E27FC236}">
                <a16:creationId xmlns:a16="http://schemas.microsoft.com/office/drawing/2014/main" id="{65A1CDB9-2C72-4C0D-A0BF-99632119B72E}"/>
              </a:ext>
            </a:extLst>
          </p:cNvPr>
          <p:cNvSpPr txBox="1">
            <a:spLocks noChangeArrowheads="1"/>
          </p:cNvSpPr>
          <p:nvPr/>
        </p:nvSpPr>
        <p:spPr bwMode="auto">
          <a:xfrm>
            <a:off x="571500" y="5637212"/>
            <a:ext cx="8429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En las tres civilizaciones se practica un </a:t>
            </a:r>
            <a:r>
              <a:rPr kumimoji="0" lang="es-CL" altLang="es-CL" sz="1600" b="1"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activo comercio</a:t>
            </a: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al interior del imperio o con pueblos cercanos.</a:t>
            </a:r>
            <a:endParaRPr kumimoji="0" lang="es-ES"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3">
            <a:extLst>
              <a:ext uri="{FF2B5EF4-FFF2-40B4-BE49-F238E27FC236}">
                <a16:creationId xmlns:a16="http://schemas.microsoft.com/office/drawing/2014/main" id="{6E721B6E-7133-4A9D-952E-876FB8E50070}"/>
              </a:ext>
            </a:extLst>
          </p:cNvPr>
          <p:cNvSpPr txBox="1">
            <a:spLocks noChangeArrowheads="1"/>
          </p:cNvSpPr>
          <p:nvPr/>
        </p:nvSpPr>
        <p:spPr bwMode="auto">
          <a:xfrm>
            <a:off x="642938" y="142875"/>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altLang="es-CL" sz="2800" b="1" i="0" u="none" strike="noStrike" kern="1200" cap="none" spc="0" normalizeH="0" baseline="0" noProof="0">
                <a:ln>
                  <a:noFill/>
                </a:ln>
                <a:solidFill>
                  <a:srgbClr val="000000"/>
                </a:solidFill>
                <a:effectLst/>
                <a:uLnTx/>
                <a:uFillTx/>
                <a:latin typeface="Berlin Sans FB Demi" panose="020E0802020502020306" pitchFamily="34" charset="0"/>
                <a:ea typeface="+mn-ea"/>
                <a:cs typeface="Arial" panose="020B0604020202020204" pitchFamily="34" charset="0"/>
              </a:rPr>
              <a:t>Sociedad</a:t>
            </a:r>
            <a:endParaRPr kumimoji="0" lang="es-ES" altLang="es-CL" sz="2800" b="1" i="0" u="none" strike="noStrike" kern="1200" cap="none" spc="0" normalizeH="0" baseline="0" noProof="0">
              <a:ln>
                <a:noFill/>
              </a:ln>
              <a:solidFill>
                <a:srgbClr val="000000"/>
              </a:solidFill>
              <a:effectLst/>
              <a:uLnTx/>
              <a:uFillTx/>
              <a:latin typeface="Berlin Sans FB Demi" panose="020E0802020502020306" pitchFamily="34" charset="0"/>
              <a:ea typeface="+mn-ea"/>
              <a:cs typeface="Arial" panose="020B0604020202020204" pitchFamily="34" charset="0"/>
            </a:endParaRPr>
          </a:p>
        </p:txBody>
      </p:sp>
      <p:sp>
        <p:nvSpPr>
          <p:cNvPr id="189443" name="Text Box 5">
            <a:extLst>
              <a:ext uri="{FF2B5EF4-FFF2-40B4-BE49-F238E27FC236}">
                <a16:creationId xmlns:a16="http://schemas.microsoft.com/office/drawing/2014/main" id="{6DD7F911-C9EF-426F-B27D-8DAFCC9775CE}"/>
              </a:ext>
            </a:extLst>
          </p:cNvPr>
          <p:cNvSpPr txBox="1">
            <a:spLocks noChangeArrowheads="1"/>
          </p:cNvSpPr>
          <p:nvPr/>
        </p:nvSpPr>
        <p:spPr bwMode="auto">
          <a:xfrm>
            <a:off x="285750" y="714375"/>
            <a:ext cx="542925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Las tres civilizaciones están </a:t>
            </a:r>
            <a:r>
              <a:rPr kumimoji="0" lang="es-CL" altLang="es-CL" sz="1600" b="1"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altamente jerarquizadas</a:t>
            </a: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con una pirámide social que tiene en su base a los sectores campesinos y esclavos. En la cúspide se encuentra el rey y su familia. Después, en un sentido descendente se encuentran los nobles, sacerdotes y guerreros. Los artesanos y comerciantes ocupaban una posición intermedia.</a:t>
            </a:r>
            <a:endParaRPr kumimoji="0" lang="es-ES"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endParaRPr>
          </a:p>
        </p:txBody>
      </p:sp>
      <p:grpSp>
        <p:nvGrpSpPr>
          <p:cNvPr id="2" name="Group 28">
            <a:extLst>
              <a:ext uri="{FF2B5EF4-FFF2-40B4-BE49-F238E27FC236}">
                <a16:creationId xmlns:a16="http://schemas.microsoft.com/office/drawing/2014/main" id="{284330F3-A766-4739-9072-6D557617C84C}"/>
              </a:ext>
            </a:extLst>
          </p:cNvPr>
          <p:cNvGrpSpPr>
            <a:grpSpLocks/>
          </p:cNvGrpSpPr>
          <p:nvPr/>
        </p:nvGrpSpPr>
        <p:grpSpPr bwMode="auto">
          <a:xfrm>
            <a:off x="5500688" y="428625"/>
            <a:ext cx="3643312" cy="3429000"/>
            <a:chOff x="3333" y="538"/>
            <a:chExt cx="2261" cy="1940"/>
          </a:xfrm>
        </p:grpSpPr>
        <p:sp>
          <p:nvSpPr>
            <p:cNvPr id="189454" name="AutoShape 9">
              <a:extLst>
                <a:ext uri="{FF2B5EF4-FFF2-40B4-BE49-F238E27FC236}">
                  <a16:creationId xmlns:a16="http://schemas.microsoft.com/office/drawing/2014/main" id="{88B52D57-57BB-4481-87F1-B1B5EF1C2E6A}"/>
                </a:ext>
              </a:extLst>
            </p:cNvPr>
            <p:cNvSpPr>
              <a:spLocks noChangeArrowheads="1"/>
            </p:cNvSpPr>
            <p:nvPr/>
          </p:nvSpPr>
          <p:spPr bwMode="auto">
            <a:xfrm>
              <a:off x="3333" y="538"/>
              <a:ext cx="2261" cy="1940"/>
            </a:xfrm>
            <a:prstGeom prst="triangle">
              <a:avLst>
                <a:gd name="adj" fmla="val 50000"/>
              </a:avLst>
            </a:prstGeom>
            <a:gradFill rotWithShape="1">
              <a:gsLst>
                <a:gs pos="0">
                  <a:srgbClr val="FFFFFF"/>
                </a:gs>
                <a:gs pos="100000">
                  <a:schemeClr val="bg2"/>
                </a:gs>
              </a:gsLst>
              <a:lin ang="5400000" scaled="1"/>
            </a:gradFill>
            <a:ln w="3175">
              <a:solidFill>
                <a:srgbClr val="808080"/>
              </a:solidFill>
              <a:miter lim="800000"/>
              <a:headEnd/>
              <a:tailEnd/>
            </a:ln>
          </p:spPr>
          <p:txBody>
            <a:bodyPr wrap="none" anchor="ct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altLang="es-CL"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endParaRPr>
            </a:p>
          </p:txBody>
        </p:sp>
        <p:grpSp>
          <p:nvGrpSpPr>
            <p:cNvPr id="189455" name="Group 27">
              <a:extLst>
                <a:ext uri="{FF2B5EF4-FFF2-40B4-BE49-F238E27FC236}">
                  <a16:creationId xmlns:a16="http://schemas.microsoft.com/office/drawing/2014/main" id="{28550667-43D5-48A3-ACA0-35702AE3F6C9}"/>
                </a:ext>
              </a:extLst>
            </p:cNvPr>
            <p:cNvGrpSpPr>
              <a:grpSpLocks/>
            </p:cNvGrpSpPr>
            <p:nvPr/>
          </p:nvGrpSpPr>
          <p:grpSpPr bwMode="auto">
            <a:xfrm>
              <a:off x="3560" y="664"/>
              <a:ext cx="1769" cy="1733"/>
              <a:chOff x="3560" y="664"/>
              <a:chExt cx="1769" cy="1733"/>
            </a:xfrm>
          </p:grpSpPr>
          <p:sp>
            <p:nvSpPr>
              <p:cNvPr id="189456" name="Text Box 10">
                <a:extLst>
                  <a:ext uri="{FF2B5EF4-FFF2-40B4-BE49-F238E27FC236}">
                    <a16:creationId xmlns:a16="http://schemas.microsoft.com/office/drawing/2014/main" id="{9A0F1447-33BD-42A3-B722-EF5E16E4D140}"/>
                  </a:ext>
                </a:extLst>
              </p:cNvPr>
              <p:cNvSpPr txBox="1">
                <a:spLocks noChangeArrowheads="1"/>
              </p:cNvSpPr>
              <p:nvPr/>
            </p:nvSpPr>
            <p:spPr bwMode="auto">
              <a:xfrm>
                <a:off x="4105" y="2252"/>
                <a:ext cx="6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Esclavos</a:t>
                </a:r>
                <a:endParaRPr kumimoji="0" lang="es-ES"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189457" name="Text Box 11">
                <a:extLst>
                  <a:ext uri="{FF2B5EF4-FFF2-40B4-BE49-F238E27FC236}">
                    <a16:creationId xmlns:a16="http://schemas.microsoft.com/office/drawing/2014/main" id="{36493057-0F4E-4673-95BB-5553F7452B7A}"/>
                  </a:ext>
                </a:extLst>
              </p:cNvPr>
              <p:cNvSpPr txBox="1">
                <a:spLocks noChangeArrowheads="1"/>
              </p:cNvSpPr>
              <p:nvPr/>
            </p:nvSpPr>
            <p:spPr bwMode="auto">
              <a:xfrm>
                <a:off x="4059" y="1934"/>
                <a:ext cx="86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Campesinos</a:t>
                </a:r>
                <a:endParaRPr kumimoji="0" lang="es-ES"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189458" name="Text Box 12">
                <a:extLst>
                  <a:ext uri="{FF2B5EF4-FFF2-40B4-BE49-F238E27FC236}">
                    <a16:creationId xmlns:a16="http://schemas.microsoft.com/office/drawing/2014/main" id="{3B934A91-D958-4C85-BF3A-3B93418DD0A8}"/>
                  </a:ext>
                </a:extLst>
              </p:cNvPr>
              <p:cNvSpPr txBox="1">
                <a:spLocks noChangeArrowheads="1"/>
              </p:cNvSpPr>
              <p:nvPr/>
            </p:nvSpPr>
            <p:spPr bwMode="auto">
              <a:xfrm>
                <a:off x="3787" y="1617"/>
                <a:ext cx="131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Artesanos - Comerciantes</a:t>
                </a:r>
                <a:endParaRPr kumimoji="0" lang="es-ES"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189459" name="Text Box 13">
                <a:extLst>
                  <a:ext uri="{FF2B5EF4-FFF2-40B4-BE49-F238E27FC236}">
                    <a16:creationId xmlns:a16="http://schemas.microsoft.com/office/drawing/2014/main" id="{F2D05678-3EB4-4143-A098-E353D69C66E8}"/>
                  </a:ext>
                </a:extLst>
              </p:cNvPr>
              <p:cNvSpPr txBox="1">
                <a:spLocks noChangeArrowheads="1"/>
              </p:cNvSpPr>
              <p:nvPr/>
            </p:nvSpPr>
            <p:spPr bwMode="auto">
              <a:xfrm>
                <a:off x="4149" y="1390"/>
                <a:ext cx="6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Guerreros</a:t>
                </a:r>
                <a:endParaRPr kumimoji="0" lang="es-ES"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grpSp>
            <p:nvGrpSpPr>
              <p:cNvPr id="189460" name="Group 20">
                <a:extLst>
                  <a:ext uri="{FF2B5EF4-FFF2-40B4-BE49-F238E27FC236}">
                    <a16:creationId xmlns:a16="http://schemas.microsoft.com/office/drawing/2014/main" id="{1943258A-CAFC-4EA1-AEF5-BB70C0D665F6}"/>
                  </a:ext>
                </a:extLst>
              </p:cNvPr>
              <p:cNvGrpSpPr>
                <a:grpSpLocks/>
              </p:cNvGrpSpPr>
              <p:nvPr/>
            </p:nvGrpSpPr>
            <p:grpSpPr bwMode="auto">
              <a:xfrm>
                <a:off x="4059" y="664"/>
                <a:ext cx="771" cy="681"/>
                <a:chOff x="4059" y="572"/>
                <a:chExt cx="771" cy="681"/>
              </a:xfrm>
            </p:grpSpPr>
            <p:sp>
              <p:nvSpPr>
                <p:cNvPr id="189464" name="Text Box 14">
                  <a:extLst>
                    <a:ext uri="{FF2B5EF4-FFF2-40B4-BE49-F238E27FC236}">
                      <a16:creationId xmlns:a16="http://schemas.microsoft.com/office/drawing/2014/main" id="{8AB9ED38-F061-408C-A5E3-324A8CBD91F4}"/>
                    </a:ext>
                  </a:extLst>
                </p:cNvPr>
                <p:cNvSpPr txBox="1">
                  <a:spLocks noChangeArrowheads="1"/>
                </p:cNvSpPr>
                <p:nvPr/>
              </p:nvSpPr>
              <p:spPr bwMode="auto">
                <a:xfrm>
                  <a:off x="4105" y="1071"/>
                  <a:ext cx="6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Sacerdotes</a:t>
                  </a:r>
                  <a:endParaRPr kumimoji="0" lang="es-ES"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189465" name="Text Box 15">
                  <a:extLst>
                    <a:ext uri="{FF2B5EF4-FFF2-40B4-BE49-F238E27FC236}">
                      <a16:creationId xmlns:a16="http://schemas.microsoft.com/office/drawing/2014/main" id="{1A17356E-EE3D-4EE9-AACE-D2D2EC5BEB49}"/>
                    </a:ext>
                  </a:extLst>
                </p:cNvPr>
                <p:cNvSpPr txBox="1">
                  <a:spLocks noChangeArrowheads="1"/>
                </p:cNvSpPr>
                <p:nvPr/>
              </p:nvSpPr>
              <p:spPr bwMode="auto">
                <a:xfrm>
                  <a:off x="4105" y="845"/>
                  <a:ext cx="68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Nobleza</a:t>
                  </a:r>
                  <a:endParaRPr kumimoji="0" lang="es-ES"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189466" name="Text Box 16">
                  <a:extLst>
                    <a:ext uri="{FF2B5EF4-FFF2-40B4-BE49-F238E27FC236}">
                      <a16:creationId xmlns:a16="http://schemas.microsoft.com/office/drawing/2014/main" id="{D782DBE5-B567-43DB-A463-ECF97BAF706D}"/>
                    </a:ext>
                  </a:extLst>
                </p:cNvPr>
                <p:cNvSpPr txBox="1">
                  <a:spLocks noChangeArrowheads="1"/>
                </p:cNvSpPr>
                <p:nvPr/>
              </p:nvSpPr>
              <p:spPr bwMode="auto">
                <a:xfrm>
                  <a:off x="4240" y="572"/>
                  <a:ext cx="45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rPr>
                    <a:t>Familia Real</a:t>
                  </a:r>
                  <a:endParaRPr kumimoji="0" lang="es-ES" altLang="es-CL" sz="1000" b="1" i="0" u="none" strike="noStrike" kern="1200" cap="none" spc="0" normalizeH="0" baseline="0" noProof="0">
                    <a:ln>
                      <a:noFill/>
                    </a:ln>
                    <a:solidFill>
                      <a:srgbClr val="000000"/>
                    </a:solidFill>
                    <a:effectLst/>
                    <a:uLnTx/>
                    <a:uFillTx/>
                    <a:latin typeface="Tahoma" panose="020B0604030504040204" pitchFamily="34" charset="0"/>
                    <a:ea typeface="+mn-ea"/>
                    <a:cs typeface="Tahoma" panose="020B0604030504040204" pitchFamily="34" charset="0"/>
                  </a:endParaRPr>
                </a:p>
              </p:txBody>
            </p:sp>
            <p:sp>
              <p:nvSpPr>
                <p:cNvPr id="189467" name="Line 17">
                  <a:extLst>
                    <a:ext uri="{FF2B5EF4-FFF2-40B4-BE49-F238E27FC236}">
                      <a16:creationId xmlns:a16="http://schemas.microsoft.com/office/drawing/2014/main" id="{E7BFC9E1-3779-4901-B268-55335EF387FC}"/>
                    </a:ext>
                  </a:extLst>
                </p:cNvPr>
                <p:cNvSpPr>
                  <a:spLocks noChangeShapeType="1"/>
                </p:cNvSpPr>
                <p:nvPr/>
              </p:nvSpPr>
              <p:spPr bwMode="auto">
                <a:xfrm>
                  <a:off x="4286" y="845"/>
                  <a:ext cx="31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
              <p:nvSpPr>
                <p:cNvPr id="189468" name="Line 18">
                  <a:extLst>
                    <a:ext uri="{FF2B5EF4-FFF2-40B4-BE49-F238E27FC236}">
                      <a16:creationId xmlns:a16="http://schemas.microsoft.com/office/drawing/2014/main" id="{07136D36-12BE-46C4-8B25-19B455B73A38}"/>
                    </a:ext>
                  </a:extLst>
                </p:cNvPr>
                <p:cNvSpPr>
                  <a:spLocks noChangeShapeType="1"/>
                </p:cNvSpPr>
                <p:nvPr/>
              </p:nvSpPr>
              <p:spPr bwMode="auto">
                <a:xfrm>
                  <a:off x="4195" y="1026"/>
                  <a:ext cx="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
              <p:nvSpPr>
                <p:cNvPr id="189469" name="Line 19">
                  <a:extLst>
                    <a:ext uri="{FF2B5EF4-FFF2-40B4-BE49-F238E27FC236}">
                      <a16:creationId xmlns:a16="http://schemas.microsoft.com/office/drawing/2014/main" id="{5639EFC8-4E85-4F30-8AEB-E1167E28939E}"/>
                    </a:ext>
                  </a:extLst>
                </p:cNvPr>
                <p:cNvSpPr>
                  <a:spLocks noChangeShapeType="1"/>
                </p:cNvSpPr>
                <p:nvPr/>
              </p:nvSpPr>
              <p:spPr bwMode="auto">
                <a:xfrm>
                  <a:off x="4059" y="1253"/>
                  <a:ext cx="77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endParaRPr>
                </a:p>
              </p:txBody>
            </p:sp>
          </p:grpSp>
          <p:sp>
            <p:nvSpPr>
              <p:cNvPr id="189461" name="Line 21">
                <a:extLst>
                  <a:ext uri="{FF2B5EF4-FFF2-40B4-BE49-F238E27FC236}">
                    <a16:creationId xmlns:a16="http://schemas.microsoft.com/office/drawing/2014/main" id="{1EBB30CD-EFDA-49D1-A4F7-113EA88771BC}"/>
                  </a:ext>
                </a:extLst>
              </p:cNvPr>
              <p:cNvSpPr>
                <a:spLocks noChangeShapeType="1"/>
              </p:cNvSpPr>
              <p:nvPr/>
            </p:nvSpPr>
            <p:spPr bwMode="auto">
              <a:xfrm>
                <a:off x="3923" y="1572"/>
                <a:ext cx="10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
            <p:nvSpPr>
              <p:cNvPr id="189462" name="Line 22">
                <a:extLst>
                  <a:ext uri="{FF2B5EF4-FFF2-40B4-BE49-F238E27FC236}">
                    <a16:creationId xmlns:a16="http://schemas.microsoft.com/office/drawing/2014/main" id="{7960DAAB-CAAB-462A-BD5E-B894222C52D6}"/>
                  </a:ext>
                </a:extLst>
              </p:cNvPr>
              <p:cNvSpPr>
                <a:spLocks noChangeShapeType="1"/>
              </p:cNvSpPr>
              <p:nvPr/>
            </p:nvSpPr>
            <p:spPr bwMode="auto">
              <a:xfrm>
                <a:off x="3742" y="1844"/>
                <a:ext cx="140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
            <p:nvSpPr>
              <p:cNvPr id="189463" name="Line 23">
                <a:extLst>
                  <a:ext uri="{FF2B5EF4-FFF2-40B4-BE49-F238E27FC236}">
                    <a16:creationId xmlns:a16="http://schemas.microsoft.com/office/drawing/2014/main" id="{D0BA711B-5275-449D-8DFC-6ECC22A5D8FB}"/>
                  </a:ext>
                </a:extLst>
              </p:cNvPr>
              <p:cNvSpPr>
                <a:spLocks noChangeShapeType="1"/>
              </p:cNvSpPr>
              <p:nvPr/>
            </p:nvSpPr>
            <p:spPr bwMode="auto">
              <a:xfrm>
                <a:off x="3560" y="2207"/>
                <a:ext cx="176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endParaRPr>
              </a:p>
            </p:txBody>
          </p:sp>
        </p:grpSp>
      </p:grpSp>
      <p:sp>
        <p:nvSpPr>
          <p:cNvPr id="189445" name="Text Box 29">
            <a:extLst>
              <a:ext uri="{FF2B5EF4-FFF2-40B4-BE49-F238E27FC236}">
                <a16:creationId xmlns:a16="http://schemas.microsoft.com/office/drawing/2014/main" id="{238C74BD-3110-4FF4-AEE9-B508DB183618}"/>
              </a:ext>
            </a:extLst>
          </p:cNvPr>
          <p:cNvSpPr txBox="1">
            <a:spLocks noChangeArrowheads="1"/>
          </p:cNvSpPr>
          <p:nvPr/>
        </p:nvSpPr>
        <p:spPr bwMode="auto">
          <a:xfrm>
            <a:off x="357188" y="2786063"/>
            <a:ext cx="52863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s-CL"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Aztecas e Incas poseen una unidad básica de organización, que compartían tierras comunales y se reconocían descendientes de un antepasado común.</a:t>
            </a:r>
            <a:endParaRPr kumimoji="0" lang="es-ES" altLang="es-CL" sz="16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endParaRPr>
          </a:p>
        </p:txBody>
      </p:sp>
      <p:grpSp>
        <p:nvGrpSpPr>
          <p:cNvPr id="5" name="Group 34">
            <a:extLst>
              <a:ext uri="{FF2B5EF4-FFF2-40B4-BE49-F238E27FC236}">
                <a16:creationId xmlns:a16="http://schemas.microsoft.com/office/drawing/2014/main" id="{420B2F26-6732-4EB1-82F3-5767435D47A5}"/>
              </a:ext>
            </a:extLst>
          </p:cNvPr>
          <p:cNvGrpSpPr>
            <a:grpSpLocks/>
          </p:cNvGrpSpPr>
          <p:nvPr/>
        </p:nvGrpSpPr>
        <p:grpSpPr bwMode="auto">
          <a:xfrm>
            <a:off x="0" y="4071938"/>
            <a:ext cx="4714875" cy="2808287"/>
            <a:chOff x="297" y="2570"/>
            <a:chExt cx="2970" cy="1769"/>
          </a:xfrm>
        </p:grpSpPr>
        <p:sp>
          <p:nvSpPr>
            <p:cNvPr id="189451" name="AutoShape 33">
              <a:extLst>
                <a:ext uri="{FF2B5EF4-FFF2-40B4-BE49-F238E27FC236}">
                  <a16:creationId xmlns:a16="http://schemas.microsoft.com/office/drawing/2014/main" id="{D38449AE-84A8-4F0F-B71E-27CB1D220CB4}"/>
                </a:ext>
              </a:extLst>
            </p:cNvPr>
            <p:cNvSpPr>
              <a:spLocks noChangeArrowheads="1"/>
            </p:cNvSpPr>
            <p:nvPr/>
          </p:nvSpPr>
          <p:spPr bwMode="auto">
            <a:xfrm>
              <a:off x="297" y="2840"/>
              <a:ext cx="2970" cy="1485"/>
            </a:xfrm>
            <a:prstGeom prst="roundRect">
              <a:avLst>
                <a:gd name="adj" fmla="val 16667"/>
              </a:avLst>
            </a:prstGeom>
            <a:solidFill>
              <a:srgbClr val="EAEAEA"/>
            </a:solidFill>
            <a:ln w="9525">
              <a:solidFill>
                <a:schemeClr val="tx1"/>
              </a:solidFill>
              <a:round/>
              <a:headEnd/>
              <a:tailEnd/>
            </a:ln>
          </p:spPr>
          <p:txBody>
            <a:bodyPr wrap="none" anchor="ct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s-CL" altLang="es-CL"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
          <p:nvSpPr>
            <p:cNvPr id="189452" name="Text Box 30">
              <a:extLst>
                <a:ext uri="{FF2B5EF4-FFF2-40B4-BE49-F238E27FC236}">
                  <a16:creationId xmlns:a16="http://schemas.microsoft.com/office/drawing/2014/main" id="{4A706E25-897F-42FE-AD4D-A880F061A425}"/>
                </a:ext>
              </a:extLst>
            </p:cNvPr>
            <p:cNvSpPr txBox="1">
              <a:spLocks noChangeArrowheads="1"/>
            </p:cNvSpPr>
            <p:nvPr/>
          </p:nvSpPr>
          <p:spPr bwMode="auto">
            <a:xfrm>
              <a:off x="387" y="2885"/>
              <a:ext cx="2835"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s-CL" altLang="es-CL" sz="16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t>Era una unidad religiosa y militar (realizaban ritos comunes y combatían unidos). Todos sus miembros vivían en el mismo sector. Entre sus miembros existía diferencia de posición social. Los hombres comunes que no destacaban en otras funciones estaban obligados a permanecer como campesinos en su respectivo calpulli.</a:t>
              </a:r>
              <a:endParaRPr kumimoji="0" lang="es-ES" altLang="es-CL" sz="16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189453" name="Text Box 32">
              <a:extLst>
                <a:ext uri="{FF2B5EF4-FFF2-40B4-BE49-F238E27FC236}">
                  <a16:creationId xmlns:a16="http://schemas.microsoft.com/office/drawing/2014/main" id="{1A55BBFB-4231-48EF-8949-0CDEA33518A2}"/>
                </a:ext>
              </a:extLst>
            </p:cNvPr>
            <p:cNvSpPr txBox="1">
              <a:spLocks noChangeArrowheads="1"/>
            </p:cNvSpPr>
            <p:nvPr/>
          </p:nvSpPr>
          <p:spPr bwMode="auto">
            <a:xfrm>
              <a:off x="1062" y="2570"/>
              <a:ext cx="153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altLang="es-CL" sz="2000" b="1" i="0" u="none" strike="noStrike" kern="1200" cap="none" spc="0" normalizeH="0" baseline="0" noProof="0">
                  <a:ln>
                    <a:noFill/>
                  </a:ln>
                  <a:solidFill>
                    <a:srgbClr val="000000"/>
                  </a:solidFill>
                  <a:effectLst/>
                  <a:uLnTx/>
                  <a:uFillTx/>
                  <a:latin typeface="Berlin Sans FB Demi" panose="020E0802020502020306" pitchFamily="34" charset="0"/>
                  <a:ea typeface="+mn-ea"/>
                  <a:cs typeface="Arial" panose="020B0604020202020204" pitchFamily="34" charset="0"/>
                </a:rPr>
                <a:t>Calpulli Azteca</a:t>
              </a:r>
              <a:endParaRPr kumimoji="0" lang="es-ES" altLang="es-CL" sz="2000" b="1" i="0" u="none" strike="noStrike" kern="1200" cap="none" spc="0" normalizeH="0" baseline="0" noProof="0">
                <a:ln>
                  <a:noFill/>
                </a:ln>
                <a:solidFill>
                  <a:srgbClr val="000000"/>
                </a:solidFill>
                <a:effectLst/>
                <a:uLnTx/>
                <a:uFillTx/>
                <a:latin typeface="Berlin Sans FB Demi" panose="020E0802020502020306" pitchFamily="34" charset="0"/>
                <a:ea typeface="+mn-ea"/>
                <a:cs typeface="Arial" panose="020B0604020202020204" pitchFamily="34" charset="0"/>
              </a:endParaRPr>
            </a:p>
          </p:txBody>
        </p:sp>
      </p:grpSp>
      <p:grpSp>
        <p:nvGrpSpPr>
          <p:cNvPr id="6" name="Group 35">
            <a:extLst>
              <a:ext uri="{FF2B5EF4-FFF2-40B4-BE49-F238E27FC236}">
                <a16:creationId xmlns:a16="http://schemas.microsoft.com/office/drawing/2014/main" id="{EAF7AA2A-C4EF-4FF8-9B6E-047C91EFAA89}"/>
              </a:ext>
            </a:extLst>
          </p:cNvPr>
          <p:cNvGrpSpPr>
            <a:grpSpLocks/>
          </p:cNvGrpSpPr>
          <p:nvPr/>
        </p:nvGrpSpPr>
        <p:grpSpPr bwMode="auto">
          <a:xfrm>
            <a:off x="4714875" y="4143375"/>
            <a:ext cx="4429125" cy="2714625"/>
            <a:chOff x="395" y="2609"/>
            <a:chExt cx="2121" cy="1710"/>
          </a:xfrm>
        </p:grpSpPr>
        <p:sp>
          <p:nvSpPr>
            <p:cNvPr id="189448" name="AutoShape 36">
              <a:extLst>
                <a:ext uri="{FF2B5EF4-FFF2-40B4-BE49-F238E27FC236}">
                  <a16:creationId xmlns:a16="http://schemas.microsoft.com/office/drawing/2014/main" id="{3127EC7B-9014-4251-8495-9BC9F07D831F}"/>
                </a:ext>
              </a:extLst>
            </p:cNvPr>
            <p:cNvSpPr>
              <a:spLocks noChangeArrowheads="1"/>
            </p:cNvSpPr>
            <p:nvPr/>
          </p:nvSpPr>
          <p:spPr bwMode="auto">
            <a:xfrm>
              <a:off x="395" y="2975"/>
              <a:ext cx="2121" cy="1344"/>
            </a:xfrm>
            <a:prstGeom prst="roundRect">
              <a:avLst>
                <a:gd name="adj" fmla="val 16667"/>
              </a:avLst>
            </a:prstGeom>
            <a:solidFill>
              <a:srgbClr val="EAEAEA"/>
            </a:solidFill>
            <a:ln w="9525">
              <a:solidFill>
                <a:schemeClr val="tx1"/>
              </a:solidFill>
              <a:round/>
              <a:headEnd/>
              <a:tailEnd/>
            </a:ln>
          </p:spPr>
          <p:txBody>
            <a:bodyPr wrap="none" anchor="ct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L" altLang="es-CL" sz="4400" b="0"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endParaRPr>
            </a:p>
          </p:txBody>
        </p:sp>
        <p:sp>
          <p:nvSpPr>
            <p:cNvPr id="189449" name="Text Box 37">
              <a:extLst>
                <a:ext uri="{FF2B5EF4-FFF2-40B4-BE49-F238E27FC236}">
                  <a16:creationId xmlns:a16="http://schemas.microsoft.com/office/drawing/2014/main" id="{C0AE0293-066C-4D15-908A-4D82FF5A9B52}"/>
                </a:ext>
              </a:extLst>
            </p:cNvPr>
            <p:cNvSpPr txBox="1">
              <a:spLocks noChangeArrowheads="1"/>
            </p:cNvSpPr>
            <p:nvPr/>
          </p:nvSpPr>
          <p:spPr bwMode="auto">
            <a:xfrm>
              <a:off x="395" y="3020"/>
              <a:ext cx="2019"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altLang="es-CL" sz="16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rPr>
                <a:t>Característico del mundo andino. El Ayllú poseía tierras, ganados, pastos y bosques, ejerciendo sobre ellos una propiedad colectiva. Todo miembro del Ayllú recibía parte de estos bienes, pero con la obligación de participar en los trabajos comunitarios y cooperar en las festividades religiosas.</a:t>
              </a:r>
              <a:endParaRPr kumimoji="0" lang="es-ES" altLang="es-CL" sz="16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189450" name="Text Box 38">
              <a:extLst>
                <a:ext uri="{FF2B5EF4-FFF2-40B4-BE49-F238E27FC236}">
                  <a16:creationId xmlns:a16="http://schemas.microsoft.com/office/drawing/2014/main" id="{59A0F206-4D24-4D75-B038-79AD672E1C67}"/>
                </a:ext>
              </a:extLst>
            </p:cNvPr>
            <p:cNvSpPr txBox="1">
              <a:spLocks noChangeArrowheads="1"/>
            </p:cNvSpPr>
            <p:nvPr/>
          </p:nvSpPr>
          <p:spPr bwMode="auto">
            <a:xfrm>
              <a:off x="942" y="2609"/>
              <a:ext cx="112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altLang="es-CL" sz="2400" b="1" i="0" u="none" strike="noStrike" kern="1200" cap="none" spc="0" normalizeH="0" baseline="0" noProof="0">
                  <a:ln>
                    <a:noFill/>
                  </a:ln>
                  <a:solidFill>
                    <a:srgbClr val="000000"/>
                  </a:solidFill>
                  <a:effectLst/>
                  <a:uLnTx/>
                  <a:uFillTx/>
                  <a:latin typeface="Berlin Sans FB Demi" panose="020E0802020502020306" pitchFamily="34" charset="0"/>
                  <a:ea typeface="+mn-ea"/>
                  <a:cs typeface="Arial" panose="020B0604020202020204" pitchFamily="34" charset="0"/>
                </a:rPr>
                <a:t>Ayllú Inca</a:t>
              </a:r>
              <a:endParaRPr kumimoji="0" lang="es-ES" altLang="es-CL" sz="2400" b="1" i="0" u="none" strike="noStrike" kern="1200" cap="none" spc="0" normalizeH="0" baseline="0" noProof="0">
                <a:ln>
                  <a:noFill/>
                </a:ln>
                <a:solidFill>
                  <a:srgbClr val="000000"/>
                </a:solidFill>
                <a:effectLst/>
                <a:uLnTx/>
                <a:uFillTx/>
                <a:latin typeface="Berlin Sans FB Demi" panose="020E0802020502020306"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Bottom)">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3">
            <a:extLst>
              <a:ext uri="{FF2B5EF4-FFF2-40B4-BE49-F238E27FC236}">
                <a16:creationId xmlns:a16="http://schemas.microsoft.com/office/drawing/2014/main" id="{17DD6600-71D3-4F61-AA02-C1421D5AA1B4}"/>
              </a:ext>
            </a:extLst>
          </p:cNvPr>
          <p:cNvSpPr txBox="1">
            <a:spLocks noChangeArrowheads="1"/>
          </p:cNvSpPr>
          <p:nvPr/>
        </p:nvSpPr>
        <p:spPr bwMode="auto">
          <a:xfrm>
            <a:off x="357188" y="285750"/>
            <a:ext cx="4071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CL" altLang="es-CL" sz="2800" b="1" i="0" u="none" strike="noStrike" kern="1200" cap="none" spc="0" normalizeH="0" baseline="0" noProof="0">
                <a:ln>
                  <a:noFill/>
                </a:ln>
                <a:solidFill>
                  <a:srgbClr val="000000"/>
                </a:solidFill>
                <a:effectLst/>
                <a:uLnTx/>
                <a:uFillTx/>
                <a:latin typeface="Berlin Sans FB Demi" panose="020E0802020502020306" pitchFamily="34" charset="0"/>
                <a:ea typeface="+mn-ea"/>
                <a:cs typeface="Arial" panose="020B0604020202020204" pitchFamily="34" charset="0"/>
              </a:rPr>
              <a:t>Organización Política </a:t>
            </a:r>
            <a:endParaRPr kumimoji="0" lang="es-ES" altLang="es-CL" sz="2800" b="1" i="0" u="none" strike="noStrike" kern="1200" cap="none" spc="0" normalizeH="0" baseline="0" noProof="0">
              <a:ln>
                <a:noFill/>
              </a:ln>
              <a:solidFill>
                <a:srgbClr val="000000"/>
              </a:solidFill>
              <a:effectLst/>
              <a:uLnTx/>
              <a:uFillTx/>
              <a:latin typeface="Berlin Sans FB Demi" panose="020E0802020502020306" pitchFamily="34" charset="0"/>
              <a:ea typeface="+mn-ea"/>
              <a:cs typeface="Arial" panose="020B0604020202020204" pitchFamily="34" charset="0"/>
            </a:endParaRPr>
          </a:p>
        </p:txBody>
      </p:sp>
      <p:sp>
        <p:nvSpPr>
          <p:cNvPr id="190467" name="Text Box 5">
            <a:extLst>
              <a:ext uri="{FF2B5EF4-FFF2-40B4-BE49-F238E27FC236}">
                <a16:creationId xmlns:a16="http://schemas.microsoft.com/office/drawing/2014/main" id="{834B5EDC-73E4-4636-BB3E-7D38CF9201D7}"/>
              </a:ext>
            </a:extLst>
          </p:cNvPr>
          <p:cNvSpPr txBox="1">
            <a:spLocks noChangeArrowheads="1"/>
          </p:cNvSpPr>
          <p:nvPr/>
        </p:nvSpPr>
        <p:spPr bwMode="auto">
          <a:xfrm>
            <a:off x="214313" y="857250"/>
            <a:ext cx="8786812" cy="120015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s-CL" altLang="es-CL"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En las tres civilizaciones el poder está centralizado en la persona de un </a:t>
            </a:r>
            <a:r>
              <a:rPr kumimoji="0" lang="es-CL" altLang="es-CL"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rey</a:t>
            </a:r>
            <a:r>
              <a:rPr kumimoji="0" lang="es-CL" altLang="es-CL"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 hereditario. Este rey tiene un </a:t>
            </a:r>
            <a:r>
              <a:rPr kumimoji="0" lang="es-CL" altLang="es-CL"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consejo</a:t>
            </a:r>
            <a:r>
              <a:rPr kumimoji="0" lang="es-CL" altLang="es-CL"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 de nobles y sacerdotes que le ayuda a gobernar. En el caso de los Incas, el rey o </a:t>
            </a:r>
            <a:r>
              <a:rPr kumimoji="0" lang="es-CL" altLang="es-CL" sz="1800" b="1"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Sapa-Inca</a:t>
            </a:r>
            <a:r>
              <a:rPr kumimoji="0" lang="es-CL" altLang="es-CL"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rPr>
              <a:t>, es considerado un dios, ya que es hijo del sol (Inti).</a:t>
            </a:r>
            <a:endParaRPr kumimoji="0" lang="es-ES" altLang="es-CL"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endParaRPr>
          </a:p>
        </p:txBody>
      </p:sp>
      <p:pic>
        <p:nvPicPr>
          <p:cNvPr id="190468" name="Picture 6" descr="mayas">
            <a:extLst>
              <a:ext uri="{FF2B5EF4-FFF2-40B4-BE49-F238E27FC236}">
                <a16:creationId xmlns:a16="http://schemas.microsoft.com/office/drawing/2014/main" id="{DC8F4264-FF0D-4F47-9A28-DA3C58159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563" y="2000250"/>
            <a:ext cx="5786437"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Text Box 8">
            <a:extLst>
              <a:ext uri="{FF2B5EF4-FFF2-40B4-BE49-F238E27FC236}">
                <a16:creationId xmlns:a16="http://schemas.microsoft.com/office/drawing/2014/main" id="{8321B59E-7E1F-441B-AD26-055E630D34D4}"/>
              </a:ext>
            </a:extLst>
          </p:cNvPr>
          <p:cNvSpPr txBox="1">
            <a:spLocks noChangeArrowheads="1"/>
          </p:cNvSpPr>
          <p:nvPr/>
        </p:nvSpPr>
        <p:spPr bwMode="auto">
          <a:xfrm>
            <a:off x="214313" y="2000250"/>
            <a:ext cx="3000375"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s-CL" altLang="es-CL" sz="18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La principal diferencia entre las civilizaciones es que, mientras los Incas y Aztecas crearon un </a:t>
            </a:r>
            <a:r>
              <a:rPr kumimoji="0" lang="es-CL" altLang="es-CL" sz="1800" b="1"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Imperio Militar</a:t>
            </a:r>
            <a:r>
              <a:rPr kumimoji="0" lang="es-CL" altLang="es-CL" sz="18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que dominaba amplios territorios, los Mayas se organizaban en </a:t>
            </a:r>
            <a:r>
              <a:rPr kumimoji="0" lang="es-CL" altLang="es-CL" sz="1800" b="1"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ciudades estado</a:t>
            </a:r>
            <a:r>
              <a:rPr kumimoji="0" lang="es-CL" altLang="es-CL" sz="18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independientes.</a:t>
            </a:r>
          </a:p>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s-CL" altLang="es-CL" sz="18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El dominio militar se ejercía desde la ciudad capital: </a:t>
            </a:r>
            <a:r>
              <a:rPr kumimoji="0" lang="es-CL" altLang="es-CL" sz="1800" b="1"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Tenochtitlan</a:t>
            </a:r>
            <a:r>
              <a:rPr kumimoji="0" lang="es-CL" altLang="es-CL" sz="18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 en el caso de los Aztecas; </a:t>
            </a:r>
            <a:r>
              <a:rPr kumimoji="0" lang="es-CL" altLang="es-CL" sz="1800" b="1"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Cuzco </a:t>
            </a:r>
            <a:r>
              <a:rPr kumimoji="0" lang="es-CL" altLang="es-CL" sz="18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rPr>
              <a:t>de los Incas. </a:t>
            </a:r>
            <a:endParaRPr kumimoji="0" lang="es-ES" altLang="es-CL" sz="1800" b="0" i="0" u="none" strike="noStrike" kern="1200" cap="none" spc="0" normalizeH="0" baseline="0" noProof="0" dirty="0">
              <a:ln>
                <a:noFill/>
              </a:ln>
              <a:effectLst/>
              <a:uLnTx/>
              <a:uFillTx/>
              <a:latin typeface="Verdana" panose="020B0604030504040204" pitchFamily="34" charset="0"/>
              <a:ea typeface="+mn-ea"/>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4">
            <a:extLst>
              <a:ext uri="{FF2B5EF4-FFF2-40B4-BE49-F238E27FC236}">
                <a16:creationId xmlns:a16="http://schemas.microsoft.com/office/drawing/2014/main" id="{98B9C995-6E6C-493D-9804-CF2BEAD6B2A4}"/>
              </a:ext>
            </a:extLst>
          </p:cNvPr>
          <p:cNvSpPr txBox="1">
            <a:spLocks noChangeArrowheads="1"/>
          </p:cNvSpPr>
          <p:nvPr/>
        </p:nvSpPr>
        <p:spPr bwMode="auto">
          <a:xfrm>
            <a:off x="928688" y="214313"/>
            <a:ext cx="252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eaLnBrk="1" hangingPunct="1">
              <a:spcBef>
                <a:spcPct val="50000"/>
              </a:spcBef>
            </a:pPr>
            <a:r>
              <a:rPr lang="es-CL" altLang="es-CL" b="1">
                <a:latin typeface="Berlin Sans FB Demi" panose="020E0802020502020306" pitchFamily="34" charset="0"/>
              </a:rPr>
              <a:t>Religión</a:t>
            </a:r>
            <a:endParaRPr lang="es-ES" altLang="es-CL" b="1">
              <a:latin typeface="Berlin Sans FB Demi" panose="020E0802020502020306" pitchFamily="34" charset="0"/>
            </a:endParaRPr>
          </a:p>
        </p:txBody>
      </p:sp>
      <p:sp>
        <p:nvSpPr>
          <p:cNvPr id="192515" name="Text Box 5">
            <a:extLst>
              <a:ext uri="{FF2B5EF4-FFF2-40B4-BE49-F238E27FC236}">
                <a16:creationId xmlns:a16="http://schemas.microsoft.com/office/drawing/2014/main" id="{49D1E1B6-B033-434B-8ABE-9A0AA8D29908}"/>
              </a:ext>
            </a:extLst>
          </p:cNvPr>
          <p:cNvSpPr txBox="1">
            <a:spLocks noChangeArrowheads="1"/>
          </p:cNvSpPr>
          <p:nvPr/>
        </p:nvSpPr>
        <p:spPr bwMode="auto">
          <a:xfrm>
            <a:off x="142875" y="785813"/>
            <a:ext cx="5000625" cy="549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1800">
                <a:latin typeface="Verdana" panose="020B0604030504040204" pitchFamily="34" charset="0"/>
              </a:rPr>
              <a:t>Las tres civilizaciones son </a:t>
            </a:r>
            <a:r>
              <a:rPr lang="es-CL" altLang="es-CL" sz="1800" b="1">
                <a:latin typeface="Verdana" panose="020B0604030504040204" pitchFamily="34" charset="0"/>
              </a:rPr>
              <a:t>politeístas</a:t>
            </a:r>
            <a:r>
              <a:rPr lang="es-CL" altLang="es-CL" sz="1800">
                <a:latin typeface="Verdana" panose="020B0604030504040204" pitchFamily="34" charset="0"/>
              </a:rPr>
              <a:t>, adoradores de dioses que representan a las fuerzas de la naturaleza y diversas actividades humanas.</a:t>
            </a:r>
          </a:p>
          <a:p>
            <a:pPr algn="just" eaLnBrk="1" hangingPunct="1">
              <a:spcBef>
                <a:spcPct val="50000"/>
              </a:spcBef>
            </a:pPr>
            <a:r>
              <a:rPr lang="es-CL" altLang="es-CL" sz="1800">
                <a:latin typeface="Verdana" panose="020B0604030504040204" pitchFamily="34" charset="0"/>
              </a:rPr>
              <a:t>En el caso de los mayas, los principales dioses son </a:t>
            </a:r>
            <a:r>
              <a:rPr lang="es-CL" altLang="es-CL" sz="1800" b="1">
                <a:latin typeface="Verdana" panose="020B0604030504040204" pitchFamily="34" charset="0"/>
              </a:rPr>
              <a:t>Hunab-Ku</a:t>
            </a:r>
            <a:r>
              <a:rPr lang="es-CL" altLang="es-CL" sz="1800">
                <a:latin typeface="Verdana" panose="020B0604030504040204" pitchFamily="34" charset="0"/>
              </a:rPr>
              <a:t> (creador del mundo) y </a:t>
            </a:r>
            <a:r>
              <a:rPr lang="es-CL" altLang="es-CL" sz="1800" b="1">
                <a:latin typeface="Verdana" panose="020B0604030504040204" pitchFamily="34" charset="0"/>
              </a:rPr>
              <a:t>Kukulkan</a:t>
            </a:r>
            <a:r>
              <a:rPr lang="es-CL" altLang="es-CL" sz="1800">
                <a:latin typeface="Verdana" panose="020B0604030504040204" pitchFamily="34" charset="0"/>
              </a:rPr>
              <a:t> (creador del calendario).</a:t>
            </a:r>
          </a:p>
          <a:p>
            <a:pPr algn="just" eaLnBrk="1" hangingPunct="1">
              <a:spcBef>
                <a:spcPct val="50000"/>
              </a:spcBef>
            </a:pPr>
            <a:r>
              <a:rPr lang="es-CL" altLang="es-CL" sz="1800">
                <a:latin typeface="Verdana" panose="020B0604030504040204" pitchFamily="34" charset="0"/>
              </a:rPr>
              <a:t>Los Aztecas poseían cientos de deidades, que representaban las múltiples manifestaciones de los dioses principales. </a:t>
            </a:r>
            <a:r>
              <a:rPr lang="es-CL" altLang="es-CL" sz="1800" b="1">
                <a:latin typeface="Verdana" panose="020B0604030504040204" pitchFamily="34" charset="0"/>
              </a:rPr>
              <a:t>Quetzalcoatl</a:t>
            </a:r>
            <a:r>
              <a:rPr lang="es-CL" altLang="es-CL" sz="1800">
                <a:latin typeface="Verdana" panose="020B0604030504040204" pitchFamily="34" charset="0"/>
              </a:rPr>
              <a:t> (serpiente emplumada) era el creador de los hombres y del maíz. </a:t>
            </a:r>
            <a:r>
              <a:rPr lang="es-CL" altLang="es-CL" sz="1800" b="1">
                <a:latin typeface="Verdana" panose="020B0604030504040204" pitchFamily="34" charset="0"/>
              </a:rPr>
              <a:t>Huitzilopochtli</a:t>
            </a:r>
            <a:r>
              <a:rPr lang="es-CL" altLang="es-CL" sz="1800">
                <a:latin typeface="Verdana" panose="020B0604030504040204" pitchFamily="34" charset="0"/>
              </a:rPr>
              <a:t> era el dios de la guerra, que pedía sacrificios humanos.</a:t>
            </a:r>
          </a:p>
          <a:p>
            <a:pPr algn="just" eaLnBrk="1" hangingPunct="1">
              <a:spcBef>
                <a:spcPct val="50000"/>
              </a:spcBef>
            </a:pPr>
            <a:r>
              <a:rPr lang="es-CL" altLang="es-CL" sz="1800">
                <a:latin typeface="Verdana" panose="020B0604030504040204" pitchFamily="34" charset="0"/>
              </a:rPr>
              <a:t>Para los Incas el dios principal era el </a:t>
            </a:r>
            <a:r>
              <a:rPr lang="es-CL" altLang="es-CL" sz="1800" b="1">
                <a:latin typeface="Verdana" panose="020B0604030504040204" pitchFamily="34" charset="0"/>
              </a:rPr>
              <a:t>Inti</a:t>
            </a:r>
            <a:r>
              <a:rPr lang="es-CL" altLang="es-CL" sz="1800">
                <a:latin typeface="Verdana" panose="020B0604030504040204" pitchFamily="34" charset="0"/>
              </a:rPr>
              <a:t> (sol). Otros dioses eran la </a:t>
            </a:r>
            <a:r>
              <a:rPr lang="es-CL" altLang="es-CL" sz="1800" b="1">
                <a:latin typeface="Verdana" panose="020B0604030504040204" pitchFamily="34" charset="0"/>
              </a:rPr>
              <a:t>Pachamama</a:t>
            </a:r>
            <a:r>
              <a:rPr lang="es-CL" altLang="es-CL" sz="1800">
                <a:latin typeface="Verdana" panose="020B0604030504040204" pitchFamily="34" charset="0"/>
              </a:rPr>
              <a:t> (tierra) y la </a:t>
            </a:r>
            <a:r>
              <a:rPr lang="es-CL" altLang="es-CL" sz="1800" b="1">
                <a:latin typeface="Verdana" panose="020B0604030504040204" pitchFamily="34" charset="0"/>
              </a:rPr>
              <a:t>Mamacocha </a:t>
            </a:r>
            <a:r>
              <a:rPr lang="es-CL" altLang="es-CL" sz="1800">
                <a:latin typeface="Verdana" panose="020B0604030504040204" pitchFamily="34" charset="0"/>
              </a:rPr>
              <a:t>(mar).</a:t>
            </a:r>
            <a:endParaRPr lang="es-ES" altLang="es-CL" sz="1800">
              <a:latin typeface="Verdana" panose="020B0604030504040204" pitchFamily="34" charset="0"/>
            </a:endParaRPr>
          </a:p>
        </p:txBody>
      </p:sp>
      <p:pic>
        <p:nvPicPr>
          <p:cNvPr id="192516" name="Picture 8" descr="Aztecas3">
            <a:extLst>
              <a:ext uri="{FF2B5EF4-FFF2-40B4-BE49-F238E27FC236}">
                <a16:creationId xmlns:a16="http://schemas.microsoft.com/office/drawing/2014/main" id="{7B727FC1-C84E-4709-9F30-331EDDEAA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45" r="1724" b="3810"/>
          <a:stretch>
            <a:fillRect/>
          </a:stretch>
        </p:blipFill>
        <p:spPr bwMode="auto">
          <a:xfrm>
            <a:off x="5143500" y="1143000"/>
            <a:ext cx="38163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7">
            <a:extLst>
              <a:ext uri="{FF2B5EF4-FFF2-40B4-BE49-F238E27FC236}">
                <a16:creationId xmlns:a16="http://schemas.microsoft.com/office/drawing/2014/main" id="{9624BF9C-8DD0-4C83-B1F4-35B4C4E49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618"/>
          <a:stretch>
            <a:fillRect/>
          </a:stretch>
        </p:blipFill>
        <p:spPr bwMode="auto">
          <a:xfrm>
            <a:off x="4859337" y="0"/>
            <a:ext cx="4141787" cy="262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 Box 4">
            <a:extLst>
              <a:ext uri="{FF2B5EF4-FFF2-40B4-BE49-F238E27FC236}">
                <a16:creationId xmlns:a16="http://schemas.microsoft.com/office/drawing/2014/main" id="{97FF23A9-8F44-4FFC-A897-F65C4B24A257}"/>
              </a:ext>
            </a:extLst>
          </p:cNvPr>
          <p:cNvSpPr txBox="1">
            <a:spLocks noChangeArrowheads="1"/>
          </p:cNvSpPr>
          <p:nvPr/>
        </p:nvSpPr>
        <p:spPr bwMode="auto">
          <a:xfrm>
            <a:off x="571500" y="285750"/>
            <a:ext cx="335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eaLnBrk="1" hangingPunct="1">
              <a:spcBef>
                <a:spcPct val="50000"/>
              </a:spcBef>
            </a:pPr>
            <a:r>
              <a:rPr lang="es-CL" altLang="es-CL" b="1">
                <a:latin typeface="Berlin Sans FB Demi" panose="020E0802020502020306" pitchFamily="34" charset="0"/>
              </a:rPr>
              <a:t>Aspectos Culturales</a:t>
            </a:r>
            <a:endParaRPr lang="es-ES" altLang="es-CL" b="1">
              <a:latin typeface="Berlin Sans FB Demi" panose="020E0802020502020306" pitchFamily="34" charset="0"/>
            </a:endParaRPr>
          </a:p>
        </p:txBody>
      </p:sp>
      <p:sp>
        <p:nvSpPr>
          <p:cNvPr id="193540" name="Text Box 5">
            <a:extLst>
              <a:ext uri="{FF2B5EF4-FFF2-40B4-BE49-F238E27FC236}">
                <a16:creationId xmlns:a16="http://schemas.microsoft.com/office/drawing/2014/main" id="{C58A8416-BAAE-4D86-B4BF-CD358250B1C9}"/>
              </a:ext>
            </a:extLst>
          </p:cNvPr>
          <p:cNvSpPr txBox="1">
            <a:spLocks noChangeArrowheads="1"/>
          </p:cNvSpPr>
          <p:nvPr/>
        </p:nvSpPr>
        <p:spPr bwMode="auto">
          <a:xfrm>
            <a:off x="142875" y="857250"/>
            <a:ext cx="46434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1800">
                <a:latin typeface="Verdana" panose="020B0604030504040204" pitchFamily="34" charset="0"/>
              </a:rPr>
              <a:t>En las tres civilizaciones los sacerdotes son los depositarios de la sabiduría. Desarrollaron conocimientos astronómicos, sistemas matemáticos y calendarios para coordinar las fiestas religiosas.</a:t>
            </a:r>
          </a:p>
        </p:txBody>
      </p:sp>
      <p:sp>
        <p:nvSpPr>
          <p:cNvPr id="193541" name="Text Box 6">
            <a:extLst>
              <a:ext uri="{FF2B5EF4-FFF2-40B4-BE49-F238E27FC236}">
                <a16:creationId xmlns:a16="http://schemas.microsoft.com/office/drawing/2014/main" id="{65FD6B27-3E99-4A7F-9C9A-D724321397D1}"/>
              </a:ext>
            </a:extLst>
          </p:cNvPr>
          <p:cNvSpPr txBox="1">
            <a:spLocks noChangeArrowheads="1"/>
          </p:cNvSpPr>
          <p:nvPr/>
        </p:nvSpPr>
        <p:spPr bwMode="auto">
          <a:xfrm>
            <a:off x="142875" y="2624406"/>
            <a:ext cx="87153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1800" dirty="0">
                <a:latin typeface="Verdana" panose="020B0604030504040204" pitchFamily="34" charset="0"/>
              </a:rPr>
              <a:t>Mayas y Aztecas desarrollaron un </a:t>
            </a:r>
            <a:r>
              <a:rPr lang="es-CL" altLang="es-CL" sz="1800" b="1" dirty="0">
                <a:latin typeface="Verdana" panose="020B0604030504040204" pitchFamily="34" charset="0"/>
              </a:rPr>
              <a:t>sistema numérico vigesimal</a:t>
            </a:r>
            <a:r>
              <a:rPr lang="es-CL" altLang="es-CL" sz="1800" dirty="0">
                <a:latin typeface="Verdana" panose="020B0604030504040204" pitchFamily="34" charset="0"/>
              </a:rPr>
              <a:t>. Este sistema les permitió crear un </a:t>
            </a:r>
            <a:r>
              <a:rPr lang="es-CL" altLang="es-CL" sz="1800" b="1" dirty="0">
                <a:latin typeface="Verdana" panose="020B0604030504040204" pitchFamily="34" charset="0"/>
              </a:rPr>
              <a:t>calendario</a:t>
            </a:r>
            <a:r>
              <a:rPr lang="es-CL" altLang="es-CL" sz="1800" dirty="0">
                <a:latin typeface="Verdana" panose="020B0604030504040204" pitchFamily="34" charset="0"/>
              </a:rPr>
              <a:t> de gran precisión. En el caso de los Aztecas, el calendario era doble, uno solar (de 18 meses de 20 días) y otro ritual (20 meses de 13 días). Al combinarse los dos calendarios podían determinar el destino de las personas.</a:t>
            </a:r>
          </a:p>
          <a:p>
            <a:pPr algn="just" eaLnBrk="1" hangingPunct="1">
              <a:spcBef>
                <a:spcPct val="50000"/>
              </a:spcBef>
            </a:pPr>
            <a:r>
              <a:rPr lang="es-CL" altLang="es-CL" sz="1800" dirty="0">
                <a:latin typeface="Verdana" panose="020B0604030504040204" pitchFamily="34" charset="0"/>
              </a:rPr>
              <a:t>Los Incas desarrollaron un </a:t>
            </a:r>
            <a:r>
              <a:rPr lang="es-CL" altLang="es-CL" sz="1800" b="1" dirty="0">
                <a:latin typeface="Verdana" panose="020B0604030504040204" pitchFamily="34" charset="0"/>
              </a:rPr>
              <a:t>sistema numérico decimal</a:t>
            </a:r>
            <a:r>
              <a:rPr lang="es-CL" altLang="es-CL" sz="1800" dirty="0">
                <a:latin typeface="Verdana" panose="020B0604030504040204" pitchFamily="34" charset="0"/>
              </a:rPr>
              <a:t>. Su calendario se basaba en el año lunar (12 meses de 30 días) y el año solar (se iniciaba con el solsticio de diciembre).</a:t>
            </a:r>
          </a:p>
          <a:p>
            <a:pPr algn="just" eaLnBrk="1" hangingPunct="1">
              <a:spcBef>
                <a:spcPct val="50000"/>
              </a:spcBef>
            </a:pPr>
            <a:r>
              <a:rPr lang="es-CL" altLang="es-CL" sz="1800" dirty="0">
                <a:latin typeface="Verdana" panose="020B0604030504040204" pitchFamily="34" charset="0"/>
              </a:rPr>
              <a:t>Los Mayas desarrollaron un complejo </a:t>
            </a:r>
            <a:r>
              <a:rPr lang="es-CL" altLang="es-CL" sz="1800" b="1" dirty="0">
                <a:latin typeface="Verdana" panose="020B0604030504040204" pitchFamily="34" charset="0"/>
              </a:rPr>
              <a:t>sistema de escritura</a:t>
            </a:r>
            <a:r>
              <a:rPr lang="es-CL" altLang="es-CL" sz="1800" dirty="0">
                <a:latin typeface="Verdana" panose="020B0604030504040204" pitchFamily="34" charset="0"/>
              </a:rPr>
              <a:t> basada en jeroglíficos. Los Aztecas escribieron códices con figuras y números. Los Incas no desarrollaron la escritura, aunque transmitían información a través de los </a:t>
            </a:r>
            <a:r>
              <a:rPr lang="es-CL" altLang="es-CL" sz="1800" b="1" dirty="0">
                <a:latin typeface="Verdana" panose="020B0604030504040204" pitchFamily="34" charset="0"/>
              </a:rPr>
              <a:t>quipus</a:t>
            </a:r>
            <a:r>
              <a:rPr lang="es-CL" altLang="es-CL" sz="1800" dirty="0">
                <a:latin typeface="Verdana" panose="020B0604030504040204" pitchFamily="34" charset="0"/>
              </a:rPr>
              <a:t>.</a:t>
            </a:r>
            <a:endParaRPr lang="es-ES" altLang="es-CL" sz="1800" dirty="0">
              <a:latin typeface="Verdan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6">
            <a:extLst>
              <a:ext uri="{FF2B5EF4-FFF2-40B4-BE49-F238E27FC236}">
                <a16:creationId xmlns:a16="http://schemas.microsoft.com/office/drawing/2014/main" id="{39CA9B9F-173E-4E2D-8366-6C028AE37C9E}"/>
              </a:ext>
            </a:extLst>
          </p:cNvPr>
          <p:cNvSpPr txBox="1">
            <a:spLocks noChangeArrowheads="1"/>
          </p:cNvSpPr>
          <p:nvPr/>
        </p:nvSpPr>
        <p:spPr bwMode="auto">
          <a:xfrm>
            <a:off x="214313" y="214313"/>
            <a:ext cx="47863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1800">
                <a:latin typeface="Verdana" panose="020B0604030504040204" pitchFamily="34" charset="0"/>
              </a:rPr>
              <a:t>Las tres civilizaciones desarrollan una arquitectura monumental. Los Mayas tenían pirámides de cuerpo escalonado, con un templo en su cumbre. Estos templos eran el centro ceremonial de las ciudades. Los Aztecas, que también tenían pirámides escalonadas, destacaron por la construcción de la ciudad de </a:t>
            </a:r>
            <a:r>
              <a:rPr lang="es-CL" altLang="es-CL" sz="1800" b="1">
                <a:latin typeface="Verdana" panose="020B0604030504040204" pitchFamily="34" charset="0"/>
              </a:rPr>
              <a:t>Tenochtitlan</a:t>
            </a:r>
            <a:r>
              <a:rPr lang="es-CL" altLang="es-CL" sz="1800">
                <a:latin typeface="Verdana" panose="020B0604030504040204" pitchFamily="34" charset="0"/>
              </a:rPr>
              <a:t> sobre el lago Texcoco.</a:t>
            </a:r>
            <a:endParaRPr lang="es-ES" altLang="es-CL" sz="1800">
              <a:latin typeface="Verdana" panose="020B0604030504040204" pitchFamily="34" charset="0"/>
            </a:endParaRPr>
          </a:p>
        </p:txBody>
      </p:sp>
      <p:pic>
        <p:nvPicPr>
          <p:cNvPr id="194563" name="Picture 7" descr="Aztecas1">
            <a:extLst>
              <a:ext uri="{FF2B5EF4-FFF2-40B4-BE49-F238E27FC236}">
                <a16:creationId xmlns:a16="http://schemas.microsoft.com/office/drawing/2014/main" id="{E8A08F17-8B89-4714-BA40-9FAA1B162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9525" y="0"/>
            <a:ext cx="405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8" descr="mayas">
            <a:extLst>
              <a:ext uri="{FF2B5EF4-FFF2-40B4-BE49-F238E27FC236}">
                <a16:creationId xmlns:a16="http://schemas.microsoft.com/office/drawing/2014/main" id="{FBF91134-EF29-4B69-BF3C-7F1527387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71813"/>
            <a:ext cx="492918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incas">
            <a:extLst>
              <a:ext uri="{FF2B5EF4-FFF2-40B4-BE49-F238E27FC236}">
                <a16:creationId xmlns:a16="http://schemas.microsoft.com/office/drawing/2014/main" id="{88DEF567-74D1-4616-AF89-41F32BAB1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930"/>
          <a:stretch>
            <a:fillRect/>
          </a:stretch>
        </p:blipFill>
        <p:spPr bwMode="auto">
          <a:xfrm>
            <a:off x="0" y="2533650"/>
            <a:ext cx="91440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Text Box 3">
            <a:extLst>
              <a:ext uri="{FF2B5EF4-FFF2-40B4-BE49-F238E27FC236}">
                <a16:creationId xmlns:a16="http://schemas.microsoft.com/office/drawing/2014/main" id="{1B6A58FD-27B1-4C15-A0BE-003C05C44480}"/>
              </a:ext>
            </a:extLst>
          </p:cNvPr>
          <p:cNvSpPr txBox="1">
            <a:spLocks noChangeArrowheads="1"/>
          </p:cNvSpPr>
          <p:nvPr/>
        </p:nvSpPr>
        <p:spPr bwMode="auto">
          <a:xfrm>
            <a:off x="214313" y="214313"/>
            <a:ext cx="86439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2400">
                <a:latin typeface="Verdana" panose="020B0604030504040204" pitchFamily="34" charset="0"/>
              </a:rPr>
              <a:t>Los Incas construyeron grandes fortalezas con enormes bloques de piedra. En su capital, el Cuzco e encontraba el </a:t>
            </a:r>
            <a:r>
              <a:rPr lang="es-CL" altLang="es-CL" sz="2400" b="1">
                <a:latin typeface="Verdana" panose="020B0604030504040204" pitchFamily="34" charset="0"/>
              </a:rPr>
              <a:t>templo del sol</a:t>
            </a:r>
            <a:r>
              <a:rPr lang="es-CL" altLang="es-CL" sz="2400">
                <a:latin typeface="Verdana" panose="020B0604030504040204" pitchFamily="34" charset="0"/>
              </a:rPr>
              <a:t>, con muros enchapados en oro. Una de las formas en que mantenían unido su imperio era a través de una extensa red vial llamada el </a:t>
            </a:r>
            <a:r>
              <a:rPr lang="es-CL" altLang="es-CL" sz="2400" b="1">
                <a:latin typeface="Verdana" panose="020B0604030504040204" pitchFamily="34" charset="0"/>
              </a:rPr>
              <a:t>camino del Inca.</a:t>
            </a:r>
            <a:endParaRPr lang="es-ES" altLang="es-CL" sz="2400" b="1">
              <a:latin typeface="Verdana" panose="020B060403050404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3" descr="Aztecas2">
            <a:extLst>
              <a:ext uri="{FF2B5EF4-FFF2-40B4-BE49-F238E27FC236}">
                <a16:creationId xmlns:a16="http://schemas.microsoft.com/office/drawing/2014/main" id="{31988B4E-50B7-4E5D-B4BD-5849E4438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89"/>
          <a:stretch>
            <a:fillRect/>
          </a:stretch>
        </p:blipFill>
        <p:spPr bwMode="auto">
          <a:xfrm>
            <a:off x="0" y="0"/>
            <a:ext cx="4714875"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6611" name="Group 8">
            <a:extLst>
              <a:ext uri="{FF2B5EF4-FFF2-40B4-BE49-F238E27FC236}">
                <a16:creationId xmlns:a16="http://schemas.microsoft.com/office/drawing/2014/main" id="{8DD7E8CA-8E64-41EE-8FBF-C10FBA3CD795}"/>
              </a:ext>
            </a:extLst>
          </p:cNvPr>
          <p:cNvGrpSpPr>
            <a:grpSpLocks/>
          </p:cNvGrpSpPr>
          <p:nvPr/>
        </p:nvGrpSpPr>
        <p:grpSpPr bwMode="auto">
          <a:xfrm>
            <a:off x="285750" y="3722688"/>
            <a:ext cx="4429125" cy="2859088"/>
            <a:chOff x="320" y="2437"/>
            <a:chExt cx="2474" cy="1801"/>
          </a:xfrm>
        </p:grpSpPr>
        <p:sp>
          <p:nvSpPr>
            <p:cNvPr id="196614" name="Text Box 4">
              <a:extLst>
                <a:ext uri="{FF2B5EF4-FFF2-40B4-BE49-F238E27FC236}">
                  <a16:creationId xmlns:a16="http://schemas.microsoft.com/office/drawing/2014/main" id="{C2964AF9-B55D-431E-BE98-C52119E7AC01}"/>
                </a:ext>
              </a:extLst>
            </p:cNvPr>
            <p:cNvSpPr txBox="1">
              <a:spLocks noChangeArrowheads="1"/>
            </p:cNvSpPr>
            <p:nvPr/>
          </p:nvSpPr>
          <p:spPr bwMode="auto">
            <a:xfrm>
              <a:off x="397" y="2437"/>
              <a:ext cx="2329"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eaLnBrk="1" hangingPunct="1">
                <a:spcBef>
                  <a:spcPct val="50000"/>
                </a:spcBef>
              </a:pPr>
              <a:r>
                <a:rPr lang="es-CL" altLang="es-CL" b="1" dirty="0">
                  <a:latin typeface="Berlin Sans FB Demi" panose="020E0802020502020306" pitchFamily="34" charset="0"/>
                </a:rPr>
                <a:t>Sacrificios Humanos Aztecas </a:t>
              </a:r>
              <a:endParaRPr lang="es-ES" altLang="es-CL" b="1" dirty="0">
                <a:latin typeface="Berlin Sans FB Demi" panose="020E0802020502020306" pitchFamily="34" charset="0"/>
              </a:endParaRPr>
            </a:p>
          </p:txBody>
        </p:sp>
        <p:sp>
          <p:nvSpPr>
            <p:cNvPr id="196615" name="Text Box 6">
              <a:extLst>
                <a:ext uri="{FF2B5EF4-FFF2-40B4-BE49-F238E27FC236}">
                  <a16:creationId xmlns:a16="http://schemas.microsoft.com/office/drawing/2014/main" id="{2A6D15B2-EBED-4185-A356-E043F3FB20AA}"/>
                </a:ext>
              </a:extLst>
            </p:cNvPr>
            <p:cNvSpPr txBox="1">
              <a:spLocks noChangeArrowheads="1"/>
            </p:cNvSpPr>
            <p:nvPr/>
          </p:nvSpPr>
          <p:spPr bwMode="auto">
            <a:xfrm>
              <a:off x="320" y="2958"/>
              <a:ext cx="2474" cy="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1800">
                  <a:latin typeface="Verdana" panose="020B0604030504040204" pitchFamily="34" charset="0"/>
                </a:rPr>
                <a:t>Los dioses Aztecas exigían constantemente sacrificios humanos. Para satisfacerlos se desarrollaban las Guerras Floridas, expediciones militares a poblados cercanos con el objetivo de capturar prisioneros para el sacrificio.</a:t>
              </a:r>
            </a:p>
          </p:txBody>
        </p:sp>
      </p:grpSp>
      <p:pic>
        <p:nvPicPr>
          <p:cNvPr id="196612" name="Picture 7" descr="Mayas2">
            <a:extLst>
              <a:ext uri="{FF2B5EF4-FFF2-40B4-BE49-F238E27FC236}">
                <a16:creationId xmlns:a16="http://schemas.microsoft.com/office/drawing/2014/main" id="{7E64514A-12BA-46A6-BC42-532D25351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53"/>
          <a:stretch>
            <a:fillRect/>
          </a:stretch>
        </p:blipFill>
        <p:spPr bwMode="auto">
          <a:xfrm>
            <a:off x="4929188" y="0"/>
            <a:ext cx="4214812"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3" name="Text Box 11">
            <a:extLst>
              <a:ext uri="{FF2B5EF4-FFF2-40B4-BE49-F238E27FC236}">
                <a16:creationId xmlns:a16="http://schemas.microsoft.com/office/drawing/2014/main" id="{0BB9B4D7-00F4-4FC2-AB50-E2F8FEC4FC73}"/>
              </a:ext>
            </a:extLst>
          </p:cNvPr>
          <p:cNvSpPr txBox="1">
            <a:spLocks noChangeArrowheads="1"/>
          </p:cNvSpPr>
          <p:nvPr/>
        </p:nvSpPr>
        <p:spPr bwMode="auto">
          <a:xfrm>
            <a:off x="4929188" y="4857750"/>
            <a:ext cx="40005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1800">
                <a:latin typeface="Verdana" panose="020B0604030504040204" pitchFamily="34" charset="0"/>
              </a:rPr>
              <a:t>Los </a:t>
            </a:r>
            <a:r>
              <a:rPr lang="es-CL" altLang="es-CL" sz="1800" b="1">
                <a:latin typeface="Verdana" panose="020B0604030504040204" pitchFamily="34" charset="0"/>
              </a:rPr>
              <a:t>Mayas</a:t>
            </a:r>
            <a:r>
              <a:rPr lang="es-CL" altLang="es-CL" sz="1800">
                <a:latin typeface="Verdana" panose="020B0604030504040204" pitchFamily="34" charset="0"/>
              </a:rPr>
              <a:t> también practicaban sacrificios humanos, en especial en el periodo tardío (Chichén Itza, siglos X a XII d.C.), probablemente por influencia Mexica (Tolteca, Azteca).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5">
            <a:extLst>
              <a:ext uri="{FF2B5EF4-FFF2-40B4-BE49-F238E27FC236}">
                <a16:creationId xmlns:a16="http://schemas.microsoft.com/office/drawing/2014/main" id="{283C19DE-D058-4613-BEA8-C0C4BD1DBE7A}"/>
              </a:ext>
            </a:extLst>
          </p:cNvPr>
          <p:cNvSpPr txBox="1">
            <a:spLocks noChangeArrowheads="1"/>
          </p:cNvSpPr>
          <p:nvPr/>
        </p:nvSpPr>
        <p:spPr bwMode="auto">
          <a:xfrm>
            <a:off x="285750" y="4500563"/>
            <a:ext cx="48577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2400">
                <a:latin typeface="Verdana" panose="020B0604030504040204" pitchFamily="34" charset="0"/>
              </a:rPr>
              <a:t>Los Mayas solían sacrificar a sus víctimas lanzándolas a un </a:t>
            </a:r>
            <a:r>
              <a:rPr lang="es-CL" altLang="es-CL" sz="2400" b="1">
                <a:latin typeface="Verdana" panose="020B0604030504040204" pitchFamily="34" charset="0"/>
              </a:rPr>
              <a:t>cenote</a:t>
            </a:r>
            <a:r>
              <a:rPr lang="es-CL" altLang="es-CL" sz="2400">
                <a:latin typeface="Verdana" panose="020B0604030504040204" pitchFamily="34" charset="0"/>
              </a:rPr>
              <a:t> sagrado, pozos dedicados al dios de la lluvia (Chaac).</a:t>
            </a:r>
          </a:p>
        </p:txBody>
      </p:sp>
      <p:sp>
        <p:nvSpPr>
          <p:cNvPr id="197635" name="Picture 8" descr="Mayas1">
            <a:extLst>
              <a:ext uri="{FF2B5EF4-FFF2-40B4-BE49-F238E27FC236}">
                <a16:creationId xmlns:a16="http://schemas.microsoft.com/office/drawing/2014/main" id="{DE9A74BC-F24F-4CA1-AE8B-45B89335B0A0}"/>
              </a:ext>
            </a:extLst>
          </p:cNvPr>
          <p:cNvSpPr>
            <a:spLocks noChangeAspect="1" noChangeArrowheads="1"/>
          </p:cNvSpPr>
          <p:nvPr/>
        </p:nvSpPr>
        <p:spPr bwMode="auto">
          <a:xfrm>
            <a:off x="214313" y="0"/>
            <a:ext cx="52149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p>
        </p:txBody>
      </p:sp>
      <p:sp>
        <p:nvSpPr>
          <p:cNvPr id="197636" name="Text Box 9">
            <a:extLst>
              <a:ext uri="{FF2B5EF4-FFF2-40B4-BE49-F238E27FC236}">
                <a16:creationId xmlns:a16="http://schemas.microsoft.com/office/drawing/2014/main" id="{1478A0E5-15A9-4DE2-8118-39E949503A0D}"/>
              </a:ext>
            </a:extLst>
          </p:cNvPr>
          <p:cNvSpPr txBox="1">
            <a:spLocks noChangeArrowheads="1"/>
          </p:cNvSpPr>
          <p:nvPr/>
        </p:nvSpPr>
        <p:spPr bwMode="auto">
          <a:xfrm>
            <a:off x="5357813" y="1285875"/>
            <a:ext cx="357187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2400">
                <a:latin typeface="Verdana" panose="020B0604030504040204" pitchFamily="34" charset="0"/>
              </a:rPr>
              <a:t>Entre los </a:t>
            </a:r>
            <a:r>
              <a:rPr lang="es-CL" altLang="es-CL" sz="2400" b="1">
                <a:latin typeface="Verdana" panose="020B0604030504040204" pitchFamily="34" charset="0"/>
              </a:rPr>
              <a:t>Incas</a:t>
            </a:r>
            <a:r>
              <a:rPr lang="es-CL" altLang="es-CL" sz="2400">
                <a:latin typeface="Verdana" panose="020B0604030504040204" pitchFamily="34" charset="0"/>
              </a:rPr>
              <a:t> no existe la práctica sistemática de sacrificios humanos.</a:t>
            </a:r>
          </a:p>
          <a:p>
            <a:pPr algn="just" eaLnBrk="1" hangingPunct="1">
              <a:spcBef>
                <a:spcPct val="50000"/>
              </a:spcBef>
            </a:pPr>
            <a:r>
              <a:rPr lang="es-CL" altLang="es-CL" sz="2400">
                <a:latin typeface="Verdana" panose="020B0604030504040204" pitchFamily="34" charset="0"/>
              </a:rPr>
              <a:t>Los Incas practicaban esporádicos sacrificios humanos, generalmente un niño o niña en uno de sus montes sagrados. </a:t>
            </a:r>
          </a:p>
          <a:p>
            <a:pPr algn="just" eaLnBrk="1" hangingPunct="1">
              <a:spcBef>
                <a:spcPct val="50000"/>
              </a:spcBef>
            </a:pPr>
            <a:r>
              <a:rPr lang="es-CL" altLang="es-CL" sz="2400">
                <a:latin typeface="Verdana" panose="020B0604030504040204" pitchFamily="34" charset="0"/>
              </a:rPr>
              <a:t>Sus principales sacrificios eran de animales.</a:t>
            </a:r>
          </a:p>
        </p:txBody>
      </p:sp>
      <p:pic>
        <p:nvPicPr>
          <p:cNvPr id="2" name="Elementos multimedia en línea 1" title="el camino hacia el dorado espaￃﾱol mix 2">
            <a:hlinkClick r:id="" action="ppaction://media"/>
            <a:extLst>
              <a:ext uri="{FF2B5EF4-FFF2-40B4-BE49-F238E27FC236}">
                <a16:creationId xmlns:a16="http://schemas.microsoft.com/office/drawing/2014/main" id="{DD6C32F5-94CE-44B7-9409-D687CB5E53CB}"/>
              </a:ext>
            </a:extLst>
          </p:cNvPr>
          <p:cNvPicPr>
            <a:picLocks noRot="1" noChangeAspect="1"/>
          </p:cNvPicPr>
          <p:nvPr>
            <a:videoFile r:link="rId1"/>
          </p:nvPr>
        </p:nvPicPr>
        <p:blipFill>
          <a:blip r:embed="rId3"/>
          <a:stretch>
            <a:fillRect/>
          </a:stretch>
        </p:blipFill>
        <p:spPr>
          <a:xfrm>
            <a:off x="88051" y="533400"/>
            <a:ext cx="5253148" cy="393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35FCA-91E3-4485-806D-343224428298}"/>
              </a:ext>
            </a:extLst>
          </p:cNvPr>
          <p:cNvSpPr>
            <a:spLocks noGrp="1"/>
          </p:cNvSpPr>
          <p:nvPr>
            <p:ph type="title" idx="4294967295"/>
          </p:nvPr>
        </p:nvSpPr>
        <p:spPr>
          <a:xfrm>
            <a:off x="800100" y="-4209"/>
            <a:ext cx="7543800" cy="1449387"/>
          </a:xfrm>
        </p:spPr>
        <p:txBody>
          <a:bodyPr/>
          <a:lstStyle/>
          <a:p>
            <a:r>
              <a:rPr lang="es-CL" dirty="0"/>
              <a:t>Actividad:</a:t>
            </a:r>
          </a:p>
        </p:txBody>
      </p:sp>
      <p:sp>
        <p:nvSpPr>
          <p:cNvPr id="3" name="Marcador de contenido 2">
            <a:extLst>
              <a:ext uri="{FF2B5EF4-FFF2-40B4-BE49-F238E27FC236}">
                <a16:creationId xmlns:a16="http://schemas.microsoft.com/office/drawing/2014/main" id="{025FDA9E-2575-4A9E-A32F-B72EB5CF37C8}"/>
              </a:ext>
            </a:extLst>
          </p:cNvPr>
          <p:cNvSpPr>
            <a:spLocks noGrp="1"/>
          </p:cNvSpPr>
          <p:nvPr>
            <p:ph idx="4294967295"/>
          </p:nvPr>
        </p:nvSpPr>
        <p:spPr>
          <a:xfrm>
            <a:off x="800100" y="1445178"/>
            <a:ext cx="7543800" cy="4022725"/>
          </a:xfrm>
        </p:spPr>
        <p:txBody>
          <a:bodyPr/>
          <a:lstStyle/>
          <a:p>
            <a:pPr marL="0" indent="0">
              <a:buNone/>
            </a:pPr>
            <a:r>
              <a:rPr lang="es-CL" dirty="0"/>
              <a:t>Responder las siguientes preguntas en sus cuadernos:</a:t>
            </a:r>
          </a:p>
          <a:p>
            <a:pPr marL="0" indent="0">
              <a:buNone/>
            </a:pPr>
            <a:endParaRPr lang="es-CL" dirty="0"/>
          </a:p>
        </p:txBody>
      </p:sp>
      <p:pic>
        <p:nvPicPr>
          <p:cNvPr id="5" name="Imagen 4">
            <a:extLst>
              <a:ext uri="{FF2B5EF4-FFF2-40B4-BE49-F238E27FC236}">
                <a16:creationId xmlns:a16="http://schemas.microsoft.com/office/drawing/2014/main" id="{A81F8CCB-F2D0-4504-9F48-DA71CD490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65" y="1828800"/>
            <a:ext cx="8303869" cy="4666774"/>
          </a:xfrm>
          <a:prstGeom prst="rect">
            <a:avLst/>
          </a:prstGeom>
        </p:spPr>
      </p:pic>
    </p:spTree>
    <p:extLst>
      <p:ext uri="{BB962C8B-B14F-4D97-AF65-F5344CB8AC3E}">
        <p14:creationId xmlns:p14="http://schemas.microsoft.com/office/powerpoint/2010/main" val="3439707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0"/>
            <a:ext cx="9144000" cy="685799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3429000" y="-13855"/>
            <a:ext cx="5105400" cy="570669"/>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16510" rIns="0" bIns="0" rtlCol="0">
            <a:spAutoFit/>
          </a:bodyPr>
          <a:lstStyle/>
          <a:p>
            <a:pPr marL="12700">
              <a:lnSpc>
                <a:spcPct val="100000"/>
              </a:lnSpc>
              <a:spcBef>
                <a:spcPts val="130"/>
              </a:spcBef>
            </a:pPr>
            <a:r>
              <a:rPr lang="es-CL" sz="3600" spc="5" dirty="0">
                <a:latin typeface="Century Gothic" panose="020B0502020202020204" pitchFamily="34" charset="0"/>
              </a:rPr>
              <a:t>Ubicación Geográfica</a:t>
            </a:r>
            <a:endParaRPr sz="3600" spc="-5" dirty="0">
              <a:latin typeface="Century Gothic" panose="020B0502020202020204" pitchFamily="34" charset="0"/>
            </a:endParaRPr>
          </a:p>
        </p:txBody>
      </p:sp>
      <p:sp>
        <p:nvSpPr>
          <p:cNvPr id="4" name="object 4"/>
          <p:cNvSpPr/>
          <p:nvPr/>
        </p:nvSpPr>
        <p:spPr>
          <a:xfrm>
            <a:off x="4221734" y="5166947"/>
            <a:ext cx="4644390" cy="1200785"/>
          </a:xfrm>
          <a:custGeom>
            <a:avLst/>
            <a:gdLst/>
            <a:ahLst/>
            <a:cxnLst/>
            <a:rect l="l" t="t" r="r" b="b"/>
            <a:pathLst>
              <a:path w="4644390" h="1200785">
                <a:moveTo>
                  <a:pt x="4644009" y="0"/>
                </a:moveTo>
                <a:lnTo>
                  <a:pt x="0" y="0"/>
                </a:lnTo>
                <a:lnTo>
                  <a:pt x="0" y="1200327"/>
                </a:lnTo>
                <a:lnTo>
                  <a:pt x="4644009" y="1200327"/>
                </a:lnTo>
                <a:lnTo>
                  <a:pt x="4644009" y="0"/>
                </a:lnTo>
                <a:close/>
              </a:path>
            </a:pathLst>
          </a:custGeom>
          <a:solidFill>
            <a:srgbClr val="92D050"/>
          </a:solidFill>
        </p:spPr>
        <p:txBody>
          <a:bodyPr wrap="square" lIns="0" tIns="0" rIns="0" bIns="0" rtlCol="0"/>
          <a:lstStyle/>
          <a:p>
            <a:endParaRPr/>
          </a:p>
        </p:txBody>
      </p:sp>
      <p:sp>
        <p:nvSpPr>
          <p:cNvPr id="5" name="object 5"/>
          <p:cNvSpPr txBox="1"/>
          <p:nvPr/>
        </p:nvSpPr>
        <p:spPr>
          <a:xfrm>
            <a:off x="4402709" y="5166947"/>
            <a:ext cx="4282440" cy="1130300"/>
          </a:xfrm>
          <a:prstGeom prst="rect">
            <a:avLst/>
          </a:prstGeom>
        </p:spPr>
        <p:txBody>
          <a:bodyPr vert="horz" wrap="square" lIns="0" tIns="10795" rIns="0" bIns="0" rtlCol="0">
            <a:spAutoFit/>
          </a:bodyPr>
          <a:lstStyle/>
          <a:p>
            <a:pPr marL="12700" marR="5080">
              <a:lnSpc>
                <a:spcPct val="100800"/>
              </a:lnSpc>
              <a:spcBef>
                <a:spcPts val="85"/>
              </a:spcBef>
            </a:pPr>
            <a:r>
              <a:rPr sz="1800" b="1" dirty="0">
                <a:latin typeface="Calibri"/>
                <a:cs typeface="Calibri"/>
              </a:rPr>
              <a:t>Incas: </a:t>
            </a:r>
            <a:r>
              <a:rPr sz="1800" dirty="0">
                <a:latin typeface="Calibri"/>
                <a:cs typeface="Calibri"/>
              </a:rPr>
              <a:t>Eran </a:t>
            </a:r>
            <a:r>
              <a:rPr sz="1800" spc="10" dirty="0">
                <a:latin typeface="Calibri"/>
                <a:cs typeface="Calibri"/>
              </a:rPr>
              <a:t>un </a:t>
            </a:r>
            <a:r>
              <a:rPr sz="1800" spc="15" dirty="0">
                <a:latin typeface="Calibri"/>
                <a:cs typeface="Calibri"/>
              </a:rPr>
              <a:t>pueblo que vivía </a:t>
            </a:r>
            <a:r>
              <a:rPr sz="1800" dirty="0">
                <a:latin typeface="Calibri"/>
                <a:cs typeface="Calibri"/>
              </a:rPr>
              <a:t>en </a:t>
            </a:r>
            <a:r>
              <a:rPr sz="1800" spc="15" dirty="0">
                <a:latin typeface="Calibri"/>
                <a:cs typeface="Calibri"/>
              </a:rPr>
              <a:t>la </a:t>
            </a:r>
            <a:r>
              <a:rPr sz="1800" spc="5" dirty="0">
                <a:latin typeface="Calibri"/>
                <a:cs typeface="Calibri"/>
              </a:rPr>
              <a:t>parte  </a:t>
            </a:r>
            <a:r>
              <a:rPr sz="1800" spc="10" dirty="0">
                <a:latin typeface="Calibri"/>
                <a:cs typeface="Calibri"/>
              </a:rPr>
              <a:t>occidental de </a:t>
            </a:r>
            <a:r>
              <a:rPr sz="1800" spc="15" dirty="0">
                <a:latin typeface="Calibri"/>
                <a:cs typeface="Calibri"/>
              </a:rPr>
              <a:t>la </a:t>
            </a:r>
            <a:r>
              <a:rPr sz="1800" spc="-5" dirty="0">
                <a:latin typeface="Calibri"/>
                <a:cs typeface="Calibri"/>
              </a:rPr>
              <a:t>América </a:t>
            </a:r>
            <a:r>
              <a:rPr sz="1800" spc="5" dirty="0">
                <a:latin typeface="Calibri"/>
                <a:cs typeface="Calibri"/>
              </a:rPr>
              <a:t>del </a:t>
            </a:r>
            <a:r>
              <a:rPr sz="1800" spc="-45" dirty="0">
                <a:latin typeface="Calibri"/>
                <a:cs typeface="Calibri"/>
              </a:rPr>
              <a:t>Sur, </a:t>
            </a:r>
            <a:r>
              <a:rPr sz="1800" spc="5" dirty="0">
                <a:latin typeface="Calibri"/>
                <a:cs typeface="Calibri"/>
              </a:rPr>
              <a:t>En</a:t>
            </a:r>
            <a:r>
              <a:rPr sz="1800" spc="-260" dirty="0">
                <a:latin typeface="Calibri"/>
                <a:cs typeface="Calibri"/>
              </a:rPr>
              <a:t> </a:t>
            </a:r>
            <a:r>
              <a:rPr sz="1800" spc="10" dirty="0">
                <a:latin typeface="Calibri"/>
                <a:cs typeface="Calibri"/>
              </a:rPr>
              <a:t>particular  </a:t>
            </a:r>
            <a:r>
              <a:rPr sz="1800" dirty="0">
                <a:latin typeface="Calibri"/>
                <a:cs typeface="Calibri"/>
              </a:rPr>
              <a:t>en el </a:t>
            </a:r>
            <a:r>
              <a:rPr sz="1800" spc="5" dirty="0">
                <a:latin typeface="Calibri"/>
                <a:cs typeface="Calibri"/>
              </a:rPr>
              <a:t>Andes, En </a:t>
            </a:r>
            <a:r>
              <a:rPr sz="1800" spc="15" dirty="0">
                <a:latin typeface="Calibri"/>
                <a:cs typeface="Calibri"/>
              </a:rPr>
              <a:t>la </a:t>
            </a:r>
            <a:r>
              <a:rPr sz="1800" dirty="0">
                <a:latin typeface="Calibri"/>
                <a:cs typeface="Calibri"/>
              </a:rPr>
              <a:t>intersección </a:t>
            </a:r>
            <a:r>
              <a:rPr sz="1800" spc="10" dirty="0">
                <a:latin typeface="Calibri"/>
                <a:cs typeface="Calibri"/>
              </a:rPr>
              <a:t>de </a:t>
            </a:r>
            <a:r>
              <a:rPr sz="1800" spc="15" dirty="0">
                <a:latin typeface="Calibri"/>
                <a:cs typeface="Calibri"/>
              </a:rPr>
              <a:t>la </a:t>
            </a:r>
            <a:r>
              <a:rPr sz="1800" spc="10" dirty="0">
                <a:latin typeface="Calibri"/>
                <a:cs typeface="Calibri"/>
              </a:rPr>
              <a:t>actual  </a:t>
            </a:r>
            <a:r>
              <a:rPr sz="1800" spc="-10" dirty="0">
                <a:latin typeface="Calibri"/>
                <a:cs typeface="Calibri"/>
              </a:rPr>
              <a:t>Ecuador,</a:t>
            </a:r>
            <a:r>
              <a:rPr sz="1800" spc="-110" dirty="0">
                <a:latin typeface="Calibri"/>
                <a:cs typeface="Calibri"/>
              </a:rPr>
              <a:t> </a:t>
            </a:r>
            <a:r>
              <a:rPr sz="1800" spc="-10" dirty="0">
                <a:latin typeface="Calibri"/>
                <a:cs typeface="Calibri"/>
              </a:rPr>
              <a:t>Perú,</a:t>
            </a:r>
            <a:r>
              <a:rPr sz="1800" spc="-35" dirty="0">
                <a:latin typeface="Calibri"/>
                <a:cs typeface="Calibri"/>
              </a:rPr>
              <a:t> </a:t>
            </a:r>
            <a:r>
              <a:rPr sz="1800" spc="15" dirty="0">
                <a:latin typeface="Calibri"/>
                <a:cs typeface="Calibri"/>
              </a:rPr>
              <a:t>Bolivia,</a:t>
            </a:r>
            <a:r>
              <a:rPr sz="1800" spc="-185" dirty="0">
                <a:latin typeface="Calibri"/>
                <a:cs typeface="Calibri"/>
              </a:rPr>
              <a:t> </a:t>
            </a:r>
            <a:r>
              <a:rPr sz="1800" dirty="0">
                <a:latin typeface="Calibri"/>
                <a:cs typeface="Calibri"/>
              </a:rPr>
              <a:t>Argentina</a:t>
            </a:r>
            <a:r>
              <a:rPr sz="1800" spc="-70" dirty="0">
                <a:latin typeface="Calibri"/>
                <a:cs typeface="Calibri"/>
              </a:rPr>
              <a:t> </a:t>
            </a:r>
            <a:r>
              <a:rPr sz="1800" dirty="0">
                <a:latin typeface="Calibri"/>
                <a:cs typeface="Calibri"/>
              </a:rPr>
              <a:t>y</a:t>
            </a:r>
            <a:r>
              <a:rPr sz="1800" spc="-25" dirty="0">
                <a:latin typeface="Calibri"/>
                <a:cs typeface="Calibri"/>
              </a:rPr>
              <a:t> </a:t>
            </a:r>
            <a:r>
              <a:rPr sz="1800" spc="15" dirty="0">
                <a:latin typeface="Calibri"/>
                <a:cs typeface="Calibri"/>
              </a:rPr>
              <a:t>Chile.</a:t>
            </a:r>
            <a:endParaRPr sz="1800" dirty="0">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FE04BE9-4362-49C7-BBCD-3BB948EE7336}"/>
              </a:ext>
            </a:extLst>
          </p:cNvPr>
          <p:cNvSpPr>
            <a:spLocks noChangeArrowheads="1"/>
          </p:cNvSpPr>
          <p:nvPr/>
        </p:nvSpPr>
        <p:spPr bwMode="auto">
          <a:xfrm>
            <a:off x="928688" y="214313"/>
            <a:ext cx="8001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just" eaLnBrk="1" hangingPunct="1"/>
            <a:r>
              <a:rPr lang="es-ES" altLang="es-CL" sz="2400">
                <a:latin typeface="Tahoma" panose="020B0604030504040204" pitchFamily="34" charset="0"/>
                <a:cs typeface="Tahoma" panose="020B0604030504040204" pitchFamily="34" charset="0"/>
              </a:rPr>
              <a:t>Las civilizaciones precolombinas azteca e inca influyeron de diversa manera sobre sus contemporáneos. Sin embargo, es posible distinguir elementos culturales </a:t>
            </a:r>
            <a:r>
              <a:rPr lang="es-ES" altLang="es-CL" sz="2400" b="1">
                <a:latin typeface="Tahoma" panose="020B0604030504040204" pitchFamily="34" charset="0"/>
                <a:cs typeface="Tahoma" panose="020B0604030504040204" pitchFamily="34" charset="0"/>
              </a:rPr>
              <a:t>comunes</a:t>
            </a:r>
            <a:r>
              <a:rPr lang="es-ES" altLang="es-CL" sz="2400">
                <a:latin typeface="Tahoma" panose="020B0604030504040204" pitchFamily="34" charset="0"/>
                <a:cs typeface="Tahoma" panose="020B0604030504040204" pitchFamily="34" charset="0"/>
              </a:rPr>
              <a:t> a ambas civilizaciones. Entre los elementos comunes se puede(n) señalar:</a:t>
            </a:r>
          </a:p>
        </p:txBody>
      </p:sp>
      <p:sp>
        <p:nvSpPr>
          <p:cNvPr id="6149" name="Rectangle 5">
            <a:extLst>
              <a:ext uri="{FF2B5EF4-FFF2-40B4-BE49-F238E27FC236}">
                <a16:creationId xmlns:a16="http://schemas.microsoft.com/office/drawing/2014/main" id="{2422BA86-CF49-4904-8AB9-0C45D31F81BA}"/>
              </a:ext>
            </a:extLst>
          </p:cNvPr>
          <p:cNvSpPr>
            <a:spLocks noChangeArrowheads="1"/>
          </p:cNvSpPr>
          <p:nvPr/>
        </p:nvSpPr>
        <p:spPr bwMode="auto">
          <a:xfrm>
            <a:off x="1000125" y="4572000"/>
            <a:ext cx="19446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l" eaLnBrk="1" hangingPunct="1">
              <a:buFontTx/>
              <a:buAutoNum type="alphaLcParenR"/>
            </a:pPr>
            <a:r>
              <a:rPr lang="es-MX" altLang="es-CL" sz="2400">
                <a:latin typeface="Tahoma" panose="020B0604030504040204" pitchFamily="34" charset="0"/>
                <a:cs typeface="Tahoma" panose="020B0604030504040204" pitchFamily="34" charset="0"/>
              </a:rPr>
              <a:t>Sólo I            </a:t>
            </a:r>
            <a:endParaRPr lang="es-ES" altLang="es-CL" sz="2400">
              <a:latin typeface="Tahoma" panose="020B0604030504040204" pitchFamily="34" charset="0"/>
              <a:cs typeface="Tahoma" panose="020B0604030504040204" pitchFamily="34" charset="0"/>
            </a:endParaRPr>
          </a:p>
          <a:p>
            <a:pPr algn="l" eaLnBrk="1" hangingPunct="1">
              <a:buFontTx/>
              <a:buAutoNum type="alphaLcParenR"/>
            </a:pPr>
            <a:r>
              <a:rPr lang="es-MX" altLang="es-CL" sz="2400">
                <a:latin typeface="Tahoma" panose="020B0604030504040204" pitchFamily="34" charset="0"/>
                <a:cs typeface="Tahoma" panose="020B0604030504040204" pitchFamily="34" charset="0"/>
              </a:rPr>
              <a:t>Sólo III              </a:t>
            </a:r>
            <a:endParaRPr lang="es-ES" altLang="es-CL" sz="2400">
              <a:latin typeface="Tahoma" panose="020B0604030504040204" pitchFamily="34" charset="0"/>
              <a:cs typeface="Tahoma" panose="020B0604030504040204" pitchFamily="34" charset="0"/>
            </a:endParaRPr>
          </a:p>
          <a:p>
            <a:pPr algn="l" eaLnBrk="1" hangingPunct="1">
              <a:buFontTx/>
              <a:buAutoNum type="alphaLcParenR"/>
            </a:pPr>
            <a:r>
              <a:rPr lang="es-MX" altLang="es-CL" sz="2400">
                <a:latin typeface="Tahoma" panose="020B0604030504040204" pitchFamily="34" charset="0"/>
                <a:cs typeface="Tahoma" panose="020B0604030504040204" pitchFamily="34" charset="0"/>
              </a:rPr>
              <a:t>I y II          </a:t>
            </a:r>
            <a:endParaRPr lang="es-ES" altLang="es-CL" sz="2400">
              <a:latin typeface="Tahoma" panose="020B0604030504040204" pitchFamily="34" charset="0"/>
              <a:cs typeface="Tahoma" panose="020B0604030504040204" pitchFamily="34" charset="0"/>
            </a:endParaRPr>
          </a:p>
          <a:p>
            <a:pPr algn="l" eaLnBrk="1" hangingPunct="1">
              <a:buFontTx/>
              <a:buAutoNum type="alphaLcParenR"/>
            </a:pPr>
            <a:r>
              <a:rPr lang="es-MX" altLang="es-CL" sz="2400">
                <a:latin typeface="Tahoma" panose="020B0604030504040204" pitchFamily="34" charset="0"/>
                <a:cs typeface="Tahoma" panose="020B0604030504040204" pitchFamily="34" charset="0"/>
              </a:rPr>
              <a:t>I y III         </a:t>
            </a:r>
            <a:endParaRPr lang="es-ES" altLang="es-CL" sz="2400">
              <a:latin typeface="Tahoma" panose="020B0604030504040204" pitchFamily="34" charset="0"/>
              <a:cs typeface="Tahoma" panose="020B0604030504040204" pitchFamily="34" charset="0"/>
            </a:endParaRPr>
          </a:p>
          <a:p>
            <a:pPr algn="l" eaLnBrk="1" hangingPunct="1">
              <a:buFontTx/>
              <a:buAutoNum type="alphaLcParenR"/>
            </a:pPr>
            <a:r>
              <a:rPr lang="es-MX" altLang="es-CL" sz="2400">
                <a:latin typeface="Tahoma" panose="020B0604030504040204" pitchFamily="34" charset="0"/>
                <a:cs typeface="Tahoma" panose="020B0604030504040204" pitchFamily="34" charset="0"/>
              </a:rPr>
              <a:t>I, II y III</a:t>
            </a:r>
          </a:p>
        </p:txBody>
      </p:sp>
      <p:sp>
        <p:nvSpPr>
          <p:cNvPr id="6150" name="Rectangle 6">
            <a:extLst>
              <a:ext uri="{FF2B5EF4-FFF2-40B4-BE49-F238E27FC236}">
                <a16:creationId xmlns:a16="http://schemas.microsoft.com/office/drawing/2014/main" id="{E777F459-03C1-4981-847E-DE2584489A4B}"/>
              </a:ext>
            </a:extLst>
          </p:cNvPr>
          <p:cNvSpPr>
            <a:spLocks noChangeArrowheads="1"/>
          </p:cNvSpPr>
          <p:nvPr/>
        </p:nvSpPr>
        <p:spPr bwMode="auto">
          <a:xfrm>
            <a:off x="785813" y="2143125"/>
            <a:ext cx="80724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just" eaLnBrk="1" hangingPunct="1">
              <a:buFontTx/>
              <a:buAutoNum type="romanUcPeriod"/>
            </a:pPr>
            <a:r>
              <a:rPr lang="es-ES" altLang="es-CL" sz="2400">
                <a:latin typeface="Tahoma" panose="020B0604030504040204" pitchFamily="34" charset="0"/>
                <a:cs typeface="Tahoma" panose="020B0604030504040204" pitchFamily="34" charset="0"/>
              </a:rPr>
              <a:t>El desarrollo de una organización política y militar que les permitió dominar a distintos pueblos.</a:t>
            </a:r>
          </a:p>
          <a:p>
            <a:pPr algn="just" eaLnBrk="1" hangingPunct="1">
              <a:buFontTx/>
              <a:buAutoNum type="romanUcPeriod"/>
            </a:pPr>
            <a:r>
              <a:rPr lang="es-ES" altLang="es-CL" sz="2400">
                <a:latin typeface="Tahoma" panose="020B0604030504040204" pitchFamily="34" charset="0"/>
                <a:cs typeface="Tahoma" panose="020B0604030504040204" pitchFamily="34" charset="0"/>
              </a:rPr>
              <a:t>El florecimiento de una arquitectura y un arte ritual y utilitario destacado.</a:t>
            </a:r>
          </a:p>
          <a:p>
            <a:pPr algn="just" eaLnBrk="1" hangingPunct="1">
              <a:buFontTx/>
              <a:buAutoNum type="romanUcPeriod"/>
            </a:pPr>
            <a:r>
              <a:rPr lang="es-ES" altLang="es-CL" sz="2400">
                <a:latin typeface="Tahoma" panose="020B0604030504040204" pitchFamily="34" charset="0"/>
                <a:cs typeface="Tahoma" panose="020B0604030504040204" pitchFamily="34" charset="0"/>
              </a:rPr>
              <a:t>La práctica sistemática de sacrificios humanos de los pueblos bajo su dominio.</a:t>
            </a:r>
          </a:p>
        </p:txBody>
      </p:sp>
      <p:sp>
        <p:nvSpPr>
          <p:cNvPr id="6151" name="Text Box 7">
            <a:extLst>
              <a:ext uri="{FF2B5EF4-FFF2-40B4-BE49-F238E27FC236}">
                <a16:creationId xmlns:a16="http://schemas.microsoft.com/office/drawing/2014/main" id="{B88C7484-9B1E-48FA-8573-504FF15BD153}"/>
              </a:ext>
            </a:extLst>
          </p:cNvPr>
          <p:cNvSpPr txBox="1">
            <a:spLocks noChangeArrowheads="1"/>
          </p:cNvSpPr>
          <p:nvPr/>
        </p:nvSpPr>
        <p:spPr bwMode="auto">
          <a:xfrm>
            <a:off x="395288" y="333375"/>
            <a:ext cx="431800" cy="579438"/>
          </a:xfrm>
          <a:prstGeom prst="rect">
            <a:avLst/>
          </a:prstGeom>
          <a:noFill/>
          <a:ln w="9525">
            <a:noFill/>
            <a:miter lim="800000"/>
            <a:headEnd/>
            <a:tailEnd/>
          </a:ln>
          <a:effectLst/>
        </p:spPr>
        <p:txBody>
          <a:bodyPr>
            <a:spAutoFit/>
          </a:bodyPr>
          <a:lstStyle/>
          <a:p>
            <a:pPr>
              <a:spcBef>
                <a:spcPct val="50000"/>
              </a:spcBef>
              <a:defRPr/>
            </a:pPr>
            <a:r>
              <a:rPr lang="es-CL" sz="3200" b="1">
                <a:solidFill>
                  <a:srgbClr val="800000"/>
                </a:solidFill>
                <a:effectLst>
                  <a:outerShdw blurRad="38100" dist="38100" dir="2700000" algn="tl">
                    <a:srgbClr val="000000"/>
                  </a:outerShdw>
                </a:effectLst>
                <a:latin typeface="Berlin Sans FB Demi" pitchFamily="34" charset="0"/>
                <a:cs typeface="+mn-cs"/>
              </a:rPr>
              <a:t>1</a:t>
            </a:r>
            <a:endParaRPr lang="es-ES" sz="3200" b="1">
              <a:solidFill>
                <a:srgbClr val="800000"/>
              </a:solidFill>
              <a:effectLst>
                <a:outerShdw blurRad="38100" dist="38100" dir="2700000" algn="tl">
                  <a:srgbClr val="000000"/>
                </a:outerShdw>
              </a:effectLst>
              <a:latin typeface="Berlin Sans FB Demi"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0">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9">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9">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49">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49">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49">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mph" presetSubtype="2" fill="hold" nodeType="clickEffect">
                                  <p:stCondLst>
                                    <p:cond delay="0"/>
                                  </p:stCondLst>
                                  <p:childTnLst>
                                    <p:animClr clrSpc="rgb" dir="cw">
                                      <p:cBhvr override="childStyle">
                                        <p:cTn id="42" dur="2000" fill="hold"/>
                                        <p:tgtEl>
                                          <p:spTgt spid="6149">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allAtOnce"/>
      <p:bldP spid="6149" grpId="0" build="p"/>
      <p:bldP spid="615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CCFD470-9493-4C9A-AF91-518BA86433C2}"/>
              </a:ext>
            </a:extLst>
          </p:cNvPr>
          <p:cNvSpPr>
            <a:spLocks noChangeArrowheads="1"/>
          </p:cNvSpPr>
          <p:nvPr/>
        </p:nvSpPr>
        <p:spPr bwMode="auto">
          <a:xfrm>
            <a:off x="857250" y="428625"/>
            <a:ext cx="7858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just" eaLnBrk="1" hangingPunct="1"/>
            <a:r>
              <a:rPr lang="es-ES" altLang="es-CL" sz="2400">
                <a:latin typeface="Tahoma" panose="020B0604030504040204" pitchFamily="34" charset="0"/>
                <a:cs typeface="Tahoma" panose="020B0604030504040204" pitchFamily="34" charset="0"/>
              </a:rPr>
              <a:t>Los incas crearon un efectivo sistema administrativo que les permitió movilizar a una gran fuerza de trabajo y tener conocimiento de lo que ocurría en todo su Imperio. Entre las características de dicho sistema destaca(n):</a:t>
            </a:r>
          </a:p>
        </p:txBody>
      </p:sp>
      <p:sp>
        <p:nvSpPr>
          <p:cNvPr id="33795" name="Rectangle 3">
            <a:extLst>
              <a:ext uri="{FF2B5EF4-FFF2-40B4-BE49-F238E27FC236}">
                <a16:creationId xmlns:a16="http://schemas.microsoft.com/office/drawing/2014/main" id="{6BC012D3-17C6-4240-B1F7-873177C0B0C1}"/>
              </a:ext>
            </a:extLst>
          </p:cNvPr>
          <p:cNvSpPr>
            <a:spLocks noChangeArrowheads="1"/>
          </p:cNvSpPr>
          <p:nvPr/>
        </p:nvSpPr>
        <p:spPr bwMode="auto">
          <a:xfrm>
            <a:off x="857250" y="3714750"/>
            <a:ext cx="19446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l" eaLnBrk="1" hangingPunct="1">
              <a:buFontTx/>
              <a:buAutoNum type="alphaLcParenR"/>
            </a:pPr>
            <a:r>
              <a:rPr lang="es-ES" altLang="es-CL" sz="2400">
                <a:latin typeface="Tahoma" panose="020B0604030504040204" pitchFamily="34" charset="0"/>
                <a:cs typeface="Tahoma" panose="020B0604030504040204" pitchFamily="34" charset="0"/>
              </a:rPr>
              <a:t>Sólo I</a:t>
            </a:r>
          </a:p>
          <a:p>
            <a:pPr algn="l" eaLnBrk="1" hangingPunct="1">
              <a:buFontTx/>
              <a:buAutoNum type="alphaLcParenR"/>
            </a:pPr>
            <a:r>
              <a:rPr lang="es-ES" altLang="es-CL" sz="2400">
                <a:latin typeface="Tahoma" panose="020B0604030504040204" pitchFamily="34" charset="0"/>
                <a:cs typeface="Tahoma" panose="020B0604030504040204" pitchFamily="34" charset="0"/>
              </a:rPr>
              <a:t>Sólo III</a:t>
            </a:r>
          </a:p>
          <a:p>
            <a:pPr algn="l" eaLnBrk="1" hangingPunct="1">
              <a:buFontTx/>
              <a:buAutoNum type="alphaLcParenR"/>
            </a:pPr>
            <a:r>
              <a:rPr lang="es-ES" altLang="es-CL" sz="2400">
                <a:latin typeface="Tahoma" panose="020B0604030504040204" pitchFamily="34" charset="0"/>
                <a:cs typeface="Tahoma" panose="020B0604030504040204" pitchFamily="34" charset="0"/>
              </a:rPr>
              <a:t>I y II</a:t>
            </a:r>
          </a:p>
          <a:p>
            <a:pPr algn="l" eaLnBrk="1" hangingPunct="1">
              <a:buFontTx/>
              <a:buAutoNum type="alphaLcParenR"/>
            </a:pPr>
            <a:r>
              <a:rPr lang="es-ES" altLang="es-CL" sz="2400">
                <a:latin typeface="Tahoma" panose="020B0604030504040204" pitchFamily="34" charset="0"/>
                <a:cs typeface="Tahoma" panose="020B0604030504040204" pitchFamily="34" charset="0"/>
              </a:rPr>
              <a:t>II y III</a:t>
            </a:r>
          </a:p>
          <a:p>
            <a:pPr algn="l" eaLnBrk="1" hangingPunct="1">
              <a:buFontTx/>
              <a:buAutoNum type="alphaLcParenR"/>
            </a:pPr>
            <a:r>
              <a:rPr lang="es-ES" altLang="es-CL" sz="2400">
                <a:latin typeface="Tahoma" panose="020B0604030504040204" pitchFamily="34" charset="0"/>
                <a:cs typeface="Tahoma" panose="020B0604030504040204" pitchFamily="34" charset="0"/>
              </a:rPr>
              <a:t>I, II y III</a:t>
            </a:r>
          </a:p>
        </p:txBody>
      </p:sp>
      <p:sp>
        <p:nvSpPr>
          <p:cNvPr id="33796" name="Rectangle 4">
            <a:extLst>
              <a:ext uri="{FF2B5EF4-FFF2-40B4-BE49-F238E27FC236}">
                <a16:creationId xmlns:a16="http://schemas.microsoft.com/office/drawing/2014/main" id="{EC84F220-A0CB-4B7D-8034-1867BA1178CF}"/>
              </a:ext>
            </a:extLst>
          </p:cNvPr>
          <p:cNvSpPr>
            <a:spLocks noChangeArrowheads="1"/>
          </p:cNvSpPr>
          <p:nvPr/>
        </p:nvSpPr>
        <p:spPr bwMode="auto">
          <a:xfrm>
            <a:off x="857250" y="2357438"/>
            <a:ext cx="7858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just" eaLnBrk="1" hangingPunct="1">
              <a:buFontTx/>
              <a:buAutoNum type="romanUcPeriod"/>
            </a:pPr>
            <a:r>
              <a:rPr lang="es-ES" altLang="es-CL" sz="2400">
                <a:latin typeface="Tahoma" panose="020B0604030504040204" pitchFamily="34" charset="0"/>
                <a:cs typeface="Tahoma" panose="020B0604030504040204" pitchFamily="34" charset="0"/>
              </a:rPr>
              <a:t>el uso de vías de comunicación expeditas.</a:t>
            </a:r>
          </a:p>
          <a:p>
            <a:pPr algn="just" eaLnBrk="1" hangingPunct="1">
              <a:buFontTx/>
              <a:buAutoNum type="romanUcPeriod"/>
            </a:pPr>
            <a:r>
              <a:rPr lang="es-ES" altLang="es-CL" sz="2400">
                <a:latin typeface="Tahoma" panose="020B0604030504040204" pitchFamily="34" charset="0"/>
                <a:cs typeface="Tahoma" panose="020B0604030504040204" pitchFamily="34" charset="0"/>
              </a:rPr>
              <a:t>el empleo de instrumentos para llevar la contabilidad.</a:t>
            </a:r>
          </a:p>
          <a:p>
            <a:pPr algn="just" eaLnBrk="1" hangingPunct="1">
              <a:buFontTx/>
              <a:buAutoNum type="romanUcPeriod"/>
            </a:pPr>
            <a:r>
              <a:rPr lang="es-ES" altLang="es-CL" sz="2400">
                <a:latin typeface="Tahoma" panose="020B0604030504040204" pitchFamily="34" charset="0"/>
                <a:cs typeface="Tahoma" panose="020B0604030504040204" pitchFamily="34" charset="0"/>
              </a:rPr>
              <a:t>el cobro de impuestos en moneda metálica.</a:t>
            </a:r>
          </a:p>
        </p:txBody>
      </p:sp>
      <p:sp>
        <p:nvSpPr>
          <p:cNvPr id="33797" name="Text Box 5">
            <a:extLst>
              <a:ext uri="{FF2B5EF4-FFF2-40B4-BE49-F238E27FC236}">
                <a16:creationId xmlns:a16="http://schemas.microsoft.com/office/drawing/2014/main" id="{16875036-1BC7-4155-8153-F2AB6678DEE4}"/>
              </a:ext>
            </a:extLst>
          </p:cNvPr>
          <p:cNvSpPr txBox="1">
            <a:spLocks noChangeArrowheads="1"/>
          </p:cNvSpPr>
          <p:nvPr/>
        </p:nvSpPr>
        <p:spPr bwMode="auto">
          <a:xfrm>
            <a:off x="395288" y="333375"/>
            <a:ext cx="431800" cy="579438"/>
          </a:xfrm>
          <a:prstGeom prst="rect">
            <a:avLst/>
          </a:prstGeom>
          <a:noFill/>
          <a:ln w="9525">
            <a:noFill/>
            <a:miter lim="800000"/>
            <a:headEnd/>
            <a:tailEnd/>
          </a:ln>
          <a:effectLst/>
        </p:spPr>
        <p:txBody>
          <a:bodyPr>
            <a:spAutoFit/>
          </a:bodyPr>
          <a:lstStyle/>
          <a:p>
            <a:pPr>
              <a:spcBef>
                <a:spcPct val="50000"/>
              </a:spcBef>
              <a:defRPr/>
            </a:pPr>
            <a:r>
              <a:rPr lang="es-CL" sz="3200" b="1">
                <a:solidFill>
                  <a:srgbClr val="800000"/>
                </a:solidFill>
                <a:effectLst>
                  <a:outerShdw blurRad="38100" dist="38100" dir="2700000" algn="tl">
                    <a:srgbClr val="000000"/>
                  </a:outerShdw>
                </a:effectLst>
                <a:latin typeface="Berlin Sans FB Demi" pitchFamily="34" charset="0"/>
                <a:cs typeface="+mn-cs"/>
              </a:rPr>
              <a:t>2</a:t>
            </a:r>
            <a:endParaRPr lang="es-ES" sz="3200" b="1">
              <a:solidFill>
                <a:srgbClr val="800000"/>
              </a:solidFill>
              <a:effectLst>
                <a:outerShdw blurRad="38100" dist="38100" dir="2700000" algn="tl">
                  <a:srgbClr val="000000"/>
                </a:outerShdw>
              </a:effectLst>
              <a:latin typeface="Berlin Sans FB Demi"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mph" presetSubtype="2" fill="hold" nodeType="clickEffect">
                                  <p:stCondLst>
                                    <p:cond delay="0"/>
                                  </p:stCondLst>
                                  <p:childTnLst>
                                    <p:animClr clrSpc="rgb" dir="cw">
                                      <p:cBhvr override="childStyle">
                                        <p:cTn id="42" dur="2000" fill="hold"/>
                                        <p:tgtEl>
                                          <p:spTgt spid="33795">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allAtOnce"/>
      <p:bldP spid="33795" grpId="0" build="p"/>
      <p:bldP spid="3379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8DD2913-1604-4A28-8E69-1F382CA8394E}"/>
              </a:ext>
            </a:extLst>
          </p:cNvPr>
          <p:cNvSpPr>
            <a:spLocks noChangeArrowheads="1"/>
          </p:cNvSpPr>
          <p:nvPr/>
        </p:nvSpPr>
        <p:spPr bwMode="auto">
          <a:xfrm>
            <a:off x="928688" y="571500"/>
            <a:ext cx="75596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just" eaLnBrk="1" hangingPunct="1"/>
            <a:r>
              <a:rPr lang="es-ES" altLang="es-CL" sz="2400">
                <a:latin typeface="Tahoma" panose="020B0604030504040204" pitchFamily="34" charset="0"/>
                <a:cs typeface="Tahoma" panose="020B0604030504040204" pitchFamily="34" charset="0"/>
              </a:rPr>
              <a:t>Los Incas trasladaban habitantes desde las provincias más antiguas del Imperio a los nuevos lugares conquistados y, a su vez, a los de estos lugares a regiones antiguas (mitimaes). Esta práctica tuvo, entre otras, la(s) siguiente(s) finalidad(es):</a:t>
            </a:r>
          </a:p>
        </p:txBody>
      </p:sp>
      <p:sp>
        <p:nvSpPr>
          <p:cNvPr id="35843" name="Rectangle 3">
            <a:extLst>
              <a:ext uri="{FF2B5EF4-FFF2-40B4-BE49-F238E27FC236}">
                <a16:creationId xmlns:a16="http://schemas.microsoft.com/office/drawing/2014/main" id="{EF92BC83-D17E-4868-9A84-054AEF03264B}"/>
              </a:ext>
            </a:extLst>
          </p:cNvPr>
          <p:cNvSpPr>
            <a:spLocks noChangeArrowheads="1"/>
          </p:cNvSpPr>
          <p:nvPr/>
        </p:nvSpPr>
        <p:spPr bwMode="auto">
          <a:xfrm>
            <a:off x="1000125" y="4286250"/>
            <a:ext cx="19446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l" eaLnBrk="1" hangingPunct="1">
              <a:buFontTx/>
              <a:buAutoNum type="alphaLcParenR"/>
            </a:pPr>
            <a:r>
              <a:rPr lang="es-ES" altLang="es-CL" sz="2400">
                <a:latin typeface="Tahoma" panose="020B0604030504040204" pitchFamily="34" charset="0"/>
                <a:cs typeface="Tahoma" panose="020B0604030504040204" pitchFamily="34" charset="0"/>
              </a:rPr>
              <a:t>Sólo I</a:t>
            </a:r>
          </a:p>
          <a:p>
            <a:pPr algn="l" eaLnBrk="1" hangingPunct="1">
              <a:buFontTx/>
              <a:buAutoNum type="alphaLcParenR"/>
            </a:pPr>
            <a:r>
              <a:rPr lang="es-ES" altLang="es-CL" sz="2400">
                <a:latin typeface="Tahoma" panose="020B0604030504040204" pitchFamily="34" charset="0"/>
                <a:cs typeface="Tahoma" panose="020B0604030504040204" pitchFamily="34" charset="0"/>
              </a:rPr>
              <a:t>Sólo II</a:t>
            </a:r>
          </a:p>
          <a:p>
            <a:pPr algn="l" eaLnBrk="1" hangingPunct="1">
              <a:buFontTx/>
              <a:buAutoNum type="alphaLcParenR"/>
            </a:pPr>
            <a:r>
              <a:rPr lang="es-ES" altLang="es-CL" sz="2400">
                <a:latin typeface="Tahoma" panose="020B0604030504040204" pitchFamily="34" charset="0"/>
                <a:cs typeface="Tahoma" panose="020B0604030504040204" pitchFamily="34" charset="0"/>
              </a:rPr>
              <a:t>Sólo III</a:t>
            </a:r>
          </a:p>
          <a:p>
            <a:pPr algn="l" eaLnBrk="1" hangingPunct="1">
              <a:buFontTx/>
              <a:buAutoNum type="alphaLcParenR"/>
            </a:pPr>
            <a:r>
              <a:rPr lang="es-ES" altLang="es-CL" sz="2400">
                <a:latin typeface="Tahoma" panose="020B0604030504040204" pitchFamily="34" charset="0"/>
                <a:cs typeface="Tahoma" panose="020B0604030504040204" pitchFamily="34" charset="0"/>
              </a:rPr>
              <a:t>I y II</a:t>
            </a:r>
          </a:p>
          <a:p>
            <a:pPr algn="l" eaLnBrk="1" hangingPunct="1">
              <a:buFontTx/>
              <a:buAutoNum type="alphaLcParenR"/>
            </a:pPr>
            <a:r>
              <a:rPr lang="es-ES" altLang="es-CL" sz="2400">
                <a:latin typeface="Tahoma" panose="020B0604030504040204" pitchFamily="34" charset="0"/>
                <a:cs typeface="Tahoma" panose="020B0604030504040204" pitchFamily="34" charset="0"/>
              </a:rPr>
              <a:t>I y III</a:t>
            </a:r>
          </a:p>
        </p:txBody>
      </p:sp>
      <p:sp>
        <p:nvSpPr>
          <p:cNvPr id="35844" name="Rectangle 4">
            <a:extLst>
              <a:ext uri="{FF2B5EF4-FFF2-40B4-BE49-F238E27FC236}">
                <a16:creationId xmlns:a16="http://schemas.microsoft.com/office/drawing/2014/main" id="{F5338C9A-89CD-4D66-89DD-16247C13943B}"/>
              </a:ext>
            </a:extLst>
          </p:cNvPr>
          <p:cNvSpPr>
            <a:spLocks noChangeArrowheads="1"/>
          </p:cNvSpPr>
          <p:nvPr/>
        </p:nvSpPr>
        <p:spPr bwMode="auto">
          <a:xfrm>
            <a:off x="1071563" y="2643188"/>
            <a:ext cx="7286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just" eaLnBrk="1" hangingPunct="1">
              <a:buFontTx/>
              <a:buAutoNum type="romanUcPeriod"/>
            </a:pPr>
            <a:r>
              <a:rPr lang="es-ES" altLang="es-CL" sz="2400">
                <a:latin typeface="Tahoma" panose="020B0604030504040204" pitchFamily="34" charset="0"/>
                <a:cs typeface="Tahoma" panose="020B0604030504040204" pitchFamily="34" charset="0"/>
              </a:rPr>
              <a:t>Impulsar la pacificación del Imperio.</a:t>
            </a:r>
          </a:p>
          <a:p>
            <a:pPr algn="just" eaLnBrk="1" hangingPunct="1">
              <a:buFontTx/>
              <a:buAutoNum type="romanUcPeriod"/>
            </a:pPr>
            <a:r>
              <a:rPr lang="es-ES" altLang="es-CL" sz="2400">
                <a:latin typeface="Tahoma" panose="020B0604030504040204" pitchFamily="34" charset="0"/>
                <a:cs typeface="Tahoma" panose="020B0604030504040204" pitchFamily="34" charset="0"/>
              </a:rPr>
              <a:t>Obtener numerosa mano de obra barata.</a:t>
            </a:r>
          </a:p>
          <a:p>
            <a:pPr algn="just" eaLnBrk="1" hangingPunct="1">
              <a:buFontTx/>
              <a:buAutoNum type="romanUcPeriod"/>
            </a:pPr>
            <a:r>
              <a:rPr lang="es-ES" altLang="es-CL" sz="2400">
                <a:latin typeface="Tahoma" panose="020B0604030504040204" pitchFamily="34" charset="0"/>
                <a:cs typeface="Tahoma" panose="020B0604030504040204" pitchFamily="34" charset="0"/>
              </a:rPr>
              <a:t>Promover el uso de una lengua común.</a:t>
            </a:r>
          </a:p>
        </p:txBody>
      </p:sp>
      <p:sp>
        <p:nvSpPr>
          <p:cNvPr id="35845" name="Text Box 5">
            <a:extLst>
              <a:ext uri="{FF2B5EF4-FFF2-40B4-BE49-F238E27FC236}">
                <a16:creationId xmlns:a16="http://schemas.microsoft.com/office/drawing/2014/main" id="{4FE6B75A-3738-4232-A325-539570512167}"/>
              </a:ext>
            </a:extLst>
          </p:cNvPr>
          <p:cNvSpPr txBox="1">
            <a:spLocks noChangeArrowheads="1"/>
          </p:cNvSpPr>
          <p:nvPr/>
        </p:nvSpPr>
        <p:spPr bwMode="auto">
          <a:xfrm>
            <a:off x="395288" y="333375"/>
            <a:ext cx="431800" cy="579438"/>
          </a:xfrm>
          <a:prstGeom prst="rect">
            <a:avLst/>
          </a:prstGeom>
          <a:noFill/>
          <a:ln w="9525">
            <a:noFill/>
            <a:miter lim="800000"/>
            <a:headEnd/>
            <a:tailEnd/>
          </a:ln>
          <a:effectLst/>
        </p:spPr>
        <p:txBody>
          <a:bodyPr>
            <a:spAutoFit/>
          </a:bodyPr>
          <a:lstStyle/>
          <a:p>
            <a:pPr>
              <a:spcBef>
                <a:spcPct val="50000"/>
              </a:spcBef>
              <a:defRPr/>
            </a:pPr>
            <a:r>
              <a:rPr lang="es-CL" sz="3200" b="1">
                <a:solidFill>
                  <a:srgbClr val="800000"/>
                </a:solidFill>
                <a:effectLst>
                  <a:outerShdw blurRad="38100" dist="38100" dir="2700000" algn="tl">
                    <a:srgbClr val="000000"/>
                  </a:outerShdw>
                </a:effectLst>
                <a:latin typeface="Berlin Sans FB Demi" pitchFamily="34" charset="0"/>
                <a:cs typeface="+mn-cs"/>
              </a:rPr>
              <a:t>3</a:t>
            </a:r>
            <a:endParaRPr lang="es-ES" sz="3200" b="1">
              <a:solidFill>
                <a:srgbClr val="800000"/>
              </a:solidFill>
              <a:effectLst>
                <a:outerShdw blurRad="38100" dist="38100" dir="2700000" algn="tl">
                  <a:srgbClr val="000000"/>
                </a:outerShdw>
              </a:effectLst>
              <a:latin typeface="Berlin Sans FB Demi"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mph" presetSubtype="2" fill="hold" nodeType="clickEffect">
                                  <p:stCondLst>
                                    <p:cond delay="0"/>
                                  </p:stCondLst>
                                  <p:childTnLst>
                                    <p:animClr clrSpc="rgb" dir="cw">
                                      <p:cBhvr override="childStyle">
                                        <p:cTn id="42" dur="2000" fill="hold"/>
                                        <p:tgtEl>
                                          <p:spTgt spid="35843">
                                            <p:txEl>
                                              <p:pRg st="4" end="4"/>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allAtOnce"/>
      <p:bldP spid="35843" grpId="0" build="p"/>
      <p:bldP spid="3584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A04546B1-7EBD-4EC2-9A6A-EDA314487BC9}"/>
              </a:ext>
            </a:extLst>
          </p:cNvPr>
          <p:cNvSpPr>
            <a:spLocks noChangeArrowheads="1"/>
          </p:cNvSpPr>
          <p:nvPr/>
        </p:nvSpPr>
        <p:spPr bwMode="auto">
          <a:xfrm>
            <a:off x="928688" y="357188"/>
            <a:ext cx="755967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just" eaLnBrk="1" hangingPunct="1">
              <a:spcBef>
                <a:spcPct val="50000"/>
              </a:spcBef>
            </a:pPr>
            <a:r>
              <a:rPr lang="es-ES" altLang="es-CL" sz="2400">
                <a:latin typeface="Tahoma" panose="020B0604030504040204" pitchFamily="34" charset="0"/>
                <a:cs typeface="Tahoma" panose="020B0604030504040204" pitchFamily="34" charset="0"/>
              </a:rPr>
              <a:t>En América, algún tiempo antes del periodo clásico, empieza la construcción de las primeras pirámides y monumentos con inscripciones que caracterizan sus grandes centros ceremoniales, como Tikal. Sin embargo, la mayor parte de la población vivía dispersa en chozas agrupadas en caseríos pequeños.</a:t>
            </a:r>
          </a:p>
          <a:p>
            <a:pPr algn="just" eaLnBrk="1" hangingPunct="1">
              <a:spcBef>
                <a:spcPct val="50000"/>
              </a:spcBef>
            </a:pPr>
            <a:r>
              <a:rPr lang="es-ES" altLang="es-CL" sz="2400">
                <a:latin typeface="Tahoma" panose="020B0604030504040204" pitchFamily="34" charset="0"/>
                <a:cs typeface="Tahoma" panose="020B0604030504040204" pitchFamily="34" charset="0"/>
              </a:rPr>
              <a:t>La descripción anterior corresponde a una etapa en el desarrollo de la cultura:</a:t>
            </a:r>
          </a:p>
        </p:txBody>
      </p:sp>
      <p:sp>
        <p:nvSpPr>
          <p:cNvPr id="36867" name="Rectangle 3">
            <a:extLst>
              <a:ext uri="{FF2B5EF4-FFF2-40B4-BE49-F238E27FC236}">
                <a16:creationId xmlns:a16="http://schemas.microsoft.com/office/drawing/2014/main" id="{04484FB2-2BEE-447D-BCE0-C6294D6A2F33}"/>
              </a:ext>
            </a:extLst>
          </p:cNvPr>
          <p:cNvSpPr>
            <a:spLocks noChangeArrowheads="1"/>
          </p:cNvSpPr>
          <p:nvPr/>
        </p:nvSpPr>
        <p:spPr bwMode="auto">
          <a:xfrm>
            <a:off x="928688" y="3857625"/>
            <a:ext cx="33115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l" eaLnBrk="1" hangingPunct="1">
              <a:buFontTx/>
              <a:buAutoNum type="alphaLcParenR"/>
            </a:pPr>
            <a:r>
              <a:rPr lang="es-ES" altLang="es-CL" sz="2400">
                <a:latin typeface="Tahoma" panose="020B0604030504040204" pitchFamily="34" charset="0"/>
                <a:cs typeface="Tahoma" panose="020B0604030504040204" pitchFamily="34" charset="0"/>
              </a:rPr>
              <a:t>Azteca</a:t>
            </a:r>
          </a:p>
          <a:p>
            <a:pPr algn="l" eaLnBrk="1" hangingPunct="1">
              <a:buFontTx/>
              <a:buAutoNum type="alphaLcParenR"/>
            </a:pPr>
            <a:r>
              <a:rPr lang="es-ES" altLang="es-CL" sz="2400">
                <a:latin typeface="Tahoma" panose="020B0604030504040204" pitchFamily="34" charset="0"/>
                <a:cs typeface="Tahoma" panose="020B0604030504040204" pitchFamily="34" charset="0"/>
              </a:rPr>
              <a:t>Maya</a:t>
            </a:r>
          </a:p>
          <a:p>
            <a:pPr algn="l" eaLnBrk="1" hangingPunct="1">
              <a:buFontTx/>
              <a:buAutoNum type="alphaLcParenR"/>
            </a:pPr>
            <a:r>
              <a:rPr lang="es-ES" altLang="es-CL" sz="2400">
                <a:latin typeface="Tahoma" panose="020B0604030504040204" pitchFamily="34" charset="0"/>
                <a:cs typeface="Tahoma" panose="020B0604030504040204" pitchFamily="34" charset="0"/>
              </a:rPr>
              <a:t>Teotihuacana</a:t>
            </a:r>
          </a:p>
          <a:p>
            <a:pPr algn="l" eaLnBrk="1" hangingPunct="1">
              <a:buFontTx/>
              <a:buAutoNum type="alphaLcParenR"/>
            </a:pPr>
            <a:r>
              <a:rPr lang="es-ES" altLang="es-CL" sz="2400">
                <a:latin typeface="Tahoma" panose="020B0604030504040204" pitchFamily="34" charset="0"/>
                <a:cs typeface="Tahoma" panose="020B0604030504040204" pitchFamily="34" charset="0"/>
              </a:rPr>
              <a:t>Inca</a:t>
            </a:r>
          </a:p>
          <a:p>
            <a:pPr algn="l" eaLnBrk="1" hangingPunct="1">
              <a:buFontTx/>
              <a:buAutoNum type="alphaLcParenR"/>
            </a:pPr>
            <a:r>
              <a:rPr lang="es-ES" altLang="es-CL" sz="2400">
                <a:latin typeface="Tahoma" panose="020B0604030504040204" pitchFamily="34" charset="0"/>
                <a:cs typeface="Tahoma" panose="020B0604030504040204" pitchFamily="34" charset="0"/>
              </a:rPr>
              <a:t>Mochica</a:t>
            </a:r>
          </a:p>
        </p:txBody>
      </p:sp>
      <p:sp>
        <p:nvSpPr>
          <p:cNvPr id="36870" name="Text Box 6">
            <a:extLst>
              <a:ext uri="{FF2B5EF4-FFF2-40B4-BE49-F238E27FC236}">
                <a16:creationId xmlns:a16="http://schemas.microsoft.com/office/drawing/2014/main" id="{A75541AC-FEFC-4C87-969C-82EDEBAB80B6}"/>
              </a:ext>
            </a:extLst>
          </p:cNvPr>
          <p:cNvSpPr txBox="1">
            <a:spLocks noChangeArrowheads="1"/>
          </p:cNvSpPr>
          <p:nvPr/>
        </p:nvSpPr>
        <p:spPr bwMode="auto">
          <a:xfrm>
            <a:off x="395288" y="333375"/>
            <a:ext cx="431800" cy="579438"/>
          </a:xfrm>
          <a:prstGeom prst="rect">
            <a:avLst/>
          </a:prstGeom>
          <a:noFill/>
          <a:ln w="9525">
            <a:noFill/>
            <a:miter lim="800000"/>
            <a:headEnd/>
            <a:tailEnd/>
          </a:ln>
          <a:effectLst/>
        </p:spPr>
        <p:txBody>
          <a:bodyPr>
            <a:spAutoFit/>
          </a:bodyPr>
          <a:lstStyle/>
          <a:p>
            <a:pPr>
              <a:spcBef>
                <a:spcPct val="50000"/>
              </a:spcBef>
              <a:defRPr/>
            </a:pPr>
            <a:r>
              <a:rPr lang="es-CL" sz="3200" b="1">
                <a:solidFill>
                  <a:srgbClr val="800000"/>
                </a:solidFill>
                <a:effectLst>
                  <a:outerShdw blurRad="38100" dist="38100" dir="2700000" algn="tl">
                    <a:srgbClr val="000000"/>
                  </a:outerShdw>
                </a:effectLst>
                <a:latin typeface="Berlin Sans FB Demi" pitchFamily="34" charset="0"/>
                <a:cs typeface="+mn-cs"/>
              </a:rPr>
              <a:t>4</a:t>
            </a:r>
            <a:endParaRPr lang="es-ES" sz="3200" b="1">
              <a:solidFill>
                <a:srgbClr val="800000"/>
              </a:solidFill>
              <a:effectLst>
                <a:outerShdw blurRad="38100" dist="38100" dir="2700000" algn="tl">
                  <a:srgbClr val="000000"/>
                </a:outerShdw>
              </a:effectLst>
              <a:latin typeface="Berlin Sans FB Demi"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mph" presetSubtype="2" fill="hold" nodeType="clickEffect">
                                  <p:stCondLst>
                                    <p:cond delay="0"/>
                                  </p:stCondLst>
                                  <p:childTnLst>
                                    <p:animClr clrSpc="rgb" dir="cw">
                                      <p:cBhvr override="childStyle">
                                        <p:cTn id="34" dur="2000" fill="hold"/>
                                        <p:tgtEl>
                                          <p:spTgt spid="36867">
                                            <p:txEl>
                                              <p:pRg st="1" end="1"/>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allAtOnce"/>
      <p:bldP spid="3686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412E23B1-F046-446D-8DBC-4891F1777940}"/>
              </a:ext>
            </a:extLst>
          </p:cNvPr>
          <p:cNvSpPr>
            <a:spLocks noChangeArrowheads="1"/>
          </p:cNvSpPr>
          <p:nvPr/>
        </p:nvSpPr>
        <p:spPr bwMode="auto">
          <a:xfrm>
            <a:off x="857250" y="214313"/>
            <a:ext cx="75596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just" eaLnBrk="1" hangingPunct="1"/>
            <a:r>
              <a:rPr lang="es-ES" altLang="es-CL" sz="2400">
                <a:latin typeface="Tahoma" panose="020B0604030504040204" pitchFamily="34" charset="0"/>
                <a:cs typeface="Tahoma" panose="020B0604030504040204" pitchFamily="34" charset="0"/>
              </a:rPr>
              <a:t>En la evolución cultural de América prehispánica destacaron los aztecas, los mayas y los incas por la creación de civilizaciones. Entre las características </a:t>
            </a:r>
            <a:r>
              <a:rPr lang="es-ES" altLang="es-CL" sz="2400" b="1">
                <a:latin typeface="Tahoma" panose="020B0604030504040204" pitchFamily="34" charset="0"/>
                <a:cs typeface="Tahoma" panose="020B0604030504040204" pitchFamily="34" charset="0"/>
              </a:rPr>
              <a:t>comunes </a:t>
            </a:r>
            <a:r>
              <a:rPr lang="es-ES" altLang="es-CL" sz="2400">
                <a:latin typeface="Tahoma" panose="020B0604030504040204" pitchFamily="34" charset="0"/>
                <a:cs typeface="Tahoma" panose="020B0604030504040204" pitchFamily="34" charset="0"/>
              </a:rPr>
              <a:t>a los pueblos mencionados se puede(n) señalar:</a:t>
            </a:r>
          </a:p>
        </p:txBody>
      </p:sp>
      <p:sp>
        <p:nvSpPr>
          <p:cNvPr id="34819" name="Rectangle 3">
            <a:extLst>
              <a:ext uri="{FF2B5EF4-FFF2-40B4-BE49-F238E27FC236}">
                <a16:creationId xmlns:a16="http://schemas.microsoft.com/office/drawing/2014/main" id="{7DFC6347-2756-4C54-9766-FF19AD3FCD0F}"/>
              </a:ext>
            </a:extLst>
          </p:cNvPr>
          <p:cNvSpPr>
            <a:spLocks noChangeArrowheads="1"/>
          </p:cNvSpPr>
          <p:nvPr/>
        </p:nvSpPr>
        <p:spPr bwMode="auto">
          <a:xfrm>
            <a:off x="857250" y="3886200"/>
            <a:ext cx="194468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l" eaLnBrk="1" hangingPunct="1">
              <a:buFontTx/>
              <a:buAutoNum type="alphaLcParenR"/>
            </a:pPr>
            <a:r>
              <a:rPr lang="it-IT" altLang="es-CL" sz="2400" dirty="0">
                <a:latin typeface="Tahoma" panose="020B0604030504040204" pitchFamily="34" charset="0"/>
                <a:cs typeface="Tahoma" panose="020B0604030504040204" pitchFamily="34" charset="0"/>
              </a:rPr>
              <a:t>I y II    </a:t>
            </a:r>
          </a:p>
          <a:p>
            <a:pPr algn="l" eaLnBrk="1" hangingPunct="1">
              <a:buFontTx/>
              <a:buAutoNum type="alphaLcParenR"/>
            </a:pPr>
            <a:r>
              <a:rPr lang="it-IT" altLang="es-CL" sz="2400" dirty="0">
                <a:latin typeface="Tahoma" panose="020B0604030504040204" pitchFamily="34" charset="0"/>
                <a:cs typeface="Tahoma" panose="020B0604030504040204" pitchFamily="34" charset="0"/>
              </a:rPr>
              <a:t>I y III               </a:t>
            </a:r>
          </a:p>
          <a:p>
            <a:pPr algn="l" eaLnBrk="1" hangingPunct="1">
              <a:buFontTx/>
              <a:buAutoNum type="alphaLcParenR"/>
            </a:pPr>
            <a:r>
              <a:rPr lang="it-IT" altLang="es-CL" sz="2400" dirty="0">
                <a:latin typeface="Tahoma" panose="020B0604030504040204" pitchFamily="34" charset="0"/>
                <a:cs typeface="Tahoma" panose="020B0604030504040204" pitchFamily="34" charset="0"/>
              </a:rPr>
              <a:t>Solo I               </a:t>
            </a:r>
          </a:p>
          <a:p>
            <a:pPr algn="l" eaLnBrk="1" hangingPunct="1">
              <a:buFontTx/>
              <a:buAutoNum type="alphaLcParenR"/>
            </a:pPr>
            <a:r>
              <a:rPr lang="it-IT" altLang="es-CL" sz="2400" dirty="0">
                <a:latin typeface="Tahoma" panose="020B0604030504040204" pitchFamily="34" charset="0"/>
                <a:cs typeface="Tahoma" panose="020B0604030504040204" pitchFamily="34" charset="0"/>
              </a:rPr>
              <a:t>II y III             </a:t>
            </a:r>
          </a:p>
          <a:p>
            <a:pPr algn="l" eaLnBrk="1" hangingPunct="1">
              <a:buFontTx/>
              <a:buAutoNum type="alphaLcParenR"/>
            </a:pPr>
            <a:r>
              <a:rPr lang="it-IT" altLang="es-CL" sz="2400" dirty="0">
                <a:latin typeface="Tahoma" panose="020B0604030504040204" pitchFamily="34" charset="0"/>
                <a:cs typeface="Tahoma" panose="020B0604030504040204" pitchFamily="34" charset="0"/>
              </a:rPr>
              <a:t>I, II y III</a:t>
            </a:r>
          </a:p>
        </p:txBody>
      </p:sp>
      <p:sp>
        <p:nvSpPr>
          <p:cNvPr id="34820" name="Rectangle 4">
            <a:extLst>
              <a:ext uri="{FF2B5EF4-FFF2-40B4-BE49-F238E27FC236}">
                <a16:creationId xmlns:a16="http://schemas.microsoft.com/office/drawing/2014/main" id="{41ED0B38-7458-477A-A04A-F10740CB88B2}"/>
              </a:ext>
            </a:extLst>
          </p:cNvPr>
          <p:cNvSpPr>
            <a:spLocks noChangeArrowheads="1"/>
          </p:cNvSpPr>
          <p:nvPr/>
        </p:nvSpPr>
        <p:spPr bwMode="auto">
          <a:xfrm>
            <a:off x="857250" y="2166938"/>
            <a:ext cx="73279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457200" indent="-457200" eaLnBrk="0" hangingPunct="0">
              <a:tabLst>
                <a:tab pos="588963" algn="r"/>
                <a:tab pos="2806700" algn="ctr"/>
                <a:tab pos="5611813" algn="r"/>
              </a:tabLst>
              <a:defRPr sz="2800">
                <a:solidFill>
                  <a:schemeClr val="tx1"/>
                </a:solidFill>
                <a:latin typeface="Century Gothic" panose="020B0502020202020204" pitchFamily="34" charset="0"/>
              </a:defRPr>
            </a:lvl1pPr>
            <a:lvl2pPr marL="742950" indent="-285750" eaLnBrk="0" hangingPunct="0">
              <a:tabLst>
                <a:tab pos="588963" algn="r"/>
                <a:tab pos="2806700" algn="ctr"/>
                <a:tab pos="5611813" algn="r"/>
              </a:tabLst>
              <a:defRPr sz="2800">
                <a:solidFill>
                  <a:schemeClr val="tx1"/>
                </a:solidFill>
                <a:latin typeface="Century Gothic" panose="020B0502020202020204" pitchFamily="34" charset="0"/>
              </a:defRPr>
            </a:lvl2pPr>
            <a:lvl3pPr marL="1143000" indent="-228600" eaLnBrk="0" hangingPunct="0">
              <a:tabLst>
                <a:tab pos="588963" algn="r"/>
                <a:tab pos="2806700" algn="ctr"/>
                <a:tab pos="5611813" algn="r"/>
              </a:tabLst>
              <a:defRPr sz="2800">
                <a:solidFill>
                  <a:schemeClr val="tx1"/>
                </a:solidFill>
                <a:latin typeface="Century Gothic" panose="020B0502020202020204" pitchFamily="34" charset="0"/>
              </a:defRPr>
            </a:lvl3pPr>
            <a:lvl4pPr marL="1600200" indent="-228600" eaLnBrk="0" hangingPunct="0">
              <a:tabLst>
                <a:tab pos="588963" algn="r"/>
                <a:tab pos="2806700" algn="ctr"/>
                <a:tab pos="5611813" algn="r"/>
              </a:tabLst>
              <a:defRPr sz="2800">
                <a:solidFill>
                  <a:schemeClr val="tx1"/>
                </a:solidFill>
                <a:latin typeface="Century Gothic" panose="020B0502020202020204" pitchFamily="34" charset="0"/>
              </a:defRPr>
            </a:lvl4pPr>
            <a:lvl5pPr marL="2057400" indent="-228600" eaLnBrk="0" hangingPunct="0">
              <a:tabLst>
                <a:tab pos="588963" algn="r"/>
                <a:tab pos="2806700" algn="ctr"/>
                <a:tab pos="5611813" algn="r"/>
              </a:tabLst>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tabLst>
                <a:tab pos="588963" algn="r"/>
                <a:tab pos="2806700" algn="ctr"/>
                <a:tab pos="5611813" algn="r"/>
              </a:tabLst>
              <a:defRPr sz="2800">
                <a:solidFill>
                  <a:schemeClr val="tx1"/>
                </a:solidFill>
                <a:latin typeface="Century Gothic" panose="020B0502020202020204" pitchFamily="34" charset="0"/>
              </a:defRPr>
            </a:lvl9pPr>
          </a:lstStyle>
          <a:p>
            <a:pPr algn="just" eaLnBrk="1" hangingPunct="1">
              <a:buFontTx/>
              <a:buAutoNum type="romanUcPeriod"/>
            </a:pPr>
            <a:r>
              <a:rPr lang="es-ES" altLang="es-CL" sz="2400">
                <a:latin typeface="Tahoma" panose="020B0604030504040204" pitchFamily="34" charset="0"/>
                <a:cs typeface="Tahoma" panose="020B0604030504040204" pitchFamily="34" charset="0"/>
              </a:rPr>
              <a:t>la organización de sociedades estamentales.</a:t>
            </a:r>
          </a:p>
          <a:p>
            <a:pPr algn="just" eaLnBrk="1" hangingPunct="1">
              <a:buFontTx/>
              <a:buAutoNum type="romanUcPeriod"/>
            </a:pPr>
            <a:r>
              <a:rPr lang="es-ES" altLang="es-CL" sz="2400">
                <a:latin typeface="Tahoma" panose="020B0604030504040204" pitchFamily="34" charset="0"/>
                <a:cs typeface="Tahoma" panose="020B0604030504040204" pitchFamily="34" charset="0"/>
              </a:rPr>
              <a:t>el establecimiento de sistemas políticos de tipo estatal.</a:t>
            </a:r>
          </a:p>
          <a:p>
            <a:pPr algn="just" eaLnBrk="1" hangingPunct="1">
              <a:buFontTx/>
              <a:buAutoNum type="romanUcPeriod"/>
            </a:pPr>
            <a:r>
              <a:rPr lang="es-ES" altLang="es-CL" sz="2400">
                <a:latin typeface="Tahoma" panose="020B0604030504040204" pitchFamily="34" charset="0"/>
                <a:cs typeface="Tahoma" panose="020B0604030504040204" pitchFamily="34" charset="0"/>
              </a:rPr>
              <a:t>el desarrollo de imperios altamente militarizados.</a:t>
            </a:r>
          </a:p>
        </p:txBody>
      </p:sp>
      <p:sp>
        <p:nvSpPr>
          <p:cNvPr id="34821" name="Text Box 5">
            <a:extLst>
              <a:ext uri="{FF2B5EF4-FFF2-40B4-BE49-F238E27FC236}">
                <a16:creationId xmlns:a16="http://schemas.microsoft.com/office/drawing/2014/main" id="{421F1A1A-C9D7-428E-B5A0-0F8F82F09EBA}"/>
              </a:ext>
            </a:extLst>
          </p:cNvPr>
          <p:cNvSpPr txBox="1">
            <a:spLocks noChangeArrowheads="1"/>
          </p:cNvSpPr>
          <p:nvPr/>
        </p:nvSpPr>
        <p:spPr bwMode="auto">
          <a:xfrm>
            <a:off x="395288" y="333375"/>
            <a:ext cx="431800" cy="579438"/>
          </a:xfrm>
          <a:prstGeom prst="rect">
            <a:avLst/>
          </a:prstGeom>
          <a:noFill/>
          <a:ln w="9525">
            <a:noFill/>
            <a:miter lim="800000"/>
            <a:headEnd/>
            <a:tailEnd/>
          </a:ln>
          <a:effectLst/>
        </p:spPr>
        <p:txBody>
          <a:bodyPr>
            <a:spAutoFit/>
          </a:bodyPr>
          <a:lstStyle/>
          <a:p>
            <a:pPr>
              <a:spcBef>
                <a:spcPct val="50000"/>
              </a:spcBef>
              <a:defRPr/>
            </a:pPr>
            <a:r>
              <a:rPr lang="es-CL" sz="3200" b="1" dirty="0">
                <a:solidFill>
                  <a:srgbClr val="800000"/>
                </a:solidFill>
                <a:effectLst>
                  <a:outerShdw blurRad="38100" dist="38100" dir="2700000" algn="tl">
                    <a:srgbClr val="000000"/>
                  </a:outerShdw>
                </a:effectLst>
                <a:latin typeface="Berlin Sans FB Demi" pitchFamily="34" charset="0"/>
                <a:cs typeface="+mn-cs"/>
              </a:rPr>
              <a:t>5</a:t>
            </a:r>
            <a:endParaRPr lang="es-ES" sz="3200" b="1" dirty="0">
              <a:solidFill>
                <a:srgbClr val="800000"/>
              </a:solidFill>
              <a:effectLst>
                <a:outerShdw blurRad="38100" dist="38100" dir="2700000" algn="tl">
                  <a:srgbClr val="000000"/>
                </a:outerShdw>
              </a:effectLst>
              <a:latin typeface="Berlin Sans FB Demi"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20">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mph" presetSubtype="2" fill="hold" nodeType="clickEffect">
                                  <p:stCondLst>
                                    <p:cond delay="0"/>
                                  </p:stCondLst>
                                  <p:childTnLst>
                                    <p:animClr clrSpc="rgb" dir="cw">
                                      <p:cBhvr override="childStyle">
                                        <p:cTn id="42" dur="2000" fill="hold"/>
                                        <p:tgtEl>
                                          <p:spTgt spid="34819">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allAtOnce"/>
      <p:bldP spid="34819" grpId="0" build="p"/>
      <p:bldP spid="3482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C54D24-4B5B-4B6C-83B8-6243221E81F4}"/>
              </a:ext>
            </a:extLst>
          </p:cNvPr>
          <p:cNvSpPr txBox="1"/>
          <p:nvPr/>
        </p:nvSpPr>
        <p:spPr>
          <a:xfrm>
            <a:off x="1447800" y="533400"/>
            <a:ext cx="5562600" cy="461665"/>
          </a:xfrm>
          <a:prstGeom prst="rect">
            <a:avLst/>
          </a:prstGeom>
          <a:noFill/>
        </p:spPr>
        <p:txBody>
          <a:bodyPr wrap="square" rtlCol="0">
            <a:spAutoFit/>
          </a:bodyPr>
          <a:lstStyle/>
          <a:p>
            <a:pPr algn="ctr"/>
            <a:r>
              <a:rPr lang="es-CL" sz="2400" b="1" dirty="0"/>
              <a:t>Actividad complementaria/No obligatoria</a:t>
            </a:r>
          </a:p>
        </p:txBody>
      </p:sp>
      <p:sp>
        <p:nvSpPr>
          <p:cNvPr id="3" name="CuadroTexto 2">
            <a:extLst>
              <a:ext uri="{FF2B5EF4-FFF2-40B4-BE49-F238E27FC236}">
                <a16:creationId xmlns:a16="http://schemas.microsoft.com/office/drawing/2014/main" id="{C0609416-3750-4ABD-A424-5231162C6695}"/>
              </a:ext>
            </a:extLst>
          </p:cNvPr>
          <p:cNvSpPr txBox="1"/>
          <p:nvPr/>
        </p:nvSpPr>
        <p:spPr>
          <a:xfrm>
            <a:off x="228600" y="901869"/>
            <a:ext cx="8686800" cy="1477328"/>
          </a:xfrm>
          <a:prstGeom prst="rect">
            <a:avLst/>
          </a:prstGeom>
          <a:noFill/>
        </p:spPr>
        <p:txBody>
          <a:bodyPr wrap="square" rtlCol="0">
            <a:spAutoFit/>
          </a:bodyPr>
          <a:lstStyle/>
          <a:p>
            <a:pPr algn="just"/>
            <a:r>
              <a:rPr lang="es-CL" dirty="0">
                <a:latin typeface="Century Gothic" panose="020B0502020202020204" pitchFamily="34" charset="0"/>
              </a:rPr>
              <a:t>Para realizar un mejor análisis sobre las culturas vistas en clases y, en consideración del periodo de estrés de la cuarentena preventiva, los/as invito a revisar las siguientes películas en familia. De este modo, podrán identificar personajes y su posición social, arquitectura, desarrollo cultural y religión, organización social, etc.</a:t>
            </a:r>
          </a:p>
        </p:txBody>
      </p:sp>
      <p:pic>
        <p:nvPicPr>
          <p:cNvPr id="3074" name="Picture 2" descr="encrypted-tbn1.gstatic.com/images?q=tbn:ANd9GcR...">
            <a:extLst>
              <a:ext uri="{FF2B5EF4-FFF2-40B4-BE49-F238E27FC236}">
                <a16:creationId xmlns:a16="http://schemas.microsoft.com/office/drawing/2014/main" id="{77A2FCB8-768A-4A3C-B786-52A43CF43E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495282"/>
            <a:ext cx="3168888"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sfruta gratis en PeliSmart de la Pelicula completa El Camino ...">
            <a:extLst>
              <a:ext uri="{FF2B5EF4-FFF2-40B4-BE49-F238E27FC236}">
                <a16:creationId xmlns:a16="http://schemas.microsoft.com/office/drawing/2014/main" id="{D39CBD2A-51D9-4EFA-AFC3-D9D488E0D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482403"/>
            <a:ext cx="28956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02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0" y="0"/>
            <a:ext cx="4876798" cy="685799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0" y="1655597"/>
            <a:ext cx="4038600" cy="492711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32384" rIns="0" bIns="0" rtlCol="0">
            <a:spAutoFit/>
          </a:bodyPr>
          <a:lstStyle/>
          <a:p>
            <a:pPr marL="12700" marR="5080">
              <a:lnSpc>
                <a:spcPct val="94200"/>
              </a:lnSpc>
              <a:spcBef>
                <a:spcPts val="254"/>
              </a:spcBef>
            </a:pPr>
            <a:r>
              <a:rPr sz="1850" dirty="0">
                <a:latin typeface="Century Gothic" panose="020B0502020202020204" pitchFamily="34" charset="0"/>
                <a:cs typeface="Calibri"/>
              </a:rPr>
              <a:t>En términos </a:t>
            </a:r>
            <a:r>
              <a:rPr sz="1850" spc="5" dirty="0">
                <a:latin typeface="Century Gothic" panose="020B0502020202020204" pitchFamily="34" charset="0"/>
                <a:cs typeface="Calibri"/>
              </a:rPr>
              <a:t>político-administrativos </a:t>
            </a:r>
            <a:r>
              <a:rPr sz="1850" b="1" spc="20" dirty="0">
                <a:latin typeface="Century Gothic" panose="020B0502020202020204" pitchFamily="34" charset="0"/>
                <a:cs typeface="Calibri"/>
              </a:rPr>
              <a:t>el </a:t>
            </a:r>
            <a:r>
              <a:rPr sz="1850" b="1" spc="5" dirty="0">
                <a:latin typeface="Century Gothic" panose="020B0502020202020204" pitchFamily="34" charset="0"/>
                <a:cs typeface="Calibri"/>
              </a:rPr>
              <a:t>Imperio </a:t>
            </a:r>
            <a:r>
              <a:rPr sz="1850" b="1" spc="-15" dirty="0">
                <a:latin typeface="Century Gothic" panose="020B0502020202020204" pitchFamily="34" charset="0"/>
                <a:cs typeface="Calibri"/>
              </a:rPr>
              <a:t>inca </a:t>
            </a:r>
            <a:r>
              <a:rPr sz="1850" b="1" spc="15" dirty="0">
                <a:latin typeface="Century Gothic" panose="020B0502020202020204" pitchFamily="34" charset="0"/>
                <a:cs typeface="Calibri"/>
              </a:rPr>
              <a:t>estuvo </a:t>
            </a:r>
            <a:r>
              <a:rPr sz="1850" b="1" spc="-10" dirty="0">
                <a:latin typeface="Century Gothic" panose="020B0502020202020204" pitchFamily="34" charset="0"/>
                <a:cs typeface="Calibri"/>
              </a:rPr>
              <a:t>dividido </a:t>
            </a:r>
            <a:r>
              <a:rPr sz="1850" b="1" spc="25" dirty="0">
                <a:latin typeface="Century Gothic" panose="020B0502020202020204" pitchFamily="34" charset="0"/>
                <a:cs typeface="Calibri"/>
              </a:rPr>
              <a:t>en </a:t>
            </a:r>
            <a:r>
              <a:rPr sz="1850" b="1" spc="-5" dirty="0">
                <a:latin typeface="Century Gothic" panose="020B0502020202020204" pitchFamily="34" charset="0"/>
                <a:cs typeface="Calibri"/>
              </a:rPr>
              <a:t>cuatro  </a:t>
            </a:r>
            <a:r>
              <a:rPr sz="1850" b="1" spc="5" dirty="0">
                <a:latin typeface="Century Gothic" panose="020B0502020202020204" pitchFamily="34" charset="0"/>
                <a:cs typeface="Calibri"/>
              </a:rPr>
              <a:t>regiones </a:t>
            </a:r>
            <a:r>
              <a:rPr sz="1850" b="1" spc="-10" dirty="0">
                <a:latin typeface="Century Gothic" panose="020B0502020202020204" pitchFamily="34" charset="0"/>
                <a:cs typeface="Calibri"/>
              </a:rPr>
              <a:t>denominadas </a:t>
            </a:r>
            <a:r>
              <a:rPr sz="1850" b="1" dirty="0">
                <a:latin typeface="Century Gothic" panose="020B0502020202020204" pitchFamily="34" charset="0"/>
                <a:cs typeface="Calibri"/>
              </a:rPr>
              <a:t>suyus</a:t>
            </a:r>
            <a:r>
              <a:rPr sz="1850" dirty="0">
                <a:latin typeface="Century Gothic" panose="020B0502020202020204" pitchFamily="34" charset="0"/>
                <a:cs typeface="Calibri"/>
              </a:rPr>
              <a:t>. Cada una </a:t>
            </a:r>
            <a:r>
              <a:rPr sz="1850" spc="5" dirty="0">
                <a:latin typeface="Century Gothic" panose="020B0502020202020204" pitchFamily="34" charset="0"/>
                <a:cs typeface="Calibri"/>
              </a:rPr>
              <a:t>llevaba </a:t>
            </a:r>
            <a:r>
              <a:rPr sz="1850" dirty="0">
                <a:latin typeface="Century Gothic" panose="020B0502020202020204" pitchFamily="34" charset="0"/>
                <a:cs typeface="Calibri"/>
              </a:rPr>
              <a:t>por </a:t>
            </a:r>
            <a:r>
              <a:rPr sz="1850" spc="5" dirty="0">
                <a:latin typeface="Century Gothic" panose="020B0502020202020204" pitchFamily="34" charset="0"/>
                <a:cs typeface="Calibri"/>
              </a:rPr>
              <a:t>nombre al </a:t>
            </a:r>
            <a:r>
              <a:rPr sz="1850" spc="10" dirty="0">
                <a:latin typeface="Century Gothic" panose="020B0502020202020204" pitchFamily="34" charset="0"/>
                <a:cs typeface="Calibri"/>
              </a:rPr>
              <a:t>grupo </a:t>
            </a:r>
            <a:r>
              <a:rPr sz="1850" spc="5" dirty="0">
                <a:latin typeface="Century Gothic" panose="020B0502020202020204" pitchFamily="34" charset="0"/>
                <a:cs typeface="Calibri"/>
              </a:rPr>
              <a:t>étnico  </a:t>
            </a:r>
            <a:r>
              <a:rPr sz="1850" dirty="0">
                <a:latin typeface="Century Gothic" panose="020B0502020202020204" pitchFamily="34" charset="0"/>
                <a:cs typeface="Calibri"/>
              </a:rPr>
              <a:t>predominante </a:t>
            </a:r>
            <a:r>
              <a:rPr sz="1850" spc="5" dirty="0">
                <a:latin typeface="Century Gothic" panose="020B0502020202020204" pitchFamily="34" charset="0"/>
                <a:cs typeface="Calibri"/>
              </a:rPr>
              <a:t>de </a:t>
            </a:r>
            <a:r>
              <a:rPr sz="1850" dirty="0" err="1">
                <a:latin typeface="Century Gothic" panose="020B0502020202020204" pitchFamily="34" charset="0"/>
                <a:cs typeface="Calibri"/>
              </a:rPr>
              <a:t>esa</a:t>
            </a:r>
            <a:r>
              <a:rPr sz="1850" dirty="0">
                <a:latin typeface="Century Gothic" panose="020B0502020202020204" pitchFamily="34" charset="0"/>
                <a:cs typeface="Calibri"/>
              </a:rPr>
              <a:t> </a:t>
            </a:r>
            <a:r>
              <a:rPr lang="es-CL" sz="1850" spc="5" dirty="0">
                <a:latin typeface="Century Gothic" panose="020B0502020202020204" pitchFamily="34" charset="0"/>
                <a:cs typeface="Calibri"/>
              </a:rPr>
              <a:t>región</a:t>
            </a:r>
            <a:r>
              <a:rPr sz="1850" spc="5" dirty="0">
                <a:latin typeface="Century Gothic" panose="020B0502020202020204" pitchFamily="34" charset="0"/>
                <a:cs typeface="Calibri"/>
              </a:rPr>
              <a:t>.</a:t>
            </a:r>
            <a:endParaRPr lang="es-CL" sz="1850" spc="5" dirty="0">
              <a:latin typeface="Century Gothic" panose="020B0502020202020204" pitchFamily="34" charset="0"/>
              <a:cs typeface="Calibri"/>
            </a:endParaRPr>
          </a:p>
          <a:p>
            <a:pPr marL="12700" marR="5080">
              <a:lnSpc>
                <a:spcPct val="94200"/>
              </a:lnSpc>
              <a:spcBef>
                <a:spcPts val="254"/>
              </a:spcBef>
            </a:pPr>
            <a:endParaRPr lang="es-CL" sz="1850" spc="5" dirty="0">
              <a:latin typeface="Century Gothic" panose="020B0502020202020204" pitchFamily="34" charset="0"/>
              <a:cs typeface="Calibri"/>
            </a:endParaRPr>
          </a:p>
          <a:p>
            <a:pPr marL="12700" marR="5080">
              <a:lnSpc>
                <a:spcPct val="94200"/>
              </a:lnSpc>
              <a:spcBef>
                <a:spcPts val="254"/>
              </a:spcBef>
            </a:pPr>
            <a:r>
              <a:rPr sz="1850" spc="5" dirty="0">
                <a:latin typeface="Century Gothic" panose="020B0502020202020204" pitchFamily="34" charset="0"/>
                <a:cs typeface="Calibri"/>
              </a:rPr>
              <a:t> </a:t>
            </a:r>
            <a:r>
              <a:rPr sz="1850" b="1" dirty="0">
                <a:latin typeface="Century Gothic" panose="020B0502020202020204" pitchFamily="34" charset="0"/>
                <a:cs typeface="Calibri"/>
              </a:rPr>
              <a:t>En </a:t>
            </a:r>
            <a:r>
              <a:rPr sz="1850" b="1" spc="10" dirty="0">
                <a:latin typeface="Century Gothic" panose="020B0502020202020204" pitchFamily="34" charset="0"/>
                <a:cs typeface="Calibri"/>
              </a:rPr>
              <a:t>su </a:t>
            </a:r>
            <a:r>
              <a:rPr sz="1850" b="1" spc="-15" dirty="0">
                <a:latin typeface="Century Gothic" panose="020B0502020202020204" pitchFamily="34" charset="0"/>
                <a:cs typeface="Calibri"/>
              </a:rPr>
              <a:t>conjunto </a:t>
            </a:r>
            <a:r>
              <a:rPr sz="1850" b="1" spc="10" dirty="0">
                <a:latin typeface="Century Gothic" panose="020B0502020202020204" pitchFamily="34" charset="0"/>
                <a:cs typeface="Calibri"/>
              </a:rPr>
              <a:t>estas </a:t>
            </a:r>
            <a:r>
              <a:rPr sz="1850" b="1" spc="5" dirty="0">
                <a:latin typeface="Century Gothic" panose="020B0502020202020204" pitchFamily="34" charset="0"/>
                <a:cs typeface="Calibri"/>
              </a:rPr>
              <a:t>regiones </a:t>
            </a:r>
            <a:r>
              <a:rPr sz="1850" b="1" spc="-10" dirty="0">
                <a:latin typeface="Century Gothic" panose="020B0502020202020204" pitchFamily="34" charset="0"/>
                <a:cs typeface="Calibri"/>
              </a:rPr>
              <a:t>formaban </a:t>
            </a:r>
            <a:r>
              <a:rPr sz="1850" b="1" spc="20" dirty="0">
                <a:latin typeface="Century Gothic" panose="020B0502020202020204" pitchFamily="34" charset="0"/>
                <a:cs typeface="Calibri"/>
              </a:rPr>
              <a:t>el  </a:t>
            </a:r>
            <a:r>
              <a:rPr sz="1850" b="1" spc="-15" dirty="0">
                <a:latin typeface="Century Gothic" panose="020B0502020202020204" pitchFamily="34" charset="0"/>
                <a:cs typeface="Calibri"/>
              </a:rPr>
              <a:t>Tahuantinsuyu, </a:t>
            </a:r>
            <a:r>
              <a:rPr sz="1850" b="1" spc="10" dirty="0">
                <a:latin typeface="Century Gothic" panose="020B0502020202020204" pitchFamily="34" charset="0"/>
                <a:cs typeface="Calibri"/>
              </a:rPr>
              <a:t>o </a:t>
            </a:r>
            <a:r>
              <a:rPr sz="1850" b="1" spc="20" dirty="0">
                <a:latin typeface="Century Gothic" panose="020B0502020202020204" pitchFamily="34" charset="0"/>
                <a:cs typeface="Calibri"/>
              </a:rPr>
              <a:t>el </a:t>
            </a:r>
            <a:r>
              <a:rPr sz="1850" b="1" spc="5" dirty="0">
                <a:latin typeface="Century Gothic" panose="020B0502020202020204" pitchFamily="34" charset="0"/>
                <a:cs typeface="Calibri"/>
              </a:rPr>
              <a:t>reino </a:t>
            </a:r>
            <a:r>
              <a:rPr sz="1850" b="1" spc="-5" dirty="0">
                <a:latin typeface="Century Gothic" panose="020B0502020202020204" pitchFamily="34" charset="0"/>
                <a:cs typeface="Calibri"/>
              </a:rPr>
              <a:t>de </a:t>
            </a:r>
            <a:r>
              <a:rPr sz="1850" b="1" spc="-10" dirty="0">
                <a:latin typeface="Century Gothic" panose="020B0502020202020204" pitchFamily="34" charset="0"/>
                <a:cs typeface="Calibri"/>
              </a:rPr>
              <a:t>los </a:t>
            </a:r>
            <a:r>
              <a:rPr sz="1850" b="1" spc="10" dirty="0">
                <a:latin typeface="Century Gothic" panose="020B0502020202020204" pitchFamily="34" charset="0"/>
                <a:cs typeface="Calibri"/>
              </a:rPr>
              <a:t>4 </a:t>
            </a:r>
            <a:r>
              <a:rPr sz="1850" b="1" dirty="0">
                <a:latin typeface="Century Gothic" panose="020B0502020202020204" pitchFamily="34" charset="0"/>
                <a:cs typeface="Calibri"/>
              </a:rPr>
              <a:t>suyus, </a:t>
            </a:r>
            <a:r>
              <a:rPr sz="1850" dirty="0">
                <a:latin typeface="Century Gothic" panose="020B0502020202020204" pitchFamily="34" charset="0"/>
                <a:cs typeface="Calibri"/>
              </a:rPr>
              <a:t>que </a:t>
            </a:r>
            <a:r>
              <a:rPr sz="1850" spc="-5" dirty="0">
                <a:latin typeface="Century Gothic" panose="020B0502020202020204" pitchFamily="34" charset="0"/>
                <a:cs typeface="Calibri"/>
              </a:rPr>
              <a:t>tenía </a:t>
            </a:r>
            <a:r>
              <a:rPr sz="1850" spc="15" dirty="0">
                <a:latin typeface="Century Gothic" panose="020B0502020202020204" pitchFamily="34" charset="0"/>
                <a:cs typeface="Calibri"/>
              </a:rPr>
              <a:t>como </a:t>
            </a:r>
            <a:r>
              <a:rPr sz="1850" b="1" spc="5" dirty="0">
                <a:latin typeface="Century Gothic" panose="020B0502020202020204" pitchFamily="34" charset="0"/>
                <a:cs typeface="Calibri"/>
              </a:rPr>
              <a:t>epicentro </a:t>
            </a:r>
            <a:r>
              <a:rPr sz="1850" b="1" spc="10" dirty="0">
                <a:latin typeface="Century Gothic" panose="020B0502020202020204" pitchFamily="34" charset="0"/>
                <a:cs typeface="Calibri"/>
              </a:rPr>
              <a:t>y </a:t>
            </a:r>
            <a:r>
              <a:rPr sz="1850" b="1" spc="-10" dirty="0">
                <a:latin typeface="Century Gothic" panose="020B0502020202020204" pitchFamily="34" charset="0"/>
                <a:cs typeface="Calibri"/>
              </a:rPr>
              <a:t>capital, </a:t>
            </a:r>
            <a:r>
              <a:rPr sz="1850" b="1" dirty="0">
                <a:latin typeface="Century Gothic" panose="020B0502020202020204" pitchFamily="34" charset="0"/>
                <a:cs typeface="Calibri"/>
              </a:rPr>
              <a:t>la  </a:t>
            </a:r>
            <a:r>
              <a:rPr sz="1850" b="1" spc="-15" dirty="0">
                <a:latin typeface="Century Gothic" panose="020B0502020202020204" pitchFamily="34" charset="0"/>
                <a:cs typeface="Calibri"/>
              </a:rPr>
              <a:t>ciudad </a:t>
            </a:r>
            <a:r>
              <a:rPr sz="1850" b="1" spc="-5" dirty="0">
                <a:latin typeface="Century Gothic" panose="020B0502020202020204" pitchFamily="34" charset="0"/>
                <a:cs typeface="Calibri"/>
              </a:rPr>
              <a:t>de </a:t>
            </a:r>
            <a:r>
              <a:rPr sz="1850" b="1" spc="-10" dirty="0">
                <a:latin typeface="Century Gothic" panose="020B0502020202020204" pitchFamily="34" charset="0"/>
                <a:cs typeface="Calibri"/>
              </a:rPr>
              <a:t>Cusco. </a:t>
            </a:r>
            <a:r>
              <a:rPr sz="1850" spc="-5" dirty="0">
                <a:latin typeface="Century Gothic" panose="020B0502020202020204" pitchFamily="34" charset="0"/>
                <a:cs typeface="Calibri"/>
              </a:rPr>
              <a:t>Según </a:t>
            </a:r>
            <a:r>
              <a:rPr sz="1850" spc="15" dirty="0">
                <a:latin typeface="Century Gothic" panose="020B0502020202020204" pitchFamily="34" charset="0"/>
                <a:cs typeface="Calibri"/>
              </a:rPr>
              <a:t>la </a:t>
            </a:r>
            <a:r>
              <a:rPr sz="1850" spc="-5" dirty="0">
                <a:latin typeface="Century Gothic" panose="020B0502020202020204" pitchFamily="34" charset="0"/>
                <a:cs typeface="Calibri"/>
              </a:rPr>
              <a:t>leyenda </a:t>
            </a:r>
            <a:r>
              <a:rPr sz="1850" spc="15" dirty="0">
                <a:latin typeface="Century Gothic" panose="020B0502020202020204" pitchFamily="34" charset="0"/>
                <a:cs typeface="Calibri"/>
              </a:rPr>
              <a:t>inca, </a:t>
            </a:r>
            <a:r>
              <a:rPr sz="1850" spc="-10" dirty="0">
                <a:latin typeface="Century Gothic" panose="020B0502020202020204" pitchFamily="34" charset="0"/>
                <a:cs typeface="Calibri"/>
              </a:rPr>
              <a:t>el </a:t>
            </a:r>
            <a:r>
              <a:rPr sz="1850" spc="10" dirty="0">
                <a:latin typeface="Century Gothic" panose="020B0502020202020204" pitchFamily="34" charset="0"/>
                <a:cs typeface="Calibri"/>
              </a:rPr>
              <a:t>ano </a:t>
            </a:r>
            <a:r>
              <a:rPr sz="1850" spc="25" dirty="0">
                <a:latin typeface="Century Gothic" panose="020B0502020202020204" pitchFamily="34" charset="0"/>
                <a:cs typeface="Calibri"/>
              </a:rPr>
              <a:t>1438 </a:t>
            </a:r>
            <a:r>
              <a:rPr sz="1850" dirty="0">
                <a:latin typeface="Century Gothic" panose="020B0502020202020204" pitchFamily="34" charset="0"/>
                <a:cs typeface="Calibri"/>
              </a:rPr>
              <a:t>d. </a:t>
            </a:r>
            <a:r>
              <a:rPr sz="1850" spc="-5" dirty="0">
                <a:latin typeface="Century Gothic" panose="020B0502020202020204" pitchFamily="34" charset="0"/>
                <a:cs typeface="Calibri"/>
              </a:rPr>
              <a:t>C. </a:t>
            </a:r>
            <a:r>
              <a:rPr sz="1850" spc="-10" dirty="0">
                <a:latin typeface="Century Gothic" panose="020B0502020202020204" pitchFamily="34" charset="0"/>
                <a:cs typeface="Calibri"/>
              </a:rPr>
              <a:t>el general </a:t>
            </a:r>
            <a:r>
              <a:rPr sz="1850" spc="-5" dirty="0">
                <a:latin typeface="Century Gothic" panose="020B0502020202020204" pitchFamily="34" charset="0"/>
                <a:cs typeface="Calibri"/>
              </a:rPr>
              <a:t>Yupanqui,  después </a:t>
            </a:r>
            <a:r>
              <a:rPr sz="1850" spc="15" dirty="0">
                <a:latin typeface="Century Gothic" panose="020B0502020202020204" pitchFamily="34" charset="0"/>
                <a:cs typeface="Calibri"/>
              </a:rPr>
              <a:t>llamado </a:t>
            </a:r>
            <a:r>
              <a:rPr sz="1850" spc="5" dirty="0">
                <a:latin typeface="Century Gothic" panose="020B0502020202020204" pitchFamily="34" charset="0"/>
                <a:cs typeface="Calibri"/>
              </a:rPr>
              <a:t>Pachacútec, </a:t>
            </a:r>
            <a:r>
              <a:rPr sz="1850" dirty="0">
                <a:latin typeface="Century Gothic" panose="020B0502020202020204" pitchFamily="34" charset="0"/>
                <a:cs typeface="Calibri"/>
              </a:rPr>
              <a:t>ayudado por </a:t>
            </a:r>
            <a:r>
              <a:rPr sz="1850" spc="-10" dirty="0">
                <a:latin typeface="Century Gothic" panose="020B0502020202020204" pitchFamily="34" charset="0"/>
                <a:cs typeface="Calibri"/>
              </a:rPr>
              <a:t>el </a:t>
            </a:r>
            <a:r>
              <a:rPr sz="1850" spc="5" dirty="0">
                <a:latin typeface="Century Gothic" panose="020B0502020202020204" pitchFamily="34" charset="0"/>
                <a:cs typeface="Calibri"/>
              </a:rPr>
              <a:t>dios </a:t>
            </a:r>
            <a:r>
              <a:rPr sz="1850" spc="-5" dirty="0">
                <a:latin typeface="Century Gothic" panose="020B0502020202020204" pitchFamily="34" charset="0"/>
                <a:cs typeface="Calibri"/>
              </a:rPr>
              <a:t>Sol, comenzó </a:t>
            </a:r>
            <a:r>
              <a:rPr sz="1850" spc="5" dirty="0">
                <a:latin typeface="Century Gothic" panose="020B0502020202020204" pitchFamily="34" charset="0"/>
                <a:cs typeface="Calibri"/>
              </a:rPr>
              <a:t>un proceso de  expansión </a:t>
            </a:r>
            <a:r>
              <a:rPr sz="1850" dirty="0">
                <a:latin typeface="Century Gothic" panose="020B0502020202020204" pitchFamily="34" charset="0"/>
                <a:cs typeface="Calibri"/>
              </a:rPr>
              <a:t>que </a:t>
            </a:r>
            <a:r>
              <a:rPr sz="1850" spc="10" dirty="0">
                <a:latin typeface="Century Gothic" panose="020B0502020202020204" pitchFamily="34" charset="0"/>
                <a:cs typeface="Calibri"/>
              </a:rPr>
              <a:t>habría </a:t>
            </a:r>
            <a:r>
              <a:rPr sz="1850" spc="5" dirty="0">
                <a:latin typeface="Century Gothic" panose="020B0502020202020204" pitchFamily="34" charset="0"/>
                <a:cs typeface="Calibri"/>
              </a:rPr>
              <a:t>dado origen al</a:t>
            </a:r>
            <a:r>
              <a:rPr sz="1850" spc="310" dirty="0">
                <a:latin typeface="Century Gothic" panose="020B0502020202020204" pitchFamily="34" charset="0"/>
                <a:cs typeface="Calibri"/>
              </a:rPr>
              <a:t> </a:t>
            </a:r>
            <a:r>
              <a:rPr sz="1850" spc="5" dirty="0">
                <a:latin typeface="Century Gothic" panose="020B0502020202020204" pitchFamily="34" charset="0"/>
                <a:cs typeface="Calibri"/>
              </a:rPr>
              <a:t>imperio.</a:t>
            </a:r>
            <a:endParaRPr sz="1850" dirty="0">
              <a:latin typeface="Century Gothic" panose="020B0502020202020204" pitchFamily="34" charset="0"/>
              <a:cs typeface="Calibri"/>
            </a:endParaRPr>
          </a:p>
        </p:txBody>
      </p:sp>
      <p:sp>
        <p:nvSpPr>
          <p:cNvPr id="4" name="object 4"/>
          <p:cNvSpPr txBox="1">
            <a:spLocks noGrp="1"/>
          </p:cNvSpPr>
          <p:nvPr>
            <p:ph type="title"/>
          </p:nvPr>
        </p:nvSpPr>
        <p:spPr>
          <a:xfrm>
            <a:off x="5105400" y="685800"/>
            <a:ext cx="5597602" cy="755335"/>
          </a:xfrm>
          <a:prstGeom prst="rect">
            <a:avLst/>
          </a:prstGeom>
        </p:spPr>
        <p:txBody>
          <a:bodyPr vert="horz" wrap="square" lIns="0" tIns="16510" rIns="0" bIns="0" rtlCol="0">
            <a:spAutoFit/>
          </a:bodyPr>
          <a:lstStyle/>
          <a:p>
            <a:pPr marL="12700">
              <a:lnSpc>
                <a:spcPct val="100000"/>
              </a:lnSpc>
              <a:spcBef>
                <a:spcPts val="130"/>
              </a:spcBef>
            </a:pPr>
            <a:r>
              <a:rPr lang="es-CL" dirty="0"/>
              <a:t>La Ciudad Inca</a:t>
            </a:r>
            <a:endParaRPr spc="10" dirty="0"/>
          </a:p>
        </p:txBody>
      </p:sp>
      <p:sp>
        <p:nvSpPr>
          <p:cNvPr id="5" name="object 5"/>
          <p:cNvSpPr/>
          <p:nvPr/>
        </p:nvSpPr>
        <p:spPr>
          <a:xfrm>
            <a:off x="4038600" y="1655597"/>
            <a:ext cx="5557458" cy="52023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Imperio Inca or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782"/>
            <a:ext cx="9753600" cy="6851073"/>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57208" y="769190"/>
            <a:ext cx="4124266" cy="2134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28575" rIns="0" bIns="0" rtlCol="0">
            <a:spAutoFit/>
          </a:bodyPr>
          <a:lstStyle/>
          <a:p>
            <a:pPr marL="12700" marR="5080">
              <a:lnSpc>
                <a:spcPct val="94500"/>
              </a:lnSpc>
              <a:spcBef>
                <a:spcPts val="225"/>
              </a:spcBef>
            </a:pPr>
            <a:r>
              <a:rPr spc="-5" dirty="0">
                <a:latin typeface="Century Gothic" panose="020B0502020202020204" pitchFamily="34" charset="0"/>
                <a:cs typeface="Calibri"/>
              </a:rPr>
              <a:t>Inti </a:t>
            </a:r>
            <a:r>
              <a:rPr spc="-10" dirty="0">
                <a:latin typeface="Century Gothic" panose="020B0502020202020204" pitchFamily="34" charset="0"/>
                <a:cs typeface="Calibri"/>
              </a:rPr>
              <a:t>el </a:t>
            </a:r>
            <a:r>
              <a:rPr spc="5" dirty="0">
                <a:latin typeface="Century Gothic" panose="020B0502020202020204" pitchFamily="34" charset="0"/>
                <a:cs typeface="Calibri"/>
              </a:rPr>
              <a:t>dios </a:t>
            </a:r>
            <a:r>
              <a:rPr dirty="0">
                <a:latin typeface="Century Gothic" panose="020B0502020202020204" pitchFamily="34" charset="0"/>
                <a:cs typeface="Calibri"/>
              </a:rPr>
              <a:t>sol, </a:t>
            </a:r>
            <a:r>
              <a:rPr spc="-5" dirty="0">
                <a:latin typeface="Century Gothic" panose="020B0502020202020204" pitchFamily="34" charset="0"/>
                <a:cs typeface="Calibri"/>
              </a:rPr>
              <a:t>viendo </a:t>
            </a:r>
            <a:r>
              <a:rPr spc="-10" dirty="0">
                <a:latin typeface="Century Gothic" panose="020B0502020202020204" pitchFamily="34" charset="0"/>
                <a:cs typeface="Calibri"/>
              </a:rPr>
              <a:t>el </a:t>
            </a:r>
            <a:r>
              <a:rPr spc="-5" dirty="0">
                <a:latin typeface="Century Gothic" panose="020B0502020202020204" pitchFamily="34" charset="0"/>
                <a:cs typeface="Calibri"/>
              </a:rPr>
              <a:t>estado penoso </a:t>
            </a:r>
            <a:r>
              <a:rPr spc="10" dirty="0">
                <a:latin typeface="Century Gothic" panose="020B0502020202020204" pitchFamily="34" charset="0"/>
                <a:cs typeface="Calibri"/>
              </a:rPr>
              <a:t>de </a:t>
            </a:r>
            <a:r>
              <a:rPr spc="5" dirty="0">
                <a:latin typeface="Century Gothic" panose="020B0502020202020204" pitchFamily="34" charset="0"/>
                <a:cs typeface="Calibri"/>
              </a:rPr>
              <a:t>los </a:t>
            </a:r>
            <a:r>
              <a:rPr dirty="0">
                <a:latin typeface="Century Gothic" panose="020B0502020202020204" pitchFamily="34" charset="0"/>
                <a:cs typeface="Calibri"/>
              </a:rPr>
              <a:t>hombres,  </a:t>
            </a:r>
            <a:r>
              <a:rPr spc="-5" dirty="0">
                <a:latin typeface="Century Gothic" panose="020B0502020202020204" pitchFamily="34" charset="0"/>
                <a:cs typeface="Calibri"/>
              </a:rPr>
              <a:t>creó </a:t>
            </a:r>
            <a:r>
              <a:rPr spc="5" dirty="0">
                <a:latin typeface="Century Gothic" panose="020B0502020202020204" pitchFamily="34" charset="0"/>
                <a:cs typeface="Calibri"/>
              </a:rPr>
              <a:t>una </a:t>
            </a:r>
            <a:r>
              <a:rPr spc="-5" dirty="0">
                <a:latin typeface="Century Gothic" panose="020B0502020202020204" pitchFamily="34" charset="0"/>
                <a:cs typeface="Calibri"/>
              </a:rPr>
              <a:t>pareja: </a:t>
            </a:r>
            <a:r>
              <a:rPr b="1" dirty="0">
                <a:latin typeface="Century Gothic" panose="020B0502020202020204" pitchFamily="34" charset="0"/>
                <a:cs typeface="Calibri"/>
              </a:rPr>
              <a:t>Manco </a:t>
            </a:r>
            <a:r>
              <a:rPr b="1" spc="-10" dirty="0">
                <a:latin typeface="Century Gothic" panose="020B0502020202020204" pitchFamily="34" charset="0"/>
                <a:cs typeface="Calibri"/>
              </a:rPr>
              <a:t>Cápac </a:t>
            </a:r>
            <a:r>
              <a:rPr b="1" spc="10" dirty="0">
                <a:latin typeface="Century Gothic" panose="020B0502020202020204" pitchFamily="34" charset="0"/>
                <a:cs typeface="Calibri"/>
              </a:rPr>
              <a:t>y </a:t>
            </a:r>
            <a:r>
              <a:rPr b="1" spc="-5" dirty="0">
                <a:latin typeface="Century Gothic" panose="020B0502020202020204" pitchFamily="34" charset="0"/>
                <a:cs typeface="Calibri"/>
              </a:rPr>
              <a:t>Mama </a:t>
            </a:r>
            <a:r>
              <a:rPr b="1" dirty="0">
                <a:latin typeface="Century Gothic" panose="020B0502020202020204" pitchFamily="34" charset="0"/>
                <a:cs typeface="Calibri"/>
              </a:rPr>
              <a:t>Ocllo, </a:t>
            </a:r>
            <a:r>
              <a:rPr b="1" spc="-5" dirty="0">
                <a:latin typeface="Century Gothic" panose="020B0502020202020204" pitchFamily="34" charset="0"/>
                <a:cs typeface="Calibri"/>
              </a:rPr>
              <a:t>su  </a:t>
            </a:r>
            <a:r>
              <a:rPr b="1" dirty="0">
                <a:latin typeface="Century Gothic" panose="020B0502020202020204" pitchFamily="34" charset="0"/>
                <a:cs typeface="Calibri"/>
              </a:rPr>
              <a:t>hermana </a:t>
            </a:r>
            <a:r>
              <a:rPr b="1" spc="10" dirty="0">
                <a:latin typeface="Century Gothic" panose="020B0502020202020204" pitchFamily="34" charset="0"/>
                <a:cs typeface="Calibri"/>
              </a:rPr>
              <a:t>y </a:t>
            </a:r>
            <a:r>
              <a:rPr b="1" spc="-5" dirty="0">
                <a:latin typeface="Century Gothic" panose="020B0502020202020204" pitchFamily="34" charset="0"/>
                <a:cs typeface="Calibri"/>
              </a:rPr>
              <a:t>esposa, </a:t>
            </a:r>
            <a:r>
              <a:rPr spc="-5" dirty="0">
                <a:latin typeface="Century Gothic" panose="020B0502020202020204" pitchFamily="34" charset="0"/>
                <a:cs typeface="Calibri"/>
              </a:rPr>
              <a:t>quienes </a:t>
            </a:r>
            <a:r>
              <a:rPr dirty="0">
                <a:latin typeface="Century Gothic" panose="020B0502020202020204" pitchFamily="34" charset="0"/>
                <a:cs typeface="Calibri"/>
              </a:rPr>
              <a:t>salieron </a:t>
            </a:r>
            <a:r>
              <a:rPr spc="-5" dirty="0">
                <a:latin typeface="Century Gothic" panose="020B0502020202020204" pitchFamily="34" charset="0"/>
                <a:cs typeface="Calibri"/>
              </a:rPr>
              <a:t>del </a:t>
            </a:r>
            <a:r>
              <a:rPr spc="10" dirty="0">
                <a:latin typeface="Century Gothic" panose="020B0502020202020204" pitchFamily="34" charset="0"/>
                <a:cs typeface="Calibri"/>
              </a:rPr>
              <a:t>Lago </a:t>
            </a:r>
            <a:r>
              <a:rPr spc="5" dirty="0">
                <a:latin typeface="Century Gothic" panose="020B0502020202020204" pitchFamily="34" charset="0"/>
                <a:cs typeface="Calibri"/>
              </a:rPr>
              <a:t>Titicaca, </a:t>
            </a:r>
            <a:r>
              <a:rPr spc="-10" dirty="0">
                <a:latin typeface="Century Gothic" panose="020B0502020202020204" pitchFamily="34" charset="0"/>
                <a:cs typeface="Calibri"/>
              </a:rPr>
              <a:t>él  </a:t>
            </a:r>
            <a:r>
              <a:rPr spc="5" dirty="0">
                <a:latin typeface="Century Gothic" panose="020B0502020202020204" pitchFamily="34" charset="0"/>
                <a:cs typeface="Calibri"/>
              </a:rPr>
              <a:t>los había </a:t>
            </a:r>
            <a:r>
              <a:rPr dirty="0">
                <a:latin typeface="Century Gothic" panose="020B0502020202020204" pitchFamily="34" charset="0"/>
                <a:cs typeface="Calibri"/>
              </a:rPr>
              <a:t>enviado </a:t>
            </a:r>
            <a:r>
              <a:rPr spc="10" dirty="0">
                <a:latin typeface="Century Gothic" panose="020B0502020202020204" pitchFamily="34" charset="0"/>
                <a:cs typeface="Calibri"/>
              </a:rPr>
              <a:t>con </a:t>
            </a:r>
            <a:r>
              <a:rPr b="1" dirty="0">
                <a:latin typeface="Century Gothic" panose="020B0502020202020204" pitchFamily="34" charset="0"/>
                <a:cs typeface="Calibri"/>
              </a:rPr>
              <a:t>la </a:t>
            </a:r>
            <a:r>
              <a:rPr b="1" spc="-5" dirty="0">
                <a:latin typeface="Century Gothic" panose="020B0502020202020204" pitchFamily="34" charset="0"/>
                <a:cs typeface="Calibri"/>
              </a:rPr>
              <a:t>misión </a:t>
            </a:r>
            <a:r>
              <a:rPr b="1" dirty="0">
                <a:latin typeface="Century Gothic" panose="020B0502020202020204" pitchFamily="34" charset="0"/>
                <a:cs typeface="Calibri"/>
              </a:rPr>
              <a:t>de </a:t>
            </a:r>
            <a:r>
              <a:rPr b="1" spc="-5" dirty="0">
                <a:latin typeface="Century Gothic" panose="020B0502020202020204" pitchFamily="34" charset="0"/>
                <a:cs typeface="Calibri"/>
              </a:rPr>
              <a:t>civilizar </a:t>
            </a:r>
            <a:r>
              <a:rPr b="1" spc="10" dirty="0">
                <a:latin typeface="Century Gothic" panose="020B0502020202020204" pitchFamily="34" charset="0"/>
                <a:cs typeface="Calibri"/>
              </a:rPr>
              <a:t>a </a:t>
            </a:r>
            <a:r>
              <a:rPr b="1" dirty="0">
                <a:latin typeface="Century Gothic" panose="020B0502020202020204" pitchFamily="34" charset="0"/>
                <a:cs typeface="Calibri"/>
              </a:rPr>
              <a:t>la  </a:t>
            </a:r>
            <a:r>
              <a:rPr b="1" spc="-5" dirty="0">
                <a:latin typeface="Century Gothic" panose="020B0502020202020204" pitchFamily="34" charset="0"/>
                <a:cs typeface="Calibri"/>
              </a:rPr>
              <a:t>población </a:t>
            </a:r>
            <a:r>
              <a:rPr b="1" spc="10" dirty="0">
                <a:latin typeface="Century Gothic" panose="020B0502020202020204" pitchFamily="34" charset="0"/>
                <a:cs typeface="Calibri"/>
              </a:rPr>
              <a:t>y </a:t>
            </a:r>
            <a:r>
              <a:rPr b="1" spc="-5" dirty="0">
                <a:latin typeface="Century Gothic" panose="020B0502020202020204" pitchFamily="34" charset="0"/>
                <a:cs typeface="Calibri"/>
              </a:rPr>
              <a:t>fundar </a:t>
            </a:r>
            <a:r>
              <a:rPr b="1" dirty="0">
                <a:latin typeface="Century Gothic" panose="020B0502020202020204" pitchFamily="34" charset="0"/>
                <a:cs typeface="Calibri"/>
              </a:rPr>
              <a:t>un </a:t>
            </a:r>
            <a:r>
              <a:rPr b="1" spc="5" dirty="0">
                <a:latin typeface="Century Gothic" panose="020B0502020202020204" pitchFamily="34" charset="0"/>
                <a:cs typeface="Calibri"/>
              </a:rPr>
              <a:t>Imperio </a:t>
            </a:r>
            <a:r>
              <a:rPr b="1" spc="25" dirty="0">
                <a:latin typeface="Century Gothic" panose="020B0502020202020204" pitchFamily="34" charset="0"/>
                <a:cs typeface="Calibri"/>
              </a:rPr>
              <a:t>en </a:t>
            </a:r>
            <a:r>
              <a:rPr b="1" spc="-5" dirty="0" err="1">
                <a:latin typeface="Century Gothic" panose="020B0502020202020204" pitchFamily="34" charset="0"/>
                <a:cs typeface="Calibri"/>
              </a:rPr>
              <a:t>su</a:t>
            </a:r>
            <a:r>
              <a:rPr b="1" spc="-5" dirty="0">
                <a:latin typeface="Century Gothic" panose="020B0502020202020204" pitchFamily="34" charset="0"/>
                <a:cs typeface="Calibri"/>
              </a:rPr>
              <a:t> </a:t>
            </a:r>
            <a:r>
              <a:rPr b="1" dirty="0" err="1">
                <a:latin typeface="Century Gothic" panose="020B0502020202020204" pitchFamily="34" charset="0"/>
                <a:cs typeface="Calibri"/>
              </a:rPr>
              <a:t>nombre</a:t>
            </a:r>
            <a:r>
              <a:rPr lang="es-CL" b="1" dirty="0">
                <a:latin typeface="Century Gothic" panose="020B0502020202020204" pitchFamily="34" charset="0"/>
                <a:cs typeface="Calibri"/>
              </a:rPr>
              <a:t>.</a:t>
            </a:r>
          </a:p>
        </p:txBody>
      </p:sp>
      <p:sp>
        <p:nvSpPr>
          <p:cNvPr id="4" name="object 4"/>
          <p:cNvSpPr txBox="1">
            <a:spLocks noGrp="1"/>
          </p:cNvSpPr>
          <p:nvPr>
            <p:ph type="title" idx="4294967295"/>
          </p:nvPr>
        </p:nvSpPr>
        <p:spPr>
          <a:xfrm>
            <a:off x="20782" y="20782"/>
            <a:ext cx="4724400" cy="75533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16510" rIns="0" bIns="0" rtlCol="0">
            <a:spAutoFit/>
          </a:bodyPr>
          <a:lstStyle/>
          <a:p>
            <a:pPr marL="12700">
              <a:lnSpc>
                <a:spcPct val="100000"/>
              </a:lnSpc>
              <a:spcBef>
                <a:spcPts val="130"/>
              </a:spcBef>
            </a:pPr>
            <a:r>
              <a:rPr lang="es-CL" spc="10" dirty="0">
                <a:latin typeface="Century Gothic" panose="020B0502020202020204" pitchFamily="34" charset="0"/>
              </a:rPr>
              <a:t>El Origen…</a:t>
            </a:r>
            <a:endParaRPr spc="5" dirty="0">
              <a:latin typeface="Century Gothic" panose="020B0502020202020204" pitchFamily="34" charset="0"/>
            </a:endParaRPr>
          </a:p>
        </p:txBody>
      </p:sp>
      <p:sp>
        <p:nvSpPr>
          <p:cNvPr id="6" name="object 6"/>
          <p:cNvSpPr txBox="1"/>
          <p:nvPr/>
        </p:nvSpPr>
        <p:spPr>
          <a:xfrm>
            <a:off x="6178549" y="31438"/>
            <a:ext cx="3413125" cy="5200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13335" rIns="0" bIns="0" rtlCol="0">
            <a:spAutoFit/>
          </a:bodyPr>
          <a:lstStyle/>
          <a:p>
            <a:pPr marL="146050" marR="5080" indent="-133350">
              <a:lnSpc>
                <a:spcPct val="101299"/>
              </a:lnSpc>
              <a:spcBef>
                <a:spcPts val="105"/>
              </a:spcBef>
            </a:pPr>
            <a:r>
              <a:rPr sz="1400" b="1" spc="5" dirty="0">
                <a:latin typeface="Calibri"/>
                <a:cs typeface="Calibri"/>
              </a:rPr>
              <a:t>Manco</a:t>
            </a:r>
            <a:r>
              <a:rPr sz="1400" b="1" spc="-105" dirty="0">
                <a:latin typeface="Calibri"/>
                <a:cs typeface="Calibri"/>
              </a:rPr>
              <a:t> </a:t>
            </a:r>
            <a:r>
              <a:rPr sz="1400" b="1" spc="-5" dirty="0">
                <a:latin typeface="Calibri"/>
                <a:cs typeface="Calibri"/>
              </a:rPr>
              <a:t>Cápac</a:t>
            </a:r>
            <a:r>
              <a:rPr sz="1400" b="1" spc="50" dirty="0">
                <a:latin typeface="Calibri"/>
                <a:cs typeface="Calibri"/>
              </a:rPr>
              <a:t> </a:t>
            </a:r>
            <a:r>
              <a:rPr sz="1400" b="1" spc="10" dirty="0">
                <a:latin typeface="Calibri"/>
                <a:cs typeface="Calibri"/>
              </a:rPr>
              <a:t>y</a:t>
            </a:r>
            <a:r>
              <a:rPr sz="1400" b="1" spc="-25" dirty="0">
                <a:latin typeface="Calibri"/>
                <a:cs typeface="Calibri"/>
              </a:rPr>
              <a:t> </a:t>
            </a:r>
            <a:r>
              <a:rPr sz="1400" b="1" spc="5" dirty="0">
                <a:latin typeface="Calibri"/>
                <a:cs typeface="Calibri"/>
              </a:rPr>
              <a:t>Mama</a:t>
            </a:r>
            <a:r>
              <a:rPr sz="1400" b="1" spc="-45" dirty="0">
                <a:latin typeface="Calibri"/>
                <a:cs typeface="Calibri"/>
              </a:rPr>
              <a:t> </a:t>
            </a:r>
            <a:r>
              <a:rPr sz="1400" b="1" spc="15" dirty="0">
                <a:latin typeface="Calibri"/>
                <a:cs typeface="Calibri"/>
              </a:rPr>
              <a:t>Ocllo,</a:t>
            </a:r>
            <a:r>
              <a:rPr sz="1400" b="1" spc="-90" dirty="0">
                <a:latin typeface="Calibri"/>
                <a:cs typeface="Calibri"/>
              </a:rPr>
              <a:t> </a:t>
            </a:r>
            <a:r>
              <a:rPr sz="1400" b="1" spc="10" dirty="0">
                <a:latin typeface="Calibri"/>
                <a:cs typeface="Calibri"/>
              </a:rPr>
              <a:t>los</a:t>
            </a:r>
            <a:r>
              <a:rPr sz="1400" b="1" spc="-70" dirty="0">
                <a:latin typeface="Calibri"/>
                <a:cs typeface="Calibri"/>
              </a:rPr>
              <a:t> </a:t>
            </a:r>
            <a:r>
              <a:rPr sz="1400" b="1" spc="10" dirty="0">
                <a:latin typeface="Calibri"/>
                <a:cs typeface="Calibri"/>
              </a:rPr>
              <a:t>emperadores  </a:t>
            </a:r>
            <a:r>
              <a:rPr sz="1400" b="1" dirty="0">
                <a:latin typeface="Calibri"/>
                <a:cs typeface="Calibri"/>
              </a:rPr>
              <a:t>incas</a:t>
            </a:r>
            <a:r>
              <a:rPr sz="1400" b="1" spc="-65" dirty="0">
                <a:latin typeface="Calibri"/>
                <a:cs typeface="Calibri"/>
              </a:rPr>
              <a:t> </a:t>
            </a:r>
            <a:r>
              <a:rPr sz="1400" b="1" spc="15" dirty="0">
                <a:latin typeface="Calibri"/>
                <a:cs typeface="Calibri"/>
              </a:rPr>
              <a:t>son</a:t>
            </a:r>
            <a:r>
              <a:rPr sz="1400" b="1" spc="-35" dirty="0">
                <a:latin typeface="Calibri"/>
                <a:cs typeface="Calibri"/>
              </a:rPr>
              <a:t> </a:t>
            </a:r>
            <a:r>
              <a:rPr sz="1400" b="1" spc="5" dirty="0">
                <a:latin typeface="Calibri"/>
                <a:cs typeface="Calibri"/>
              </a:rPr>
              <a:t>descendientes</a:t>
            </a:r>
            <a:r>
              <a:rPr sz="1400" b="1" spc="-65" dirty="0">
                <a:latin typeface="Calibri"/>
                <a:cs typeface="Calibri"/>
              </a:rPr>
              <a:t> </a:t>
            </a:r>
            <a:r>
              <a:rPr sz="1400" b="1" dirty="0">
                <a:latin typeface="Calibri"/>
                <a:cs typeface="Calibri"/>
              </a:rPr>
              <a:t>de</a:t>
            </a:r>
            <a:r>
              <a:rPr sz="1400" b="1" spc="-25" dirty="0">
                <a:latin typeface="Calibri"/>
                <a:cs typeface="Calibri"/>
              </a:rPr>
              <a:t> </a:t>
            </a:r>
            <a:r>
              <a:rPr sz="1400" b="1" spc="5" dirty="0">
                <a:latin typeface="Calibri"/>
                <a:cs typeface="Calibri"/>
              </a:rPr>
              <a:t>Manco</a:t>
            </a:r>
            <a:r>
              <a:rPr sz="1400" b="1" spc="-100" dirty="0">
                <a:latin typeface="Calibri"/>
                <a:cs typeface="Calibri"/>
              </a:rPr>
              <a:t> </a:t>
            </a:r>
            <a:r>
              <a:rPr sz="1400" b="1" spc="-5" dirty="0">
                <a:latin typeface="Calibri"/>
                <a:cs typeface="Calibri"/>
              </a:rPr>
              <a:t>Cápac</a:t>
            </a:r>
            <a:r>
              <a:rPr sz="1400" b="1" spc="-85" dirty="0">
                <a:latin typeface="Calibri"/>
                <a:cs typeface="Calibri"/>
              </a:rPr>
              <a:t> </a:t>
            </a:r>
            <a:r>
              <a:rPr sz="1800" b="1" dirty="0">
                <a:latin typeface="Calibri"/>
                <a:cs typeface="Calibri"/>
              </a:rPr>
              <a:t>.</a:t>
            </a:r>
            <a:endParaRPr sz="1800" dirty="0">
              <a:latin typeface="Calibri"/>
              <a:cs typeface="Calibri"/>
            </a:endParaRPr>
          </a:p>
        </p:txBody>
      </p:sp>
      <p:sp>
        <p:nvSpPr>
          <p:cNvPr id="7" name="CuadroTexto 6"/>
          <p:cNvSpPr txBox="1"/>
          <p:nvPr/>
        </p:nvSpPr>
        <p:spPr>
          <a:xfrm>
            <a:off x="4191000" y="2376938"/>
            <a:ext cx="5410200" cy="28623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CL" spc="15" dirty="0">
                <a:latin typeface="Century Gothic" panose="020B0502020202020204" pitchFamily="34" charset="0"/>
                <a:cs typeface="Calibri"/>
              </a:rPr>
              <a:t>La </a:t>
            </a:r>
            <a:r>
              <a:rPr lang="es-CL" spc="-5" dirty="0">
                <a:latin typeface="Century Gothic" panose="020B0502020202020204" pitchFamily="34" charset="0"/>
                <a:cs typeface="Calibri"/>
              </a:rPr>
              <a:t>tarea  </a:t>
            </a:r>
            <a:r>
              <a:rPr lang="es-CL" dirty="0">
                <a:latin typeface="Century Gothic" panose="020B0502020202020204" pitchFamily="34" charset="0"/>
                <a:cs typeface="Calibri"/>
              </a:rPr>
              <a:t>encomendada </a:t>
            </a:r>
            <a:r>
              <a:rPr lang="es-CL" spc="10" dirty="0">
                <a:latin typeface="Century Gothic" panose="020B0502020202020204" pitchFamily="34" charset="0"/>
                <a:cs typeface="Calibri"/>
              </a:rPr>
              <a:t>a Manco </a:t>
            </a:r>
            <a:r>
              <a:rPr lang="es-CL" spc="5" dirty="0">
                <a:latin typeface="Century Gothic" panose="020B0502020202020204" pitchFamily="34" charset="0"/>
                <a:cs typeface="Calibri"/>
              </a:rPr>
              <a:t>Cápac </a:t>
            </a:r>
            <a:r>
              <a:rPr lang="es-CL" spc="-10" dirty="0">
                <a:latin typeface="Century Gothic" panose="020B0502020202020204" pitchFamily="34" charset="0"/>
                <a:cs typeface="Calibri"/>
              </a:rPr>
              <a:t>era </a:t>
            </a:r>
            <a:r>
              <a:rPr lang="es-CL" dirty="0">
                <a:latin typeface="Century Gothic" panose="020B0502020202020204" pitchFamily="34" charset="0"/>
                <a:cs typeface="Calibri"/>
              </a:rPr>
              <a:t>fundar </a:t>
            </a:r>
            <a:r>
              <a:rPr lang="es-CL" spc="5" dirty="0">
                <a:latin typeface="Century Gothic" panose="020B0502020202020204" pitchFamily="34" charset="0"/>
                <a:cs typeface="Calibri"/>
              </a:rPr>
              <a:t>una </a:t>
            </a:r>
            <a:r>
              <a:rPr lang="es-CL" spc="10" dirty="0">
                <a:latin typeface="Century Gothic" panose="020B0502020202020204" pitchFamily="34" charset="0"/>
                <a:cs typeface="Calibri"/>
              </a:rPr>
              <a:t>ciudad  </a:t>
            </a:r>
            <a:r>
              <a:rPr lang="es-CL" spc="5" dirty="0">
                <a:latin typeface="Century Gothic" panose="020B0502020202020204" pitchFamily="34" charset="0"/>
                <a:cs typeface="Calibri"/>
              </a:rPr>
              <a:t>que </a:t>
            </a:r>
            <a:r>
              <a:rPr lang="es-CL" dirty="0">
                <a:latin typeface="Century Gothic" panose="020B0502020202020204" pitchFamily="34" charset="0"/>
                <a:cs typeface="Calibri"/>
              </a:rPr>
              <a:t>posteriormente se </a:t>
            </a:r>
            <a:r>
              <a:rPr lang="es-CL" spc="-5" dirty="0">
                <a:latin typeface="Century Gothic" panose="020B0502020202020204" pitchFamily="34" charset="0"/>
                <a:cs typeface="Calibri"/>
              </a:rPr>
              <a:t>convertiría en </a:t>
            </a:r>
            <a:r>
              <a:rPr lang="es-CL" spc="-10" dirty="0">
                <a:latin typeface="Century Gothic" panose="020B0502020202020204" pitchFamily="34" charset="0"/>
                <a:cs typeface="Calibri"/>
              </a:rPr>
              <a:t>el </a:t>
            </a:r>
            <a:r>
              <a:rPr lang="es-CL" spc="-5" dirty="0">
                <a:latin typeface="Century Gothic" panose="020B0502020202020204" pitchFamily="34" charset="0"/>
                <a:cs typeface="Calibri"/>
              </a:rPr>
              <a:t>centro del  </a:t>
            </a:r>
            <a:r>
              <a:rPr lang="es-CL" spc="10" dirty="0">
                <a:latin typeface="Century Gothic" panose="020B0502020202020204" pitchFamily="34" charset="0"/>
                <a:cs typeface="Calibri"/>
              </a:rPr>
              <a:t>mundo. </a:t>
            </a:r>
            <a:r>
              <a:rPr lang="es-CL" spc="5" dirty="0">
                <a:latin typeface="Century Gothic" panose="020B0502020202020204" pitchFamily="34" charset="0"/>
                <a:cs typeface="Calibri"/>
              </a:rPr>
              <a:t>Para </a:t>
            </a:r>
            <a:r>
              <a:rPr lang="es-CL" dirty="0">
                <a:latin typeface="Century Gothic" panose="020B0502020202020204" pitchFamily="34" charset="0"/>
                <a:cs typeface="Calibri"/>
              </a:rPr>
              <a:t>poder encontrar </a:t>
            </a:r>
            <a:r>
              <a:rPr lang="es-CL" spc="-10" dirty="0">
                <a:latin typeface="Century Gothic" panose="020B0502020202020204" pitchFamily="34" charset="0"/>
                <a:cs typeface="Calibri"/>
              </a:rPr>
              <a:t>el </a:t>
            </a:r>
            <a:r>
              <a:rPr lang="es-CL" spc="10" dirty="0">
                <a:latin typeface="Century Gothic" panose="020B0502020202020204" pitchFamily="34" charset="0"/>
                <a:cs typeface="Calibri"/>
              </a:rPr>
              <a:t>lugar </a:t>
            </a:r>
            <a:r>
              <a:rPr lang="es-CL" dirty="0">
                <a:latin typeface="Century Gothic" panose="020B0502020202020204" pitchFamily="34" charset="0"/>
                <a:cs typeface="Calibri"/>
              </a:rPr>
              <a:t>exacto, </a:t>
            </a:r>
            <a:r>
              <a:rPr lang="es-CL" spc="-10" dirty="0">
                <a:latin typeface="Century Gothic" panose="020B0502020202020204" pitchFamily="34" charset="0"/>
                <a:cs typeface="Calibri"/>
              </a:rPr>
              <a:t>el </a:t>
            </a:r>
            <a:r>
              <a:rPr lang="es-CL" b="1" spc="-5" dirty="0">
                <a:latin typeface="Century Gothic" panose="020B0502020202020204" pitchFamily="34" charset="0"/>
                <a:cs typeface="Calibri"/>
              </a:rPr>
              <a:t>Dios </a:t>
            </a:r>
            <a:r>
              <a:rPr lang="es-CL" b="1" dirty="0">
                <a:latin typeface="Century Gothic" panose="020B0502020202020204" pitchFamily="34" charset="0"/>
                <a:cs typeface="Calibri"/>
              </a:rPr>
              <a:t>Sol  le </a:t>
            </a:r>
            <a:r>
              <a:rPr lang="es-CL" b="1" spc="5" dirty="0">
                <a:latin typeface="Century Gothic" panose="020B0502020202020204" pitchFamily="34" charset="0"/>
                <a:cs typeface="Calibri"/>
              </a:rPr>
              <a:t>entregó </a:t>
            </a:r>
            <a:r>
              <a:rPr lang="es-CL" b="1" spc="10" dirty="0">
                <a:latin typeface="Century Gothic" panose="020B0502020202020204" pitchFamily="34" charset="0"/>
                <a:cs typeface="Calibri"/>
              </a:rPr>
              <a:t>a </a:t>
            </a:r>
            <a:r>
              <a:rPr lang="es-CL" b="1" dirty="0">
                <a:latin typeface="Century Gothic" panose="020B0502020202020204" pitchFamily="34" charset="0"/>
                <a:cs typeface="Calibri"/>
              </a:rPr>
              <a:t>Manco </a:t>
            </a:r>
            <a:r>
              <a:rPr lang="es-CL" b="1" spc="-10" dirty="0">
                <a:latin typeface="Century Gothic" panose="020B0502020202020204" pitchFamily="34" charset="0"/>
                <a:cs typeface="Calibri"/>
              </a:rPr>
              <a:t>Cápac </a:t>
            </a:r>
            <a:r>
              <a:rPr lang="es-CL" b="1" spc="-5" dirty="0">
                <a:latin typeface="Century Gothic" panose="020B0502020202020204" pitchFamily="34" charset="0"/>
                <a:cs typeface="Calibri"/>
              </a:rPr>
              <a:t>una </a:t>
            </a:r>
            <a:r>
              <a:rPr lang="es-CL" b="1" i="1" dirty="0">
                <a:latin typeface="Century Gothic" panose="020B0502020202020204" pitchFamily="34" charset="0"/>
                <a:cs typeface="Calibri"/>
              </a:rPr>
              <a:t>vara </a:t>
            </a:r>
            <a:r>
              <a:rPr lang="es-CL" b="1" i="1" spc="5" dirty="0">
                <a:latin typeface="Century Gothic" panose="020B0502020202020204" pitchFamily="34" charset="0"/>
                <a:cs typeface="Calibri"/>
              </a:rPr>
              <a:t>de </a:t>
            </a:r>
            <a:r>
              <a:rPr lang="es-CL" b="1" i="1" spc="-5" dirty="0">
                <a:latin typeface="Century Gothic" panose="020B0502020202020204" pitchFamily="34" charset="0"/>
                <a:cs typeface="Calibri"/>
              </a:rPr>
              <a:t>oro </a:t>
            </a:r>
            <a:r>
              <a:rPr lang="es-CL" b="1" spc="10" dirty="0">
                <a:latin typeface="Century Gothic" panose="020B0502020202020204" pitchFamily="34" charset="0"/>
                <a:cs typeface="Calibri"/>
              </a:rPr>
              <a:t>y </a:t>
            </a:r>
            <a:r>
              <a:rPr lang="es-CL" b="1" dirty="0">
                <a:latin typeface="Century Gothic" panose="020B0502020202020204" pitchFamily="34" charset="0"/>
                <a:cs typeface="Calibri"/>
              </a:rPr>
              <a:t>le </a:t>
            </a:r>
            <a:r>
              <a:rPr lang="es-CL" b="1" spc="-10" dirty="0">
                <a:latin typeface="Century Gothic" panose="020B0502020202020204" pitchFamily="34" charset="0"/>
                <a:cs typeface="Calibri"/>
              </a:rPr>
              <a:t>dijo </a:t>
            </a:r>
            <a:r>
              <a:rPr lang="es-CL" b="1" spc="-5" dirty="0">
                <a:latin typeface="Century Gothic" panose="020B0502020202020204" pitchFamily="34" charset="0"/>
                <a:cs typeface="Calibri"/>
              </a:rPr>
              <a:t>que  </a:t>
            </a:r>
            <a:r>
              <a:rPr lang="es-CL" b="1" spc="-10" dirty="0">
                <a:latin typeface="Century Gothic" panose="020B0502020202020204" pitchFamily="34" charset="0"/>
                <a:cs typeface="Calibri"/>
              </a:rPr>
              <a:t>viajara </a:t>
            </a:r>
            <a:r>
              <a:rPr lang="es-CL" b="1" dirty="0">
                <a:latin typeface="Century Gothic" panose="020B0502020202020204" pitchFamily="34" charset="0"/>
                <a:cs typeface="Calibri"/>
              </a:rPr>
              <a:t>hacia </a:t>
            </a:r>
            <a:r>
              <a:rPr lang="es-CL" b="1" spc="20" dirty="0">
                <a:latin typeface="Century Gothic" panose="020B0502020202020204" pitchFamily="34" charset="0"/>
                <a:cs typeface="Calibri"/>
              </a:rPr>
              <a:t>el </a:t>
            </a:r>
            <a:r>
              <a:rPr lang="es-CL" b="1" spc="-15" dirty="0">
                <a:latin typeface="Century Gothic" panose="020B0502020202020204" pitchFamily="34" charset="0"/>
                <a:cs typeface="Calibri"/>
              </a:rPr>
              <a:t>norte </a:t>
            </a:r>
            <a:r>
              <a:rPr lang="es-CL" b="1" spc="10" dirty="0">
                <a:latin typeface="Century Gothic" panose="020B0502020202020204" pitchFamily="34" charset="0"/>
                <a:cs typeface="Calibri"/>
              </a:rPr>
              <a:t>del </a:t>
            </a:r>
            <a:r>
              <a:rPr lang="es-CL" b="1" spc="5" dirty="0">
                <a:latin typeface="Century Gothic" panose="020B0502020202020204" pitchFamily="34" charset="0"/>
                <a:cs typeface="Calibri"/>
              </a:rPr>
              <a:t>Lago </a:t>
            </a:r>
            <a:r>
              <a:rPr lang="es-CL" b="1" spc="-5" dirty="0">
                <a:latin typeface="Century Gothic" panose="020B0502020202020204" pitchFamily="34" charset="0"/>
                <a:cs typeface="Calibri"/>
              </a:rPr>
              <a:t>Titicaca </a:t>
            </a:r>
            <a:r>
              <a:rPr lang="es-CL" b="1" spc="10" dirty="0">
                <a:latin typeface="Century Gothic" panose="020B0502020202020204" pitchFamily="34" charset="0"/>
                <a:cs typeface="Calibri"/>
              </a:rPr>
              <a:t>y </a:t>
            </a:r>
            <a:r>
              <a:rPr lang="es-CL" b="1" spc="-5" dirty="0">
                <a:latin typeface="Century Gothic" panose="020B0502020202020204" pitchFamily="34" charset="0"/>
                <a:cs typeface="Calibri"/>
              </a:rPr>
              <a:t>que mientras  caminaba hundiera </a:t>
            </a:r>
            <a:r>
              <a:rPr lang="es-CL" b="1" spc="20" dirty="0">
                <a:latin typeface="Century Gothic" panose="020B0502020202020204" pitchFamily="34" charset="0"/>
                <a:cs typeface="Calibri"/>
              </a:rPr>
              <a:t>el </a:t>
            </a:r>
            <a:r>
              <a:rPr lang="es-CL" b="1" spc="-10" dirty="0">
                <a:latin typeface="Century Gothic" panose="020B0502020202020204" pitchFamily="34" charset="0"/>
                <a:cs typeface="Calibri"/>
              </a:rPr>
              <a:t>bastón </a:t>
            </a:r>
            <a:r>
              <a:rPr lang="es-CL" b="1" spc="25" dirty="0">
                <a:latin typeface="Century Gothic" panose="020B0502020202020204" pitchFamily="34" charset="0"/>
                <a:cs typeface="Calibri"/>
              </a:rPr>
              <a:t>en </a:t>
            </a:r>
            <a:r>
              <a:rPr lang="es-CL" b="1" dirty="0">
                <a:latin typeface="Century Gothic" panose="020B0502020202020204" pitchFamily="34" charset="0"/>
                <a:cs typeface="Calibri"/>
              </a:rPr>
              <a:t>la </a:t>
            </a:r>
            <a:r>
              <a:rPr lang="es-CL" b="1" spc="-10" dirty="0">
                <a:latin typeface="Century Gothic" panose="020B0502020202020204" pitchFamily="34" charset="0"/>
                <a:cs typeface="Calibri"/>
              </a:rPr>
              <a:t>tierra </a:t>
            </a:r>
            <a:r>
              <a:rPr lang="es-CL" b="1" spc="10" dirty="0">
                <a:latin typeface="Century Gothic" panose="020B0502020202020204" pitchFamily="34" charset="0"/>
                <a:cs typeface="Calibri"/>
              </a:rPr>
              <a:t>y </a:t>
            </a:r>
            <a:r>
              <a:rPr lang="es-CL" b="1" spc="20" dirty="0">
                <a:latin typeface="Century Gothic" panose="020B0502020202020204" pitchFamily="34" charset="0"/>
                <a:cs typeface="Calibri"/>
              </a:rPr>
              <a:t>el </a:t>
            </a:r>
            <a:r>
              <a:rPr lang="es-CL" b="1" spc="-5" dirty="0">
                <a:latin typeface="Century Gothic" panose="020B0502020202020204" pitchFamily="34" charset="0"/>
                <a:cs typeface="Calibri"/>
              </a:rPr>
              <a:t>lugar </a:t>
            </a:r>
            <a:r>
              <a:rPr lang="es-CL" b="1" spc="25" dirty="0">
                <a:latin typeface="Century Gothic" panose="020B0502020202020204" pitchFamily="34" charset="0"/>
                <a:cs typeface="Calibri"/>
              </a:rPr>
              <a:t>en  </a:t>
            </a:r>
            <a:r>
              <a:rPr lang="es-CL" b="1" spc="20" dirty="0">
                <a:latin typeface="Century Gothic" panose="020B0502020202020204" pitchFamily="34" charset="0"/>
                <a:cs typeface="Calibri"/>
              </a:rPr>
              <a:t>el </a:t>
            </a:r>
            <a:r>
              <a:rPr lang="es-CL" b="1" spc="-5" dirty="0">
                <a:latin typeface="Century Gothic" panose="020B0502020202020204" pitchFamily="34" charset="0"/>
                <a:cs typeface="Calibri"/>
              </a:rPr>
              <a:t>que se hundiera </a:t>
            </a:r>
            <a:r>
              <a:rPr lang="es-CL" b="1" spc="5" dirty="0">
                <a:latin typeface="Century Gothic" panose="020B0502020202020204" pitchFamily="34" charset="0"/>
                <a:cs typeface="Calibri"/>
              </a:rPr>
              <a:t>con </a:t>
            </a:r>
            <a:r>
              <a:rPr lang="es-CL" b="1" spc="-5" dirty="0">
                <a:latin typeface="Century Gothic" panose="020B0502020202020204" pitchFamily="34" charset="0"/>
                <a:cs typeface="Calibri"/>
              </a:rPr>
              <a:t>facilidad sería </a:t>
            </a:r>
            <a:r>
              <a:rPr lang="es-CL" b="1" spc="20" dirty="0">
                <a:latin typeface="Century Gothic" panose="020B0502020202020204" pitchFamily="34" charset="0"/>
                <a:cs typeface="Calibri"/>
              </a:rPr>
              <a:t>el </a:t>
            </a:r>
            <a:r>
              <a:rPr lang="es-CL" b="1" spc="-5" dirty="0">
                <a:latin typeface="Century Gothic" panose="020B0502020202020204" pitchFamily="34" charset="0"/>
                <a:cs typeface="Calibri"/>
              </a:rPr>
              <a:t>designado </a:t>
            </a:r>
            <a:r>
              <a:rPr lang="es-CL" b="1" spc="10" dirty="0">
                <a:latin typeface="Century Gothic" panose="020B0502020202020204" pitchFamily="34" charset="0"/>
                <a:cs typeface="Calibri"/>
              </a:rPr>
              <a:t>a  </a:t>
            </a:r>
            <a:r>
              <a:rPr lang="es-CL" b="1" spc="5" dirty="0">
                <a:latin typeface="Century Gothic" panose="020B0502020202020204" pitchFamily="34" charset="0"/>
                <a:cs typeface="Calibri"/>
              </a:rPr>
              <a:t>ser </a:t>
            </a:r>
            <a:r>
              <a:rPr lang="es-CL" b="1" dirty="0">
                <a:latin typeface="Century Gothic" panose="020B0502020202020204" pitchFamily="34" charset="0"/>
                <a:cs typeface="Calibri"/>
              </a:rPr>
              <a:t>la cuna de </a:t>
            </a:r>
            <a:r>
              <a:rPr lang="es-CL" b="1" spc="-5" dirty="0">
                <a:latin typeface="Century Gothic" panose="020B0502020202020204" pitchFamily="34" charset="0"/>
                <a:cs typeface="Calibri"/>
              </a:rPr>
              <a:t>su imperio.</a:t>
            </a:r>
            <a:endParaRPr lang="es-CL" dirty="0"/>
          </a:p>
        </p:txBody>
      </p:sp>
      <p:sp>
        <p:nvSpPr>
          <p:cNvPr id="8" name="CuadroTexto 7"/>
          <p:cNvSpPr txBox="1"/>
          <p:nvPr/>
        </p:nvSpPr>
        <p:spPr>
          <a:xfrm>
            <a:off x="-171450" y="5239260"/>
            <a:ext cx="9729787" cy="17543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CL" spc="10" dirty="0">
                <a:latin typeface="Century Gothic" panose="020B0502020202020204" pitchFamily="34" charset="0"/>
                <a:cs typeface="Calibri"/>
              </a:rPr>
              <a:t>Juntos Manco </a:t>
            </a:r>
            <a:r>
              <a:rPr lang="es-CL" dirty="0">
                <a:latin typeface="Century Gothic" panose="020B0502020202020204" pitchFamily="34" charset="0"/>
                <a:cs typeface="Calibri"/>
              </a:rPr>
              <a:t>Cápac </a:t>
            </a:r>
            <a:r>
              <a:rPr lang="es-CL" spc="10" dirty="0">
                <a:latin typeface="Century Gothic" panose="020B0502020202020204" pitchFamily="34" charset="0"/>
                <a:cs typeface="Calibri"/>
              </a:rPr>
              <a:t>y </a:t>
            </a:r>
            <a:r>
              <a:rPr lang="es-CL" spc="15" dirty="0">
                <a:latin typeface="Century Gothic" panose="020B0502020202020204" pitchFamily="34" charset="0"/>
                <a:cs typeface="Calibri"/>
              </a:rPr>
              <a:t>Mama  </a:t>
            </a:r>
            <a:r>
              <a:rPr lang="es-CL" spc="10" dirty="0" err="1">
                <a:latin typeface="Century Gothic" panose="020B0502020202020204" pitchFamily="34" charset="0"/>
                <a:cs typeface="Calibri"/>
              </a:rPr>
              <a:t>Ocllo</a:t>
            </a:r>
            <a:r>
              <a:rPr lang="es-CL" spc="10" dirty="0">
                <a:latin typeface="Century Gothic" panose="020B0502020202020204" pitchFamily="34" charset="0"/>
                <a:cs typeface="Calibri"/>
              </a:rPr>
              <a:t>, </a:t>
            </a:r>
            <a:r>
              <a:rPr lang="es-CL" spc="5" dirty="0">
                <a:latin typeface="Century Gothic" panose="020B0502020202020204" pitchFamily="34" charset="0"/>
                <a:cs typeface="Calibri"/>
              </a:rPr>
              <a:t>caminaron por días sin </a:t>
            </a:r>
            <a:r>
              <a:rPr lang="es-CL" dirty="0">
                <a:latin typeface="Century Gothic" panose="020B0502020202020204" pitchFamily="34" charset="0"/>
                <a:cs typeface="Calibri"/>
              </a:rPr>
              <a:t>encontrar </a:t>
            </a:r>
            <a:r>
              <a:rPr lang="es-CL" spc="-10" dirty="0">
                <a:latin typeface="Century Gothic" panose="020B0502020202020204" pitchFamily="34" charset="0"/>
                <a:cs typeface="Calibri"/>
              </a:rPr>
              <a:t>el </a:t>
            </a:r>
            <a:r>
              <a:rPr lang="es-CL" spc="10" dirty="0">
                <a:latin typeface="Century Gothic" panose="020B0502020202020204" pitchFamily="34" charset="0"/>
                <a:cs typeface="Calibri"/>
              </a:rPr>
              <a:t>lugar </a:t>
            </a:r>
            <a:r>
              <a:rPr lang="es-CL" spc="-10" dirty="0">
                <a:latin typeface="Century Gothic" panose="020B0502020202020204" pitchFamily="34" charset="0"/>
                <a:cs typeface="Calibri"/>
              </a:rPr>
              <a:t>en el  </a:t>
            </a:r>
            <a:r>
              <a:rPr lang="es-CL" spc="5" dirty="0">
                <a:latin typeface="Century Gothic" panose="020B0502020202020204" pitchFamily="34" charset="0"/>
                <a:cs typeface="Calibri"/>
              </a:rPr>
              <a:t>que </a:t>
            </a:r>
            <a:r>
              <a:rPr lang="es-CL" spc="10" dirty="0">
                <a:latin typeface="Century Gothic" panose="020B0502020202020204" pitchFamily="34" charset="0"/>
                <a:cs typeface="Calibri"/>
              </a:rPr>
              <a:t>la </a:t>
            </a:r>
            <a:r>
              <a:rPr lang="es-CL" spc="-10" dirty="0">
                <a:latin typeface="Century Gothic" panose="020B0502020202020204" pitchFamily="34" charset="0"/>
                <a:cs typeface="Calibri"/>
              </a:rPr>
              <a:t>vara </a:t>
            </a:r>
            <a:r>
              <a:rPr lang="es-CL" dirty="0">
                <a:latin typeface="Century Gothic" panose="020B0502020202020204" pitchFamily="34" charset="0"/>
                <a:cs typeface="Calibri"/>
              </a:rPr>
              <a:t>se hundiera </a:t>
            </a:r>
            <a:r>
              <a:rPr lang="es-CL" spc="10" dirty="0">
                <a:latin typeface="Century Gothic" panose="020B0502020202020204" pitchFamily="34" charset="0"/>
                <a:cs typeface="Calibri"/>
              </a:rPr>
              <a:t>con </a:t>
            </a:r>
            <a:r>
              <a:rPr lang="es-CL" spc="5" dirty="0">
                <a:latin typeface="Century Gothic" panose="020B0502020202020204" pitchFamily="34" charset="0"/>
                <a:cs typeface="Calibri"/>
              </a:rPr>
              <a:t>facilidad, sin </a:t>
            </a:r>
            <a:r>
              <a:rPr lang="es-CL" dirty="0">
                <a:latin typeface="Century Gothic" panose="020B0502020202020204" pitchFamily="34" charset="0"/>
                <a:cs typeface="Calibri"/>
              </a:rPr>
              <a:t>embargo </a:t>
            </a:r>
            <a:r>
              <a:rPr lang="es-CL" spc="10" dirty="0">
                <a:latin typeface="Century Gothic" panose="020B0502020202020204" pitchFamily="34" charset="0"/>
                <a:cs typeface="Calibri"/>
              </a:rPr>
              <a:t>no </a:t>
            </a:r>
            <a:r>
              <a:rPr lang="es-CL" dirty="0">
                <a:latin typeface="Century Gothic" panose="020B0502020202020204" pitchFamily="34" charset="0"/>
                <a:cs typeface="Calibri"/>
              </a:rPr>
              <a:t>se  </a:t>
            </a:r>
            <a:r>
              <a:rPr lang="es-CL" spc="-5" dirty="0">
                <a:latin typeface="Century Gothic" panose="020B0502020202020204" pitchFamily="34" charset="0"/>
                <a:cs typeface="Calibri"/>
              </a:rPr>
              <a:t>dieron </a:t>
            </a:r>
            <a:r>
              <a:rPr lang="es-CL" spc="5" dirty="0">
                <a:latin typeface="Century Gothic" panose="020B0502020202020204" pitchFamily="34" charset="0"/>
                <a:cs typeface="Calibri"/>
              </a:rPr>
              <a:t>por </a:t>
            </a:r>
            <a:r>
              <a:rPr lang="es-CL" spc="-5" dirty="0">
                <a:latin typeface="Century Gothic" panose="020B0502020202020204" pitchFamily="34" charset="0"/>
                <a:cs typeface="Calibri"/>
              </a:rPr>
              <a:t>vencidos. </a:t>
            </a:r>
            <a:r>
              <a:rPr lang="es-CL" spc="10" dirty="0">
                <a:latin typeface="Century Gothic" panose="020B0502020202020204" pitchFamily="34" charset="0"/>
                <a:cs typeface="Calibri"/>
              </a:rPr>
              <a:t>Días </a:t>
            </a:r>
            <a:r>
              <a:rPr lang="es-CL" spc="-5" dirty="0">
                <a:latin typeface="Century Gothic" panose="020B0502020202020204" pitchFamily="34" charset="0"/>
                <a:cs typeface="Calibri"/>
              </a:rPr>
              <a:t>después </a:t>
            </a:r>
            <a:r>
              <a:rPr lang="es-CL" spc="10" dirty="0">
                <a:latin typeface="Century Gothic" panose="020B0502020202020204" pitchFamily="34" charset="0"/>
                <a:cs typeface="Calibri"/>
              </a:rPr>
              <a:t>de caminar mucho,  </a:t>
            </a:r>
            <a:r>
              <a:rPr lang="es-CL" dirty="0">
                <a:latin typeface="Century Gothic" panose="020B0502020202020204" pitchFamily="34" charset="0"/>
                <a:cs typeface="Calibri"/>
              </a:rPr>
              <a:t>ellos </a:t>
            </a:r>
            <a:r>
              <a:rPr lang="es-CL" b="1" spc="-5" dirty="0">
                <a:latin typeface="Century Gothic" panose="020B0502020202020204" pitchFamily="34" charset="0"/>
                <a:cs typeface="Calibri"/>
              </a:rPr>
              <a:t>llegaron </a:t>
            </a:r>
            <a:r>
              <a:rPr lang="es-CL" b="1" spc="10" dirty="0">
                <a:latin typeface="Century Gothic" panose="020B0502020202020204" pitchFamily="34" charset="0"/>
                <a:cs typeface="Calibri"/>
              </a:rPr>
              <a:t>a </a:t>
            </a:r>
            <a:r>
              <a:rPr lang="es-CL" b="1" dirty="0">
                <a:latin typeface="Century Gothic" panose="020B0502020202020204" pitchFamily="34" charset="0"/>
                <a:cs typeface="Calibri"/>
              </a:rPr>
              <a:t>un </a:t>
            </a:r>
            <a:r>
              <a:rPr lang="es-CL" b="1" spc="-10" dirty="0">
                <a:latin typeface="Century Gothic" panose="020B0502020202020204" pitchFamily="34" charset="0"/>
                <a:cs typeface="Calibri"/>
              </a:rPr>
              <a:t>impresionante </a:t>
            </a:r>
            <a:r>
              <a:rPr lang="es-CL" b="1" spc="-5" dirty="0">
                <a:latin typeface="Century Gothic" panose="020B0502020202020204" pitchFamily="34" charset="0"/>
                <a:cs typeface="Calibri"/>
              </a:rPr>
              <a:t>valle rodeado </a:t>
            </a:r>
            <a:r>
              <a:rPr lang="es-CL" b="1" dirty="0">
                <a:latin typeface="Century Gothic" panose="020B0502020202020204" pitchFamily="34" charset="0"/>
                <a:cs typeface="Calibri"/>
              </a:rPr>
              <a:t>de  </a:t>
            </a:r>
            <a:r>
              <a:rPr lang="es-CL" b="1" spc="-10" dirty="0">
                <a:latin typeface="Century Gothic" panose="020B0502020202020204" pitchFamily="34" charset="0"/>
                <a:cs typeface="Calibri"/>
              </a:rPr>
              <a:t>majestuosas montañas. </a:t>
            </a:r>
            <a:r>
              <a:rPr lang="es-CL" b="1" dirty="0">
                <a:latin typeface="Century Gothic" panose="020B0502020202020204" pitchFamily="34" charset="0"/>
                <a:cs typeface="Calibri"/>
              </a:rPr>
              <a:t>la </a:t>
            </a:r>
            <a:r>
              <a:rPr lang="es-CL" b="1" spc="-35" dirty="0">
                <a:latin typeface="Century Gothic" panose="020B0502020202020204" pitchFamily="34" charset="0"/>
                <a:cs typeface="Calibri"/>
              </a:rPr>
              <a:t>Vara </a:t>
            </a:r>
            <a:r>
              <a:rPr lang="es-CL" b="1" dirty="0">
                <a:latin typeface="Century Gothic" panose="020B0502020202020204" pitchFamily="34" charset="0"/>
                <a:cs typeface="Calibri"/>
              </a:rPr>
              <a:t>de </a:t>
            </a:r>
            <a:r>
              <a:rPr lang="es-CL" b="1" spc="-10" dirty="0">
                <a:latin typeface="Century Gothic" panose="020B0502020202020204" pitchFamily="34" charset="0"/>
                <a:cs typeface="Calibri"/>
              </a:rPr>
              <a:t>Oro </a:t>
            </a:r>
            <a:r>
              <a:rPr lang="es-CL" b="1" spc="-5" dirty="0">
                <a:latin typeface="Century Gothic" panose="020B0502020202020204" pitchFamily="34" charset="0"/>
                <a:cs typeface="Calibri"/>
              </a:rPr>
              <a:t>por </a:t>
            </a:r>
            <a:r>
              <a:rPr lang="es-CL" b="1" spc="10" dirty="0">
                <a:latin typeface="Century Gothic" panose="020B0502020202020204" pitchFamily="34" charset="0"/>
                <a:cs typeface="Calibri"/>
              </a:rPr>
              <a:t>fin </a:t>
            </a:r>
            <a:r>
              <a:rPr lang="es-CL" b="1" spc="-5" dirty="0">
                <a:latin typeface="Century Gothic" panose="020B0502020202020204" pitchFamily="34" charset="0"/>
                <a:cs typeface="Calibri"/>
              </a:rPr>
              <a:t>se  </a:t>
            </a:r>
            <a:r>
              <a:rPr lang="es-CL" b="1" spc="-10" dirty="0">
                <a:latin typeface="Century Gothic" panose="020B0502020202020204" pitchFamily="34" charset="0"/>
                <a:cs typeface="Calibri"/>
              </a:rPr>
              <a:t>hundió </a:t>
            </a:r>
            <a:r>
              <a:rPr lang="es-CL" b="1" spc="25" dirty="0">
                <a:latin typeface="Century Gothic" panose="020B0502020202020204" pitchFamily="34" charset="0"/>
                <a:cs typeface="Calibri"/>
              </a:rPr>
              <a:t>en </a:t>
            </a:r>
            <a:r>
              <a:rPr lang="es-CL" b="1" spc="10" dirty="0">
                <a:latin typeface="Century Gothic" panose="020B0502020202020204" pitchFamily="34" charset="0"/>
                <a:cs typeface="Calibri"/>
              </a:rPr>
              <a:t>ese </a:t>
            </a:r>
            <a:r>
              <a:rPr lang="es-CL" b="1" spc="-5" dirty="0">
                <a:latin typeface="Century Gothic" panose="020B0502020202020204" pitchFamily="34" charset="0"/>
                <a:cs typeface="Calibri"/>
              </a:rPr>
              <a:t>lugar </a:t>
            </a:r>
            <a:r>
              <a:rPr lang="es-CL" b="1" spc="10" dirty="0">
                <a:latin typeface="Century Gothic" panose="020B0502020202020204" pitchFamily="34" charset="0"/>
                <a:cs typeface="Calibri"/>
              </a:rPr>
              <a:t>y fue </a:t>
            </a:r>
            <a:r>
              <a:rPr lang="es-CL" b="1" spc="-10" dirty="0">
                <a:latin typeface="Century Gothic" panose="020B0502020202020204" pitchFamily="34" charset="0"/>
                <a:cs typeface="Calibri"/>
              </a:rPr>
              <a:t>así </a:t>
            </a:r>
            <a:r>
              <a:rPr lang="es-CL" b="1" spc="5" dirty="0">
                <a:latin typeface="Century Gothic" panose="020B0502020202020204" pitchFamily="34" charset="0"/>
                <a:cs typeface="Calibri"/>
              </a:rPr>
              <a:t>como </a:t>
            </a:r>
            <a:r>
              <a:rPr lang="es-CL" b="1" dirty="0">
                <a:latin typeface="Century Gothic" panose="020B0502020202020204" pitchFamily="34" charset="0"/>
                <a:cs typeface="Calibri"/>
              </a:rPr>
              <a:t>ellos </a:t>
            </a:r>
            <a:r>
              <a:rPr lang="es-CL" b="1" spc="-5" dirty="0">
                <a:latin typeface="Century Gothic" panose="020B0502020202020204" pitchFamily="34" charset="0"/>
                <a:cs typeface="Calibri"/>
              </a:rPr>
              <a:t>supieron que  </a:t>
            </a:r>
            <a:r>
              <a:rPr lang="es-CL" b="1" spc="5" dirty="0">
                <a:latin typeface="Century Gothic" panose="020B0502020202020204" pitchFamily="34" charset="0"/>
                <a:cs typeface="Calibri"/>
              </a:rPr>
              <a:t>era </a:t>
            </a:r>
            <a:r>
              <a:rPr lang="es-CL" b="1" spc="25" dirty="0">
                <a:latin typeface="Century Gothic" panose="020B0502020202020204" pitchFamily="34" charset="0"/>
                <a:cs typeface="Calibri"/>
              </a:rPr>
              <a:t>en </a:t>
            </a:r>
            <a:r>
              <a:rPr lang="es-CL" b="1" spc="10" dirty="0">
                <a:latin typeface="Century Gothic" panose="020B0502020202020204" pitchFamily="34" charset="0"/>
                <a:cs typeface="Calibri"/>
              </a:rPr>
              <a:t>ese </a:t>
            </a:r>
            <a:r>
              <a:rPr lang="es-CL" b="1" spc="-5" dirty="0">
                <a:latin typeface="Century Gothic" panose="020B0502020202020204" pitchFamily="34" charset="0"/>
                <a:cs typeface="Calibri"/>
              </a:rPr>
              <a:t>lugar</a:t>
            </a:r>
            <a:r>
              <a:rPr lang="es-CL" spc="-5" dirty="0">
                <a:latin typeface="Century Gothic" panose="020B0502020202020204" pitchFamily="34" charset="0"/>
                <a:cs typeface="Calibri"/>
              </a:rPr>
              <a:t>, </a:t>
            </a:r>
            <a:r>
              <a:rPr lang="es-CL" spc="5" dirty="0">
                <a:latin typeface="Century Gothic" panose="020B0502020202020204" pitchFamily="34" charset="0"/>
                <a:cs typeface="Calibri"/>
              </a:rPr>
              <a:t>que hoy </a:t>
            </a:r>
            <a:r>
              <a:rPr lang="es-CL" spc="-10" dirty="0">
                <a:latin typeface="Century Gothic" panose="020B0502020202020204" pitchFamily="34" charset="0"/>
                <a:cs typeface="Calibri"/>
              </a:rPr>
              <a:t>es </a:t>
            </a:r>
            <a:r>
              <a:rPr lang="es-CL" spc="10" dirty="0">
                <a:latin typeface="Century Gothic" panose="020B0502020202020204" pitchFamily="34" charset="0"/>
                <a:cs typeface="Calibri"/>
              </a:rPr>
              <a:t>la </a:t>
            </a:r>
            <a:r>
              <a:rPr lang="es-CL" b="1" spc="-5" dirty="0">
                <a:latin typeface="Century Gothic" panose="020B0502020202020204" pitchFamily="34" charset="0"/>
                <a:cs typeface="Calibri"/>
              </a:rPr>
              <a:t>ciudad </a:t>
            </a:r>
            <a:r>
              <a:rPr lang="es-CL" b="1" dirty="0">
                <a:latin typeface="Century Gothic" panose="020B0502020202020204" pitchFamily="34" charset="0"/>
                <a:cs typeface="Calibri"/>
              </a:rPr>
              <a:t>de </a:t>
            </a:r>
            <a:r>
              <a:rPr lang="es-CL" b="1" spc="-5" dirty="0">
                <a:latin typeface="Century Gothic" panose="020B0502020202020204" pitchFamily="34" charset="0"/>
                <a:cs typeface="Calibri"/>
              </a:rPr>
              <a:t>Cusco, </a:t>
            </a:r>
            <a:r>
              <a:rPr lang="es-CL" b="1" spc="-10" dirty="0">
                <a:latin typeface="Century Gothic" panose="020B0502020202020204" pitchFamily="34" charset="0"/>
                <a:cs typeface="Calibri"/>
              </a:rPr>
              <a:t>donde  </a:t>
            </a:r>
            <a:r>
              <a:rPr lang="es-CL" b="1" dirty="0">
                <a:latin typeface="Century Gothic" panose="020B0502020202020204" pitchFamily="34" charset="0"/>
                <a:cs typeface="Calibri"/>
              </a:rPr>
              <a:t>debían </a:t>
            </a:r>
            <a:r>
              <a:rPr lang="es-CL" b="1" spc="-5" dirty="0">
                <a:latin typeface="Century Gothic" panose="020B0502020202020204" pitchFamily="34" charset="0"/>
                <a:cs typeface="Calibri"/>
              </a:rPr>
              <a:t>fundar </a:t>
            </a:r>
            <a:r>
              <a:rPr lang="es-CL" b="1" dirty="0">
                <a:latin typeface="Century Gothic" panose="020B0502020202020204" pitchFamily="34" charset="0"/>
                <a:cs typeface="Calibri"/>
              </a:rPr>
              <a:t>la </a:t>
            </a:r>
            <a:r>
              <a:rPr lang="es-CL" b="1" spc="-10" dirty="0">
                <a:latin typeface="Century Gothic" panose="020B0502020202020204" pitchFamily="34" charset="0"/>
                <a:cs typeface="Calibri"/>
              </a:rPr>
              <a:t>capital </a:t>
            </a:r>
            <a:r>
              <a:rPr lang="es-CL" b="1" spc="10" dirty="0">
                <a:latin typeface="Century Gothic" panose="020B0502020202020204" pitchFamily="34" charset="0"/>
                <a:cs typeface="Calibri"/>
              </a:rPr>
              <a:t>del </a:t>
            </a:r>
            <a:r>
              <a:rPr lang="es-CL" b="1" spc="5" dirty="0">
                <a:latin typeface="Century Gothic" panose="020B0502020202020204" pitchFamily="34" charset="0"/>
                <a:cs typeface="Calibri"/>
              </a:rPr>
              <a:t>Imperio</a:t>
            </a:r>
            <a:r>
              <a:rPr lang="es-CL" b="1" spc="-85" dirty="0">
                <a:latin typeface="Century Gothic" panose="020B0502020202020204" pitchFamily="34" charset="0"/>
                <a:cs typeface="Calibri"/>
              </a:rPr>
              <a:t> </a:t>
            </a:r>
            <a:r>
              <a:rPr lang="es-CL" b="1" dirty="0">
                <a:latin typeface="Century Gothic" panose="020B0502020202020204" pitchFamily="34" charset="0"/>
                <a:cs typeface="Calibri"/>
              </a:rPr>
              <a:t>Incaico.</a:t>
            </a:r>
            <a:endParaRPr lang="es-CL" dirty="0">
              <a:latin typeface="Century Gothic" panose="020B0502020202020204" pitchFamily="34" charset="0"/>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3091" y="152400"/>
            <a:ext cx="9140909" cy="6671443"/>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3090" y="1563279"/>
            <a:ext cx="5102309" cy="53667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33020" rIns="0" bIns="0" rtlCol="0">
            <a:spAutoFit/>
          </a:bodyPr>
          <a:lstStyle/>
          <a:p>
            <a:pPr marL="34925" marR="19685" algn="just">
              <a:lnSpc>
                <a:spcPct val="91000"/>
              </a:lnSpc>
              <a:spcBef>
                <a:spcPts val="260"/>
              </a:spcBef>
            </a:pPr>
            <a:r>
              <a:rPr sz="1600" spc="-20" dirty="0">
                <a:latin typeface="Century Gothic" panose="020B0502020202020204" pitchFamily="34" charset="0"/>
                <a:cs typeface="Calibri"/>
              </a:rPr>
              <a:t>La</a:t>
            </a:r>
            <a:r>
              <a:rPr sz="1600" spc="295" dirty="0">
                <a:latin typeface="Century Gothic" panose="020B0502020202020204" pitchFamily="34" charset="0"/>
                <a:cs typeface="Calibri"/>
              </a:rPr>
              <a:t> </a:t>
            </a:r>
            <a:r>
              <a:rPr sz="1600" spc="-5" dirty="0">
                <a:latin typeface="Century Gothic" panose="020B0502020202020204" pitchFamily="34" charset="0"/>
                <a:cs typeface="Calibri"/>
              </a:rPr>
              <a:t>agricultura </a:t>
            </a:r>
            <a:r>
              <a:rPr sz="1600" spc="10" dirty="0">
                <a:latin typeface="Century Gothic" panose="020B0502020202020204" pitchFamily="34" charset="0"/>
                <a:cs typeface="Calibri"/>
              </a:rPr>
              <a:t>del </a:t>
            </a:r>
            <a:r>
              <a:rPr sz="1600" spc="-15" dirty="0">
                <a:latin typeface="Century Gothic" panose="020B0502020202020204" pitchFamily="34" charset="0"/>
                <a:cs typeface="Calibri"/>
              </a:rPr>
              <a:t>Tahuantinsuyo </a:t>
            </a:r>
            <a:r>
              <a:rPr sz="1600" spc="-5" dirty="0">
                <a:latin typeface="Century Gothic" panose="020B0502020202020204" pitchFamily="34" charset="0"/>
                <a:cs typeface="Calibri"/>
              </a:rPr>
              <a:t>tuvo </a:t>
            </a:r>
            <a:r>
              <a:rPr sz="1600" dirty="0">
                <a:latin typeface="Century Gothic" panose="020B0502020202020204" pitchFamily="34" charset="0"/>
                <a:cs typeface="Calibri"/>
              </a:rPr>
              <a:t>el </a:t>
            </a:r>
            <a:r>
              <a:rPr sz="1600" spc="-20" dirty="0">
                <a:latin typeface="Century Gothic" panose="020B0502020202020204" pitchFamily="34" charset="0"/>
                <a:cs typeface="Calibri"/>
              </a:rPr>
              <a:t>gran  </a:t>
            </a:r>
            <a:r>
              <a:rPr sz="1600" spc="-5" dirty="0">
                <a:latin typeface="Century Gothic" panose="020B0502020202020204" pitchFamily="34" charset="0"/>
                <a:cs typeface="Calibri"/>
              </a:rPr>
              <a:t>mérito </a:t>
            </a:r>
            <a:r>
              <a:rPr sz="1600" spc="15" dirty="0">
                <a:latin typeface="Century Gothic" panose="020B0502020202020204" pitchFamily="34" charset="0"/>
                <a:cs typeface="Calibri"/>
              </a:rPr>
              <a:t>de </a:t>
            </a:r>
            <a:r>
              <a:rPr sz="1600" spc="-5" dirty="0">
                <a:latin typeface="Century Gothic" panose="020B0502020202020204" pitchFamily="34" charset="0"/>
                <a:cs typeface="Calibri"/>
              </a:rPr>
              <a:t>adaptarse </a:t>
            </a:r>
            <a:r>
              <a:rPr sz="1600" dirty="0">
                <a:latin typeface="Century Gothic" panose="020B0502020202020204" pitchFamily="34" charset="0"/>
                <a:cs typeface="Calibri"/>
              </a:rPr>
              <a:t>y </a:t>
            </a:r>
            <a:r>
              <a:rPr sz="1600" spc="-5" dirty="0">
                <a:latin typeface="Century Gothic" panose="020B0502020202020204" pitchFamily="34" charset="0"/>
                <a:cs typeface="Calibri"/>
              </a:rPr>
              <a:t>desarrollarse </a:t>
            </a:r>
            <a:r>
              <a:rPr sz="1600" dirty="0">
                <a:latin typeface="Century Gothic" panose="020B0502020202020204" pitchFamily="34" charset="0"/>
                <a:cs typeface="Calibri"/>
              </a:rPr>
              <a:t>en </a:t>
            </a:r>
            <a:r>
              <a:rPr sz="1600" spc="-20" dirty="0">
                <a:latin typeface="Century Gothic" panose="020B0502020202020204" pitchFamily="34" charset="0"/>
                <a:cs typeface="Calibri"/>
              </a:rPr>
              <a:t>un </a:t>
            </a:r>
            <a:r>
              <a:rPr sz="1600" b="1" spc="-5" dirty="0">
                <a:latin typeface="Century Gothic" panose="020B0502020202020204" pitchFamily="34" charset="0"/>
                <a:cs typeface="Calibri"/>
              </a:rPr>
              <a:t>medio  </a:t>
            </a:r>
            <a:r>
              <a:rPr sz="1600" b="1" spc="-15" dirty="0">
                <a:latin typeface="Century Gothic" panose="020B0502020202020204" pitchFamily="34" charset="0"/>
                <a:cs typeface="Calibri"/>
              </a:rPr>
              <a:t>geográfico </a:t>
            </a:r>
            <a:r>
              <a:rPr sz="1600" spc="20" dirty="0">
                <a:latin typeface="Century Gothic" panose="020B0502020202020204" pitchFamily="34" charset="0"/>
                <a:cs typeface="Calibri"/>
              </a:rPr>
              <a:t>que </a:t>
            </a:r>
            <a:r>
              <a:rPr sz="1600" spc="-20" dirty="0">
                <a:latin typeface="Century Gothic" panose="020B0502020202020204" pitchFamily="34" charset="0"/>
                <a:cs typeface="Calibri"/>
              </a:rPr>
              <a:t>no </a:t>
            </a:r>
            <a:r>
              <a:rPr sz="1600" spc="-10" dirty="0">
                <a:latin typeface="Century Gothic" panose="020B0502020202020204" pitchFamily="34" charset="0"/>
                <a:cs typeface="Calibri"/>
              </a:rPr>
              <a:t>ofrecía </a:t>
            </a:r>
            <a:r>
              <a:rPr sz="1600" spc="20" dirty="0">
                <a:latin typeface="Century Gothic" panose="020B0502020202020204" pitchFamily="34" charset="0"/>
                <a:cs typeface="Calibri"/>
              </a:rPr>
              <a:t>las </a:t>
            </a:r>
            <a:r>
              <a:rPr sz="1600" spc="-5" dirty="0">
                <a:latin typeface="Century Gothic" panose="020B0502020202020204" pitchFamily="34" charset="0"/>
                <a:cs typeface="Calibri"/>
              </a:rPr>
              <a:t>mejores </a:t>
            </a:r>
            <a:r>
              <a:rPr sz="1600" spc="-10" dirty="0">
                <a:latin typeface="Century Gothic" panose="020B0502020202020204" pitchFamily="34" charset="0"/>
                <a:cs typeface="Calibri"/>
              </a:rPr>
              <a:t>condiciones </a:t>
            </a:r>
            <a:r>
              <a:rPr sz="1600" spc="-5" dirty="0">
                <a:latin typeface="Century Gothic" panose="020B0502020202020204" pitchFamily="34" charset="0"/>
                <a:cs typeface="Calibri"/>
              </a:rPr>
              <a:t>para </a:t>
            </a:r>
            <a:r>
              <a:rPr sz="1600" spc="15" dirty="0">
                <a:latin typeface="Century Gothic" panose="020B0502020202020204" pitchFamily="34" charset="0"/>
                <a:cs typeface="Calibri"/>
              </a:rPr>
              <a:t>la </a:t>
            </a:r>
            <a:r>
              <a:rPr sz="1600" spc="-5" dirty="0">
                <a:latin typeface="Century Gothic" panose="020B0502020202020204" pitchFamily="34" charset="0"/>
                <a:cs typeface="Calibri"/>
              </a:rPr>
              <a:t>agricultura. </a:t>
            </a:r>
            <a:r>
              <a:rPr sz="1600" spc="-30" dirty="0">
                <a:latin typeface="Century Gothic" panose="020B0502020202020204" pitchFamily="34" charset="0"/>
                <a:cs typeface="Calibri"/>
              </a:rPr>
              <a:t>En </a:t>
            </a:r>
            <a:r>
              <a:rPr sz="1600" spc="-5" dirty="0">
                <a:latin typeface="Century Gothic" panose="020B0502020202020204" pitchFamily="34" charset="0"/>
                <a:cs typeface="Calibri"/>
              </a:rPr>
              <a:t>primer </a:t>
            </a:r>
            <a:r>
              <a:rPr sz="1600" spc="-30" dirty="0">
                <a:latin typeface="Century Gothic" panose="020B0502020202020204" pitchFamily="34" charset="0"/>
                <a:cs typeface="Calibri"/>
              </a:rPr>
              <a:t>lugar, </a:t>
            </a:r>
            <a:r>
              <a:rPr sz="1600" spc="-40" dirty="0">
                <a:latin typeface="Century Gothic" panose="020B0502020202020204" pitchFamily="34" charset="0"/>
                <a:cs typeface="Calibri"/>
              </a:rPr>
              <a:t>el </a:t>
            </a:r>
            <a:r>
              <a:rPr sz="1600" spc="-5" dirty="0">
                <a:latin typeface="Century Gothic" panose="020B0502020202020204" pitchFamily="34" charset="0"/>
                <a:cs typeface="Calibri"/>
              </a:rPr>
              <a:t>relieve montañoso  </a:t>
            </a:r>
            <a:r>
              <a:rPr sz="1600" spc="10" dirty="0">
                <a:latin typeface="Century Gothic" panose="020B0502020202020204" pitchFamily="34" charset="0"/>
                <a:cs typeface="Calibri"/>
              </a:rPr>
              <a:t>donde </a:t>
            </a:r>
            <a:r>
              <a:rPr sz="1600" spc="-5" dirty="0">
                <a:latin typeface="Century Gothic" panose="020B0502020202020204" pitchFamily="34" charset="0"/>
                <a:cs typeface="Calibri"/>
              </a:rPr>
              <a:t>habitaba </a:t>
            </a:r>
            <a:r>
              <a:rPr sz="1600" spc="15" dirty="0">
                <a:latin typeface="Century Gothic" panose="020B0502020202020204" pitchFamily="34" charset="0"/>
                <a:cs typeface="Calibri"/>
              </a:rPr>
              <a:t>la </a:t>
            </a:r>
            <a:r>
              <a:rPr sz="1600" spc="-20" dirty="0">
                <a:latin typeface="Century Gothic" panose="020B0502020202020204" pitchFamily="34" charset="0"/>
                <a:cs typeface="Calibri"/>
              </a:rPr>
              <a:t>mayor </a:t>
            </a:r>
            <a:r>
              <a:rPr sz="1600" dirty="0">
                <a:latin typeface="Century Gothic" panose="020B0502020202020204" pitchFamily="34" charset="0"/>
                <a:cs typeface="Calibri"/>
              </a:rPr>
              <a:t>parte </a:t>
            </a:r>
            <a:r>
              <a:rPr sz="1600" spc="15" dirty="0">
                <a:latin typeface="Century Gothic" panose="020B0502020202020204" pitchFamily="34" charset="0"/>
                <a:cs typeface="Calibri"/>
              </a:rPr>
              <a:t>de la </a:t>
            </a:r>
            <a:r>
              <a:rPr sz="1600" spc="-10" dirty="0">
                <a:latin typeface="Century Gothic" panose="020B0502020202020204" pitchFamily="34" charset="0"/>
                <a:cs typeface="Calibri"/>
              </a:rPr>
              <a:t>población </a:t>
            </a:r>
            <a:r>
              <a:rPr sz="1600" spc="10" dirty="0">
                <a:latin typeface="Century Gothic" panose="020B0502020202020204" pitchFamily="34" charset="0"/>
                <a:cs typeface="Calibri"/>
              </a:rPr>
              <a:t>del </a:t>
            </a:r>
            <a:r>
              <a:rPr sz="1600" spc="-5" dirty="0">
                <a:latin typeface="Century Gothic" panose="020B0502020202020204" pitchFamily="34" charset="0"/>
                <a:cs typeface="Calibri"/>
              </a:rPr>
              <a:t>imperio, </a:t>
            </a:r>
            <a:r>
              <a:rPr sz="1600" spc="5" dirty="0">
                <a:latin typeface="Century Gothic" panose="020B0502020202020204" pitchFamily="34" charset="0"/>
                <a:cs typeface="Calibri"/>
              </a:rPr>
              <a:t>fue </a:t>
            </a:r>
            <a:r>
              <a:rPr sz="1600" spc="-10" dirty="0">
                <a:latin typeface="Century Gothic" panose="020B0502020202020204" pitchFamily="34" charset="0"/>
                <a:cs typeface="Calibri"/>
              </a:rPr>
              <a:t>aprovechado mediante </a:t>
            </a:r>
            <a:r>
              <a:rPr sz="1600" spc="15" dirty="0">
                <a:latin typeface="Century Gothic" panose="020B0502020202020204" pitchFamily="34" charset="0"/>
                <a:cs typeface="Calibri"/>
              </a:rPr>
              <a:t>la </a:t>
            </a:r>
            <a:r>
              <a:rPr sz="1600" b="1" spc="-10" dirty="0">
                <a:latin typeface="Century Gothic" panose="020B0502020202020204" pitchFamily="34" charset="0"/>
                <a:cs typeface="Calibri"/>
              </a:rPr>
              <a:t>construcción </a:t>
            </a:r>
            <a:r>
              <a:rPr sz="1600" b="1" spc="15" dirty="0">
                <a:latin typeface="Century Gothic" panose="020B0502020202020204" pitchFamily="34" charset="0"/>
                <a:cs typeface="Calibri"/>
              </a:rPr>
              <a:t>de  </a:t>
            </a:r>
            <a:r>
              <a:rPr sz="1600" b="1" dirty="0">
                <a:latin typeface="Century Gothic" panose="020B0502020202020204" pitchFamily="34" charset="0"/>
                <a:cs typeface="Calibri"/>
              </a:rPr>
              <a:t>innumerables </a:t>
            </a:r>
            <a:r>
              <a:rPr sz="1600" b="1" spc="-10" dirty="0">
                <a:latin typeface="Century Gothic" panose="020B0502020202020204" pitchFamily="34" charset="0"/>
                <a:cs typeface="Calibri"/>
              </a:rPr>
              <a:t>andenes </a:t>
            </a:r>
            <a:r>
              <a:rPr sz="1600" b="1" dirty="0">
                <a:latin typeface="Century Gothic" panose="020B0502020202020204" pitchFamily="34" charset="0"/>
                <a:cs typeface="Calibri"/>
              </a:rPr>
              <a:t>o </a:t>
            </a:r>
            <a:r>
              <a:rPr sz="1600" b="1" spc="-15" dirty="0">
                <a:latin typeface="Century Gothic" panose="020B0502020202020204" pitchFamily="34" charset="0"/>
                <a:cs typeface="Calibri"/>
              </a:rPr>
              <a:t>terrazas </a:t>
            </a:r>
            <a:r>
              <a:rPr sz="1600" b="1" spc="5" dirty="0">
                <a:latin typeface="Century Gothic" panose="020B0502020202020204" pitchFamily="34" charset="0"/>
                <a:cs typeface="Calibri"/>
              </a:rPr>
              <a:t>de </a:t>
            </a:r>
            <a:r>
              <a:rPr sz="1600" b="1" spc="-10" dirty="0">
                <a:latin typeface="Century Gothic" panose="020B0502020202020204" pitchFamily="34" charset="0"/>
                <a:cs typeface="Calibri"/>
              </a:rPr>
              <a:t>cultivo </a:t>
            </a:r>
            <a:r>
              <a:rPr sz="1600" b="1" spc="10" dirty="0">
                <a:latin typeface="Century Gothic" panose="020B0502020202020204" pitchFamily="34" charset="0"/>
                <a:cs typeface="Calibri"/>
              </a:rPr>
              <a:t>que </a:t>
            </a:r>
            <a:r>
              <a:rPr sz="1600" b="1" spc="-10" dirty="0">
                <a:latin typeface="Century Gothic" panose="020B0502020202020204" pitchFamily="34" charset="0"/>
                <a:cs typeface="Calibri"/>
              </a:rPr>
              <a:t>permitieron </a:t>
            </a:r>
            <a:r>
              <a:rPr sz="1600" b="1" spc="-5" dirty="0">
                <a:latin typeface="Century Gothic" panose="020B0502020202020204" pitchFamily="34" charset="0"/>
                <a:cs typeface="Calibri"/>
              </a:rPr>
              <a:t>utilizar </a:t>
            </a:r>
            <a:r>
              <a:rPr sz="1600" b="1" dirty="0">
                <a:latin typeface="Century Gothic" panose="020B0502020202020204" pitchFamily="34" charset="0"/>
                <a:cs typeface="Calibri"/>
              </a:rPr>
              <a:t>las laderas </a:t>
            </a:r>
            <a:r>
              <a:rPr sz="1600" b="1" spc="5" dirty="0">
                <a:latin typeface="Century Gothic" panose="020B0502020202020204" pitchFamily="34" charset="0"/>
                <a:cs typeface="Calibri"/>
              </a:rPr>
              <a:t>de </a:t>
            </a:r>
            <a:r>
              <a:rPr sz="1600" b="1" spc="-25" dirty="0">
                <a:latin typeface="Century Gothic" panose="020B0502020202020204" pitchFamily="34" charset="0"/>
                <a:cs typeface="Calibri"/>
              </a:rPr>
              <a:t>las </a:t>
            </a:r>
            <a:r>
              <a:rPr sz="1600" b="1" spc="-15" dirty="0">
                <a:latin typeface="Century Gothic" panose="020B0502020202020204" pitchFamily="34" charset="0"/>
                <a:cs typeface="Calibri"/>
              </a:rPr>
              <a:t>montañas </a:t>
            </a:r>
            <a:r>
              <a:rPr sz="1600" b="1" dirty="0">
                <a:latin typeface="Century Gothic" panose="020B0502020202020204" pitchFamily="34" charset="0"/>
                <a:cs typeface="Calibri"/>
              </a:rPr>
              <a:t>andinas.  </a:t>
            </a:r>
            <a:r>
              <a:rPr sz="1600" b="1" spc="5" dirty="0">
                <a:latin typeface="Century Gothic" panose="020B0502020202020204" pitchFamily="34" charset="0"/>
                <a:cs typeface="Calibri"/>
              </a:rPr>
              <a:t>Estas</a:t>
            </a:r>
            <a:r>
              <a:rPr sz="1600" b="1" spc="345" dirty="0">
                <a:latin typeface="Century Gothic" panose="020B0502020202020204" pitchFamily="34" charset="0"/>
                <a:cs typeface="Calibri"/>
              </a:rPr>
              <a:t> </a:t>
            </a:r>
            <a:r>
              <a:rPr sz="1600" b="1" spc="-15" dirty="0">
                <a:latin typeface="Century Gothic" panose="020B0502020202020204" pitchFamily="34" charset="0"/>
                <a:cs typeface="Calibri"/>
              </a:rPr>
              <a:t>verdaderas </a:t>
            </a:r>
            <a:r>
              <a:rPr sz="1600" b="1" spc="-5" dirty="0">
                <a:latin typeface="Century Gothic" panose="020B0502020202020204" pitchFamily="34" charset="0"/>
                <a:cs typeface="Calibri"/>
              </a:rPr>
              <a:t>escaleras </a:t>
            </a:r>
            <a:r>
              <a:rPr sz="1600" b="1" spc="-15" dirty="0">
                <a:latin typeface="Century Gothic" panose="020B0502020202020204" pitchFamily="34" charset="0"/>
                <a:cs typeface="Calibri"/>
              </a:rPr>
              <a:t>gigantes, </a:t>
            </a:r>
            <a:r>
              <a:rPr sz="1600" b="1" spc="-5" dirty="0">
                <a:latin typeface="Century Gothic" panose="020B0502020202020204" pitchFamily="34" charset="0"/>
                <a:cs typeface="Calibri"/>
              </a:rPr>
              <a:t>erigidas </a:t>
            </a:r>
            <a:r>
              <a:rPr sz="1600" b="1" spc="-10" dirty="0">
                <a:latin typeface="Century Gothic" panose="020B0502020202020204" pitchFamily="34" charset="0"/>
                <a:cs typeface="Calibri"/>
              </a:rPr>
              <a:t>sobre terraplenes </a:t>
            </a:r>
            <a:r>
              <a:rPr sz="1600" b="1" spc="-5" dirty="0">
                <a:latin typeface="Century Gothic" panose="020B0502020202020204" pitchFamily="34" charset="0"/>
                <a:cs typeface="Calibri"/>
              </a:rPr>
              <a:t>con </a:t>
            </a:r>
            <a:r>
              <a:rPr sz="1600" b="1" dirty="0">
                <a:latin typeface="Century Gothic" panose="020B0502020202020204" pitchFamily="34" charset="0"/>
                <a:cs typeface="Calibri"/>
              </a:rPr>
              <a:t>muros </a:t>
            </a:r>
            <a:r>
              <a:rPr sz="1600" b="1" spc="5" dirty="0">
                <a:latin typeface="Century Gothic" panose="020B0502020202020204" pitchFamily="34" charset="0"/>
                <a:cs typeface="Calibri"/>
              </a:rPr>
              <a:t>de </a:t>
            </a:r>
            <a:r>
              <a:rPr sz="1600" b="1" spc="-10" dirty="0">
                <a:latin typeface="Century Gothic" panose="020B0502020202020204" pitchFamily="34" charset="0"/>
                <a:cs typeface="Calibri"/>
              </a:rPr>
              <a:t>contención </a:t>
            </a:r>
            <a:r>
              <a:rPr sz="1600" b="1" spc="5" dirty="0">
                <a:latin typeface="Century Gothic" panose="020B0502020202020204" pitchFamily="34" charset="0"/>
                <a:cs typeface="Calibri"/>
              </a:rPr>
              <a:t>de </a:t>
            </a:r>
            <a:r>
              <a:rPr sz="1600" b="1" dirty="0">
                <a:latin typeface="Century Gothic" panose="020B0502020202020204" pitchFamily="34" charset="0"/>
                <a:cs typeface="Calibri"/>
              </a:rPr>
              <a:t>piedra,  </a:t>
            </a:r>
            <a:r>
              <a:rPr sz="1600" b="1" spc="-5" dirty="0">
                <a:latin typeface="Century Gothic" panose="020B0502020202020204" pitchFamily="34" charset="0"/>
                <a:cs typeface="Calibri"/>
              </a:rPr>
              <a:t>evitaban</a:t>
            </a:r>
            <a:r>
              <a:rPr sz="1600" b="1" spc="-10" dirty="0">
                <a:latin typeface="Century Gothic" panose="020B0502020202020204" pitchFamily="34" charset="0"/>
                <a:cs typeface="Calibri"/>
              </a:rPr>
              <a:t> </a:t>
            </a:r>
            <a:r>
              <a:rPr sz="1600" b="1" spc="10" dirty="0">
                <a:latin typeface="Century Gothic" panose="020B0502020202020204" pitchFamily="34" charset="0"/>
                <a:cs typeface="Calibri"/>
              </a:rPr>
              <a:t>que</a:t>
            </a:r>
            <a:r>
              <a:rPr sz="1600" b="1" spc="-45" dirty="0">
                <a:latin typeface="Century Gothic" panose="020B0502020202020204" pitchFamily="34" charset="0"/>
                <a:cs typeface="Calibri"/>
              </a:rPr>
              <a:t> </a:t>
            </a:r>
            <a:r>
              <a:rPr sz="1600" b="1" dirty="0">
                <a:latin typeface="Century Gothic" panose="020B0502020202020204" pitchFamily="34" charset="0"/>
                <a:cs typeface="Calibri"/>
              </a:rPr>
              <a:t>las</a:t>
            </a:r>
            <a:r>
              <a:rPr sz="1600" b="1" spc="-35" dirty="0">
                <a:latin typeface="Century Gothic" panose="020B0502020202020204" pitchFamily="34" charset="0"/>
                <a:cs typeface="Calibri"/>
              </a:rPr>
              <a:t> </a:t>
            </a:r>
            <a:r>
              <a:rPr sz="1600" b="1" dirty="0">
                <a:latin typeface="Century Gothic" panose="020B0502020202020204" pitchFamily="34" charset="0"/>
                <a:cs typeface="Calibri"/>
              </a:rPr>
              <a:t>lluvias</a:t>
            </a:r>
            <a:r>
              <a:rPr sz="1600" b="1" spc="-30" dirty="0">
                <a:latin typeface="Century Gothic" panose="020B0502020202020204" pitchFamily="34" charset="0"/>
                <a:cs typeface="Calibri"/>
              </a:rPr>
              <a:t> </a:t>
            </a:r>
            <a:r>
              <a:rPr sz="1600" b="1" dirty="0">
                <a:latin typeface="Century Gothic" panose="020B0502020202020204" pitchFamily="34" charset="0"/>
                <a:cs typeface="Calibri"/>
              </a:rPr>
              <a:t>arrastraran</a:t>
            </a:r>
            <a:r>
              <a:rPr sz="1600" b="1" spc="-85" dirty="0">
                <a:latin typeface="Century Gothic" panose="020B0502020202020204" pitchFamily="34" charset="0"/>
                <a:cs typeface="Calibri"/>
              </a:rPr>
              <a:t> </a:t>
            </a:r>
            <a:r>
              <a:rPr sz="1600" b="1" dirty="0">
                <a:latin typeface="Century Gothic" panose="020B0502020202020204" pitchFamily="34" charset="0"/>
                <a:cs typeface="Calibri"/>
              </a:rPr>
              <a:t>la</a:t>
            </a:r>
            <a:r>
              <a:rPr sz="1600" b="1" spc="-30" dirty="0">
                <a:latin typeface="Century Gothic" panose="020B0502020202020204" pitchFamily="34" charset="0"/>
                <a:cs typeface="Calibri"/>
              </a:rPr>
              <a:t> </a:t>
            </a:r>
            <a:r>
              <a:rPr sz="1600" b="1" spc="-5" dirty="0">
                <a:latin typeface="Century Gothic" panose="020B0502020202020204" pitchFamily="34" charset="0"/>
                <a:cs typeface="Calibri"/>
              </a:rPr>
              <a:t>tierra</a:t>
            </a:r>
            <a:r>
              <a:rPr sz="1600" b="1" spc="-25" dirty="0">
                <a:latin typeface="Century Gothic" panose="020B0502020202020204" pitchFamily="34" charset="0"/>
                <a:cs typeface="Calibri"/>
              </a:rPr>
              <a:t> </a:t>
            </a:r>
            <a:r>
              <a:rPr sz="1600" b="1" dirty="0">
                <a:latin typeface="Century Gothic" panose="020B0502020202020204" pitchFamily="34" charset="0"/>
                <a:cs typeface="Calibri"/>
              </a:rPr>
              <a:t>y </a:t>
            </a:r>
            <a:r>
              <a:rPr sz="1600" b="1" spc="5" dirty="0">
                <a:latin typeface="Century Gothic" panose="020B0502020202020204" pitchFamily="34" charset="0"/>
                <a:cs typeface="Calibri"/>
              </a:rPr>
              <a:t>sus</a:t>
            </a:r>
            <a:r>
              <a:rPr sz="1600" b="1" spc="40" dirty="0">
                <a:latin typeface="Century Gothic" panose="020B0502020202020204" pitchFamily="34" charset="0"/>
                <a:cs typeface="Calibri"/>
              </a:rPr>
              <a:t> </a:t>
            </a:r>
            <a:r>
              <a:rPr sz="1600" b="1" spc="-5" dirty="0">
                <a:latin typeface="Century Gothic" panose="020B0502020202020204" pitchFamily="34" charset="0"/>
                <a:cs typeface="Calibri"/>
              </a:rPr>
              <a:t>cultivos</a:t>
            </a:r>
            <a:r>
              <a:rPr sz="1600" b="1" spc="-30" dirty="0">
                <a:latin typeface="Century Gothic" panose="020B0502020202020204" pitchFamily="34" charset="0"/>
                <a:cs typeface="Calibri"/>
              </a:rPr>
              <a:t> </a:t>
            </a:r>
            <a:r>
              <a:rPr sz="1600" b="1" dirty="0">
                <a:latin typeface="Century Gothic" panose="020B0502020202020204" pitchFamily="34" charset="0"/>
                <a:cs typeface="Calibri"/>
              </a:rPr>
              <a:t>al</a:t>
            </a:r>
            <a:r>
              <a:rPr sz="1600" b="1" spc="-35" dirty="0">
                <a:latin typeface="Century Gothic" panose="020B0502020202020204" pitchFamily="34" charset="0"/>
                <a:cs typeface="Calibri"/>
              </a:rPr>
              <a:t> </a:t>
            </a:r>
            <a:r>
              <a:rPr sz="1600" b="1" spc="5" dirty="0">
                <a:latin typeface="Century Gothic" panose="020B0502020202020204" pitchFamily="34" charset="0"/>
                <a:cs typeface="Calibri"/>
              </a:rPr>
              <a:t>fondo</a:t>
            </a:r>
            <a:r>
              <a:rPr sz="1600" b="1" spc="-10" dirty="0">
                <a:latin typeface="Century Gothic" panose="020B0502020202020204" pitchFamily="34" charset="0"/>
                <a:cs typeface="Calibri"/>
              </a:rPr>
              <a:t> </a:t>
            </a:r>
            <a:r>
              <a:rPr sz="1600" b="1" spc="5" dirty="0">
                <a:latin typeface="Century Gothic" panose="020B0502020202020204" pitchFamily="34" charset="0"/>
                <a:cs typeface="Calibri"/>
              </a:rPr>
              <a:t>de</a:t>
            </a:r>
            <a:r>
              <a:rPr sz="1600" b="1" spc="-45" dirty="0">
                <a:latin typeface="Century Gothic" panose="020B0502020202020204" pitchFamily="34" charset="0"/>
                <a:cs typeface="Calibri"/>
              </a:rPr>
              <a:t> </a:t>
            </a:r>
            <a:r>
              <a:rPr sz="1600" b="1" spc="5" dirty="0">
                <a:latin typeface="Century Gothic" panose="020B0502020202020204" pitchFamily="34" charset="0"/>
                <a:cs typeface="Calibri"/>
              </a:rPr>
              <a:t>los</a:t>
            </a:r>
            <a:r>
              <a:rPr sz="1600" b="1" spc="-35" dirty="0">
                <a:latin typeface="Century Gothic" panose="020B0502020202020204" pitchFamily="34" charset="0"/>
                <a:cs typeface="Calibri"/>
              </a:rPr>
              <a:t> </a:t>
            </a:r>
            <a:r>
              <a:rPr sz="1600" b="1" spc="-5" dirty="0">
                <a:latin typeface="Century Gothic" panose="020B0502020202020204" pitchFamily="34" charset="0"/>
                <a:cs typeface="Calibri"/>
              </a:rPr>
              <a:t>valles.</a:t>
            </a:r>
            <a:endParaRPr sz="1600" dirty="0">
              <a:latin typeface="Century Gothic" panose="020B0502020202020204" pitchFamily="34" charset="0"/>
              <a:cs typeface="Calibri"/>
            </a:endParaRPr>
          </a:p>
          <a:p>
            <a:pPr>
              <a:lnSpc>
                <a:spcPct val="100000"/>
              </a:lnSpc>
              <a:spcBef>
                <a:spcPts val="50"/>
              </a:spcBef>
            </a:pPr>
            <a:endParaRPr sz="2400" dirty="0">
              <a:latin typeface="Century Gothic" panose="020B0502020202020204" pitchFamily="34" charset="0"/>
              <a:cs typeface="Calibri"/>
            </a:endParaRPr>
          </a:p>
          <a:p>
            <a:pPr marL="12700" marR="5080" algn="just">
              <a:lnSpc>
                <a:spcPct val="91800"/>
              </a:lnSpc>
            </a:pPr>
            <a:r>
              <a:rPr sz="1600" b="1" spc="5" dirty="0">
                <a:latin typeface="Century Gothic" panose="020B0502020202020204" pitchFamily="34" charset="0"/>
                <a:cs typeface="Calibri"/>
              </a:rPr>
              <a:t>En </a:t>
            </a:r>
            <a:r>
              <a:rPr sz="1600" b="1" spc="-15" dirty="0">
                <a:latin typeface="Century Gothic" panose="020B0502020202020204" pitchFamily="34" charset="0"/>
                <a:cs typeface="Calibri"/>
              </a:rPr>
              <a:t>estas </a:t>
            </a:r>
            <a:r>
              <a:rPr sz="1600" b="1" spc="-10" dirty="0">
                <a:latin typeface="Century Gothic" panose="020B0502020202020204" pitchFamily="34" charset="0"/>
                <a:cs typeface="Calibri"/>
              </a:rPr>
              <a:t>terrazas </a:t>
            </a:r>
            <a:r>
              <a:rPr sz="1600" b="1" spc="-5" dirty="0">
                <a:latin typeface="Century Gothic" panose="020B0502020202020204" pitchFamily="34" charset="0"/>
                <a:cs typeface="Calibri"/>
              </a:rPr>
              <a:t>agrícolas </a:t>
            </a:r>
            <a:r>
              <a:rPr sz="1600" b="1" dirty="0">
                <a:latin typeface="Century Gothic" panose="020B0502020202020204" pitchFamily="34" charset="0"/>
                <a:cs typeface="Calibri"/>
              </a:rPr>
              <a:t>se podían </a:t>
            </a:r>
            <a:r>
              <a:rPr sz="1600" b="1" spc="-5" dirty="0">
                <a:latin typeface="Century Gothic" panose="020B0502020202020204" pitchFamily="34" charset="0"/>
                <a:cs typeface="Calibri"/>
              </a:rPr>
              <a:t>obtener </a:t>
            </a:r>
            <a:r>
              <a:rPr sz="1600" b="1" spc="5" dirty="0">
                <a:latin typeface="Century Gothic" panose="020B0502020202020204" pitchFamily="34" charset="0"/>
                <a:cs typeface="Calibri"/>
              </a:rPr>
              <a:t>hasta </a:t>
            </a:r>
            <a:r>
              <a:rPr sz="1600" b="1" spc="-5" dirty="0">
                <a:latin typeface="Century Gothic" panose="020B0502020202020204" pitchFamily="34" charset="0"/>
                <a:cs typeface="Calibri"/>
              </a:rPr>
              <a:t>tres cosechas anuales, </a:t>
            </a:r>
            <a:r>
              <a:rPr sz="1600" b="1" spc="-10" dirty="0">
                <a:latin typeface="Century Gothic" panose="020B0502020202020204" pitchFamily="34" charset="0"/>
                <a:cs typeface="Calibri"/>
              </a:rPr>
              <a:t>sobresaliendo </a:t>
            </a:r>
            <a:r>
              <a:rPr sz="1600" b="1" spc="-5" dirty="0">
                <a:latin typeface="Century Gothic" panose="020B0502020202020204" pitchFamily="34" charset="0"/>
                <a:cs typeface="Calibri"/>
              </a:rPr>
              <a:t>el maíz, </a:t>
            </a:r>
            <a:r>
              <a:rPr sz="1600" b="1" dirty="0">
                <a:latin typeface="Century Gothic" panose="020B0502020202020204" pitchFamily="34" charset="0"/>
                <a:cs typeface="Calibri"/>
              </a:rPr>
              <a:t>las </a:t>
            </a:r>
            <a:r>
              <a:rPr sz="1600" b="1" spc="-5" dirty="0">
                <a:latin typeface="Century Gothic" panose="020B0502020202020204" pitchFamily="34" charset="0"/>
                <a:cs typeface="Calibri"/>
              </a:rPr>
              <a:t>papas,  </a:t>
            </a:r>
            <a:r>
              <a:rPr sz="1600" b="1" spc="5" dirty="0">
                <a:latin typeface="Century Gothic" panose="020B0502020202020204" pitchFamily="34" charset="0"/>
                <a:cs typeface="Calibri"/>
              </a:rPr>
              <a:t>los </a:t>
            </a:r>
            <a:r>
              <a:rPr sz="1600" b="1" spc="-5" dirty="0">
                <a:latin typeface="Century Gothic" panose="020B0502020202020204" pitchFamily="34" charset="0"/>
                <a:cs typeface="Calibri"/>
              </a:rPr>
              <a:t>porotos </a:t>
            </a:r>
            <a:r>
              <a:rPr sz="1600" b="1" dirty="0">
                <a:latin typeface="Century Gothic" panose="020B0502020202020204" pitchFamily="34" charset="0"/>
                <a:cs typeface="Calibri"/>
              </a:rPr>
              <a:t>y </a:t>
            </a:r>
            <a:r>
              <a:rPr sz="1600" b="1" spc="-10" dirty="0">
                <a:latin typeface="Century Gothic" panose="020B0502020202020204" pitchFamily="34" charset="0"/>
                <a:cs typeface="Calibri"/>
              </a:rPr>
              <a:t>pallares, </a:t>
            </a:r>
            <a:r>
              <a:rPr sz="1600" b="1" dirty="0">
                <a:latin typeface="Century Gothic" panose="020B0502020202020204" pitchFamily="34" charset="0"/>
                <a:cs typeface="Calibri"/>
              </a:rPr>
              <a:t>las </a:t>
            </a:r>
            <a:r>
              <a:rPr sz="1600" b="1" spc="-5" dirty="0">
                <a:latin typeface="Century Gothic" panose="020B0502020202020204" pitchFamily="34" charset="0"/>
                <a:cs typeface="Calibri"/>
              </a:rPr>
              <a:t>calabazas, </a:t>
            </a:r>
            <a:r>
              <a:rPr sz="1600" spc="-35" dirty="0">
                <a:latin typeface="Century Gothic" panose="020B0502020202020204" pitchFamily="34" charset="0"/>
                <a:cs typeface="Calibri"/>
              </a:rPr>
              <a:t>el </a:t>
            </a:r>
            <a:r>
              <a:rPr sz="1600" spc="-5" dirty="0">
                <a:latin typeface="Century Gothic" panose="020B0502020202020204" pitchFamily="34" charset="0"/>
                <a:cs typeface="Calibri"/>
              </a:rPr>
              <a:t>maní </a:t>
            </a:r>
            <a:r>
              <a:rPr sz="1600" dirty="0">
                <a:latin typeface="Century Gothic" panose="020B0502020202020204" pitchFamily="34" charset="0"/>
                <a:cs typeface="Calibri"/>
              </a:rPr>
              <a:t>y </a:t>
            </a:r>
            <a:r>
              <a:rPr sz="1600" spc="-25" dirty="0">
                <a:latin typeface="Century Gothic" panose="020B0502020202020204" pitchFamily="34" charset="0"/>
                <a:cs typeface="Calibri"/>
              </a:rPr>
              <a:t>la </a:t>
            </a:r>
            <a:r>
              <a:rPr sz="1600" spc="5" dirty="0">
                <a:latin typeface="Century Gothic" panose="020B0502020202020204" pitchFamily="34" charset="0"/>
                <a:cs typeface="Calibri"/>
              </a:rPr>
              <a:t>quínoa, </a:t>
            </a:r>
            <a:r>
              <a:rPr sz="1600" spc="-15" dirty="0">
                <a:latin typeface="Century Gothic" panose="020B0502020202020204" pitchFamily="34" charset="0"/>
                <a:cs typeface="Calibri"/>
              </a:rPr>
              <a:t>esta </a:t>
            </a:r>
            <a:r>
              <a:rPr sz="1600" spc="5" dirty="0">
                <a:latin typeface="Century Gothic" panose="020B0502020202020204" pitchFamily="34" charset="0"/>
                <a:cs typeface="Calibri"/>
              </a:rPr>
              <a:t>última </a:t>
            </a:r>
            <a:r>
              <a:rPr sz="1600" spc="-25" dirty="0">
                <a:latin typeface="Century Gothic" panose="020B0502020202020204" pitchFamily="34" charset="0"/>
                <a:cs typeface="Calibri"/>
              </a:rPr>
              <a:t>con </a:t>
            </a:r>
            <a:r>
              <a:rPr sz="1600" spc="10" dirty="0">
                <a:latin typeface="Century Gothic" panose="020B0502020202020204" pitchFamily="34" charset="0"/>
                <a:cs typeface="Calibri"/>
              </a:rPr>
              <a:t>más </a:t>
            </a:r>
            <a:r>
              <a:rPr sz="1600" spc="15" dirty="0">
                <a:latin typeface="Century Gothic" panose="020B0502020202020204" pitchFamily="34" charset="0"/>
                <a:cs typeface="Calibri"/>
              </a:rPr>
              <a:t>de </a:t>
            </a:r>
            <a:r>
              <a:rPr sz="1600" spc="-20" dirty="0">
                <a:latin typeface="Century Gothic" panose="020B0502020202020204" pitchFamily="34" charset="0"/>
                <a:cs typeface="Calibri"/>
              </a:rPr>
              <a:t>un </a:t>
            </a:r>
            <a:r>
              <a:rPr sz="1600" spc="-10" dirty="0">
                <a:latin typeface="Century Gothic" panose="020B0502020202020204" pitchFamily="34" charset="0"/>
                <a:cs typeface="Calibri"/>
              </a:rPr>
              <a:t>50% </a:t>
            </a:r>
            <a:r>
              <a:rPr sz="1600" spc="-20" dirty="0">
                <a:latin typeface="Century Gothic" panose="020B0502020202020204" pitchFamily="34" charset="0"/>
                <a:cs typeface="Calibri"/>
              </a:rPr>
              <a:t>de contenido </a:t>
            </a:r>
            <a:r>
              <a:rPr sz="1600" spc="295" dirty="0">
                <a:latin typeface="Century Gothic" panose="020B0502020202020204" pitchFamily="34" charset="0"/>
                <a:cs typeface="Calibri"/>
              </a:rPr>
              <a:t> </a:t>
            </a:r>
            <a:r>
              <a:rPr sz="1600" dirty="0">
                <a:latin typeface="Century Gothic" panose="020B0502020202020204" pitchFamily="34" charset="0"/>
                <a:cs typeface="Calibri"/>
              </a:rPr>
              <a:t>proteico </a:t>
            </a:r>
            <a:r>
              <a:rPr sz="1600" spc="-5" dirty="0">
                <a:latin typeface="Century Gothic" panose="020B0502020202020204" pitchFamily="34" charset="0"/>
                <a:cs typeface="Calibri"/>
              </a:rPr>
              <a:t>que </a:t>
            </a:r>
            <a:r>
              <a:rPr sz="1600" dirty="0">
                <a:latin typeface="Century Gothic" panose="020B0502020202020204" pitchFamily="34" charset="0"/>
                <a:cs typeface="Calibri"/>
              </a:rPr>
              <a:t>el </a:t>
            </a:r>
            <a:r>
              <a:rPr sz="1600" spc="-5" dirty="0">
                <a:latin typeface="Century Gothic" panose="020B0502020202020204" pitchFamily="34" charset="0"/>
                <a:cs typeface="Calibri"/>
              </a:rPr>
              <a:t>arroz, </a:t>
            </a:r>
            <a:r>
              <a:rPr sz="1600" dirty="0">
                <a:latin typeface="Century Gothic" panose="020B0502020202020204" pitchFamily="34" charset="0"/>
                <a:cs typeface="Calibri"/>
              </a:rPr>
              <a:t>el </a:t>
            </a:r>
            <a:r>
              <a:rPr sz="1600" spc="-15" dirty="0">
                <a:latin typeface="Century Gothic" panose="020B0502020202020204" pitchFamily="34" charset="0"/>
                <a:cs typeface="Calibri"/>
              </a:rPr>
              <a:t>trigo </a:t>
            </a:r>
            <a:r>
              <a:rPr sz="1600" dirty="0">
                <a:latin typeface="Century Gothic" panose="020B0502020202020204" pitchFamily="34" charset="0"/>
                <a:cs typeface="Calibri"/>
              </a:rPr>
              <a:t>o </a:t>
            </a:r>
            <a:r>
              <a:rPr sz="1600" spc="-35" dirty="0">
                <a:latin typeface="Century Gothic" panose="020B0502020202020204" pitchFamily="34" charset="0"/>
                <a:cs typeface="Calibri"/>
              </a:rPr>
              <a:t>el </a:t>
            </a:r>
            <a:r>
              <a:rPr sz="1600" spc="-5" dirty="0">
                <a:latin typeface="Century Gothic" panose="020B0502020202020204" pitchFamily="34" charset="0"/>
                <a:cs typeface="Calibri"/>
              </a:rPr>
              <a:t>maíz. </a:t>
            </a:r>
            <a:r>
              <a:rPr sz="1600" spc="-15" dirty="0">
                <a:latin typeface="Century Gothic" panose="020B0502020202020204" pitchFamily="34" charset="0"/>
                <a:cs typeface="Calibri"/>
              </a:rPr>
              <a:t>Estas </a:t>
            </a:r>
            <a:r>
              <a:rPr sz="1600" dirty="0">
                <a:latin typeface="Century Gothic" panose="020B0502020202020204" pitchFamily="34" charset="0"/>
                <a:cs typeface="Calibri"/>
              </a:rPr>
              <a:t>plantas </a:t>
            </a:r>
            <a:r>
              <a:rPr sz="1600" spc="-10" dirty="0">
                <a:latin typeface="Century Gothic" panose="020B0502020202020204" pitchFamily="34" charset="0"/>
                <a:cs typeface="Calibri"/>
              </a:rPr>
              <a:t>eran sembradas rotativamente, </a:t>
            </a:r>
            <a:r>
              <a:rPr sz="1600" dirty="0">
                <a:latin typeface="Century Gothic" panose="020B0502020202020204" pitchFamily="34" charset="0"/>
                <a:cs typeface="Calibri"/>
              </a:rPr>
              <a:t>empleándose  </a:t>
            </a:r>
            <a:r>
              <a:rPr sz="1600" spc="5" dirty="0">
                <a:latin typeface="Century Gothic" panose="020B0502020202020204" pitchFamily="34" charset="0"/>
                <a:cs typeface="Calibri"/>
              </a:rPr>
              <a:t>fertilizantes</a:t>
            </a:r>
            <a:r>
              <a:rPr sz="1600" spc="-100" dirty="0">
                <a:latin typeface="Century Gothic" panose="020B0502020202020204" pitchFamily="34" charset="0"/>
                <a:cs typeface="Calibri"/>
              </a:rPr>
              <a:t> </a:t>
            </a:r>
            <a:r>
              <a:rPr sz="1600" dirty="0">
                <a:latin typeface="Century Gothic" panose="020B0502020202020204" pitchFamily="34" charset="0"/>
                <a:cs typeface="Calibri"/>
              </a:rPr>
              <a:t>naturales</a:t>
            </a:r>
            <a:r>
              <a:rPr sz="1600" spc="-100" dirty="0">
                <a:latin typeface="Century Gothic" panose="020B0502020202020204" pitchFamily="34" charset="0"/>
                <a:cs typeface="Calibri"/>
              </a:rPr>
              <a:t> </a:t>
            </a:r>
            <a:r>
              <a:rPr sz="1600" dirty="0">
                <a:latin typeface="Century Gothic" panose="020B0502020202020204" pitchFamily="34" charset="0"/>
                <a:cs typeface="Calibri"/>
              </a:rPr>
              <a:t>como</a:t>
            </a:r>
            <a:r>
              <a:rPr sz="1600" spc="-80" dirty="0">
                <a:latin typeface="Century Gothic" panose="020B0502020202020204" pitchFamily="34" charset="0"/>
                <a:cs typeface="Calibri"/>
              </a:rPr>
              <a:t> </a:t>
            </a:r>
            <a:r>
              <a:rPr sz="1600" dirty="0">
                <a:latin typeface="Century Gothic" panose="020B0502020202020204" pitchFamily="34" charset="0"/>
                <a:cs typeface="Calibri"/>
              </a:rPr>
              <a:t>el</a:t>
            </a:r>
            <a:r>
              <a:rPr sz="1600" spc="-85" dirty="0">
                <a:latin typeface="Century Gothic" panose="020B0502020202020204" pitchFamily="34" charset="0"/>
                <a:cs typeface="Calibri"/>
              </a:rPr>
              <a:t> </a:t>
            </a:r>
            <a:r>
              <a:rPr sz="1600" spc="10" dirty="0">
                <a:latin typeface="Century Gothic" panose="020B0502020202020204" pitchFamily="34" charset="0"/>
                <a:cs typeface="Calibri"/>
              </a:rPr>
              <a:t>guano</a:t>
            </a:r>
            <a:r>
              <a:rPr sz="1600" spc="-80" dirty="0">
                <a:latin typeface="Century Gothic" panose="020B0502020202020204" pitchFamily="34" charset="0"/>
                <a:cs typeface="Calibri"/>
              </a:rPr>
              <a:t> </a:t>
            </a:r>
            <a:r>
              <a:rPr sz="1600" spc="15" dirty="0">
                <a:latin typeface="Century Gothic" panose="020B0502020202020204" pitchFamily="34" charset="0"/>
                <a:cs typeface="Calibri"/>
              </a:rPr>
              <a:t>de</a:t>
            </a:r>
            <a:r>
              <a:rPr sz="1600" spc="-35" dirty="0">
                <a:latin typeface="Century Gothic" panose="020B0502020202020204" pitchFamily="34" charset="0"/>
                <a:cs typeface="Calibri"/>
              </a:rPr>
              <a:t> </a:t>
            </a:r>
            <a:r>
              <a:rPr sz="1600" spc="15" dirty="0">
                <a:latin typeface="Century Gothic" panose="020B0502020202020204" pitchFamily="34" charset="0"/>
                <a:cs typeface="Calibri"/>
              </a:rPr>
              <a:t>la</a:t>
            </a:r>
            <a:r>
              <a:rPr sz="1600" spc="-5" dirty="0">
                <a:latin typeface="Century Gothic" panose="020B0502020202020204" pitchFamily="34" charset="0"/>
                <a:cs typeface="Calibri"/>
              </a:rPr>
              <a:t> </a:t>
            </a:r>
            <a:r>
              <a:rPr sz="1600" spc="10" dirty="0">
                <a:latin typeface="Century Gothic" panose="020B0502020202020204" pitchFamily="34" charset="0"/>
                <a:cs typeface="Calibri"/>
              </a:rPr>
              <a:t>costa,</a:t>
            </a:r>
            <a:r>
              <a:rPr sz="1600" spc="-110" dirty="0">
                <a:latin typeface="Century Gothic" panose="020B0502020202020204" pitchFamily="34" charset="0"/>
                <a:cs typeface="Calibri"/>
              </a:rPr>
              <a:t> </a:t>
            </a:r>
            <a:r>
              <a:rPr sz="1600" spc="15" dirty="0">
                <a:latin typeface="Century Gothic" panose="020B0502020202020204" pitchFamily="34" charset="0"/>
                <a:cs typeface="Calibri"/>
              </a:rPr>
              <a:t>llevado</a:t>
            </a:r>
            <a:r>
              <a:rPr sz="1600" spc="-80" dirty="0">
                <a:latin typeface="Century Gothic" panose="020B0502020202020204" pitchFamily="34" charset="0"/>
                <a:cs typeface="Calibri"/>
              </a:rPr>
              <a:t> </a:t>
            </a:r>
            <a:r>
              <a:rPr sz="1600" spc="5" dirty="0">
                <a:latin typeface="Century Gothic" panose="020B0502020202020204" pitchFamily="34" charset="0"/>
                <a:cs typeface="Calibri"/>
              </a:rPr>
              <a:t>especialmente</a:t>
            </a:r>
            <a:r>
              <a:rPr sz="1600" spc="-110" dirty="0">
                <a:latin typeface="Century Gothic" panose="020B0502020202020204" pitchFamily="34" charset="0"/>
                <a:cs typeface="Calibri"/>
              </a:rPr>
              <a:t> </a:t>
            </a:r>
            <a:r>
              <a:rPr sz="1600" spc="40" dirty="0">
                <a:latin typeface="Century Gothic" panose="020B0502020202020204" pitchFamily="34" charset="0"/>
                <a:cs typeface="Calibri"/>
              </a:rPr>
              <a:t>hastalos</a:t>
            </a:r>
            <a:r>
              <a:rPr sz="1600" spc="-95" dirty="0">
                <a:latin typeface="Century Gothic" panose="020B0502020202020204" pitchFamily="34" charset="0"/>
                <a:cs typeface="Calibri"/>
              </a:rPr>
              <a:t> </a:t>
            </a:r>
            <a:r>
              <a:rPr sz="1600" spc="20" dirty="0">
                <a:latin typeface="Century Gothic" panose="020B0502020202020204" pitchFamily="34" charset="0"/>
                <a:cs typeface="Calibri"/>
              </a:rPr>
              <a:t>Andes</a:t>
            </a:r>
            <a:r>
              <a:rPr sz="1600" spc="-105" dirty="0">
                <a:latin typeface="Century Gothic" panose="020B0502020202020204" pitchFamily="34" charset="0"/>
                <a:cs typeface="Calibri"/>
              </a:rPr>
              <a:t> </a:t>
            </a:r>
            <a:r>
              <a:rPr sz="1600" dirty="0">
                <a:latin typeface="Century Gothic" panose="020B0502020202020204" pitchFamily="34" charset="0"/>
                <a:cs typeface="Calibri"/>
              </a:rPr>
              <a:t>a</a:t>
            </a:r>
            <a:r>
              <a:rPr sz="1600" spc="-80" dirty="0">
                <a:latin typeface="Century Gothic" panose="020B0502020202020204" pitchFamily="34" charset="0"/>
                <a:cs typeface="Calibri"/>
              </a:rPr>
              <a:t> </a:t>
            </a:r>
            <a:r>
              <a:rPr sz="1600" spc="15" dirty="0">
                <a:latin typeface="Century Gothic" panose="020B0502020202020204" pitchFamily="34" charset="0"/>
                <a:cs typeface="Calibri"/>
              </a:rPr>
              <a:t>lomo</a:t>
            </a:r>
            <a:r>
              <a:rPr sz="1600" spc="-70" dirty="0">
                <a:latin typeface="Century Gothic" panose="020B0502020202020204" pitchFamily="34" charset="0"/>
                <a:cs typeface="Calibri"/>
              </a:rPr>
              <a:t> </a:t>
            </a:r>
            <a:r>
              <a:rPr sz="1600" spc="15" dirty="0">
                <a:latin typeface="Century Gothic" panose="020B0502020202020204" pitchFamily="34" charset="0"/>
                <a:cs typeface="Calibri"/>
              </a:rPr>
              <a:t>de</a:t>
            </a:r>
            <a:r>
              <a:rPr sz="1600" spc="-40" dirty="0">
                <a:latin typeface="Century Gothic" panose="020B0502020202020204" pitchFamily="34" charset="0"/>
                <a:cs typeface="Calibri"/>
              </a:rPr>
              <a:t> </a:t>
            </a:r>
            <a:r>
              <a:rPr sz="1600" spc="15" dirty="0">
                <a:latin typeface="Century Gothic" panose="020B0502020202020204" pitchFamily="34" charset="0"/>
                <a:cs typeface="Calibri"/>
              </a:rPr>
              <a:t>llama.</a:t>
            </a:r>
            <a:endParaRPr sz="1600" dirty="0">
              <a:latin typeface="Century Gothic" panose="020B0502020202020204" pitchFamily="34" charset="0"/>
              <a:cs typeface="Calibri"/>
            </a:endParaRPr>
          </a:p>
        </p:txBody>
      </p:sp>
      <p:sp>
        <p:nvSpPr>
          <p:cNvPr id="7" name="object 7"/>
          <p:cNvSpPr txBox="1">
            <a:spLocks noGrp="1"/>
          </p:cNvSpPr>
          <p:nvPr>
            <p:ph type="title"/>
          </p:nvPr>
        </p:nvSpPr>
        <p:spPr>
          <a:xfrm>
            <a:off x="1371600" y="480172"/>
            <a:ext cx="7924800" cy="755335"/>
          </a:xfrm>
          <a:prstGeom prst="rect">
            <a:avLst/>
          </a:prstGeom>
        </p:spPr>
        <p:txBody>
          <a:bodyPr vert="horz" wrap="square" lIns="0" tIns="16510" rIns="0" bIns="0" rtlCol="0">
            <a:spAutoFit/>
          </a:bodyPr>
          <a:lstStyle/>
          <a:p>
            <a:pPr marL="12700">
              <a:lnSpc>
                <a:spcPct val="100000"/>
              </a:lnSpc>
              <a:spcBef>
                <a:spcPts val="130"/>
              </a:spcBef>
            </a:pPr>
            <a:r>
              <a:rPr lang="es-CL" spc="-60" dirty="0">
                <a:solidFill>
                  <a:schemeClr val="bg1"/>
                </a:solidFill>
              </a:rPr>
              <a:t>Agricultura</a:t>
            </a:r>
            <a:endParaRPr spc="-5" dirty="0">
              <a:solidFill>
                <a:schemeClr val="bg1"/>
              </a:solidFill>
            </a:endParaRPr>
          </a:p>
        </p:txBody>
      </p:sp>
      <p:sp>
        <p:nvSpPr>
          <p:cNvPr id="9" name="object 9"/>
          <p:cNvSpPr/>
          <p:nvPr/>
        </p:nvSpPr>
        <p:spPr>
          <a:xfrm>
            <a:off x="5105399" y="3124200"/>
            <a:ext cx="4038601" cy="37338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5">
            <a:extLst>
              <a:ext uri="{FF2B5EF4-FFF2-40B4-BE49-F238E27FC236}">
                <a16:creationId xmlns:a16="http://schemas.microsoft.com/office/drawing/2014/main" id="{ACCD2F86-0230-48AD-A230-D46CEFA7E7FD}"/>
              </a:ext>
            </a:extLst>
          </p:cNvPr>
          <p:cNvSpPr>
            <a:spLocks noChangeArrowheads="1"/>
          </p:cNvSpPr>
          <p:nvPr/>
        </p:nvSpPr>
        <p:spPr bwMode="auto">
          <a:xfrm>
            <a:off x="323850" y="6308725"/>
            <a:ext cx="8820150" cy="54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eaLnBrk="1" hangingPunct="1"/>
            <a:endParaRPr lang="es-CL" altLang="es-CL"/>
          </a:p>
        </p:txBody>
      </p:sp>
      <p:sp>
        <p:nvSpPr>
          <p:cNvPr id="191491" name="Text Box 3">
            <a:extLst>
              <a:ext uri="{FF2B5EF4-FFF2-40B4-BE49-F238E27FC236}">
                <a16:creationId xmlns:a16="http://schemas.microsoft.com/office/drawing/2014/main" id="{006ECF55-9054-4B88-8630-4D680C2F4D06}"/>
              </a:ext>
            </a:extLst>
          </p:cNvPr>
          <p:cNvSpPr txBox="1">
            <a:spLocks noChangeArrowheads="1"/>
          </p:cNvSpPr>
          <p:nvPr/>
        </p:nvSpPr>
        <p:spPr bwMode="auto">
          <a:xfrm>
            <a:off x="205302" y="1082675"/>
            <a:ext cx="5286375" cy="563245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1600" dirty="0">
                <a:latin typeface="Verdana" panose="020B0604030504040204" pitchFamily="34" charset="0"/>
              </a:rPr>
              <a:t>El territorio del </a:t>
            </a:r>
            <a:r>
              <a:rPr lang="es-CL" altLang="es-CL" sz="1600" b="1" dirty="0">
                <a:latin typeface="Verdana" panose="020B0604030504040204" pitchFamily="34" charset="0"/>
              </a:rPr>
              <a:t>Tahuantinsuyo </a:t>
            </a:r>
            <a:r>
              <a:rPr lang="es-CL" altLang="es-CL" sz="1600" dirty="0">
                <a:latin typeface="Verdana" panose="020B0604030504040204" pitchFamily="34" charset="0"/>
              </a:rPr>
              <a:t>comprendió parte de Ecuador, Perú, Bolivia, Chile hasta el río Maule y el noroeste argentino. Su extensión era de 3.000 km de norte a sur y de 500 km de este a oeste.</a:t>
            </a:r>
          </a:p>
          <a:p>
            <a:pPr algn="just" eaLnBrk="1" hangingPunct="1">
              <a:spcBef>
                <a:spcPct val="50000"/>
              </a:spcBef>
            </a:pPr>
            <a:r>
              <a:rPr lang="es-CL" altLang="es-CL" sz="1600" dirty="0">
                <a:latin typeface="Verdana" panose="020B0604030504040204" pitchFamily="34" charset="0"/>
              </a:rPr>
              <a:t>El Imperio estuvo dividido en cuatro suyos (cada uno administrado por un </a:t>
            </a:r>
            <a:r>
              <a:rPr lang="es-CL" altLang="es-CL" sz="1600" b="1" dirty="0" err="1">
                <a:latin typeface="Verdana" panose="020B0604030504040204" pitchFamily="34" charset="0"/>
              </a:rPr>
              <a:t>Apo</a:t>
            </a:r>
            <a:r>
              <a:rPr lang="es-CL" altLang="es-CL" sz="1600" dirty="0">
                <a:latin typeface="Verdana" panose="020B0604030504040204" pitchFamily="34" charset="0"/>
              </a:rPr>
              <a:t>): </a:t>
            </a:r>
            <a:r>
              <a:rPr lang="es-CL" altLang="es-CL" sz="1600" b="1" dirty="0" err="1">
                <a:latin typeface="Verdana" panose="020B0604030504040204" pitchFamily="34" charset="0"/>
              </a:rPr>
              <a:t>Chinchasuyo</a:t>
            </a:r>
            <a:r>
              <a:rPr lang="es-CL" altLang="es-CL" sz="1600" dirty="0">
                <a:latin typeface="Verdana" panose="020B0604030504040204" pitchFamily="34" charset="0"/>
              </a:rPr>
              <a:t> al norte, </a:t>
            </a:r>
            <a:r>
              <a:rPr lang="es-CL" altLang="es-CL" sz="1600" b="1" dirty="0">
                <a:latin typeface="Verdana" panose="020B0604030504040204" pitchFamily="34" charset="0"/>
              </a:rPr>
              <a:t>Collasuyo</a:t>
            </a:r>
            <a:r>
              <a:rPr lang="es-CL" altLang="es-CL" sz="1600" dirty="0">
                <a:latin typeface="Verdana" panose="020B0604030504040204" pitchFamily="34" charset="0"/>
              </a:rPr>
              <a:t> al sur, </a:t>
            </a:r>
            <a:r>
              <a:rPr lang="es-CL" altLang="es-CL" sz="1600" b="1" dirty="0">
                <a:latin typeface="Verdana" panose="020B0604030504040204" pitchFamily="34" charset="0"/>
              </a:rPr>
              <a:t>Antisuyo</a:t>
            </a:r>
            <a:r>
              <a:rPr lang="es-CL" altLang="es-CL" sz="1600" dirty="0">
                <a:latin typeface="Verdana" panose="020B0604030504040204" pitchFamily="34" charset="0"/>
              </a:rPr>
              <a:t> al este y </a:t>
            </a:r>
            <a:r>
              <a:rPr lang="es-CL" altLang="es-CL" sz="1600" b="1" dirty="0" err="1">
                <a:latin typeface="Verdana" panose="020B0604030504040204" pitchFamily="34" charset="0"/>
              </a:rPr>
              <a:t>Contisuyo</a:t>
            </a:r>
            <a:r>
              <a:rPr lang="es-CL" altLang="es-CL" sz="1600" dirty="0">
                <a:latin typeface="Verdana" panose="020B0604030504040204" pitchFamily="34" charset="0"/>
              </a:rPr>
              <a:t> al oeste. Cada suyo estaba dividido en provincias, administradas por un </a:t>
            </a:r>
            <a:r>
              <a:rPr lang="es-CL" altLang="es-CL" sz="1600" b="1" dirty="0">
                <a:latin typeface="Verdana" panose="020B0604030504040204" pitchFamily="34" charset="0"/>
              </a:rPr>
              <a:t>Curaca</a:t>
            </a:r>
            <a:r>
              <a:rPr lang="es-CL" altLang="es-CL" sz="1600" dirty="0">
                <a:latin typeface="Verdana" panose="020B0604030504040204" pitchFamily="34" charset="0"/>
              </a:rPr>
              <a:t>.</a:t>
            </a:r>
          </a:p>
          <a:p>
            <a:pPr algn="just" eaLnBrk="1" hangingPunct="1">
              <a:spcBef>
                <a:spcPct val="50000"/>
              </a:spcBef>
            </a:pPr>
            <a:r>
              <a:rPr lang="es-CL" altLang="es-CL" sz="1600" dirty="0">
                <a:latin typeface="Verdana" panose="020B0604030504040204" pitchFamily="34" charset="0"/>
              </a:rPr>
              <a:t>La expansión Inca es iniciada por </a:t>
            </a:r>
            <a:r>
              <a:rPr lang="es-CL" altLang="es-CL" sz="1600" b="1" dirty="0" err="1">
                <a:latin typeface="Verdana" panose="020B0604030504040204" pitchFamily="34" charset="0"/>
              </a:rPr>
              <a:t>Pachacuti</a:t>
            </a:r>
            <a:r>
              <a:rPr lang="es-CL" altLang="es-CL" sz="1600" b="1" dirty="0">
                <a:latin typeface="Verdana" panose="020B0604030504040204" pitchFamily="34" charset="0"/>
              </a:rPr>
              <a:t> Inca Yupanqui</a:t>
            </a:r>
            <a:r>
              <a:rPr lang="es-CL" altLang="es-CL" sz="1600" dirty="0">
                <a:latin typeface="Verdana" panose="020B0604030504040204" pitchFamily="34" charset="0"/>
              </a:rPr>
              <a:t>. Su hijo </a:t>
            </a:r>
            <a:r>
              <a:rPr lang="es-CL" altLang="es-CL" sz="1600" b="1" dirty="0">
                <a:latin typeface="Verdana" panose="020B0604030504040204" pitchFamily="34" charset="0"/>
              </a:rPr>
              <a:t>Topa Inca Yupanqui</a:t>
            </a:r>
            <a:r>
              <a:rPr lang="es-CL" altLang="es-CL" sz="1600" dirty="0">
                <a:latin typeface="Verdana" panose="020B0604030504040204" pitchFamily="34" charset="0"/>
              </a:rPr>
              <a:t> conquistó la zona del norte chileno hasta el río Choapa. </a:t>
            </a:r>
            <a:r>
              <a:rPr lang="es-CL" altLang="es-CL" sz="1600" b="1" dirty="0">
                <a:latin typeface="Verdana" panose="020B0604030504040204" pitchFamily="34" charset="0"/>
              </a:rPr>
              <a:t>Huayna </a:t>
            </a:r>
            <a:r>
              <a:rPr lang="es-CL" altLang="es-CL" sz="1600" b="1" dirty="0" err="1">
                <a:latin typeface="Verdana" panose="020B0604030504040204" pitchFamily="34" charset="0"/>
              </a:rPr>
              <a:t>Capac</a:t>
            </a:r>
            <a:r>
              <a:rPr lang="es-CL" altLang="es-CL" sz="1600" dirty="0">
                <a:latin typeface="Verdana" panose="020B0604030504040204" pitchFamily="34" charset="0"/>
              </a:rPr>
              <a:t> extendió el dominio efectivo hasta el río Maipo y avanzó hasta el Maule, donde se encontró con los Mapuches. </a:t>
            </a:r>
          </a:p>
          <a:p>
            <a:pPr algn="just" eaLnBrk="1" hangingPunct="1">
              <a:spcBef>
                <a:spcPct val="50000"/>
              </a:spcBef>
            </a:pPr>
            <a:r>
              <a:rPr lang="es-CL" altLang="es-CL" sz="1600" dirty="0">
                <a:latin typeface="Verdana" panose="020B0604030504040204" pitchFamily="34" charset="0"/>
              </a:rPr>
              <a:t>Los Incas imponían a los pueblos conquistados el reconocimiento del Inca como hijo del sol, el culto a este dios, la adopción del quechua como idioma oficial y el pago de impuestos en especies y oro.</a:t>
            </a:r>
            <a:endParaRPr lang="es-ES" altLang="es-CL" sz="1600" dirty="0">
              <a:latin typeface="Verdana" panose="020B0604030504040204" pitchFamily="34" charset="0"/>
            </a:endParaRPr>
          </a:p>
        </p:txBody>
      </p:sp>
      <p:pic>
        <p:nvPicPr>
          <p:cNvPr id="191492" name="Picture 4" descr="Incas2">
            <a:extLst>
              <a:ext uri="{FF2B5EF4-FFF2-40B4-BE49-F238E27FC236}">
                <a16:creationId xmlns:a16="http://schemas.microsoft.com/office/drawing/2014/main" id="{2906E3E5-0B83-4454-987D-151562317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97"/>
          <a:stretch>
            <a:fillRect/>
          </a:stretch>
        </p:blipFill>
        <p:spPr bwMode="auto">
          <a:xfrm>
            <a:off x="5580063" y="0"/>
            <a:ext cx="333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3" name="Text Box 6">
            <a:extLst>
              <a:ext uri="{FF2B5EF4-FFF2-40B4-BE49-F238E27FC236}">
                <a16:creationId xmlns:a16="http://schemas.microsoft.com/office/drawing/2014/main" id="{BFB6F2EF-900B-4624-BC0E-1E6033679F93}"/>
              </a:ext>
            </a:extLst>
          </p:cNvPr>
          <p:cNvSpPr txBox="1">
            <a:spLocks noChangeArrowheads="1"/>
          </p:cNvSpPr>
          <p:nvPr/>
        </p:nvSpPr>
        <p:spPr bwMode="auto">
          <a:xfrm>
            <a:off x="214313" y="142875"/>
            <a:ext cx="53578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eaLnBrk="1" hangingPunct="1">
              <a:spcBef>
                <a:spcPct val="50000"/>
              </a:spcBef>
            </a:pPr>
            <a:r>
              <a:rPr lang="es-CL" altLang="es-CL" b="1">
                <a:latin typeface="Berlin Sans FB Demi" panose="020E0802020502020306" pitchFamily="34" charset="0"/>
              </a:rPr>
              <a:t>Organización Política del Imperio Inca</a:t>
            </a:r>
            <a:endParaRPr lang="es-ES" altLang="es-CL" b="1">
              <a:latin typeface="Berlin Sans FB Demi" panose="020E0802020502020306"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4">
            <a:extLst>
              <a:ext uri="{FF2B5EF4-FFF2-40B4-BE49-F238E27FC236}">
                <a16:creationId xmlns:a16="http://schemas.microsoft.com/office/drawing/2014/main" id="{017FA574-C7A8-4723-92BA-CA0BAEEDA5E2}"/>
              </a:ext>
            </a:extLst>
          </p:cNvPr>
          <p:cNvSpPr>
            <a:spLocks noChangeArrowheads="1"/>
          </p:cNvSpPr>
          <p:nvPr/>
        </p:nvSpPr>
        <p:spPr bwMode="auto">
          <a:xfrm>
            <a:off x="0" y="6092825"/>
            <a:ext cx="9144000" cy="765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eaLnBrk="1" hangingPunct="1"/>
            <a:endParaRPr lang="es-CL" altLang="es-CL"/>
          </a:p>
        </p:txBody>
      </p:sp>
      <p:pic>
        <p:nvPicPr>
          <p:cNvPr id="198659" name="Picture 2" descr="Incas3">
            <a:extLst>
              <a:ext uri="{FF2B5EF4-FFF2-40B4-BE49-F238E27FC236}">
                <a16:creationId xmlns:a16="http://schemas.microsoft.com/office/drawing/2014/main" id="{94053F4C-8DF4-416B-AC44-8D4C6F621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852"/>
          <a:stretch>
            <a:fillRect/>
          </a:stretch>
        </p:blipFill>
        <p:spPr bwMode="auto">
          <a:xfrm>
            <a:off x="0" y="0"/>
            <a:ext cx="414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3">
            <a:extLst>
              <a:ext uri="{FF2B5EF4-FFF2-40B4-BE49-F238E27FC236}">
                <a16:creationId xmlns:a16="http://schemas.microsoft.com/office/drawing/2014/main" id="{6B2859FA-8080-4961-9B1E-53015160B3E1}"/>
              </a:ext>
            </a:extLst>
          </p:cNvPr>
          <p:cNvSpPr txBox="1">
            <a:spLocks noChangeArrowheads="1"/>
          </p:cNvSpPr>
          <p:nvPr/>
        </p:nvSpPr>
        <p:spPr bwMode="auto">
          <a:xfrm>
            <a:off x="4071938" y="0"/>
            <a:ext cx="5072062"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2200">
                <a:latin typeface="Verdana" panose="020B0604030504040204" pitchFamily="34" charset="0"/>
              </a:rPr>
              <a:t>El imperio Inca se mantenía unido gracias a la extensa red vial conocida como </a:t>
            </a:r>
            <a:r>
              <a:rPr lang="es-CL" altLang="es-CL" sz="2200" b="1">
                <a:latin typeface="Verdana" panose="020B0604030504040204" pitchFamily="34" charset="0"/>
              </a:rPr>
              <a:t>camino del Inca</a:t>
            </a:r>
            <a:r>
              <a:rPr lang="es-CL" altLang="es-CL" sz="2200">
                <a:latin typeface="Verdana" panose="020B0604030504040204" pitchFamily="34" charset="0"/>
              </a:rPr>
              <a:t>. En el caso del territorio chileno, existían dos caminos: uno que pasaba por la zona altiplánica (andes) y otro que pasaba por la zona del desierto y en algunos sectores se acercaba a la costa. Los dos se unían en el vale del Aconcagua, para desaparecer en el valle del Mapocho. </a:t>
            </a:r>
          </a:p>
        </p:txBody>
      </p:sp>
      <p:sp>
        <p:nvSpPr>
          <p:cNvPr id="198661" name="Text Box 5">
            <a:extLst>
              <a:ext uri="{FF2B5EF4-FFF2-40B4-BE49-F238E27FC236}">
                <a16:creationId xmlns:a16="http://schemas.microsoft.com/office/drawing/2014/main" id="{14106BA0-DEC9-48DD-BE04-B3A86B0EC260}"/>
              </a:ext>
            </a:extLst>
          </p:cNvPr>
          <p:cNvSpPr txBox="1">
            <a:spLocks noChangeArrowheads="1"/>
          </p:cNvSpPr>
          <p:nvPr/>
        </p:nvSpPr>
        <p:spPr bwMode="auto">
          <a:xfrm>
            <a:off x="4143375" y="4143375"/>
            <a:ext cx="50006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2200">
                <a:latin typeface="Verdana" panose="020B0604030504040204" pitchFamily="34" charset="0"/>
              </a:rPr>
              <a:t>Los Incas </a:t>
            </a:r>
            <a:r>
              <a:rPr lang="es-CL" altLang="es-CL" sz="2200" b="1">
                <a:latin typeface="Verdana" panose="020B0604030504040204" pitchFamily="34" charset="0"/>
              </a:rPr>
              <a:t>no utilizaban monedas</a:t>
            </a:r>
            <a:r>
              <a:rPr lang="es-CL" altLang="es-CL" sz="2200">
                <a:latin typeface="Verdana" panose="020B0604030504040204" pitchFamily="34" charset="0"/>
              </a:rPr>
              <a:t>. El oro era un metal asociado al sol, por lo que cuando tributaban oro, se utilizaba en la confección de artesanía y adornos vinculados al culto del Inti.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3">
            <a:extLst>
              <a:ext uri="{FF2B5EF4-FFF2-40B4-BE49-F238E27FC236}">
                <a16:creationId xmlns:a16="http://schemas.microsoft.com/office/drawing/2014/main" id="{8DEF5590-C860-418A-B972-B165838DC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692"/>
          <a:stretch>
            <a:fillRect/>
          </a:stretch>
        </p:blipFill>
        <p:spPr bwMode="auto">
          <a:xfrm>
            <a:off x="0" y="0"/>
            <a:ext cx="330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3" name="Picture 4" descr="Incas6">
            <a:extLst>
              <a:ext uri="{FF2B5EF4-FFF2-40B4-BE49-F238E27FC236}">
                <a16:creationId xmlns:a16="http://schemas.microsoft.com/office/drawing/2014/main" id="{2D2E3463-DD50-4AA0-B9CD-61E9EC1BD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0"/>
            <a:ext cx="5214938"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5">
            <a:extLst>
              <a:ext uri="{FF2B5EF4-FFF2-40B4-BE49-F238E27FC236}">
                <a16:creationId xmlns:a16="http://schemas.microsoft.com/office/drawing/2014/main" id="{344DF8D9-2A89-4BE3-B398-6EDDACCB048B}"/>
              </a:ext>
            </a:extLst>
          </p:cNvPr>
          <p:cNvSpPr txBox="1">
            <a:spLocks noChangeArrowheads="1"/>
          </p:cNvSpPr>
          <p:nvPr/>
        </p:nvSpPr>
        <p:spPr bwMode="auto">
          <a:xfrm>
            <a:off x="3357563" y="4500563"/>
            <a:ext cx="57864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Century Gothic" panose="020B0502020202020204" pitchFamily="34" charset="0"/>
              </a:defRPr>
            </a:lvl1pPr>
            <a:lvl2pPr marL="742950" indent="-285750" eaLnBrk="0" hangingPunct="0">
              <a:defRPr sz="2800">
                <a:solidFill>
                  <a:schemeClr val="tx1"/>
                </a:solidFill>
                <a:latin typeface="Century Gothic" panose="020B0502020202020204" pitchFamily="34" charset="0"/>
              </a:defRPr>
            </a:lvl2pPr>
            <a:lvl3pPr marL="1143000" indent="-228600" eaLnBrk="0" hangingPunct="0">
              <a:defRPr sz="2800">
                <a:solidFill>
                  <a:schemeClr val="tx1"/>
                </a:solidFill>
                <a:latin typeface="Century Gothic" panose="020B0502020202020204" pitchFamily="34" charset="0"/>
              </a:defRPr>
            </a:lvl3pPr>
            <a:lvl4pPr marL="1600200" indent="-228600" eaLnBrk="0" hangingPunct="0">
              <a:defRPr sz="2800">
                <a:solidFill>
                  <a:schemeClr val="tx1"/>
                </a:solidFill>
                <a:latin typeface="Century Gothic" panose="020B0502020202020204" pitchFamily="34" charset="0"/>
              </a:defRPr>
            </a:lvl4pPr>
            <a:lvl5pPr marL="2057400" indent="-228600" eaLnBrk="0" hangingPunct="0">
              <a:defRPr sz="2800">
                <a:solidFill>
                  <a:schemeClr val="tx1"/>
                </a:solidFill>
                <a:latin typeface="Century Gothic" panose="020B0502020202020204" pitchFamily="34" charset="0"/>
              </a:defRPr>
            </a:lvl5pPr>
            <a:lvl6pPr marL="2514600" indent="-228600" algn="ctr" eaLnBrk="0" fontAlgn="base" hangingPunct="0">
              <a:spcBef>
                <a:spcPct val="0"/>
              </a:spcBef>
              <a:spcAft>
                <a:spcPct val="0"/>
              </a:spcAft>
              <a:defRPr sz="2800">
                <a:solidFill>
                  <a:schemeClr val="tx1"/>
                </a:solidFill>
                <a:latin typeface="Century Gothic" panose="020B0502020202020204" pitchFamily="34" charset="0"/>
              </a:defRPr>
            </a:lvl6pPr>
            <a:lvl7pPr marL="2971800" indent="-228600" algn="ctr" eaLnBrk="0" fontAlgn="base" hangingPunct="0">
              <a:spcBef>
                <a:spcPct val="0"/>
              </a:spcBef>
              <a:spcAft>
                <a:spcPct val="0"/>
              </a:spcAft>
              <a:defRPr sz="2800">
                <a:solidFill>
                  <a:schemeClr val="tx1"/>
                </a:solidFill>
                <a:latin typeface="Century Gothic" panose="020B0502020202020204" pitchFamily="34" charset="0"/>
              </a:defRPr>
            </a:lvl7pPr>
            <a:lvl8pPr marL="3429000" indent="-228600" algn="ctr" eaLnBrk="0" fontAlgn="base" hangingPunct="0">
              <a:spcBef>
                <a:spcPct val="0"/>
              </a:spcBef>
              <a:spcAft>
                <a:spcPct val="0"/>
              </a:spcAft>
              <a:defRPr sz="2800">
                <a:solidFill>
                  <a:schemeClr val="tx1"/>
                </a:solidFill>
                <a:latin typeface="Century Gothic" panose="020B0502020202020204" pitchFamily="34" charset="0"/>
              </a:defRPr>
            </a:lvl8pPr>
            <a:lvl9pPr marL="3886200" indent="-228600" algn="ctr" eaLnBrk="0" fontAlgn="base" hangingPunct="0">
              <a:spcBef>
                <a:spcPct val="0"/>
              </a:spcBef>
              <a:spcAft>
                <a:spcPct val="0"/>
              </a:spcAft>
              <a:defRPr sz="2800">
                <a:solidFill>
                  <a:schemeClr val="tx1"/>
                </a:solidFill>
                <a:latin typeface="Century Gothic" panose="020B0502020202020204" pitchFamily="34" charset="0"/>
              </a:defRPr>
            </a:lvl9pPr>
          </a:lstStyle>
          <a:p>
            <a:pPr algn="just" eaLnBrk="1" hangingPunct="1">
              <a:spcBef>
                <a:spcPct val="50000"/>
              </a:spcBef>
            </a:pPr>
            <a:r>
              <a:rPr lang="es-CL" altLang="es-CL" sz="2400">
                <a:latin typeface="Verdana" panose="020B0604030504040204" pitchFamily="34" charset="0"/>
              </a:rPr>
              <a:t>Los </a:t>
            </a:r>
            <a:r>
              <a:rPr lang="es-CL" altLang="es-CL" sz="2400" b="1">
                <a:latin typeface="Verdana" panose="020B0604030504040204" pitchFamily="34" charset="0"/>
              </a:rPr>
              <a:t>Quipus</a:t>
            </a:r>
            <a:r>
              <a:rPr lang="es-CL" altLang="es-CL" sz="2400">
                <a:latin typeface="Verdana" panose="020B0604030504040204" pitchFamily="34" charset="0"/>
              </a:rPr>
              <a:t> eran un conjunto de cuerdas anudadas que permitía llevar la contabilidad de población y producción. Eran utilizados por los </a:t>
            </a:r>
            <a:r>
              <a:rPr lang="es-CL" altLang="es-CL" sz="2400" b="1">
                <a:latin typeface="Verdana" panose="020B0604030504040204" pitchFamily="34" charset="0"/>
              </a:rPr>
              <a:t>Chasquis</a:t>
            </a:r>
            <a:r>
              <a:rPr lang="es-CL" altLang="es-CL" sz="2400">
                <a:latin typeface="Verdana" panose="020B0604030504040204" pitchFamily="34" charset="0"/>
              </a:rPr>
              <a:t> para llevar información de un extremo a otro del imperio.</a:t>
            </a:r>
          </a:p>
        </p:txBody>
      </p:sp>
    </p:spTree>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docProps/app.xml><?xml version="1.0" encoding="utf-8"?>
<Properties xmlns="http://schemas.openxmlformats.org/officeDocument/2006/extended-properties" xmlns:vt="http://schemas.openxmlformats.org/officeDocument/2006/docPropsVTypes">
  <Template/>
  <TotalTime>351</TotalTime>
  <Words>2956</Words>
  <Application>Microsoft Office PowerPoint</Application>
  <PresentationFormat>Presentación en pantalla (4:3)</PresentationFormat>
  <Paragraphs>145</Paragraphs>
  <Slides>35</Slides>
  <Notes>0</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35</vt:i4>
      </vt:variant>
    </vt:vector>
  </HeadingPairs>
  <TitlesOfParts>
    <vt:vector size="44" baseType="lpstr">
      <vt:lpstr>Century Gothic</vt:lpstr>
      <vt:lpstr>Berlin Sans FB Demi</vt:lpstr>
      <vt:lpstr>Calibri Light</vt:lpstr>
      <vt:lpstr>Arial</vt:lpstr>
      <vt:lpstr>Maiandra GD</vt:lpstr>
      <vt:lpstr>Verdana</vt:lpstr>
      <vt:lpstr>Tahoma</vt:lpstr>
      <vt:lpstr>Calibri</vt:lpstr>
      <vt:lpstr>Retrospección</vt:lpstr>
      <vt:lpstr>Los Incas</vt:lpstr>
      <vt:lpstr>Presentación de PowerPoint</vt:lpstr>
      <vt:lpstr>Ubicación Geográfica</vt:lpstr>
      <vt:lpstr>La Ciudad Inca</vt:lpstr>
      <vt:lpstr>El Origen…</vt:lpstr>
      <vt:lpstr>Agricultura</vt:lpstr>
      <vt:lpstr>Presentación de PowerPoint</vt:lpstr>
      <vt:lpstr>Presentación de PowerPoint</vt:lpstr>
      <vt:lpstr>Presentación de PowerPoint</vt:lpstr>
      <vt:lpstr>Presentación de PowerPoint</vt:lpstr>
      <vt:lpstr>Presentación de PowerPoint</vt:lpstr>
      <vt:lpstr>Sociedad Inca</vt:lpstr>
      <vt:lpstr>Presentación de PowerPoint</vt:lpstr>
      <vt:lpstr>Presentación de PowerPoint</vt:lpstr>
      <vt:lpstr>Presentación de PowerPoint</vt:lpstr>
      <vt:lpstr>Dioses</vt:lpstr>
      <vt:lpstr>Dioses</vt:lpstr>
      <vt:lpstr>Dioses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nikol</dc:creator>
  <cp:lastModifiedBy>Oscar Fuentes Humeres</cp:lastModifiedBy>
  <cp:revision>21</cp:revision>
  <dcterms:created xsi:type="dcterms:W3CDTF">2020-03-23T12:56:23Z</dcterms:created>
  <dcterms:modified xsi:type="dcterms:W3CDTF">2020-03-26T03:26:33Z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2016-10-14T00:00:00Z</vt:filetime>
  </property>
  <property fmtid="{D5CDD505-2E9C-101B-9397-08002B2CF9AE}" pid="3" name="Creator">
    <vt:lpwstr>Microsoft® PowerPoint® 2010</vt:lpwstr>
  </property>
  <property fmtid="{D5CDD505-2E9C-101B-9397-08002B2CF9AE}" pid="4" name="LastSaved">
    <vt:filetime>2020-03-23T00:00:00Z</vt:filetime>
  </property>
</Properties>
</file>