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76" r:id="rId11"/>
    <p:sldId id="277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</p:sldIdLst>
  <p:sldSz cx="9144000" cy="6858000" type="screen4x3"/>
  <p:notesSz cx="9144000" cy="6858000"/>
  <p:embeddedFontLst>
    <p:embeddedFont>
      <p:font typeface="Wingdings 3" panose="05040102010807070707" pitchFamily="18" charset="2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Arial" panose="020B060402020202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aiandra GD" panose="020E0502030308020204" pitchFamily="34" charset="0"/>
      <p:regular r:id="rId34"/>
      <p:boldItalic r:id="rId35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06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984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946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6557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9650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5029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9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0493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4577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06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460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520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452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842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601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921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308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354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4245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338571" y="0"/>
            <a:ext cx="3805428" cy="2013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36108" y="2852673"/>
            <a:ext cx="3707891" cy="237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50359" y="761072"/>
            <a:ext cx="3193922" cy="2709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01383" y="1687969"/>
            <a:ext cx="2242616" cy="2421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71059" y="4671058"/>
            <a:ext cx="3680460" cy="21869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43876" y="4604787"/>
            <a:ext cx="1800123" cy="2253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533400" y="1600200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dirty="0" smtClean="0"/>
              <a:t>La Civilización Azteca</a:t>
            </a:r>
            <a:endParaRPr lang="es-CL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Actividad: LAPBOOK Azteca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Materiales: Cartulina, lápices de colores, pegamento, tijeras, regla, etc.</a:t>
            </a:r>
          </a:p>
          <a:p>
            <a:r>
              <a:rPr lang="es-CL" dirty="0" smtClean="0"/>
              <a:t>Instrucción: Construya un </a:t>
            </a:r>
            <a:r>
              <a:rPr lang="es-CL" dirty="0" err="1" smtClean="0"/>
              <a:t>Lapbook</a:t>
            </a:r>
            <a:r>
              <a:rPr lang="es-CL" dirty="0" smtClean="0"/>
              <a:t> de la civilización Azteca, identificando los aspectos vistos en clases:</a:t>
            </a:r>
          </a:p>
          <a:p>
            <a:pPr>
              <a:buFontTx/>
              <a:buChar char="-"/>
            </a:pPr>
            <a:r>
              <a:rPr lang="es-CL" dirty="0" smtClean="0"/>
              <a:t>Ubicación</a:t>
            </a:r>
          </a:p>
          <a:p>
            <a:pPr>
              <a:buFontTx/>
              <a:buChar char="-"/>
            </a:pPr>
            <a:r>
              <a:rPr lang="es-CL" dirty="0" smtClean="0"/>
              <a:t>Pirámide Política</a:t>
            </a:r>
          </a:p>
          <a:p>
            <a:pPr>
              <a:buFontTx/>
              <a:buChar char="-"/>
            </a:pPr>
            <a:r>
              <a:rPr lang="es-CL" dirty="0" smtClean="0"/>
              <a:t>Organización urbana (ciudad)</a:t>
            </a:r>
            <a:endParaRPr lang="es-CL" dirty="0"/>
          </a:p>
          <a:p>
            <a:pPr marL="0" indent="0">
              <a:buNone/>
            </a:pPr>
            <a:r>
              <a:rPr lang="es-CL" b="1" dirty="0" smtClean="0"/>
              <a:t>¡Dejar espacio suficiente para agregar los elementos de la clase n°2)</a:t>
            </a:r>
          </a:p>
          <a:p>
            <a:pPr>
              <a:buFontTx/>
              <a:buChar char="-"/>
            </a:pPr>
            <a:r>
              <a:rPr lang="es-CL" dirty="0" smtClean="0"/>
              <a:t>El trabajo se entrega al volver del receso.</a:t>
            </a:r>
            <a:endParaRPr lang="es-CL" dirty="0"/>
          </a:p>
          <a:p>
            <a:pPr>
              <a:buFontTx/>
              <a:buChar char="-"/>
            </a:pPr>
            <a:endParaRPr lang="es-CL" dirty="0"/>
          </a:p>
          <a:p>
            <a:pPr>
              <a:buFontTx/>
              <a:buChar char="-"/>
            </a:pP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326846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LAPBOOK AZTE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36" y="599819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-114300"/>
            <a:ext cx="7055380" cy="1400530"/>
          </a:xfrm>
        </p:spPr>
        <p:txBody>
          <a:bodyPr/>
          <a:lstStyle/>
          <a:p>
            <a:r>
              <a:rPr lang="es-CL" dirty="0" smtClean="0"/>
              <a:t>Ejemplos de </a:t>
            </a:r>
            <a:r>
              <a:rPr lang="es-CL" dirty="0" err="1" smtClean="0"/>
              <a:t>Lapbook</a:t>
            </a:r>
            <a:endParaRPr lang="es-CL" dirty="0"/>
          </a:p>
        </p:txBody>
      </p:sp>
      <p:pic>
        <p:nvPicPr>
          <p:cNvPr id="1026" name="Picture 2" descr="Resultado de imagen para LAPBOOK AZTE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892"/>
            <a:ext cx="4306260" cy="30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LAPBOOK AZTE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4878"/>
            <a:ext cx="4306260" cy="37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95800" y="4321393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Lo importante del </a:t>
            </a:r>
            <a:r>
              <a:rPr lang="es-CL" dirty="0" err="1" smtClean="0"/>
              <a:t>Lapbook</a:t>
            </a:r>
            <a:r>
              <a:rPr lang="es-CL" dirty="0" smtClean="0"/>
              <a:t> es que toda la información presentada debe ser secreta, es decir, esconder la información en sobres, detrás de imágenes, etc.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775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841163" y="130590"/>
            <a:ext cx="628205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FF0000"/>
                </a:solidFill>
                <a:latin typeface="Maiandra GD"/>
                <a:cs typeface="Maiandra GD"/>
              </a:rPr>
              <a:t>Objetivo: </a:t>
            </a:r>
            <a:r>
              <a:rPr sz="2700" spc="-5" dirty="0">
                <a:latin typeface="Maiandra GD"/>
                <a:cs typeface="Maiandra GD"/>
              </a:rPr>
              <a:t>Caracterizar </a:t>
            </a:r>
            <a:r>
              <a:rPr sz="2700" dirty="0">
                <a:latin typeface="Maiandra GD"/>
                <a:cs typeface="Maiandra GD"/>
              </a:rPr>
              <a:t>la </a:t>
            </a:r>
            <a:r>
              <a:rPr sz="2700" spc="-5" dirty="0">
                <a:latin typeface="Maiandra GD"/>
                <a:cs typeface="Maiandra GD"/>
              </a:rPr>
              <a:t>cultura azteca,  considerando; arquitectura, religión,  organización </a:t>
            </a:r>
            <a:r>
              <a:rPr sz="2700" dirty="0">
                <a:latin typeface="Maiandra GD"/>
                <a:cs typeface="Maiandra GD"/>
              </a:rPr>
              <a:t>social, </a:t>
            </a:r>
            <a:r>
              <a:rPr sz="2700" spc="-5" dirty="0">
                <a:latin typeface="Maiandra GD"/>
                <a:cs typeface="Maiandra GD"/>
              </a:rPr>
              <a:t>entre otras.</a:t>
            </a:r>
            <a:endParaRPr sz="2700" dirty="0">
              <a:latin typeface="Maiandra GD"/>
              <a:cs typeface="Maiandra G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3000" y="542070"/>
            <a:ext cx="5804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700" dirty="0" smtClean="0">
                <a:latin typeface="Maiandra GD"/>
                <a:cs typeface="Maiandra GD"/>
              </a:rPr>
              <a:t>Clase n°2</a:t>
            </a:r>
            <a:endParaRPr sz="2700" dirty="0">
              <a:latin typeface="Maiandra GD"/>
              <a:cs typeface="Maiandra G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7112"/>
            <a:ext cx="9144000" cy="685088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55166"/>
            <a:ext cx="4752975" cy="1497330"/>
          </a:xfrm>
          <a:custGeom>
            <a:avLst/>
            <a:gdLst/>
            <a:ahLst/>
            <a:cxnLst/>
            <a:rect l="l" t="t" r="r" b="b"/>
            <a:pathLst>
              <a:path w="4752975" h="1497330">
                <a:moveTo>
                  <a:pt x="0" y="249428"/>
                </a:moveTo>
                <a:lnTo>
                  <a:pt x="4019" y="204582"/>
                </a:lnTo>
                <a:lnTo>
                  <a:pt x="15608" y="162378"/>
                </a:lnTo>
                <a:lnTo>
                  <a:pt x="34061" y="123519"/>
                </a:lnTo>
                <a:lnTo>
                  <a:pt x="58675" y="88708"/>
                </a:lnTo>
                <a:lnTo>
                  <a:pt x="88743" y="58649"/>
                </a:lnTo>
                <a:lnTo>
                  <a:pt x="123563" y="34045"/>
                </a:lnTo>
                <a:lnTo>
                  <a:pt x="162428" y="15600"/>
                </a:lnTo>
                <a:lnTo>
                  <a:pt x="204635" y="4017"/>
                </a:lnTo>
                <a:lnTo>
                  <a:pt x="249478" y="0"/>
                </a:lnTo>
                <a:lnTo>
                  <a:pt x="4503039" y="0"/>
                </a:lnTo>
                <a:lnTo>
                  <a:pt x="4547884" y="4017"/>
                </a:lnTo>
                <a:lnTo>
                  <a:pt x="4590088" y="15600"/>
                </a:lnTo>
                <a:lnTo>
                  <a:pt x="4628947" y="34045"/>
                </a:lnTo>
                <a:lnTo>
                  <a:pt x="4663758" y="58649"/>
                </a:lnTo>
                <a:lnTo>
                  <a:pt x="4693817" y="88708"/>
                </a:lnTo>
                <a:lnTo>
                  <a:pt x="4718421" y="123519"/>
                </a:lnTo>
                <a:lnTo>
                  <a:pt x="4736866" y="162378"/>
                </a:lnTo>
                <a:lnTo>
                  <a:pt x="4748449" y="204582"/>
                </a:lnTo>
                <a:lnTo>
                  <a:pt x="4752467" y="249428"/>
                </a:lnTo>
                <a:lnTo>
                  <a:pt x="4752467" y="1247394"/>
                </a:lnTo>
                <a:lnTo>
                  <a:pt x="4748449" y="1292239"/>
                </a:lnTo>
                <a:lnTo>
                  <a:pt x="4736866" y="1334443"/>
                </a:lnTo>
                <a:lnTo>
                  <a:pt x="4718421" y="1373302"/>
                </a:lnTo>
                <a:lnTo>
                  <a:pt x="4693817" y="1408113"/>
                </a:lnTo>
                <a:lnTo>
                  <a:pt x="4663758" y="1438172"/>
                </a:lnTo>
                <a:lnTo>
                  <a:pt x="4628947" y="1462776"/>
                </a:lnTo>
                <a:lnTo>
                  <a:pt x="4590088" y="1481221"/>
                </a:lnTo>
                <a:lnTo>
                  <a:pt x="4547884" y="1492804"/>
                </a:lnTo>
                <a:lnTo>
                  <a:pt x="4503039" y="1496822"/>
                </a:lnTo>
                <a:lnTo>
                  <a:pt x="249478" y="1496822"/>
                </a:lnTo>
                <a:lnTo>
                  <a:pt x="204635" y="1492804"/>
                </a:lnTo>
                <a:lnTo>
                  <a:pt x="162428" y="1481221"/>
                </a:lnTo>
                <a:lnTo>
                  <a:pt x="123563" y="1462776"/>
                </a:lnTo>
                <a:lnTo>
                  <a:pt x="88743" y="1438172"/>
                </a:lnTo>
                <a:lnTo>
                  <a:pt x="58675" y="1408113"/>
                </a:lnTo>
                <a:lnTo>
                  <a:pt x="34061" y="1373302"/>
                </a:lnTo>
                <a:lnTo>
                  <a:pt x="15608" y="1334443"/>
                </a:lnTo>
                <a:lnTo>
                  <a:pt x="4019" y="1292239"/>
                </a:lnTo>
                <a:lnTo>
                  <a:pt x="0" y="1247394"/>
                </a:lnTo>
                <a:lnTo>
                  <a:pt x="0" y="249428"/>
                </a:lnTo>
                <a:close/>
              </a:path>
            </a:pathLst>
          </a:custGeom>
          <a:ln w="25400">
            <a:solidFill>
              <a:srgbClr val="8BA9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3790" y="1046086"/>
            <a:ext cx="4443095" cy="137717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ct val="91400"/>
              </a:lnSpc>
              <a:spcBef>
                <a:spcPts val="254"/>
              </a:spcBef>
            </a:pPr>
            <a:r>
              <a:rPr sz="2400" b="1" spc="-5" dirty="0">
                <a:latin typeface="Calibri"/>
                <a:cs typeface="Calibri"/>
              </a:rPr>
              <a:t>Se </a:t>
            </a:r>
            <a:r>
              <a:rPr sz="2400" b="1" spc="-10" dirty="0">
                <a:latin typeface="Calibri"/>
                <a:cs typeface="Calibri"/>
              </a:rPr>
              <a:t>caracteriza </a:t>
            </a:r>
            <a:r>
              <a:rPr sz="2400" b="1" spc="-5" dirty="0">
                <a:latin typeface="Calibri"/>
                <a:cs typeface="Calibri"/>
              </a:rPr>
              <a:t>por ser </a:t>
            </a:r>
            <a:r>
              <a:rPr sz="2400" b="1" spc="-10" dirty="0">
                <a:latin typeface="Calibri"/>
                <a:cs typeface="Calibri"/>
              </a:rPr>
              <a:t>politeísta, </a:t>
            </a:r>
            <a:r>
              <a:rPr sz="2400" b="1" spc="-5" dirty="0">
                <a:latin typeface="Calibri"/>
                <a:cs typeface="Calibri"/>
              </a:rPr>
              <a:t>creían </a:t>
            </a:r>
            <a:r>
              <a:rPr sz="2400" b="1" dirty="0">
                <a:latin typeface="Calibri"/>
                <a:cs typeface="Calibri"/>
              </a:rPr>
              <a:t>en </a:t>
            </a:r>
            <a:r>
              <a:rPr sz="2400" b="1" spc="-5" dirty="0">
                <a:latin typeface="Calibri"/>
                <a:cs typeface="Calibri"/>
              </a:rPr>
              <a:t>muchos </a:t>
            </a:r>
            <a:r>
              <a:rPr sz="2400" b="1" dirty="0">
                <a:latin typeface="Calibri"/>
                <a:cs typeface="Calibri"/>
              </a:rPr>
              <a:t>dioses  </a:t>
            </a:r>
            <a:r>
              <a:rPr sz="2400" b="1" spc="-5" dirty="0">
                <a:latin typeface="Calibri"/>
                <a:cs typeface="Calibri"/>
              </a:rPr>
              <a:t>asociados </a:t>
            </a:r>
            <a:r>
              <a:rPr sz="2400" b="1" dirty="0">
                <a:latin typeface="Calibri"/>
                <a:cs typeface="Calibri"/>
              </a:rPr>
              <a:t>a la </a:t>
            </a:r>
            <a:r>
              <a:rPr sz="2400" b="1" spc="-10" dirty="0">
                <a:latin typeface="Calibri"/>
                <a:cs typeface="Calibri"/>
              </a:rPr>
              <a:t>naturaleza. </a:t>
            </a:r>
            <a:r>
              <a:rPr sz="2400" b="1" spc="-5" dirty="0">
                <a:latin typeface="Calibri"/>
                <a:cs typeface="Calibri"/>
              </a:rPr>
              <a:t>Sus divinidades </a:t>
            </a:r>
            <a:r>
              <a:rPr sz="2400" b="1" dirty="0">
                <a:latin typeface="Calibri"/>
                <a:cs typeface="Calibri"/>
              </a:rPr>
              <a:t>principales  </a:t>
            </a:r>
            <a:r>
              <a:rPr sz="2400" b="1" spc="-10" dirty="0">
                <a:latin typeface="Calibri"/>
                <a:cs typeface="Calibri"/>
              </a:rPr>
              <a:t>fueron: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503804"/>
            <a:ext cx="4752975" cy="1462612"/>
          </a:xfrm>
          <a:custGeom>
            <a:avLst/>
            <a:gdLst/>
            <a:ahLst/>
            <a:cxnLst/>
            <a:rect l="l" t="t" r="r" b="b"/>
            <a:pathLst>
              <a:path w="4752975" h="1245870">
                <a:moveTo>
                  <a:pt x="0" y="207645"/>
                </a:moveTo>
                <a:lnTo>
                  <a:pt x="5481" y="160033"/>
                </a:lnTo>
                <a:lnTo>
                  <a:pt x="21095" y="116327"/>
                </a:lnTo>
                <a:lnTo>
                  <a:pt x="45595" y="77772"/>
                </a:lnTo>
                <a:lnTo>
                  <a:pt x="77736" y="45616"/>
                </a:lnTo>
                <a:lnTo>
                  <a:pt x="116271" y="21104"/>
                </a:lnTo>
                <a:lnTo>
                  <a:pt x="159956" y="5483"/>
                </a:lnTo>
                <a:lnTo>
                  <a:pt x="207543" y="0"/>
                </a:lnTo>
                <a:lnTo>
                  <a:pt x="4544949" y="0"/>
                </a:lnTo>
                <a:lnTo>
                  <a:pt x="4592553" y="5483"/>
                </a:lnTo>
                <a:lnTo>
                  <a:pt x="4636241" y="21104"/>
                </a:lnTo>
                <a:lnTo>
                  <a:pt x="4674771" y="45616"/>
                </a:lnTo>
                <a:lnTo>
                  <a:pt x="4706900" y="77772"/>
                </a:lnTo>
                <a:lnTo>
                  <a:pt x="4731387" y="116327"/>
                </a:lnTo>
                <a:lnTo>
                  <a:pt x="4746990" y="160033"/>
                </a:lnTo>
                <a:lnTo>
                  <a:pt x="4752467" y="207645"/>
                </a:lnTo>
                <a:lnTo>
                  <a:pt x="4752467" y="1037717"/>
                </a:lnTo>
                <a:lnTo>
                  <a:pt x="4746990" y="1085328"/>
                </a:lnTo>
                <a:lnTo>
                  <a:pt x="4731387" y="1129034"/>
                </a:lnTo>
                <a:lnTo>
                  <a:pt x="4706900" y="1167589"/>
                </a:lnTo>
                <a:lnTo>
                  <a:pt x="4674771" y="1199745"/>
                </a:lnTo>
                <a:lnTo>
                  <a:pt x="4636241" y="1224257"/>
                </a:lnTo>
                <a:lnTo>
                  <a:pt x="4592553" y="1239878"/>
                </a:lnTo>
                <a:lnTo>
                  <a:pt x="4544949" y="1245362"/>
                </a:lnTo>
                <a:lnTo>
                  <a:pt x="207543" y="1245362"/>
                </a:lnTo>
                <a:lnTo>
                  <a:pt x="159956" y="1239878"/>
                </a:lnTo>
                <a:lnTo>
                  <a:pt x="116271" y="1224257"/>
                </a:lnTo>
                <a:lnTo>
                  <a:pt x="77736" y="1199745"/>
                </a:lnTo>
                <a:lnTo>
                  <a:pt x="45595" y="1167589"/>
                </a:lnTo>
                <a:lnTo>
                  <a:pt x="21095" y="1129034"/>
                </a:lnTo>
                <a:lnTo>
                  <a:pt x="5481" y="1085328"/>
                </a:lnTo>
                <a:lnTo>
                  <a:pt x="0" y="1037717"/>
                </a:lnTo>
                <a:lnTo>
                  <a:pt x="0" y="207645"/>
                </a:lnTo>
                <a:close/>
              </a:path>
            </a:pathLst>
          </a:custGeom>
          <a:ln w="25400">
            <a:solidFill>
              <a:srgbClr val="8BA9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257" y="2599385"/>
            <a:ext cx="4647718" cy="13716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25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-Ometecuhtli: </a:t>
            </a:r>
            <a:r>
              <a:rPr sz="2000" b="1" dirty="0">
                <a:latin typeface="Calibri"/>
                <a:cs typeface="Calibri"/>
              </a:rPr>
              <a:t>es el </a:t>
            </a:r>
            <a:r>
              <a:rPr sz="2000" b="1" spc="-5" dirty="0">
                <a:latin typeface="Calibri"/>
                <a:cs typeface="Calibri"/>
              </a:rPr>
              <a:t>dios de </a:t>
            </a:r>
            <a:r>
              <a:rPr sz="2000" b="1" dirty="0">
                <a:latin typeface="Calibri"/>
                <a:cs typeface="Calibri"/>
              </a:rPr>
              <a:t>la </a:t>
            </a:r>
            <a:r>
              <a:rPr sz="2000" b="1" spc="-5" dirty="0" err="1" smtClean="0">
                <a:latin typeface="Calibri"/>
                <a:cs typeface="Calibri"/>
              </a:rPr>
              <a:t>dualidad</a:t>
            </a:r>
            <a:r>
              <a:rPr sz="2000" b="1" spc="-5" dirty="0" smtClean="0">
                <a:latin typeface="Calibri"/>
                <a:cs typeface="Calibri"/>
              </a:rPr>
              <a:t>, </a:t>
            </a:r>
            <a:r>
              <a:rPr sz="2000" b="1" spc="-5" dirty="0">
                <a:latin typeface="Calibri"/>
                <a:cs typeface="Calibri"/>
              </a:rPr>
              <a:t>del </a:t>
            </a:r>
            <a:r>
              <a:rPr sz="2000" b="1" spc="-10" dirty="0">
                <a:latin typeface="Calibri"/>
                <a:cs typeface="Calibri"/>
              </a:rPr>
              <a:t>hombre </a:t>
            </a:r>
            <a:r>
              <a:rPr sz="2000" b="1" dirty="0">
                <a:latin typeface="Calibri"/>
                <a:cs typeface="Calibri"/>
              </a:rPr>
              <a:t>y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la</a:t>
            </a:r>
          </a:p>
          <a:p>
            <a:pPr marL="12700">
              <a:lnSpc>
                <a:spcPts val="1725"/>
              </a:lnSpc>
            </a:pPr>
            <a:r>
              <a:rPr sz="2000" b="1" spc="-25" dirty="0">
                <a:latin typeface="Calibri"/>
                <a:cs typeface="Calibri"/>
              </a:rPr>
              <a:t>mujer, </a:t>
            </a:r>
            <a:r>
              <a:rPr sz="2000" b="1" dirty="0">
                <a:latin typeface="Calibri"/>
                <a:cs typeface="Calibri"/>
              </a:rPr>
              <a:t>del </a:t>
            </a:r>
            <a:r>
              <a:rPr sz="2000" b="1" spc="-5" dirty="0">
                <a:latin typeface="Calibri"/>
                <a:cs typeface="Calibri"/>
              </a:rPr>
              <a:t>sol </a:t>
            </a:r>
            <a:r>
              <a:rPr sz="2000" b="1" dirty="0">
                <a:latin typeface="Calibri"/>
                <a:cs typeface="Calibri"/>
              </a:rPr>
              <a:t>y la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luna.</a:t>
            </a:r>
          </a:p>
          <a:p>
            <a:pPr marL="12700" marR="527050">
              <a:lnSpc>
                <a:spcPct val="102000"/>
              </a:lnSpc>
              <a:spcBef>
                <a:spcPts val="635"/>
              </a:spcBef>
            </a:pP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5" dirty="0">
                <a:latin typeface="Calibri"/>
                <a:cs typeface="Calibri"/>
              </a:rPr>
              <a:t>Huitzilopochtli, </a:t>
            </a:r>
            <a:r>
              <a:rPr sz="2000" b="1" dirty="0">
                <a:latin typeface="Calibri"/>
                <a:cs typeface="Calibri"/>
              </a:rPr>
              <a:t>dios </a:t>
            </a:r>
            <a:r>
              <a:rPr sz="2000" b="1" spc="-5" dirty="0">
                <a:latin typeface="Calibri"/>
                <a:cs typeface="Calibri"/>
              </a:rPr>
              <a:t>de </a:t>
            </a:r>
            <a:r>
              <a:rPr sz="2000" b="1" dirty="0">
                <a:latin typeface="Calibri"/>
                <a:cs typeface="Calibri"/>
              </a:rPr>
              <a:t>la </a:t>
            </a:r>
            <a:r>
              <a:rPr sz="2000" b="1" spc="-5" dirty="0">
                <a:latin typeface="Calibri"/>
                <a:cs typeface="Calibri"/>
              </a:rPr>
              <a:t>guerra, se </a:t>
            </a:r>
            <a:r>
              <a:rPr sz="2000" b="1" dirty="0">
                <a:latin typeface="Calibri"/>
                <a:cs typeface="Calibri"/>
              </a:rPr>
              <a:t>le </a:t>
            </a:r>
            <a:r>
              <a:rPr sz="2000" b="1" spc="-5" dirty="0">
                <a:latin typeface="Calibri"/>
                <a:cs typeface="Calibri"/>
              </a:rPr>
              <a:t>ofrecían  </a:t>
            </a:r>
            <a:r>
              <a:rPr sz="2000" b="1" dirty="0">
                <a:latin typeface="Calibri"/>
                <a:cs typeface="Calibri"/>
              </a:rPr>
              <a:t>sacrificios.</a:t>
            </a:r>
          </a:p>
        </p:txBody>
      </p:sp>
      <p:sp>
        <p:nvSpPr>
          <p:cNvPr id="9" name="object 9"/>
          <p:cNvSpPr/>
          <p:nvPr/>
        </p:nvSpPr>
        <p:spPr>
          <a:xfrm>
            <a:off x="0" y="3581400"/>
            <a:ext cx="4752975" cy="2962783"/>
          </a:xfrm>
          <a:custGeom>
            <a:avLst/>
            <a:gdLst/>
            <a:ahLst/>
            <a:cxnLst/>
            <a:rect l="l" t="t" r="r" b="b"/>
            <a:pathLst>
              <a:path w="4752975" h="2743200">
                <a:moveTo>
                  <a:pt x="0" y="457200"/>
                </a:moveTo>
                <a:lnTo>
                  <a:pt x="2360" y="410437"/>
                </a:lnTo>
                <a:lnTo>
                  <a:pt x="9288" y="365029"/>
                </a:lnTo>
                <a:lnTo>
                  <a:pt x="20555" y="321206"/>
                </a:lnTo>
                <a:lnTo>
                  <a:pt x="35929" y="279195"/>
                </a:lnTo>
                <a:lnTo>
                  <a:pt x="55182" y="239227"/>
                </a:lnTo>
                <a:lnTo>
                  <a:pt x="78083" y="201531"/>
                </a:lnTo>
                <a:lnTo>
                  <a:pt x="104403" y="166337"/>
                </a:lnTo>
                <a:lnTo>
                  <a:pt x="133911" y="133873"/>
                </a:lnTo>
                <a:lnTo>
                  <a:pt x="166379" y="104370"/>
                </a:lnTo>
                <a:lnTo>
                  <a:pt x="201576" y="78056"/>
                </a:lnTo>
                <a:lnTo>
                  <a:pt x="239272" y="55161"/>
                </a:lnTo>
                <a:lnTo>
                  <a:pt x="279238" y="35915"/>
                </a:lnTo>
                <a:lnTo>
                  <a:pt x="321243" y="20546"/>
                </a:lnTo>
                <a:lnTo>
                  <a:pt x="365059" y="9284"/>
                </a:lnTo>
                <a:lnTo>
                  <a:pt x="410454" y="2359"/>
                </a:lnTo>
                <a:lnTo>
                  <a:pt x="457200" y="0"/>
                </a:lnTo>
                <a:lnTo>
                  <a:pt x="4295394" y="0"/>
                </a:lnTo>
                <a:lnTo>
                  <a:pt x="4342133" y="2359"/>
                </a:lnTo>
                <a:lnTo>
                  <a:pt x="4387522" y="9284"/>
                </a:lnTo>
                <a:lnTo>
                  <a:pt x="4431328" y="20546"/>
                </a:lnTo>
                <a:lnTo>
                  <a:pt x="4473324" y="35915"/>
                </a:lnTo>
                <a:lnTo>
                  <a:pt x="4513280" y="55161"/>
                </a:lnTo>
                <a:lnTo>
                  <a:pt x="4550966" y="78056"/>
                </a:lnTo>
                <a:lnTo>
                  <a:pt x="4586152" y="104370"/>
                </a:lnTo>
                <a:lnTo>
                  <a:pt x="4618609" y="133873"/>
                </a:lnTo>
                <a:lnTo>
                  <a:pt x="4648107" y="166337"/>
                </a:lnTo>
                <a:lnTo>
                  <a:pt x="4674417" y="201531"/>
                </a:lnTo>
                <a:lnTo>
                  <a:pt x="4697309" y="239227"/>
                </a:lnTo>
                <a:lnTo>
                  <a:pt x="4716553" y="279195"/>
                </a:lnTo>
                <a:lnTo>
                  <a:pt x="4731921" y="321206"/>
                </a:lnTo>
                <a:lnTo>
                  <a:pt x="4743182" y="365029"/>
                </a:lnTo>
                <a:lnTo>
                  <a:pt x="4750107" y="410437"/>
                </a:lnTo>
                <a:lnTo>
                  <a:pt x="4752467" y="457200"/>
                </a:lnTo>
                <a:lnTo>
                  <a:pt x="4752467" y="2285885"/>
                </a:lnTo>
                <a:lnTo>
                  <a:pt x="4750107" y="2332631"/>
                </a:lnTo>
                <a:lnTo>
                  <a:pt x="4743182" y="2378025"/>
                </a:lnTo>
                <a:lnTo>
                  <a:pt x="4731921" y="2421840"/>
                </a:lnTo>
                <a:lnTo>
                  <a:pt x="4716553" y="2463845"/>
                </a:lnTo>
                <a:lnTo>
                  <a:pt x="4697309" y="2503810"/>
                </a:lnTo>
                <a:lnTo>
                  <a:pt x="4674417" y="2541505"/>
                </a:lnTo>
                <a:lnTo>
                  <a:pt x="4648107" y="2576700"/>
                </a:lnTo>
                <a:lnTo>
                  <a:pt x="4618609" y="2609167"/>
                </a:lnTo>
                <a:lnTo>
                  <a:pt x="4586152" y="2638674"/>
                </a:lnTo>
                <a:lnTo>
                  <a:pt x="4550966" y="2664993"/>
                </a:lnTo>
                <a:lnTo>
                  <a:pt x="4513280" y="2687893"/>
                </a:lnTo>
                <a:lnTo>
                  <a:pt x="4473324" y="2707145"/>
                </a:lnTo>
                <a:lnTo>
                  <a:pt x="4431328" y="2722519"/>
                </a:lnTo>
                <a:lnTo>
                  <a:pt x="4387522" y="2733784"/>
                </a:lnTo>
                <a:lnTo>
                  <a:pt x="4342133" y="2740712"/>
                </a:lnTo>
                <a:lnTo>
                  <a:pt x="4295394" y="2743073"/>
                </a:lnTo>
                <a:lnTo>
                  <a:pt x="457200" y="2743073"/>
                </a:lnTo>
                <a:lnTo>
                  <a:pt x="410454" y="2740712"/>
                </a:lnTo>
                <a:lnTo>
                  <a:pt x="365059" y="2733784"/>
                </a:lnTo>
                <a:lnTo>
                  <a:pt x="321243" y="2722519"/>
                </a:lnTo>
                <a:lnTo>
                  <a:pt x="279238" y="2707145"/>
                </a:lnTo>
                <a:lnTo>
                  <a:pt x="239272" y="2687893"/>
                </a:lnTo>
                <a:lnTo>
                  <a:pt x="201576" y="2664993"/>
                </a:lnTo>
                <a:lnTo>
                  <a:pt x="166379" y="2638674"/>
                </a:lnTo>
                <a:lnTo>
                  <a:pt x="133911" y="2609167"/>
                </a:lnTo>
                <a:lnTo>
                  <a:pt x="104403" y="2576700"/>
                </a:lnTo>
                <a:lnTo>
                  <a:pt x="78083" y="2541505"/>
                </a:lnTo>
                <a:lnTo>
                  <a:pt x="55182" y="2503810"/>
                </a:lnTo>
                <a:lnTo>
                  <a:pt x="35929" y="2463845"/>
                </a:lnTo>
                <a:lnTo>
                  <a:pt x="20555" y="2421840"/>
                </a:lnTo>
                <a:lnTo>
                  <a:pt x="9288" y="2378025"/>
                </a:lnTo>
                <a:lnTo>
                  <a:pt x="2360" y="2332631"/>
                </a:lnTo>
                <a:lnTo>
                  <a:pt x="0" y="2285885"/>
                </a:lnTo>
                <a:lnTo>
                  <a:pt x="0" y="457200"/>
                </a:lnTo>
                <a:close/>
              </a:path>
            </a:pathLst>
          </a:custGeom>
          <a:ln w="25400">
            <a:solidFill>
              <a:srgbClr val="8BA9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3790" y="4280233"/>
            <a:ext cx="4338955" cy="2208297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262890">
              <a:lnSpc>
                <a:spcPts val="1639"/>
              </a:lnSpc>
              <a:spcBef>
                <a:spcPts val="285"/>
              </a:spcBef>
            </a:pPr>
            <a:r>
              <a:rPr sz="1500" b="1" spc="-10" dirty="0">
                <a:latin typeface="Calibri"/>
                <a:cs typeface="Calibri"/>
              </a:rPr>
              <a:t>-</a:t>
            </a:r>
            <a:r>
              <a:rPr b="1" spc="-10" dirty="0">
                <a:latin typeface="Calibri"/>
                <a:cs typeface="Calibri"/>
              </a:rPr>
              <a:t>Quetzaltcoatl: </a:t>
            </a:r>
            <a:r>
              <a:rPr b="1" dirty="0">
                <a:latin typeface="Calibri"/>
                <a:cs typeface="Calibri"/>
              </a:rPr>
              <a:t>dios del </a:t>
            </a:r>
            <a:r>
              <a:rPr b="1" spc="-5" dirty="0">
                <a:latin typeface="Calibri"/>
                <a:cs typeface="Calibri"/>
              </a:rPr>
              <a:t>aire </a:t>
            </a:r>
            <a:r>
              <a:rPr b="1" dirty="0">
                <a:latin typeface="Calibri"/>
                <a:cs typeface="Calibri"/>
              </a:rPr>
              <a:t>que </a:t>
            </a:r>
            <a:r>
              <a:rPr b="1" spc="-5" dirty="0">
                <a:latin typeface="Calibri"/>
                <a:cs typeface="Calibri"/>
              </a:rPr>
              <a:t>se </a:t>
            </a:r>
            <a:r>
              <a:rPr b="1" spc="-10" dirty="0">
                <a:latin typeface="Calibri"/>
                <a:cs typeface="Calibri"/>
              </a:rPr>
              <a:t>representa como  </a:t>
            </a:r>
            <a:r>
              <a:rPr b="1" dirty="0">
                <a:latin typeface="Calibri"/>
                <a:cs typeface="Calibri"/>
              </a:rPr>
              <a:t>una </a:t>
            </a:r>
            <a:r>
              <a:rPr b="1" spc="-5" dirty="0">
                <a:latin typeface="Calibri"/>
                <a:cs typeface="Calibri"/>
              </a:rPr>
              <a:t>serpiente </a:t>
            </a:r>
            <a:r>
              <a:rPr b="1" dirty="0">
                <a:latin typeface="Calibri"/>
                <a:cs typeface="Calibri"/>
              </a:rPr>
              <a:t>emplumada, </a:t>
            </a:r>
            <a:r>
              <a:rPr b="1" spc="-15" dirty="0">
                <a:latin typeface="Calibri"/>
                <a:cs typeface="Calibri"/>
              </a:rPr>
              <a:t>era </a:t>
            </a:r>
            <a:r>
              <a:rPr b="1" dirty="0">
                <a:latin typeface="Calibri"/>
                <a:cs typeface="Calibri"/>
              </a:rPr>
              <a:t>el </a:t>
            </a:r>
            <a:r>
              <a:rPr b="1" spc="-5" dirty="0">
                <a:latin typeface="Calibri"/>
                <a:cs typeface="Calibri"/>
              </a:rPr>
              <a:t>creador </a:t>
            </a:r>
            <a:r>
              <a:rPr b="1" dirty="0">
                <a:latin typeface="Calibri"/>
                <a:cs typeface="Calibri"/>
              </a:rPr>
              <a:t>y </a:t>
            </a:r>
            <a:r>
              <a:rPr b="1" spc="-5" dirty="0">
                <a:latin typeface="Calibri"/>
                <a:cs typeface="Calibri"/>
              </a:rPr>
              <a:t>el  </a:t>
            </a:r>
            <a:r>
              <a:rPr b="1" spc="-10" dirty="0">
                <a:latin typeface="Calibri"/>
                <a:cs typeface="Calibri"/>
              </a:rPr>
              <a:t>benefactor </a:t>
            </a:r>
            <a:r>
              <a:rPr b="1" dirty="0">
                <a:latin typeface="Calibri"/>
                <a:cs typeface="Calibri"/>
              </a:rPr>
              <a:t>de la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humanidad.</a:t>
            </a:r>
          </a:p>
          <a:p>
            <a:pPr marL="12700" marR="5080" indent="42545">
              <a:lnSpc>
                <a:spcPct val="91600"/>
              </a:lnSpc>
              <a:spcBef>
                <a:spcPts val="625"/>
              </a:spcBef>
            </a:pPr>
            <a:r>
              <a:rPr b="1" spc="-15" dirty="0">
                <a:latin typeface="Calibri"/>
                <a:cs typeface="Calibri"/>
              </a:rPr>
              <a:t>-Tezcaliploca: </a:t>
            </a:r>
            <a:r>
              <a:rPr b="1" dirty="0">
                <a:latin typeface="Calibri"/>
                <a:cs typeface="Calibri"/>
              </a:rPr>
              <a:t>uno </a:t>
            </a:r>
            <a:r>
              <a:rPr b="1" spc="-5" dirty="0">
                <a:latin typeface="Calibri"/>
                <a:cs typeface="Calibri"/>
              </a:rPr>
              <a:t>de </a:t>
            </a:r>
            <a:r>
              <a:rPr b="1" dirty="0">
                <a:latin typeface="Calibri"/>
                <a:cs typeface="Calibri"/>
              </a:rPr>
              <a:t>los dioses principales,  </a:t>
            </a:r>
            <a:r>
              <a:rPr b="1" spc="-10" dirty="0">
                <a:latin typeface="Calibri"/>
                <a:cs typeface="Calibri"/>
              </a:rPr>
              <a:t>representaba </a:t>
            </a:r>
            <a:r>
              <a:rPr b="1" dirty="0">
                <a:latin typeface="Calibri"/>
                <a:cs typeface="Calibri"/>
              </a:rPr>
              <a:t>al dios </a:t>
            </a:r>
            <a:r>
              <a:rPr b="1" spc="-5" dirty="0">
                <a:latin typeface="Calibri"/>
                <a:cs typeface="Calibri"/>
              </a:rPr>
              <a:t>maligno </a:t>
            </a:r>
            <a:r>
              <a:rPr b="1" dirty="0">
                <a:latin typeface="Calibri"/>
                <a:cs typeface="Calibri"/>
              </a:rPr>
              <a:t>de la </a:t>
            </a:r>
            <a:r>
              <a:rPr b="1" spc="-5" dirty="0">
                <a:latin typeface="Calibri"/>
                <a:cs typeface="Calibri"/>
              </a:rPr>
              <a:t>noche </a:t>
            </a:r>
            <a:r>
              <a:rPr b="1" dirty="0">
                <a:latin typeface="Calibri"/>
                <a:cs typeface="Calibri"/>
              </a:rPr>
              <a:t>y su </a:t>
            </a:r>
            <a:r>
              <a:rPr b="1" spc="-5" dirty="0">
                <a:latin typeface="Calibri"/>
                <a:cs typeface="Calibri"/>
              </a:rPr>
              <a:t>alimento  </a:t>
            </a:r>
            <a:r>
              <a:rPr b="1" spc="-15" dirty="0">
                <a:latin typeface="Calibri"/>
                <a:cs typeface="Calibri"/>
              </a:rPr>
              <a:t>era </a:t>
            </a:r>
            <a:r>
              <a:rPr b="1" spc="-5" dirty="0">
                <a:latin typeface="Calibri"/>
                <a:cs typeface="Calibri"/>
              </a:rPr>
              <a:t>el </a:t>
            </a:r>
            <a:r>
              <a:rPr b="1" spc="-15" dirty="0">
                <a:latin typeface="Calibri"/>
                <a:cs typeface="Calibri"/>
              </a:rPr>
              <a:t>corazón </a:t>
            </a:r>
            <a:r>
              <a:rPr b="1" dirty="0">
                <a:latin typeface="Calibri"/>
                <a:cs typeface="Calibri"/>
              </a:rPr>
              <a:t>de los </a:t>
            </a:r>
            <a:r>
              <a:rPr b="1" spc="-5" dirty="0">
                <a:latin typeface="Calibri"/>
                <a:cs typeface="Calibri"/>
              </a:rPr>
              <a:t>hombres. </a:t>
            </a:r>
            <a:r>
              <a:rPr b="1" spc="-10" dirty="0">
                <a:latin typeface="Calibri"/>
                <a:cs typeface="Calibri"/>
              </a:rPr>
              <a:t>Portaba </a:t>
            </a:r>
            <a:r>
              <a:rPr b="1" dirty="0">
                <a:latin typeface="Calibri"/>
                <a:cs typeface="Calibri"/>
              </a:rPr>
              <a:t>un </a:t>
            </a:r>
            <a:r>
              <a:rPr b="1" spc="-10" dirty="0">
                <a:latin typeface="Calibri"/>
                <a:cs typeface="Calibri"/>
              </a:rPr>
              <a:t>espejo, </a:t>
            </a:r>
            <a:r>
              <a:rPr b="1" dirty="0">
                <a:latin typeface="Calibri"/>
                <a:cs typeface="Calibri"/>
              </a:rPr>
              <a:t>en  que </a:t>
            </a:r>
            <a:r>
              <a:rPr b="1" spc="-5" dirty="0">
                <a:latin typeface="Calibri"/>
                <a:cs typeface="Calibri"/>
              </a:rPr>
              <a:t>se </a:t>
            </a:r>
            <a:r>
              <a:rPr b="1" spc="-10" dirty="0">
                <a:latin typeface="Calibri"/>
                <a:cs typeface="Calibri"/>
              </a:rPr>
              <a:t>reflejaban </a:t>
            </a:r>
            <a:r>
              <a:rPr b="1" dirty="0">
                <a:latin typeface="Calibri"/>
                <a:cs typeface="Calibri"/>
              </a:rPr>
              <a:t>los </a:t>
            </a:r>
            <a:r>
              <a:rPr b="1" spc="-5" dirty="0">
                <a:latin typeface="Calibri"/>
                <a:cs typeface="Calibri"/>
              </a:rPr>
              <a:t>hechos </a:t>
            </a:r>
            <a:r>
              <a:rPr b="1" dirty="0">
                <a:latin typeface="Calibri"/>
                <a:cs typeface="Calibri"/>
              </a:rPr>
              <a:t>de la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humanidad.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24200" y="7112"/>
            <a:ext cx="20317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Religión</a:t>
            </a:r>
          </a:p>
        </p:txBody>
      </p:sp>
      <p:sp>
        <p:nvSpPr>
          <p:cNvPr id="12" name="object 12"/>
          <p:cNvSpPr/>
          <p:nvPr/>
        </p:nvSpPr>
        <p:spPr>
          <a:xfrm>
            <a:off x="4469891" y="3910768"/>
            <a:ext cx="2448306" cy="2947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36332" y="4132268"/>
            <a:ext cx="1728216" cy="2614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295" y="34636"/>
            <a:ext cx="827430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Religión: </a:t>
            </a:r>
            <a:r>
              <a:rPr dirty="0"/>
              <a:t>La lucha de dos</a:t>
            </a:r>
            <a:r>
              <a:rPr spc="-100" dirty="0"/>
              <a:t> </a:t>
            </a:r>
            <a:r>
              <a:rPr dirty="0"/>
              <a:t>dioses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6295" y="764286"/>
            <a:ext cx="4744720" cy="568957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1600"/>
              </a:lnSpc>
              <a:spcBef>
                <a:spcPts val="315"/>
              </a:spcBef>
            </a:pPr>
            <a:r>
              <a:rPr sz="2100" spc="-5" dirty="0">
                <a:latin typeface="Calibri"/>
                <a:cs typeface="Calibri"/>
              </a:rPr>
              <a:t>Según una antigua </a:t>
            </a:r>
            <a:r>
              <a:rPr sz="2100" spc="-10" dirty="0">
                <a:latin typeface="Calibri"/>
                <a:cs typeface="Calibri"/>
              </a:rPr>
              <a:t>leyenda, </a:t>
            </a:r>
            <a:r>
              <a:rPr sz="2100" b="1" spc="-10" dirty="0">
                <a:latin typeface="Calibri"/>
                <a:cs typeface="Calibri"/>
              </a:rPr>
              <a:t>Quetzalcoatl  </a:t>
            </a:r>
            <a:r>
              <a:rPr sz="2100" b="1" spc="-20" dirty="0">
                <a:latin typeface="Calibri"/>
                <a:cs typeface="Calibri"/>
              </a:rPr>
              <a:t>era </a:t>
            </a:r>
            <a:r>
              <a:rPr sz="2100" b="1" dirty="0">
                <a:latin typeface="Calibri"/>
                <a:cs typeface="Calibri"/>
              </a:rPr>
              <a:t>un líder </a:t>
            </a:r>
            <a:r>
              <a:rPr sz="2100" b="1" spc="-5" dirty="0">
                <a:latin typeface="Calibri"/>
                <a:cs typeface="Calibri"/>
              </a:rPr>
              <a:t>bondadoso </a:t>
            </a:r>
            <a:r>
              <a:rPr sz="2100" b="1" dirty="0">
                <a:latin typeface="Calibri"/>
                <a:cs typeface="Calibri"/>
              </a:rPr>
              <a:t>que </a:t>
            </a:r>
            <a:r>
              <a:rPr sz="2100" b="1" spc="-5" dirty="0">
                <a:latin typeface="Calibri"/>
                <a:cs typeface="Calibri"/>
              </a:rPr>
              <a:t>apartó </a:t>
            </a:r>
            <a:r>
              <a:rPr sz="2100" b="1" dirty="0">
                <a:latin typeface="Calibri"/>
                <a:cs typeface="Calibri"/>
              </a:rPr>
              <a:t>a su  pueblo de los </a:t>
            </a:r>
            <a:r>
              <a:rPr sz="2100" b="1" spc="-5" dirty="0">
                <a:latin typeface="Calibri"/>
                <a:cs typeface="Calibri"/>
              </a:rPr>
              <a:t>sacrificios </a:t>
            </a:r>
            <a:r>
              <a:rPr sz="2100" b="1" dirty="0">
                <a:latin typeface="Calibri"/>
                <a:cs typeface="Calibri"/>
              </a:rPr>
              <a:t>humanos. </a:t>
            </a:r>
            <a:r>
              <a:rPr sz="2100" spc="-25" dirty="0">
                <a:latin typeface="Calibri"/>
                <a:cs typeface="Calibri"/>
              </a:rPr>
              <a:t>Era </a:t>
            </a:r>
            <a:r>
              <a:rPr sz="2100" b="1" dirty="0">
                <a:latin typeface="Calibri"/>
                <a:cs typeface="Calibri"/>
              </a:rPr>
              <a:t>de  piel </a:t>
            </a:r>
            <a:r>
              <a:rPr sz="2100" b="1" spc="-5" dirty="0">
                <a:latin typeface="Calibri"/>
                <a:cs typeface="Calibri"/>
              </a:rPr>
              <a:t>blanca, </a:t>
            </a:r>
            <a:r>
              <a:rPr sz="2100" b="1" dirty="0">
                <a:latin typeface="Calibri"/>
                <a:cs typeface="Calibri"/>
              </a:rPr>
              <a:t>de </a:t>
            </a:r>
            <a:r>
              <a:rPr sz="2100" b="1" spc="-15" dirty="0">
                <a:latin typeface="Calibri"/>
                <a:cs typeface="Calibri"/>
              </a:rPr>
              <a:t>larga </a:t>
            </a:r>
            <a:r>
              <a:rPr sz="2100" b="1" spc="-5" dirty="0">
                <a:latin typeface="Calibri"/>
                <a:cs typeface="Calibri"/>
              </a:rPr>
              <a:t>barba </a:t>
            </a:r>
            <a:r>
              <a:rPr sz="2100" dirty="0">
                <a:latin typeface="Calibri"/>
                <a:cs typeface="Calibri"/>
              </a:rPr>
              <a:t>y </a:t>
            </a:r>
            <a:r>
              <a:rPr sz="2100" spc="-5" dirty="0">
                <a:latin typeface="Calibri"/>
                <a:cs typeface="Calibri"/>
              </a:rPr>
              <a:t>predicaba </a:t>
            </a:r>
            <a:r>
              <a:rPr sz="2100" dirty="0">
                <a:latin typeface="Calibri"/>
                <a:cs typeface="Calibri"/>
              </a:rPr>
              <a:t>el  amor y la </a:t>
            </a:r>
            <a:r>
              <a:rPr sz="2100" spc="-10" dirty="0">
                <a:latin typeface="Calibri"/>
                <a:cs typeface="Calibri"/>
              </a:rPr>
              <a:t>colaboración. </a:t>
            </a:r>
            <a:r>
              <a:rPr sz="2100" b="1" spc="-25" dirty="0">
                <a:latin typeface="Calibri"/>
                <a:cs typeface="Calibri"/>
              </a:rPr>
              <a:t>Tezcatlipoca, </a:t>
            </a:r>
            <a:r>
              <a:rPr sz="2100" b="1" dirty="0">
                <a:latin typeface="Calibri"/>
                <a:cs typeface="Calibri"/>
              </a:rPr>
              <a:t>un  </a:t>
            </a:r>
            <a:r>
              <a:rPr sz="2100" b="1" spc="-10" dirty="0">
                <a:latin typeface="Calibri"/>
                <a:cs typeface="Calibri"/>
              </a:rPr>
              <a:t>sacerdote rival, </a:t>
            </a:r>
            <a:r>
              <a:rPr sz="2100" b="1" dirty="0">
                <a:latin typeface="Calibri"/>
                <a:cs typeface="Calibri"/>
              </a:rPr>
              <a:t>humilló a </a:t>
            </a:r>
            <a:r>
              <a:rPr sz="2100" b="1" spc="-10" dirty="0">
                <a:latin typeface="Calibri"/>
                <a:cs typeface="Calibri"/>
              </a:rPr>
              <a:t>Quetzalcoatl  </a:t>
            </a:r>
            <a:r>
              <a:rPr sz="2100" b="1" spc="-5" dirty="0">
                <a:latin typeface="Calibri"/>
                <a:cs typeface="Calibri"/>
              </a:rPr>
              <a:t>haciéndole </a:t>
            </a:r>
            <a:r>
              <a:rPr sz="2100" b="1" dirty="0">
                <a:latin typeface="Calibri"/>
                <a:cs typeface="Calibri"/>
              </a:rPr>
              <a:t>beber una </a:t>
            </a:r>
            <a:r>
              <a:rPr sz="2100" b="1" spc="-15" dirty="0">
                <a:latin typeface="Calibri"/>
                <a:cs typeface="Calibri"/>
              </a:rPr>
              <a:t>droga </a:t>
            </a:r>
            <a:r>
              <a:rPr sz="2100" b="1" dirty="0">
                <a:latin typeface="Calibri"/>
                <a:cs typeface="Calibri"/>
              </a:rPr>
              <a:t>que le </a:t>
            </a:r>
            <a:r>
              <a:rPr sz="2100" b="1" spc="-10" dirty="0">
                <a:latin typeface="Calibri"/>
                <a:cs typeface="Calibri"/>
              </a:rPr>
              <a:t>hizo  </a:t>
            </a:r>
            <a:r>
              <a:rPr sz="2100" b="1" spc="-5" dirty="0">
                <a:latin typeface="Calibri"/>
                <a:cs typeface="Calibri"/>
              </a:rPr>
              <a:t>perder </a:t>
            </a:r>
            <a:r>
              <a:rPr sz="2100" b="1" dirty="0">
                <a:latin typeface="Calibri"/>
                <a:cs typeface="Calibri"/>
              </a:rPr>
              <a:t>la </a:t>
            </a:r>
            <a:r>
              <a:rPr sz="2100" b="1" spc="-15" dirty="0">
                <a:latin typeface="Calibri"/>
                <a:cs typeface="Calibri"/>
              </a:rPr>
              <a:t>cordura </a:t>
            </a:r>
            <a:r>
              <a:rPr sz="2100" spc="-5" dirty="0">
                <a:latin typeface="Calibri"/>
                <a:cs typeface="Calibri"/>
              </a:rPr>
              <a:t>por unas </a:t>
            </a:r>
            <a:r>
              <a:rPr sz="2100" spc="-10" dirty="0">
                <a:latin typeface="Calibri"/>
                <a:cs typeface="Calibri"/>
              </a:rPr>
              <a:t>horas. </a:t>
            </a:r>
            <a:r>
              <a:rPr sz="2100" dirty="0">
                <a:latin typeface="Calibri"/>
                <a:cs typeface="Calibri"/>
              </a:rPr>
              <a:t>Bajo el  </a:t>
            </a:r>
            <a:r>
              <a:rPr sz="2100" spc="-10" dirty="0">
                <a:latin typeface="Calibri"/>
                <a:cs typeface="Calibri"/>
              </a:rPr>
              <a:t>influjo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droga, </a:t>
            </a:r>
            <a:r>
              <a:rPr sz="2100" b="1" spc="-10" dirty="0">
                <a:latin typeface="Calibri"/>
                <a:cs typeface="Calibri"/>
              </a:rPr>
              <a:t>Quetzacoatl </a:t>
            </a:r>
            <a:r>
              <a:rPr sz="2100" b="1" dirty="0">
                <a:latin typeface="Calibri"/>
                <a:cs typeface="Calibri"/>
              </a:rPr>
              <a:t>se puso </a:t>
            </a:r>
            <a:r>
              <a:rPr sz="2100" b="1" spc="-5" dirty="0">
                <a:latin typeface="Calibri"/>
                <a:cs typeface="Calibri"/>
              </a:rPr>
              <a:t>en  ridículo </a:t>
            </a:r>
            <a:r>
              <a:rPr sz="2100" b="1" spc="-10" dirty="0">
                <a:latin typeface="Calibri"/>
                <a:cs typeface="Calibri"/>
              </a:rPr>
              <a:t>delante </a:t>
            </a:r>
            <a:r>
              <a:rPr sz="2100" b="1" dirty="0">
                <a:latin typeface="Calibri"/>
                <a:cs typeface="Calibri"/>
              </a:rPr>
              <a:t>de sus </a:t>
            </a:r>
            <a:r>
              <a:rPr sz="2100" b="1" spc="-5" dirty="0">
                <a:latin typeface="Calibri"/>
                <a:cs typeface="Calibri"/>
              </a:rPr>
              <a:t>súbditos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10" dirty="0">
                <a:latin typeface="Calibri"/>
                <a:cs typeface="Calibri"/>
              </a:rPr>
              <a:t>tuvo </a:t>
            </a:r>
            <a:r>
              <a:rPr sz="2100" b="1" dirty="0">
                <a:latin typeface="Calibri"/>
                <a:cs typeface="Calibri"/>
              </a:rPr>
              <a:t>que  </a:t>
            </a:r>
            <a:r>
              <a:rPr sz="2100" b="1" spc="-10" dirty="0">
                <a:latin typeface="Calibri"/>
                <a:cs typeface="Calibri"/>
              </a:rPr>
              <a:t>exiliarse</a:t>
            </a:r>
            <a:r>
              <a:rPr sz="2100" spc="-10" dirty="0">
                <a:latin typeface="Calibri"/>
                <a:cs typeface="Calibri"/>
              </a:rPr>
              <a:t>. </a:t>
            </a:r>
            <a:r>
              <a:rPr sz="2100" dirty="0">
                <a:latin typeface="Calibri"/>
                <a:cs typeface="Calibri"/>
              </a:rPr>
              <a:t>Al </a:t>
            </a:r>
            <a:r>
              <a:rPr sz="2100" spc="-5" dirty="0">
                <a:latin typeface="Calibri"/>
                <a:cs typeface="Calibri"/>
              </a:rPr>
              <a:t>salir de </a:t>
            </a:r>
            <a:r>
              <a:rPr sz="2100" dirty="0">
                <a:latin typeface="Calibri"/>
                <a:cs typeface="Calibri"/>
              </a:rPr>
              <a:t>la ciudad, </a:t>
            </a:r>
            <a:r>
              <a:rPr sz="2100" b="1" spc="-10" dirty="0">
                <a:latin typeface="Calibri"/>
                <a:cs typeface="Calibri"/>
              </a:rPr>
              <a:t>Quetzalcoatl  juró volver </a:t>
            </a:r>
            <a:r>
              <a:rPr sz="2100" b="1" spc="-15" dirty="0">
                <a:latin typeface="Calibri"/>
                <a:cs typeface="Calibri"/>
              </a:rPr>
              <a:t>para vengarse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15" dirty="0">
                <a:latin typeface="Calibri"/>
                <a:cs typeface="Calibri"/>
              </a:rPr>
              <a:t>recuperar </a:t>
            </a:r>
            <a:r>
              <a:rPr sz="2100" b="1" dirty="0">
                <a:latin typeface="Calibri"/>
                <a:cs typeface="Calibri"/>
              </a:rPr>
              <a:t>su  </a:t>
            </a:r>
            <a:r>
              <a:rPr sz="2100" b="1" spc="-5" dirty="0">
                <a:latin typeface="Calibri"/>
                <a:cs typeface="Calibri"/>
              </a:rPr>
              <a:t>ciudad</a:t>
            </a:r>
            <a:r>
              <a:rPr sz="2100" spc="-5" dirty="0">
                <a:latin typeface="Calibri"/>
                <a:cs typeface="Calibri"/>
              </a:rPr>
              <a:t>. Los aztecas </a:t>
            </a:r>
            <a:r>
              <a:rPr sz="2100" spc="-10" dirty="0">
                <a:latin typeface="Calibri"/>
                <a:cs typeface="Calibri"/>
              </a:rPr>
              <a:t>siempre </a:t>
            </a:r>
            <a:r>
              <a:rPr sz="2100" spc="-15" dirty="0">
                <a:latin typeface="Calibri"/>
                <a:cs typeface="Calibri"/>
              </a:rPr>
              <a:t>esperaron </a:t>
            </a:r>
            <a:r>
              <a:rPr sz="2100" spc="-5" dirty="0">
                <a:latin typeface="Calibri"/>
                <a:cs typeface="Calibri"/>
              </a:rPr>
              <a:t>que  </a:t>
            </a:r>
            <a:r>
              <a:rPr sz="2100" spc="-10" dirty="0">
                <a:latin typeface="Calibri"/>
                <a:cs typeface="Calibri"/>
              </a:rPr>
              <a:t>Quetzacoatl </a:t>
            </a:r>
            <a:r>
              <a:rPr sz="2100" spc="-15" dirty="0">
                <a:latin typeface="Calibri"/>
                <a:cs typeface="Calibri"/>
              </a:rPr>
              <a:t>regresara </a:t>
            </a:r>
            <a:r>
              <a:rPr sz="2100" spc="-10" dirty="0">
                <a:latin typeface="Calibri"/>
                <a:cs typeface="Calibri"/>
              </a:rPr>
              <a:t>entonces </a:t>
            </a:r>
            <a:r>
              <a:rPr sz="2100" b="1" spc="-5" dirty="0">
                <a:latin typeface="Calibri"/>
                <a:cs typeface="Calibri"/>
              </a:rPr>
              <a:t>cuando  Hernán </a:t>
            </a:r>
            <a:r>
              <a:rPr sz="2100" b="1" spc="-10" dirty="0">
                <a:latin typeface="Calibri"/>
                <a:cs typeface="Calibri"/>
              </a:rPr>
              <a:t>Cortés, </a:t>
            </a:r>
            <a:r>
              <a:rPr sz="2100" b="1" spc="-5" dirty="0">
                <a:latin typeface="Calibri"/>
                <a:cs typeface="Calibri"/>
              </a:rPr>
              <a:t>llego </a:t>
            </a:r>
            <a:r>
              <a:rPr sz="2100" b="1" dirty="0">
                <a:latin typeface="Calibri"/>
                <a:cs typeface="Calibri"/>
              </a:rPr>
              <a:t>a </a:t>
            </a:r>
            <a:r>
              <a:rPr sz="2100" b="1" spc="-10" dirty="0">
                <a:latin typeface="Calibri"/>
                <a:cs typeface="Calibri"/>
              </a:rPr>
              <a:t>conquistarlos, </a:t>
            </a:r>
            <a:r>
              <a:rPr sz="2100" b="1" dirty="0">
                <a:latin typeface="Calibri"/>
                <a:cs typeface="Calibri"/>
              </a:rPr>
              <a:t>los  </a:t>
            </a:r>
            <a:r>
              <a:rPr sz="2100" b="1" spc="-10" dirty="0">
                <a:latin typeface="Calibri"/>
                <a:cs typeface="Calibri"/>
              </a:rPr>
              <a:t>aztecas </a:t>
            </a:r>
            <a:r>
              <a:rPr sz="2100" b="1" spc="-20" dirty="0">
                <a:latin typeface="Calibri"/>
                <a:cs typeface="Calibri"/>
              </a:rPr>
              <a:t>creyeron </a:t>
            </a:r>
            <a:r>
              <a:rPr sz="2100" b="1" dirty="0">
                <a:latin typeface="Calibri"/>
                <a:cs typeface="Calibri"/>
              </a:rPr>
              <a:t>que </a:t>
            </a:r>
            <a:r>
              <a:rPr sz="2100" b="1" spc="-20" dirty="0">
                <a:latin typeface="Calibri"/>
                <a:cs typeface="Calibri"/>
              </a:rPr>
              <a:t>era </a:t>
            </a:r>
            <a:r>
              <a:rPr sz="2100" b="1" spc="-10" dirty="0">
                <a:latin typeface="Calibri"/>
                <a:cs typeface="Calibri"/>
              </a:rPr>
              <a:t>Qetzalcoatl </a:t>
            </a:r>
            <a:r>
              <a:rPr sz="2100" b="1" dirty="0">
                <a:latin typeface="Calibri"/>
                <a:cs typeface="Calibri"/>
              </a:rPr>
              <a:t>que  </a:t>
            </a:r>
            <a:r>
              <a:rPr sz="2100" b="1" spc="-10" dirty="0">
                <a:latin typeface="Calibri"/>
                <a:cs typeface="Calibri"/>
              </a:rPr>
              <a:t>venía </a:t>
            </a:r>
            <a:r>
              <a:rPr sz="2100" b="1" dirty="0">
                <a:latin typeface="Calibri"/>
                <a:cs typeface="Calibri"/>
              </a:rPr>
              <a:t>a </a:t>
            </a:r>
            <a:r>
              <a:rPr sz="2100" b="1" spc="-5" dirty="0">
                <a:latin typeface="Calibri"/>
                <a:cs typeface="Calibri"/>
              </a:rPr>
              <a:t>cumplir </a:t>
            </a:r>
            <a:r>
              <a:rPr sz="2100" b="1" dirty="0">
                <a:latin typeface="Calibri"/>
                <a:cs typeface="Calibri"/>
              </a:rPr>
              <a:t>su </a:t>
            </a:r>
            <a:r>
              <a:rPr sz="2100" b="1" spc="-5" dirty="0">
                <a:latin typeface="Calibri"/>
                <a:cs typeface="Calibri"/>
              </a:rPr>
              <a:t>promesa </a:t>
            </a:r>
            <a:r>
              <a:rPr sz="2100" b="1" dirty="0">
                <a:latin typeface="Calibri"/>
                <a:cs typeface="Calibri"/>
              </a:rPr>
              <a:t>de </a:t>
            </a:r>
            <a:r>
              <a:rPr sz="2100" b="1" spc="-15" dirty="0">
                <a:latin typeface="Calibri"/>
                <a:cs typeface="Calibri"/>
              </a:rPr>
              <a:t>venganza </a:t>
            </a:r>
            <a:r>
              <a:rPr sz="2100" dirty="0">
                <a:latin typeface="Calibri"/>
                <a:cs typeface="Calibri"/>
              </a:rPr>
              <a:t>y  lo </a:t>
            </a:r>
            <a:r>
              <a:rPr sz="2100" spc="-10" dirty="0">
                <a:latin typeface="Calibri"/>
                <a:cs typeface="Calibri"/>
              </a:rPr>
              <a:t>recibieron </a:t>
            </a:r>
            <a:r>
              <a:rPr sz="2100" spc="-5" dirty="0">
                <a:latin typeface="Calibri"/>
                <a:cs typeface="Calibri"/>
              </a:rPr>
              <a:t>con </a:t>
            </a:r>
            <a:r>
              <a:rPr sz="2100" spc="-15" dirty="0">
                <a:latin typeface="Calibri"/>
                <a:cs typeface="Calibri"/>
              </a:rPr>
              <a:t>oro </a:t>
            </a:r>
            <a:r>
              <a:rPr sz="2100" dirty="0">
                <a:latin typeface="Calibri"/>
                <a:cs typeface="Calibri"/>
              </a:rPr>
              <a:t>y </a:t>
            </a:r>
            <a:r>
              <a:rPr sz="2100" spc="-10" dirty="0">
                <a:latin typeface="Calibri"/>
                <a:cs typeface="Calibri"/>
              </a:rPr>
              <a:t>fiestas creyendo </a:t>
            </a:r>
            <a:r>
              <a:rPr sz="2100" spc="-5" dirty="0">
                <a:latin typeface="Calibri"/>
                <a:cs typeface="Calibri"/>
              </a:rPr>
              <a:t>que  </a:t>
            </a:r>
            <a:r>
              <a:rPr sz="2100" dirty="0">
                <a:latin typeface="Calibri"/>
                <a:cs typeface="Calibri"/>
              </a:rPr>
              <a:t>el </a:t>
            </a:r>
            <a:r>
              <a:rPr sz="2100" spc="-20" dirty="0">
                <a:latin typeface="Calibri"/>
                <a:cs typeface="Calibri"/>
              </a:rPr>
              <a:t>era </a:t>
            </a:r>
            <a:r>
              <a:rPr sz="2100" dirty="0">
                <a:latin typeface="Calibri"/>
                <a:cs typeface="Calibri"/>
              </a:rPr>
              <a:t>la </a:t>
            </a:r>
            <a:r>
              <a:rPr sz="2100" spc="-10" dirty="0">
                <a:latin typeface="Calibri"/>
                <a:cs typeface="Calibri"/>
              </a:rPr>
              <a:t>serpiente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emplumada.</a:t>
            </a:r>
          </a:p>
        </p:txBody>
      </p:sp>
      <p:sp>
        <p:nvSpPr>
          <p:cNvPr id="5" name="object 5"/>
          <p:cNvSpPr/>
          <p:nvPr/>
        </p:nvSpPr>
        <p:spPr>
          <a:xfrm>
            <a:off x="5289803" y="764286"/>
            <a:ext cx="3800475" cy="310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89803" y="3866386"/>
            <a:ext cx="3802379" cy="2956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5041" y="108331"/>
            <a:ext cx="33724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Sacrificios</a:t>
            </a:r>
            <a:r>
              <a:rPr spc="-65" dirty="0"/>
              <a:t> </a:t>
            </a:r>
            <a:r>
              <a:rPr spc="-5" dirty="0"/>
              <a:t>humanos</a:t>
            </a:r>
          </a:p>
        </p:txBody>
      </p:sp>
      <p:sp>
        <p:nvSpPr>
          <p:cNvPr id="4" name="object 4"/>
          <p:cNvSpPr/>
          <p:nvPr/>
        </p:nvSpPr>
        <p:spPr>
          <a:xfrm>
            <a:off x="97535" y="1043939"/>
            <a:ext cx="5495544" cy="1827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0576" y="1397409"/>
            <a:ext cx="5049520" cy="15182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315"/>
              </a:spcBef>
            </a:pPr>
            <a:r>
              <a:rPr sz="2100" dirty="0">
                <a:latin typeface="Calibri"/>
                <a:cs typeface="Calibri"/>
              </a:rPr>
              <a:t>Un </a:t>
            </a:r>
            <a:r>
              <a:rPr sz="2100" spc="-10" dirty="0">
                <a:latin typeface="Calibri"/>
                <a:cs typeface="Calibri"/>
              </a:rPr>
              <a:t>elemento fundamental </a:t>
            </a:r>
            <a:r>
              <a:rPr sz="2100" dirty="0">
                <a:latin typeface="Calibri"/>
                <a:cs typeface="Calibri"/>
              </a:rPr>
              <a:t>en el </a:t>
            </a:r>
            <a:r>
              <a:rPr sz="2100" spc="-5" dirty="0">
                <a:latin typeface="Calibri"/>
                <a:cs typeface="Calibri"/>
              </a:rPr>
              <a:t>culto </a:t>
            </a:r>
            <a:r>
              <a:rPr sz="2100" spc="-10" dirty="0">
                <a:latin typeface="Calibri"/>
                <a:cs typeface="Calibri"/>
              </a:rPr>
              <a:t>religioso  </a:t>
            </a:r>
            <a:r>
              <a:rPr sz="2100" spc="-15" dirty="0">
                <a:latin typeface="Calibri"/>
                <a:cs typeface="Calibri"/>
              </a:rPr>
              <a:t>eran </a:t>
            </a:r>
            <a:r>
              <a:rPr sz="2100" b="1" dirty="0">
                <a:latin typeface="Calibri"/>
                <a:cs typeface="Calibri"/>
              </a:rPr>
              <a:t>los </a:t>
            </a:r>
            <a:r>
              <a:rPr sz="2100" b="1" spc="-5" dirty="0">
                <a:latin typeface="Calibri"/>
                <a:cs typeface="Calibri"/>
              </a:rPr>
              <a:t>sacrificios humanos</a:t>
            </a:r>
            <a:r>
              <a:rPr sz="2100" spc="-5" dirty="0">
                <a:latin typeface="Calibri"/>
                <a:cs typeface="Calibri"/>
              </a:rPr>
              <a:t>, que </a:t>
            </a:r>
            <a:r>
              <a:rPr sz="2100" spc="-20" dirty="0">
                <a:latin typeface="Calibri"/>
                <a:cs typeface="Calibri"/>
              </a:rPr>
              <a:t>para </a:t>
            </a:r>
            <a:r>
              <a:rPr sz="2100" dirty="0">
                <a:latin typeface="Calibri"/>
                <a:cs typeface="Calibri"/>
              </a:rPr>
              <a:t>los  </a:t>
            </a:r>
            <a:r>
              <a:rPr sz="2100" spc="-5" dirty="0">
                <a:latin typeface="Calibri"/>
                <a:cs typeface="Calibri"/>
              </a:rPr>
              <a:t>aztecas </a:t>
            </a:r>
            <a:r>
              <a:rPr sz="2100" spc="-15" dirty="0">
                <a:latin typeface="Calibri"/>
                <a:cs typeface="Calibri"/>
              </a:rPr>
              <a:t>eran </a:t>
            </a:r>
            <a:r>
              <a:rPr sz="2100" spc="-5" dirty="0">
                <a:latin typeface="Calibri"/>
                <a:cs typeface="Calibri"/>
              </a:rPr>
              <a:t>una especie de </a:t>
            </a:r>
            <a:r>
              <a:rPr sz="2100" b="1" spc="-5" dirty="0">
                <a:latin typeface="Calibri"/>
                <a:cs typeface="Calibri"/>
              </a:rPr>
              <a:t>compensación </a:t>
            </a:r>
            <a:r>
              <a:rPr sz="2100" b="1" dirty="0">
                <a:latin typeface="Calibri"/>
                <a:cs typeface="Calibri"/>
              </a:rPr>
              <a:t>o  </a:t>
            </a:r>
            <a:r>
              <a:rPr sz="2100" b="1" spc="-10" dirty="0">
                <a:latin typeface="Calibri"/>
                <a:cs typeface="Calibri"/>
              </a:rPr>
              <a:t>pago </a:t>
            </a:r>
            <a:r>
              <a:rPr sz="2100" b="1" dirty="0">
                <a:latin typeface="Calibri"/>
                <a:cs typeface="Calibri"/>
              </a:rPr>
              <a:t>que los </a:t>
            </a:r>
            <a:r>
              <a:rPr sz="2100" b="1" spc="-5" dirty="0">
                <a:latin typeface="Calibri"/>
                <a:cs typeface="Calibri"/>
              </a:rPr>
              <a:t>hombres daban </a:t>
            </a:r>
            <a:r>
              <a:rPr sz="2100" b="1" dirty="0">
                <a:latin typeface="Calibri"/>
                <a:cs typeface="Calibri"/>
              </a:rPr>
              <a:t>a los dioses. La  </a:t>
            </a:r>
            <a:r>
              <a:rPr sz="2100" b="1" spc="-5" dirty="0">
                <a:latin typeface="Calibri"/>
                <a:cs typeface="Calibri"/>
              </a:rPr>
              <a:t>sangre </a:t>
            </a:r>
            <a:r>
              <a:rPr sz="2100" b="1" spc="-10" dirty="0">
                <a:latin typeface="Calibri"/>
                <a:cs typeface="Calibri"/>
              </a:rPr>
              <a:t>mantenía vivo </a:t>
            </a:r>
            <a:r>
              <a:rPr sz="2100" b="1" dirty="0">
                <a:latin typeface="Calibri"/>
                <a:cs typeface="Calibri"/>
              </a:rPr>
              <a:t>al</a:t>
            </a:r>
            <a:r>
              <a:rPr sz="2100" b="1" spc="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sol.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2212" y="3598164"/>
            <a:ext cx="5058156" cy="2983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1358" y="3486052"/>
            <a:ext cx="4646930" cy="27019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31750">
              <a:lnSpc>
                <a:spcPts val="2090"/>
              </a:lnSpc>
              <a:spcBef>
                <a:spcPts val="325"/>
              </a:spcBef>
            </a:pPr>
            <a:r>
              <a:rPr sz="1900" spc="-10" dirty="0">
                <a:latin typeface="Calibri"/>
                <a:cs typeface="Calibri"/>
              </a:rPr>
              <a:t>Realizaban </a:t>
            </a:r>
            <a:r>
              <a:rPr sz="1900" spc="-5" dirty="0">
                <a:latin typeface="Calibri"/>
                <a:cs typeface="Calibri"/>
              </a:rPr>
              <a:t>las llamadas </a:t>
            </a:r>
            <a:r>
              <a:rPr sz="1900" spc="-10" dirty="0">
                <a:latin typeface="Calibri"/>
                <a:cs typeface="Calibri"/>
              </a:rPr>
              <a:t>“</a:t>
            </a:r>
            <a:r>
              <a:rPr sz="1900" b="1" spc="-10" dirty="0">
                <a:latin typeface="Calibri"/>
                <a:cs typeface="Calibri"/>
              </a:rPr>
              <a:t>Guerras </a:t>
            </a:r>
            <a:r>
              <a:rPr sz="1900" b="1" spc="-5" dirty="0">
                <a:latin typeface="Calibri"/>
                <a:cs typeface="Calibri"/>
              </a:rPr>
              <a:t>Floridas” </a:t>
            </a:r>
            <a:r>
              <a:rPr sz="1900" spc="-10" dirty="0">
                <a:latin typeface="Calibri"/>
                <a:cs typeface="Calibri"/>
              </a:rPr>
              <a:t>con  </a:t>
            </a:r>
            <a:r>
              <a:rPr sz="1900" spc="-5" dirty="0">
                <a:latin typeface="Calibri"/>
                <a:cs typeface="Calibri"/>
              </a:rPr>
              <a:t>el fin </a:t>
            </a:r>
            <a:r>
              <a:rPr sz="1900" b="1" spc="-5" dirty="0">
                <a:latin typeface="Calibri"/>
                <a:cs typeface="Calibri"/>
              </a:rPr>
              <a:t>de hacer prisioneros </a:t>
            </a:r>
            <a:r>
              <a:rPr sz="1900" b="1" spc="-15" dirty="0">
                <a:latin typeface="Calibri"/>
                <a:cs typeface="Calibri"/>
              </a:rPr>
              <a:t>para </a:t>
            </a:r>
            <a:r>
              <a:rPr sz="1900" b="1" dirty="0">
                <a:latin typeface="Calibri"/>
                <a:cs typeface="Calibri"/>
              </a:rPr>
              <a:t>el </a:t>
            </a:r>
            <a:r>
              <a:rPr sz="1900" b="1" spc="-5" dirty="0">
                <a:latin typeface="Calibri"/>
                <a:cs typeface="Calibri"/>
              </a:rPr>
              <a:t>sacrificio</a:t>
            </a:r>
            <a:r>
              <a:rPr sz="1900" spc="-5" dirty="0">
                <a:latin typeface="Calibri"/>
                <a:cs typeface="Calibri"/>
              </a:rPr>
              <a:t>. </a:t>
            </a:r>
            <a:r>
              <a:rPr sz="1900" spc="-10" dirty="0">
                <a:latin typeface="Calibri"/>
                <a:cs typeface="Calibri"/>
              </a:rPr>
              <a:t>El  </a:t>
            </a:r>
            <a:r>
              <a:rPr sz="1900" spc="-5" dirty="0">
                <a:latin typeface="Calibri"/>
                <a:cs typeface="Calibri"/>
              </a:rPr>
              <a:t>sentido de la </a:t>
            </a:r>
            <a:r>
              <a:rPr sz="1900" spc="-10" dirty="0">
                <a:latin typeface="Calibri"/>
                <a:cs typeface="Calibri"/>
              </a:rPr>
              <a:t>ofrenda </a:t>
            </a:r>
            <a:r>
              <a:rPr sz="1900" spc="-5" dirty="0">
                <a:latin typeface="Calibri"/>
                <a:cs typeface="Calibri"/>
              </a:rPr>
              <a:t>de </a:t>
            </a:r>
            <a:r>
              <a:rPr sz="1900" spc="-10" dirty="0">
                <a:latin typeface="Calibri"/>
                <a:cs typeface="Calibri"/>
              </a:rPr>
              <a:t>seres humanos </a:t>
            </a:r>
            <a:r>
              <a:rPr sz="1900" spc="-5" dirty="0">
                <a:latin typeface="Calibri"/>
                <a:cs typeface="Calibri"/>
              </a:rPr>
              <a:t>y  animales </a:t>
            </a:r>
            <a:r>
              <a:rPr sz="1900" spc="-15" dirty="0">
                <a:latin typeface="Calibri"/>
                <a:cs typeface="Calibri"/>
              </a:rPr>
              <a:t>era </a:t>
            </a:r>
            <a:r>
              <a:rPr sz="1900" b="1" spc="-10" dirty="0">
                <a:latin typeface="Calibri"/>
                <a:cs typeface="Calibri"/>
              </a:rPr>
              <a:t>alimentar </a:t>
            </a:r>
            <a:r>
              <a:rPr sz="1900" b="1" spc="-5" dirty="0">
                <a:latin typeface="Calibri"/>
                <a:cs typeface="Calibri"/>
              </a:rPr>
              <a:t>a las</a:t>
            </a:r>
            <a:r>
              <a:rPr sz="1900" b="1" spc="3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deidades</a:t>
            </a:r>
            <a:endParaRPr sz="1900" dirty="0">
              <a:latin typeface="Calibri"/>
              <a:cs typeface="Calibri"/>
            </a:endParaRPr>
          </a:p>
          <a:p>
            <a:pPr marL="12700">
              <a:lnSpc>
                <a:spcPts val="1950"/>
              </a:lnSpc>
            </a:pPr>
            <a:r>
              <a:rPr sz="1900" b="1" spc="-10" dirty="0">
                <a:latin typeface="Calibri"/>
                <a:cs typeface="Calibri"/>
              </a:rPr>
              <a:t>solares </a:t>
            </a:r>
            <a:r>
              <a:rPr sz="1900" spc="-15" dirty="0">
                <a:latin typeface="Calibri"/>
                <a:cs typeface="Calibri"/>
              </a:rPr>
              <a:t>para </a:t>
            </a:r>
            <a:r>
              <a:rPr sz="1900" spc="-10" dirty="0">
                <a:latin typeface="Calibri"/>
                <a:cs typeface="Calibri"/>
              </a:rPr>
              <a:t>asegurar </a:t>
            </a:r>
            <a:r>
              <a:rPr sz="1900" spc="-5" dirty="0">
                <a:latin typeface="Calibri"/>
                <a:cs typeface="Calibri"/>
              </a:rPr>
              <a:t>la </a:t>
            </a:r>
            <a:r>
              <a:rPr sz="1900" spc="-10" dirty="0">
                <a:latin typeface="Calibri"/>
                <a:cs typeface="Calibri"/>
              </a:rPr>
              <a:t>continuidad </a:t>
            </a:r>
            <a:r>
              <a:rPr sz="1900" spc="-5" dirty="0">
                <a:latin typeface="Calibri"/>
                <a:cs typeface="Calibri"/>
              </a:rPr>
              <a:t>de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su</a:t>
            </a:r>
            <a:endParaRPr sz="1900" dirty="0">
              <a:latin typeface="Calibri"/>
              <a:cs typeface="Calibri"/>
            </a:endParaRPr>
          </a:p>
          <a:p>
            <a:pPr marL="12700" marR="5080">
              <a:lnSpc>
                <a:spcPts val="2090"/>
              </a:lnSpc>
              <a:spcBef>
                <a:spcPts val="135"/>
              </a:spcBef>
            </a:pPr>
            <a:r>
              <a:rPr sz="1900" spc="-5" dirty="0">
                <a:latin typeface="Calibri"/>
                <a:cs typeface="Calibri"/>
              </a:rPr>
              <a:t>aparición cada </a:t>
            </a:r>
            <a:r>
              <a:rPr sz="1900" spc="-10" dirty="0">
                <a:latin typeface="Calibri"/>
                <a:cs typeface="Calibri"/>
              </a:rPr>
              <a:t>día </a:t>
            </a:r>
            <a:r>
              <a:rPr sz="1900" spc="-5" dirty="0">
                <a:latin typeface="Calibri"/>
                <a:cs typeface="Calibri"/>
              </a:rPr>
              <a:t>y </a:t>
            </a:r>
            <a:r>
              <a:rPr sz="1900" spc="-10" dirty="0">
                <a:latin typeface="Calibri"/>
                <a:cs typeface="Calibri"/>
              </a:rPr>
              <a:t>con </a:t>
            </a:r>
            <a:r>
              <a:rPr sz="1900" spc="-5" dirty="0">
                <a:latin typeface="Calibri"/>
                <a:cs typeface="Calibri"/>
              </a:rPr>
              <a:t>ello la </a:t>
            </a:r>
            <a:r>
              <a:rPr sz="1900" spc="-10" dirty="0">
                <a:latin typeface="Calibri"/>
                <a:cs typeface="Calibri"/>
              </a:rPr>
              <a:t>permanencia de  </a:t>
            </a:r>
            <a:r>
              <a:rPr sz="1900" spc="-5" dirty="0">
                <a:latin typeface="Calibri"/>
                <a:cs typeface="Calibri"/>
              </a:rPr>
              <a:t>la vida. </a:t>
            </a:r>
            <a:r>
              <a:rPr sz="1900" spc="-15" dirty="0">
                <a:latin typeface="Calibri"/>
                <a:cs typeface="Calibri"/>
              </a:rPr>
              <a:t>Entre </a:t>
            </a:r>
            <a:r>
              <a:rPr sz="1900" b="1" spc="-5" dirty="0">
                <a:latin typeface="Calibri"/>
                <a:cs typeface="Calibri"/>
              </a:rPr>
              <a:t>mas </a:t>
            </a:r>
            <a:r>
              <a:rPr sz="1900" b="1" spc="-15" dirty="0">
                <a:latin typeface="Calibri"/>
                <a:cs typeface="Calibri"/>
              </a:rPr>
              <a:t>ferros </a:t>
            </a:r>
            <a:r>
              <a:rPr sz="1900" b="1" spc="-5" dirty="0">
                <a:latin typeface="Calibri"/>
                <a:cs typeface="Calibri"/>
              </a:rPr>
              <a:t>el </a:t>
            </a:r>
            <a:r>
              <a:rPr sz="1900" b="1" spc="-15" dirty="0">
                <a:latin typeface="Calibri"/>
                <a:cs typeface="Calibri"/>
              </a:rPr>
              <a:t>guerrero </a:t>
            </a:r>
            <a:r>
              <a:rPr sz="1900" b="1" spc="-10" dirty="0">
                <a:latin typeface="Calibri"/>
                <a:cs typeface="Calibri"/>
              </a:rPr>
              <a:t>capturado  </a:t>
            </a:r>
            <a:r>
              <a:rPr sz="1900" b="1" spc="-5" dirty="0">
                <a:latin typeface="Calibri"/>
                <a:cs typeface="Calibri"/>
              </a:rPr>
              <a:t>mas </a:t>
            </a:r>
            <a:r>
              <a:rPr sz="1900" b="1" spc="-10" dirty="0">
                <a:latin typeface="Calibri"/>
                <a:cs typeface="Calibri"/>
              </a:rPr>
              <a:t>satisfechos </a:t>
            </a:r>
            <a:r>
              <a:rPr sz="1900" b="1" spc="-15" dirty="0">
                <a:latin typeface="Calibri"/>
                <a:cs typeface="Calibri"/>
              </a:rPr>
              <a:t>estarán </a:t>
            </a:r>
            <a:r>
              <a:rPr sz="1900" b="1" spc="-5" dirty="0">
                <a:latin typeface="Calibri"/>
                <a:cs typeface="Calibri"/>
              </a:rPr>
              <a:t>los </a:t>
            </a:r>
            <a:r>
              <a:rPr sz="1900" b="1" dirty="0">
                <a:latin typeface="Calibri"/>
                <a:cs typeface="Calibri"/>
              </a:rPr>
              <a:t>dioses</a:t>
            </a:r>
            <a:r>
              <a:rPr sz="1900" dirty="0">
                <a:latin typeface="Calibri"/>
                <a:cs typeface="Calibri"/>
              </a:rPr>
              <a:t>. </a:t>
            </a:r>
            <a:r>
              <a:rPr sz="1900" spc="-5" dirty="0">
                <a:latin typeface="Calibri"/>
                <a:cs typeface="Calibri"/>
              </a:rPr>
              <a:t>Incluso  </a:t>
            </a:r>
            <a:r>
              <a:rPr sz="1900" spc="-10" dirty="0">
                <a:latin typeface="Calibri"/>
                <a:cs typeface="Calibri"/>
              </a:rPr>
              <a:t>existían </a:t>
            </a:r>
            <a:r>
              <a:rPr sz="1900" b="1" spc="-10" dirty="0">
                <a:latin typeface="Calibri"/>
                <a:cs typeface="Calibri"/>
              </a:rPr>
              <a:t>guerreros </a:t>
            </a:r>
            <a:r>
              <a:rPr sz="1900" b="1" spc="-5" dirty="0">
                <a:latin typeface="Calibri"/>
                <a:cs typeface="Calibri"/>
              </a:rPr>
              <a:t>que </a:t>
            </a:r>
            <a:r>
              <a:rPr sz="1900" b="1" spc="-10" dirty="0">
                <a:latin typeface="Calibri"/>
                <a:cs typeface="Calibri"/>
              </a:rPr>
              <a:t>ganaban </a:t>
            </a:r>
            <a:r>
              <a:rPr sz="1900" b="1" spc="-5" dirty="0">
                <a:latin typeface="Calibri"/>
                <a:cs typeface="Calibri"/>
              </a:rPr>
              <a:t>y decidían  </a:t>
            </a:r>
            <a:r>
              <a:rPr sz="1900" b="1" spc="-10" dirty="0">
                <a:latin typeface="Calibri"/>
                <a:cs typeface="Calibri"/>
              </a:rPr>
              <a:t>ofrecerse </a:t>
            </a:r>
            <a:r>
              <a:rPr sz="1900" b="1" dirty="0">
                <a:latin typeface="Calibri"/>
                <a:cs typeface="Calibri"/>
              </a:rPr>
              <a:t>en </a:t>
            </a:r>
            <a:r>
              <a:rPr sz="1900" b="1" spc="-5" dirty="0">
                <a:latin typeface="Calibri"/>
                <a:cs typeface="Calibri"/>
              </a:rPr>
              <a:t>sacrificio por que </a:t>
            </a:r>
            <a:r>
              <a:rPr sz="1900" b="1" spc="-20" dirty="0">
                <a:latin typeface="Calibri"/>
                <a:cs typeface="Calibri"/>
              </a:rPr>
              <a:t>era </a:t>
            </a:r>
            <a:r>
              <a:rPr sz="1900" b="1" spc="-5" dirty="0">
                <a:latin typeface="Calibri"/>
                <a:cs typeface="Calibri"/>
              </a:rPr>
              <a:t>un</a:t>
            </a:r>
            <a:r>
              <a:rPr sz="1900" b="1" spc="35" dirty="0">
                <a:latin typeface="Calibri"/>
                <a:cs typeface="Calibri"/>
              </a:rPr>
              <a:t> </a:t>
            </a:r>
            <a:r>
              <a:rPr sz="1900" b="1" spc="-30" dirty="0">
                <a:latin typeface="Calibri"/>
                <a:cs typeface="Calibri"/>
              </a:rPr>
              <a:t>honor.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36108" y="3621785"/>
            <a:ext cx="3707891" cy="2996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2225" y="366043"/>
            <a:ext cx="3240023" cy="3120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612" y="201549"/>
            <a:ext cx="4963795" cy="2844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1800"/>
              </a:lnSpc>
              <a:spcBef>
                <a:spcPts val="300"/>
              </a:spcBef>
            </a:pPr>
            <a:r>
              <a:rPr sz="2000" b="1" spc="-15" dirty="0">
                <a:latin typeface="Calibri"/>
                <a:cs typeface="Calibri"/>
              </a:rPr>
              <a:t>Tzompantli: </a:t>
            </a:r>
            <a:r>
              <a:rPr sz="2000" spc="-5" dirty="0">
                <a:latin typeface="Calibri"/>
                <a:cs typeface="Calibri"/>
              </a:rPr>
              <a:t>altar </a:t>
            </a:r>
            <a:r>
              <a:rPr sz="2000" dirty="0">
                <a:latin typeface="Calibri"/>
                <a:cs typeface="Calibri"/>
              </a:rPr>
              <a:t>donde </a:t>
            </a:r>
            <a:r>
              <a:rPr sz="2000" spc="-5" dirty="0">
                <a:latin typeface="Calibri"/>
                <a:cs typeface="Calibri"/>
              </a:rPr>
              <a:t>se </a:t>
            </a:r>
            <a:r>
              <a:rPr sz="2000" b="1" spc="-5" dirty="0">
                <a:latin typeface="Calibri"/>
                <a:cs typeface="Calibri"/>
              </a:rPr>
              <a:t>empalaban </a:t>
            </a:r>
            <a:r>
              <a:rPr sz="2000" b="1" spc="-15" dirty="0">
                <a:latin typeface="Calibri"/>
                <a:cs typeface="Calibri"/>
              </a:rPr>
              <a:t>ante </a:t>
            </a:r>
            <a:r>
              <a:rPr sz="2000" b="1" dirty="0">
                <a:latin typeface="Calibri"/>
                <a:cs typeface="Calibri"/>
              </a:rPr>
              <a:t>la  </a:t>
            </a:r>
            <a:r>
              <a:rPr sz="2000" b="1" spc="-15" dirty="0">
                <a:latin typeface="Calibri"/>
                <a:cs typeface="Calibri"/>
              </a:rPr>
              <a:t>vista </a:t>
            </a:r>
            <a:r>
              <a:rPr sz="2000" b="1" dirty="0">
                <a:latin typeface="Calibri"/>
                <a:cs typeface="Calibri"/>
              </a:rPr>
              <a:t>pública </a:t>
            </a:r>
            <a:r>
              <a:rPr sz="2000" b="1" spc="-5" dirty="0">
                <a:latin typeface="Calibri"/>
                <a:cs typeface="Calibri"/>
              </a:rPr>
              <a:t>las </a:t>
            </a:r>
            <a:r>
              <a:rPr sz="2000" b="1" spc="-10" dirty="0">
                <a:latin typeface="Calibri"/>
                <a:cs typeface="Calibri"/>
              </a:rPr>
              <a:t>cabezas </a:t>
            </a:r>
            <a:r>
              <a:rPr sz="2000" b="1" dirty="0">
                <a:latin typeface="Calibri"/>
                <a:cs typeface="Calibri"/>
              </a:rPr>
              <a:t>aún </a:t>
            </a:r>
            <a:r>
              <a:rPr sz="2000" b="1" spc="-5" dirty="0">
                <a:latin typeface="Calibri"/>
                <a:cs typeface="Calibri"/>
              </a:rPr>
              <a:t>sangrientas </a:t>
            </a:r>
            <a:r>
              <a:rPr sz="2000" b="1" dirty="0">
                <a:latin typeface="Calibri"/>
                <a:cs typeface="Calibri"/>
              </a:rPr>
              <a:t>de </a:t>
            </a:r>
            <a:r>
              <a:rPr sz="2000" b="1" spc="-5" dirty="0">
                <a:latin typeface="Calibri"/>
                <a:cs typeface="Calibri"/>
              </a:rPr>
              <a:t>los  cautivos sacrificados con el fin </a:t>
            </a:r>
            <a:r>
              <a:rPr sz="2000" b="1" dirty="0">
                <a:latin typeface="Calibri"/>
                <a:cs typeface="Calibri"/>
              </a:rPr>
              <a:t>de </a:t>
            </a:r>
            <a:r>
              <a:rPr sz="2000" b="1" spc="-10" dirty="0">
                <a:latin typeface="Calibri"/>
                <a:cs typeface="Calibri"/>
              </a:rPr>
              <a:t>honrar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marL="12700" marR="53340">
              <a:lnSpc>
                <a:spcPct val="91600"/>
              </a:lnSpc>
            </a:pPr>
            <a:r>
              <a:rPr sz="2000" b="1" dirty="0">
                <a:latin typeface="Calibri"/>
                <a:cs typeface="Calibri"/>
              </a:rPr>
              <a:t>los dioses</a:t>
            </a:r>
            <a:r>
              <a:rPr sz="2000" dirty="0">
                <a:latin typeface="Calibri"/>
                <a:cs typeface="Calibri"/>
              </a:rPr>
              <a:t>. Es una </a:t>
            </a:r>
            <a:r>
              <a:rPr sz="2000" spc="-10" dirty="0">
                <a:latin typeface="Calibri"/>
                <a:cs typeface="Calibri"/>
              </a:rPr>
              <a:t>estructura </a:t>
            </a:r>
            <a:r>
              <a:rPr sz="2000" dirty="0">
                <a:latin typeface="Calibri"/>
                <a:cs typeface="Calibri"/>
              </a:rPr>
              <a:t>que </a:t>
            </a:r>
            <a:r>
              <a:rPr sz="2000" spc="-10" dirty="0">
                <a:latin typeface="Calibri"/>
                <a:cs typeface="Calibri"/>
              </a:rPr>
              <a:t>derivaba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la  </a:t>
            </a:r>
            <a:r>
              <a:rPr sz="2000" spc="-10" dirty="0">
                <a:latin typeface="Calibri"/>
                <a:cs typeface="Calibri"/>
              </a:rPr>
              <a:t>práctica entre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5" dirty="0">
                <a:latin typeface="Calibri"/>
                <a:cs typeface="Calibri"/>
              </a:rPr>
              <a:t>antiguos aztecas. </a:t>
            </a:r>
            <a:r>
              <a:rPr sz="2000" b="1" spc="-5" dirty="0">
                <a:latin typeface="Calibri"/>
                <a:cs typeface="Calibri"/>
              </a:rPr>
              <a:t>Decapitar </a:t>
            </a:r>
            <a:r>
              <a:rPr sz="2000" b="1" dirty="0">
                <a:latin typeface="Calibri"/>
                <a:cs typeface="Calibri"/>
              </a:rPr>
              <a:t>a  </a:t>
            </a:r>
            <a:r>
              <a:rPr sz="2000" b="1" spc="-5" dirty="0">
                <a:latin typeface="Calibri"/>
                <a:cs typeface="Calibri"/>
              </a:rPr>
              <a:t>las víctimas </a:t>
            </a:r>
            <a:r>
              <a:rPr sz="2000" b="1" dirty="0">
                <a:latin typeface="Calibri"/>
                <a:cs typeface="Calibri"/>
              </a:rPr>
              <a:t>de los sacrificios humanos y  </a:t>
            </a:r>
            <a:r>
              <a:rPr sz="2000" b="1" spc="-5" dirty="0">
                <a:latin typeface="Calibri"/>
                <a:cs typeface="Calibri"/>
              </a:rPr>
              <a:t>conservar </a:t>
            </a:r>
            <a:r>
              <a:rPr sz="2000" b="1" dirty="0">
                <a:latin typeface="Calibri"/>
                <a:cs typeface="Calibri"/>
              </a:rPr>
              <a:t>sus </a:t>
            </a:r>
            <a:r>
              <a:rPr sz="2000" b="1" spc="-10" dirty="0">
                <a:latin typeface="Calibri"/>
                <a:cs typeface="Calibri"/>
              </a:rPr>
              <a:t>cráneos </a:t>
            </a:r>
            <a:r>
              <a:rPr sz="2000" b="1" spc="-5" dirty="0">
                <a:latin typeface="Calibri"/>
                <a:cs typeface="Calibri"/>
              </a:rPr>
              <a:t>en </a:t>
            </a:r>
            <a:r>
              <a:rPr sz="2000" b="1" dirty="0">
                <a:latin typeface="Calibri"/>
                <a:cs typeface="Calibri"/>
              </a:rPr>
              <a:t>una </a:t>
            </a:r>
            <a:r>
              <a:rPr sz="2000" b="1" spc="-5" dirty="0">
                <a:latin typeface="Calibri"/>
                <a:cs typeface="Calibri"/>
              </a:rPr>
              <a:t>especie </a:t>
            </a:r>
            <a:r>
              <a:rPr sz="2000" b="1" dirty="0">
                <a:latin typeface="Calibri"/>
                <a:cs typeface="Calibri"/>
              </a:rPr>
              <a:t>de  </a:t>
            </a:r>
            <a:r>
              <a:rPr sz="2000" b="1" spc="-5" dirty="0">
                <a:latin typeface="Calibri"/>
                <a:cs typeface="Calibri"/>
              </a:rPr>
              <a:t>empalizada </a:t>
            </a:r>
            <a:r>
              <a:rPr sz="2000" b="1" dirty="0">
                <a:latin typeface="Calibri"/>
                <a:cs typeface="Calibri"/>
              </a:rPr>
              <a:t>de </a:t>
            </a:r>
            <a:r>
              <a:rPr sz="2000" b="1" spc="-10" dirty="0">
                <a:latin typeface="Calibri"/>
                <a:cs typeface="Calibri"/>
              </a:rPr>
              <a:t>madera. </a:t>
            </a:r>
            <a:r>
              <a:rPr sz="2000" dirty="0">
                <a:latin typeface="Calibri"/>
                <a:cs typeface="Calibri"/>
              </a:rPr>
              <a:t>No </a:t>
            </a:r>
            <a:r>
              <a:rPr sz="2000" spc="-5" dirty="0">
                <a:latin typeface="Calibri"/>
                <a:cs typeface="Calibri"/>
              </a:rPr>
              <a:t>sólo </a:t>
            </a:r>
            <a:r>
              <a:rPr sz="2000" dirty="0">
                <a:latin typeface="Calibri"/>
                <a:cs typeface="Calibri"/>
              </a:rPr>
              <a:t>servía </a:t>
            </a:r>
            <a:r>
              <a:rPr sz="2000" spc="-5" dirty="0">
                <a:latin typeface="Calibri"/>
                <a:cs typeface="Calibri"/>
              </a:rPr>
              <a:t>como  </a:t>
            </a:r>
            <a:r>
              <a:rPr sz="2000" b="1" spc="-10" dirty="0">
                <a:latin typeface="Calibri"/>
                <a:cs typeface="Calibri"/>
              </a:rPr>
              <a:t>advertencia </a:t>
            </a:r>
            <a:r>
              <a:rPr sz="2000" b="1" spc="-15" dirty="0">
                <a:latin typeface="Calibri"/>
                <a:cs typeface="Calibri"/>
              </a:rPr>
              <a:t>para </a:t>
            </a:r>
            <a:r>
              <a:rPr sz="2000" b="1" dirty="0">
                <a:latin typeface="Calibri"/>
                <a:cs typeface="Calibri"/>
              </a:rPr>
              <a:t>los </a:t>
            </a:r>
            <a:r>
              <a:rPr sz="2000" b="1" spc="-5" dirty="0">
                <a:latin typeface="Calibri"/>
                <a:cs typeface="Calibri"/>
              </a:rPr>
              <a:t>enemigos, </a:t>
            </a:r>
            <a:r>
              <a:rPr sz="2000" b="1" dirty="0">
                <a:latin typeface="Calibri"/>
                <a:cs typeface="Calibri"/>
              </a:rPr>
              <a:t>sino que  </a:t>
            </a:r>
            <a:r>
              <a:rPr sz="2000" b="1" spc="-10" dirty="0">
                <a:latin typeface="Calibri"/>
                <a:cs typeface="Calibri"/>
              </a:rPr>
              <a:t>celebraba </a:t>
            </a:r>
            <a:r>
              <a:rPr sz="2000" b="1" dirty="0">
                <a:latin typeface="Calibri"/>
                <a:cs typeface="Calibri"/>
              </a:rPr>
              <a:t>la </a:t>
            </a:r>
            <a:r>
              <a:rPr sz="2000" b="1" spc="-5" dirty="0">
                <a:latin typeface="Calibri"/>
                <a:cs typeface="Calibri"/>
              </a:rPr>
              <a:t>vida, más </a:t>
            </a:r>
            <a:r>
              <a:rPr sz="2000" b="1" dirty="0">
                <a:latin typeface="Calibri"/>
                <a:cs typeface="Calibri"/>
              </a:rPr>
              <a:t>que la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muerte.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501010"/>
            <a:ext cx="5061215" cy="3356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93079" y="620648"/>
            <a:ext cx="3550919" cy="3692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5178" y="4455667"/>
            <a:ext cx="3016377" cy="2402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339" y="7112"/>
            <a:ext cx="625226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spc="-85" dirty="0"/>
              <a:t> </a:t>
            </a:r>
            <a:r>
              <a:rPr spc="-5" dirty="0"/>
              <a:t>educación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958" y="838200"/>
            <a:ext cx="4693920" cy="24199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just">
              <a:lnSpc>
                <a:spcPct val="91500"/>
              </a:lnSpc>
              <a:spcBef>
                <a:spcPts val="275"/>
              </a:spcBef>
            </a:pPr>
            <a:r>
              <a:rPr sz="1700" b="1" dirty="0">
                <a:latin typeface="Calibri"/>
                <a:cs typeface="Calibri"/>
              </a:rPr>
              <a:t>EL </a:t>
            </a:r>
            <a:r>
              <a:rPr sz="1700" b="1" spc="-5" dirty="0">
                <a:latin typeface="Calibri"/>
                <a:cs typeface="Calibri"/>
              </a:rPr>
              <a:t>Calmécac: </a:t>
            </a:r>
            <a:r>
              <a:rPr sz="1700" b="1" spc="-20" dirty="0">
                <a:latin typeface="Calibri"/>
                <a:cs typeface="Calibri"/>
              </a:rPr>
              <a:t>era </a:t>
            </a:r>
            <a:r>
              <a:rPr sz="1700" b="1" dirty="0">
                <a:latin typeface="Calibri"/>
                <a:cs typeface="Calibri"/>
              </a:rPr>
              <a:t>la </a:t>
            </a:r>
            <a:r>
              <a:rPr sz="1700" b="1" spc="-5" dirty="0">
                <a:latin typeface="Calibri"/>
                <a:cs typeface="Calibri"/>
              </a:rPr>
              <a:t>escuela </a:t>
            </a:r>
            <a:r>
              <a:rPr sz="1700" b="1" spc="-15" dirty="0">
                <a:latin typeface="Calibri"/>
                <a:cs typeface="Calibri"/>
              </a:rPr>
              <a:t>para </a:t>
            </a:r>
            <a:r>
              <a:rPr sz="1700" b="1" spc="-5" dirty="0">
                <a:latin typeface="Calibri"/>
                <a:cs typeface="Calibri"/>
              </a:rPr>
              <a:t>los hijos </a:t>
            </a:r>
            <a:r>
              <a:rPr sz="1700" b="1" dirty="0">
                <a:latin typeface="Calibri"/>
                <a:cs typeface="Calibri"/>
              </a:rPr>
              <a:t>de los  </a:t>
            </a:r>
            <a:r>
              <a:rPr sz="1700" b="1" spc="-5" dirty="0">
                <a:latin typeface="Calibri"/>
                <a:cs typeface="Calibri"/>
              </a:rPr>
              <a:t>nobles </a:t>
            </a:r>
            <a:r>
              <a:rPr sz="1700" b="1" spc="-10" dirty="0">
                <a:latin typeface="Calibri"/>
                <a:cs typeface="Calibri"/>
              </a:rPr>
              <a:t>aztecas. </a:t>
            </a:r>
            <a:r>
              <a:rPr sz="1700" spc="-5" dirty="0">
                <a:latin typeface="Calibri"/>
                <a:cs typeface="Calibri"/>
              </a:rPr>
              <a:t>En </a:t>
            </a:r>
            <a:r>
              <a:rPr sz="1700" spc="-10" dirty="0">
                <a:latin typeface="Calibri"/>
                <a:cs typeface="Calibri"/>
              </a:rPr>
              <a:t>esta </a:t>
            </a:r>
            <a:r>
              <a:rPr sz="1700" dirty="0">
                <a:latin typeface="Calibri"/>
                <a:cs typeface="Calibri"/>
              </a:rPr>
              <a:t>escuela se les </a:t>
            </a:r>
            <a:r>
              <a:rPr sz="1700" spc="-5" dirty="0">
                <a:latin typeface="Calibri"/>
                <a:cs typeface="Calibri"/>
              </a:rPr>
              <a:t>entrenaba </a:t>
            </a:r>
            <a:r>
              <a:rPr sz="1700" spc="-10" dirty="0">
                <a:latin typeface="Calibri"/>
                <a:cs typeface="Calibri"/>
              </a:rPr>
              <a:t>para  </a:t>
            </a:r>
            <a:r>
              <a:rPr sz="1700" b="1" dirty="0">
                <a:latin typeface="Calibri"/>
                <a:cs typeface="Calibri"/>
              </a:rPr>
              <a:t>ser </a:t>
            </a:r>
            <a:r>
              <a:rPr sz="1700" b="1" spc="-10" dirty="0">
                <a:latin typeface="Calibri"/>
                <a:cs typeface="Calibri"/>
              </a:rPr>
              <a:t>sacerdotes, </a:t>
            </a:r>
            <a:r>
              <a:rPr sz="1700" b="1" spc="-5" dirty="0">
                <a:latin typeface="Calibri"/>
                <a:cs typeface="Calibri"/>
              </a:rPr>
              <a:t>jueces, </a:t>
            </a:r>
            <a:r>
              <a:rPr sz="1700" b="1" spc="-10" dirty="0">
                <a:latin typeface="Calibri"/>
                <a:cs typeface="Calibri"/>
              </a:rPr>
              <a:t>maestros </a:t>
            </a:r>
            <a:r>
              <a:rPr sz="1700" b="1" dirty="0">
                <a:latin typeface="Calibri"/>
                <a:cs typeface="Calibri"/>
              </a:rPr>
              <a:t>o </a:t>
            </a:r>
            <a:r>
              <a:rPr sz="1700" b="1" spc="-10" dirty="0">
                <a:latin typeface="Calibri"/>
                <a:cs typeface="Calibri"/>
              </a:rPr>
              <a:t>gobernantes,  </a:t>
            </a:r>
            <a:r>
              <a:rPr sz="1700" b="1" spc="-5" dirty="0">
                <a:latin typeface="Calibri"/>
                <a:cs typeface="Calibri"/>
              </a:rPr>
              <a:t>educándolos en historia, </a:t>
            </a:r>
            <a:r>
              <a:rPr sz="1700" b="1" spc="-10" dirty="0">
                <a:latin typeface="Calibri"/>
                <a:cs typeface="Calibri"/>
              </a:rPr>
              <a:t>astronomía </a:t>
            </a:r>
            <a:r>
              <a:rPr sz="1700" b="1" dirty="0">
                <a:latin typeface="Calibri"/>
                <a:cs typeface="Calibri"/>
              </a:rPr>
              <a:t>y </a:t>
            </a:r>
            <a:r>
              <a:rPr sz="1700" b="1" spc="-10" dirty="0">
                <a:latin typeface="Calibri"/>
                <a:cs typeface="Calibri"/>
              </a:rPr>
              <a:t>otras </a:t>
            </a:r>
            <a:r>
              <a:rPr sz="1700" b="1" spc="-5" dirty="0">
                <a:latin typeface="Calibri"/>
                <a:cs typeface="Calibri"/>
              </a:rPr>
              <a:t>ciencia,  </a:t>
            </a:r>
            <a:r>
              <a:rPr sz="1700" b="1" dirty="0">
                <a:latin typeface="Calibri"/>
                <a:cs typeface="Calibri"/>
              </a:rPr>
              <a:t>la </a:t>
            </a:r>
            <a:r>
              <a:rPr sz="1700" b="1" spc="-5" dirty="0">
                <a:latin typeface="Calibri"/>
                <a:cs typeface="Calibri"/>
              </a:rPr>
              <a:t>medición del tiempo, música </a:t>
            </a:r>
            <a:r>
              <a:rPr sz="1700" b="1" dirty="0">
                <a:latin typeface="Calibri"/>
                <a:cs typeface="Calibri"/>
              </a:rPr>
              <a:t>y </a:t>
            </a:r>
            <a:r>
              <a:rPr sz="1700" b="1" spc="-5" dirty="0">
                <a:latin typeface="Calibri"/>
                <a:cs typeface="Calibri"/>
              </a:rPr>
              <a:t>filosofía, religión,  </a:t>
            </a:r>
            <a:r>
              <a:rPr sz="1700" dirty="0">
                <a:latin typeface="Calibri"/>
                <a:cs typeface="Calibri"/>
              </a:rPr>
              <a:t>hábitos de </a:t>
            </a:r>
            <a:r>
              <a:rPr sz="1700" spc="-5" dirty="0">
                <a:latin typeface="Calibri"/>
                <a:cs typeface="Calibri"/>
              </a:rPr>
              <a:t>limpieza, cuestiones </a:t>
            </a:r>
            <a:r>
              <a:rPr sz="1700" dirty="0">
                <a:latin typeface="Calibri"/>
                <a:cs typeface="Calibri"/>
              </a:rPr>
              <a:t>de </a:t>
            </a:r>
            <a:r>
              <a:rPr sz="1700" spc="-5" dirty="0">
                <a:latin typeface="Calibri"/>
                <a:cs typeface="Calibri"/>
              </a:rPr>
              <a:t>economía </a:t>
            </a:r>
            <a:r>
              <a:rPr sz="1700" dirty="0">
                <a:latin typeface="Calibri"/>
                <a:cs typeface="Calibri"/>
              </a:rPr>
              <a:t>y  </a:t>
            </a:r>
            <a:r>
              <a:rPr sz="1700" spc="-5" dirty="0">
                <a:latin typeface="Calibri"/>
                <a:cs typeface="Calibri"/>
              </a:rPr>
              <a:t>gobierno, </a:t>
            </a:r>
            <a:r>
              <a:rPr sz="1700" dirty="0">
                <a:latin typeface="Calibri"/>
                <a:cs typeface="Calibri"/>
              </a:rPr>
              <a:t>y </a:t>
            </a:r>
            <a:r>
              <a:rPr sz="1700" spc="-5" dirty="0">
                <a:latin typeface="Calibri"/>
                <a:cs typeface="Calibri"/>
              </a:rPr>
              <a:t>sobre </a:t>
            </a:r>
            <a:r>
              <a:rPr sz="1700" spc="-10" dirty="0">
                <a:latin typeface="Calibri"/>
                <a:cs typeface="Calibri"/>
              </a:rPr>
              <a:t>todo, </a:t>
            </a:r>
            <a:r>
              <a:rPr sz="1700" dirty="0">
                <a:latin typeface="Calibri"/>
                <a:cs typeface="Calibri"/>
              </a:rPr>
              <a:t>disciplina y </a:t>
            </a:r>
            <a:r>
              <a:rPr sz="1700" spc="-10" dirty="0">
                <a:latin typeface="Calibri"/>
                <a:cs typeface="Calibri"/>
              </a:rPr>
              <a:t>valores</a:t>
            </a:r>
            <a:r>
              <a:rPr sz="1700" spc="-1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morales.</a:t>
            </a:r>
            <a:endParaRPr sz="1700" dirty="0">
              <a:latin typeface="Calibri"/>
              <a:cs typeface="Calibri"/>
            </a:endParaRPr>
          </a:p>
          <a:p>
            <a:pPr marL="12700" marR="388620" algn="just">
              <a:lnSpc>
                <a:spcPct val="91500"/>
              </a:lnSpc>
              <a:spcBef>
                <a:spcPts val="5"/>
              </a:spcBef>
            </a:pPr>
            <a:r>
              <a:rPr sz="1700" b="1" dirty="0">
                <a:latin typeface="Calibri"/>
                <a:cs typeface="Calibri"/>
              </a:rPr>
              <a:t>Había </a:t>
            </a:r>
            <a:r>
              <a:rPr sz="1700" b="1" spc="-10" dirty="0">
                <a:latin typeface="Calibri"/>
                <a:cs typeface="Calibri"/>
              </a:rPr>
              <a:t>maestros </a:t>
            </a:r>
            <a:r>
              <a:rPr sz="1700" b="1" spc="-5" dirty="0">
                <a:latin typeface="Calibri"/>
                <a:cs typeface="Calibri"/>
              </a:rPr>
              <a:t>especiales </a:t>
            </a:r>
            <a:r>
              <a:rPr sz="1700" b="1" dirty="0">
                <a:latin typeface="Calibri"/>
                <a:cs typeface="Calibri"/>
              </a:rPr>
              <a:t>que </a:t>
            </a:r>
            <a:r>
              <a:rPr sz="1700" b="1" spc="-5" dirty="0">
                <a:latin typeface="Calibri"/>
                <a:cs typeface="Calibri"/>
              </a:rPr>
              <a:t>les enseñaban </a:t>
            </a:r>
            <a:r>
              <a:rPr sz="1700" b="1" dirty="0">
                <a:latin typeface="Calibri"/>
                <a:cs typeface="Calibri"/>
              </a:rPr>
              <a:t>la  </a:t>
            </a:r>
            <a:r>
              <a:rPr sz="1700" b="1" spc="-5" dirty="0">
                <a:latin typeface="Calibri"/>
                <a:cs typeface="Calibri"/>
              </a:rPr>
              <a:t>tradición, </a:t>
            </a:r>
            <a:r>
              <a:rPr sz="1700" b="1" dirty="0">
                <a:latin typeface="Calibri"/>
                <a:cs typeface="Calibri"/>
              </a:rPr>
              <a:t>y leían y </a:t>
            </a:r>
            <a:r>
              <a:rPr sz="1700" b="1" spc="-10" dirty="0">
                <a:latin typeface="Calibri"/>
                <a:cs typeface="Calibri"/>
              </a:rPr>
              <a:t>aprendían </a:t>
            </a:r>
            <a:r>
              <a:rPr sz="1700" b="1" dirty="0">
                <a:latin typeface="Calibri"/>
                <a:cs typeface="Calibri"/>
              </a:rPr>
              <a:t>de </a:t>
            </a:r>
            <a:r>
              <a:rPr sz="1700" b="1" spc="-5" dirty="0">
                <a:latin typeface="Calibri"/>
                <a:cs typeface="Calibri"/>
              </a:rPr>
              <a:t>memoria </a:t>
            </a:r>
            <a:r>
              <a:rPr sz="1700" b="1" dirty="0">
                <a:latin typeface="Calibri"/>
                <a:cs typeface="Calibri"/>
              </a:rPr>
              <a:t>las  </a:t>
            </a:r>
            <a:r>
              <a:rPr sz="1700" b="1" spc="-5" dirty="0">
                <a:latin typeface="Calibri"/>
                <a:cs typeface="Calibri"/>
              </a:rPr>
              <a:t>historias </a:t>
            </a:r>
            <a:r>
              <a:rPr sz="1700" b="1" spc="-10" dirty="0">
                <a:latin typeface="Calibri"/>
                <a:cs typeface="Calibri"/>
              </a:rPr>
              <a:t>ilustradas </a:t>
            </a:r>
            <a:r>
              <a:rPr sz="1700" b="1" spc="-5" dirty="0">
                <a:latin typeface="Calibri"/>
                <a:cs typeface="Calibri"/>
              </a:rPr>
              <a:t>en </a:t>
            </a:r>
            <a:r>
              <a:rPr sz="1700" b="1" dirty="0">
                <a:latin typeface="Calibri"/>
                <a:cs typeface="Calibri"/>
              </a:rPr>
              <a:t>los</a:t>
            </a:r>
            <a:r>
              <a:rPr sz="1700" b="1" spc="-5" dirty="0">
                <a:latin typeface="Calibri"/>
                <a:cs typeface="Calibri"/>
              </a:rPr>
              <a:t> códices.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09" y="4166612"/>
            <a:ext cx="4696460" cy="22853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ct val="91600"/>
              </a:lnSpc>
              <a:spcBef>
                <a:spcPts val="305"/>
              </a:spcBef>
            </a:pPr>
            <a:r>
              <a:rPr sz="2000" b="1" dirty="0">
                <a:latin typeface="Calibri"/>
                <a:cs typeface="Calibri"/>
              </a:rPr>
              <a:t>El </a:t>
            </a:r>
            <a:r>
              <a:rPr sz="2000" b="1" spc="-15" dirty="0">
                <a:latin typeface="Calibri"/>
                <a:cs typeface="Calibri"/>
              </a:rPr>
              <a:t>Telpochcalli </a:t>
            </a:r>
            <a:r>
              <a:rPr sz="2000" b="1" dirty="0">
                <a:latin typeface="Calibri"/>
                <a:cs typeface="Calibri"/>
              </a:rPr>
              <a:t>: </a:t>
            </a:r>
            <a:r>
              <a:rPr sz="2000" spc="-10" dirty="0">
                <a:latin typeface="Calibri"/>
                <a:cs typeface="Calibri"/>
              </a:rPr>
              <a:t>eran centros </a:t>
            </a:r>
            <a:r>
              <a:rPr sz="2000" dirty="0">
                <a:latin typeface="Calibri"/>
                <a:cs typeface="Calibri"/>
              </a:rPr>
              <a:t>en los que </a:t>
            </a:r>
            <a:r>
              <a:rPr sz="2000" spc="-5" dirty="0">
                <a:latin typeface="Calibri"/>
                <a:cs typeface="Calibri"/>
              </a:rPr>
              <a:t>se  </a:t>
            </a:r>
            <a:r>
              <a:rPr sz="2000" b="1" spc="-5" dirty="0">
                <a:latin typeface="Calibri"/>
                <a:cs typeface="Calibri"/>
              </a:rPr>
              <a:t>educaba </a:t>
            </a:r>
            <a:r>
              <a:rPr sz="2000" b="1" dirty="0">
                <a:latin typeface="Calibri"/>
                <a:cs typeface="Calibri"/>
              </a:rPr>
              <a:t>a los </a:t>
            </a:r>
            <a:r>
              <a:rPr sz="2000" b="1" spc="-5" dirty="0">
                <a:latin typeface="Calibri"/>
                <a:cs typeface="Calibri"/>
              </a:rPr>
              <a:t>jóvenes </a:t>
            </a:r>
            <a:r>
              <a:rPr sz="2000" b="1" dirty="0">
                <a:latin typeface="Calibri"/>
                <a:cs typeface="Calibri"/>
              </a:rPr>
              <a:t>del </a:t>
            </a:r>
            <a:r>
              <a:rPr sz="2000" b="1" spc="-5" dirty="0">
                <a:latin typeface="Calibri"/>
                <a:cs typeface="Calibri"/>
              </a:rPr>
              <a:t>pueblo, </a:t>
            </a:r>
            <a:r>
              <a:rPr sz="2000" b="1" dirty="0">
                <a:latin typeface="Calibri"/>
                <a:cs typeface="Calibri"/>
              </a:rPr>
              <a:t>a </a:t>
            </a:r>
            <a:r>
              <a:rPr sz="2000" b="1" spc="-5" dirty="0">
                <a:latin typeface="Calibri"/>
                <a:cs typeface="Calibri"/>
              </a:rPr>
              <a:t>partir  </a:t>
            </a:r>
            <a:r>
              <a:rPr sz="2000" b="1" dirty="0">
                <a:latin typeface="Calibri"/>
                <a:cs typeface="Calibri"/>
              </a:rPr>
              <a:t>de </a:t>
            </a:r>
            <a:r>
              <a:rPr sz="2000" b="1" spc="-5" dirty="0">
                <a:latin typeface="Calibri"/>
                <a:cs typeface="Calibri"/>
              </a:rPr>
              <a:t>los </a:t>
            </a:r>
            <a:r>
              <a:rPr sz="2000" b="1" dirty="0">
                <a:latin typeface="Calibri"/>
                <a:cs typeface="Calibri"/>
              </a:rPr>
              <a:t>15 años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15" dirty="0">
                <a:latin typeface="Calibri"/>
                <a:cs typeface="Calibri"/>
              </a:rPr>
              <a:t>para </a:t>
            </a:r>
            <a:r>
              <a:rPr sz="2000" spc="-5" dirty="0">
                <a:latin typeface="Calibri"/>
                <a:cs typeface="Calibri"/>
              </a:rPr>
              <a:t>servir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su comunidad </a:t>
            </a:r>
            <a:r>
              <a:rPr sz="2000" dirty="0">
                <a:latin typeface="Calibri"/>
                <a:cs typeface="Calibri"/>
              </a:rPr>
              <a:t>y  </a:t>
            </a:r>
            <a:r>
              <a:rPr sz="2000" b="1" spc="-15" dirty="0">
                <a:latin typeface="Calibri"/>
                <a:cs typeface="Calibri"/>
              </a:rPr>
              <a:t>para </a:t>
            </a:r>
            <a:r>
              <a:rPr sz="2000" b="1" dirty="0">
                <a:latin typeface="Calibri"/>
                <a:cs typeface="Calibri"/>
              </a:rPr>
              <a:t>la </a:t>
            </a:r>
            <a:r>
              <a:rPr sz="2000" b="1" spc="-15" dirty="0">
                <a:latin typeface="Calibri"/>
                <a:cs typeface="Calibri"/>
              </a:rPr>
              <a:t>guerra.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diferencia </a:t>
            </a:r>
            <a:r>
              <a:rPr sz="2000" dirty="0">
                <a:latin typeface="Calibri"/>
                <a:cs typeface="Calibri"/>
              </a:rPr>
              <a:t>de los </a:t>
            </a:r>
            <a:r>
              <a:rPr sz="2000" spc="-5" dirty="0">
                <a:latin typeface="Calibri"/>
                <a:cs typeface="Calibri"/>
              </a:rPr>
              <a:t>nobles que  asistían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calmecac,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5" dirty="0">
                <a:latin typeface="Calibri"/>
                <a:cs typeface="Calibri"/>
              </a:rPr>
              <a:t>plebeyos, conocidos  genéricamente como </a:t>
            </a:r>
            <a:r>
              <a:rPr sz="2000" dirty="0">
                <a:latin typeface="Calibri"/>
                <a:cs typeface="Calibri"/>
              </a:rPr>
              <a:t>macehualtzin, </a:t>
            </a:r>
            <a:r>
              <a:rPr sz="2000" spc="-5" dirty="0">
                <a:latin typeface="Calibri"/>
                <a:cs typeface="Calibri"/>
              </a:rPr>
              <a:t>asistían 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telpochcalli. </a:t>
            </a:r>
            <a:r>
              <a:rPr sz="2000" spc="-10" dirty="0">
                <a:latin typeface="Calibri"/>
                <a:cs typeface="Calibri"/>
              </a:rPr>
              <a:t>Estas </a:t>
            </a:r>
            <a:r>
              <a:rPr sz="2000" dirty="0">
                <a:latin typeface="Calibri"/>
                <a:cs typeface="Calibri"/>
              </a:rPr>
              <a:t>escuelas </a:t>
            </a:r>
            <a:r>
              <a:rPr sz="2000" spc="-15" dirty="0">
                <a:latin typeface="Calibri"/>
                <a:cs typeface="Calibri"/>
              </a:rPr>
              <a:t>para </a:t>
            </a:r>
            <a:r>
              <a:rPr sz="2000" spc="-10" dirty="0">
                <a:latin typeface="Calibri"/>
                <a:cs typeface="Calibri"/>
              </a:rPr>
              <a:t>jóvenes </a:t>
            </a:r>
            <a:r>
              <a:rPr sz="2000" spc="-5" dirty="0">
                <a:latin typeface="Calibri"/>
                <a:cs typeface="Calibri"/>
              </a:rPr>
              <a:t>se  encontraban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cada barrio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calpulli.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85740" y="3760596"/>
            <a:ext cx="4243399" cy="3097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5741" y="36321"/>
            <a:ext cx="4258258" cy="3724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6063" y="152400"/>
            <a:ext cx="4067937" cy="6429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54781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Piedra </a:t>
            </a:r>
            <a:r>
              <a:rPr dirty="0"/>
              <a:t>del sol: Calendario</a:t>
            </a:r>
            <a:r>
              <a:rPr spc="-95" dirty="0"/>
              <a:t> </a:t>
            </a:r>
            <a:r>
              <a:rPr spc="-10" dirty="0"/>
              <a:t>azteca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9600" y="1650897"/>
            <a:ext cx="4067810" cy="44773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446405">
              <a:lnSpc>
                <a:spcPct val="91700"/>
              </a:lnSpc>
              <a:spcBef>
                <a:spcPts val="310"/>
              </a:spcBef>
            </a:pPr>
            <a:r>
              <a:rPr sz="2100" b="1" spc="-5" dirty="0">
                <a:latin typeface="Calibri"/>
                <a:cs typeface="Calibri"/>
              </a:rPr>
              <a:t>La </a:t>
            </a:r>
            <a:r>
              <a:rPr sz="2100" b="1" spc="-15" dirty="0">
                <a:latin typeface="Calibri"/>
                <a:cs typeface="Calibri"/>
              </a:rPr>
              <a:t>Piedra </a:t>
            </a:r>
            <a:r>
              <a:rPr sz="2100" b="1" dirty="0">
                <a:latin typeface="Calibri"/>
                <a:cs typeface="Calibri"/>
              </a:rPr>
              <a:t>del Sol o </a:t>
            </a:r>
            <a:r>
              <a:rPr sz="2100" b="1" spc="-10" dirty="0">
                <a:latin typeface="Calibri"/>
                <a:cs typeface="Calibri"/>
              </a:rPr>
              <a:t>piedra </a:t>
            </a:r>
            <a:r>
              <a:rPr sz="2100" b="1" dirty="0">
                <a:latin typeface="Calibri"/>
                <a:cs typeface="Calibri"/>
              </a:rPr>
              <a:t>de los  soles </a:t>
            </a:r>
            <a:r>
              <a:rPr sz="2100" b="1" spc="-5" dirty="0">
                <a:latin typeface="Calibri"/>
                <a:cs typeface="Calibri"/>
              </a:rPr>
              <a:t>es </a:t>
            </a:r>
            <a:r>
              <a:rPr sz="2100" b="1" dirty="0">
                <a:latin typeface="Calibri"/>
                <a:cs typeface="Calibri"/>
              </a:rPr>
              <a:t>un </a:t>
            </a:r>
            <a:r>
              <a:rPr sz="2100" b="1" spc="-5" dirty="0">
                <a:latin typeface="Calibri"/>
                <a:cs typeface="Calibri"/>
              </a:rPr>
              <a:t>disco monolítico </a:t>
            </a:r>
            <a:r>
              <a:rPr sz="2100" b="1" spc="-10" dirty="0">
                <a:latin typeface="Calibri"/>
                <a:cs typeface="Calibri"/>
              </a:rPr>
              <a:t>con  </a:t>
            </a:r>
            <a:r>
              <a:rPr sz="2100" b="1" dirty="0">
                <a:latin typeface="Calibri"/>
                <a:cs typeface="Calibri"/>
              </a:rPr>
              <a:t>inscripciones </a:t>
            </a:r>
            <a:r>
              <a:rPr sz="2100" b="1" spc="-5" dirty="0">
                <a:latin typeface="Calibri"/>
                <a:cs typeface="Calibri"/>
              </a:rPr>
              <a:t>alusivas</a:t>
            </a:r>
            <a:r>
              <a:rPr sz="2100" b="1" spc="-1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a</a:t>
            </a:r>
            <a:endParaRPr sz="2100" dirty="0">
              <a:latin typeface="Calibri"/>
              <a:cs typeface="Calibri"/>
            </a:endParaRPr>
          </a:p>
          <a:p>
            <a:pPr marL="12700" marR="320675">
              <a:lnSpc>
                <a:spcPts val="2300"/>
              </a:lnSpc>
              <a:spcBef>
                <a:spcPts val="45"/>
              </a:spcBef>
            </a:pPr>
            <a:r>
              <a:rPr sz="2100" b="1" dirty="0">
                <a:latin typeface="Calibri"/>
                <a:cs typeface="Calibri"/>
              </a:rPr>
              <a:t>la </a:t>
            </a:r>
            <a:r>
              <a:rPr sz="2100" b="1" spc="-10" dirty="0">
                <a:latin typeface="Calibri"/>
                <a:cs typeface="Calibri"/>
              </a:rPr>
              <a:t>cosmogoníamexica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5" dirty="0">
                <a:latin typeface="Calibri"/>
                <a:cs typeface="Calibri"/>
              </a:rPr>
              <a:t>los </a:t>
            </a:r>
            <a:r>
              <a:rPr sz="2100" b="1" spc="-10" dirty="0">
                <a:latin typeface="Calibri"/>
                <a:cs typeface="Calibri"/>
              </a:rPr>
              <a:t>cultos  solares </a:t>
            </a:r>
            <a:r>
              <a:rPr sz="2100" b="1" dirty="0">
                <a:latin typeface="Calibri"/>
                <a:cs typeface="Calibri"/>
              </a:rPr>
              <a:t>de los </a:t>
            </a:r>
            <a:r>
              <a:rPr sz="2100" b="1" spc="-10" dirty="0">
                <a:latin typeface="Calibri"/>
                <a:cs typeface="Calibri"/>
              </a:rPr>
              <a:t>aztecas. </a:t>
            </a:r>
            <a:r>
              <a:rPr sz="2100" spc="-5" dirty="0">
                <a:latin typeface="Calibri"/>
                <a:cs typeface="Calibri"/>
              </a:rPr>
              <a:t>Es </a:t>
            </a:r>
            <a:r>
              <a:rPr sz="2100" spc="-10" dirty="0">
                <a:latin typeface="Calibri"/>
                <a:cs typeface="Calibri"/>
              </a:rPr>
              <a:t>común </a:t>
            </a:r>
            <a:r>
              <a:rPr sz="2100" dirty="0">
                <a:latin typeface="Calibri"/>
                <a:cs typeface="Calibri"/>
              </a:rPr>
              <a:t>e</a:t>
            </a:r>
          </a:p>
          <a:p>
            <a:pPr marL="12700">
              <a:lnSpc>
                <a:spcPts val="2175"/>
              </a:lnSpc>
            </a:pPr>
            <a:r>
              <a:rPr sz="2100" b="1" spc="-15" dirty="0">
                <a:latin typeface="Calibri"/>
                <a:cs typeface="Calibri"/>
              </a:rPr>
              <a:t>incorrectamente </a:t>
            </a:r>
            <a:r>
              <a:rPr sz="2100" b="1" spc="-5" dirty="0">
                <a:latin typeface="Calibri"/>
                <a:cs typeface="Calibri"/>
              </a:rPr>
              <a:t>llamada</a:t>
            </a:r>
            <a:r>
              <a:rPr sz="2100" b="1" spc="25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Calendario</a:t>
            </a:r>
            <a:endParaRPr sz="2100" dirty="0">
              <a:latin typeface="Calibri"/>
              <a:cs typeface="Calibri"/>
            </a:endParaRPr>
          </a:p>
          <a:p>
            <a:pPr marL="12700">
              <a:lnSpc>
                <a:spcPts val="2410"/>
              </a:lnSpc>
            </a:pPr>
            <a:r>
              <a:rPr sz="2100" b="1" spc="-10" dirty="0">
                <a:latin typeface="Calibri"/>
                <a:cs typeface="Calibri"/>
              </a:rPr>
              <a:t>Azteca.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50" dirty="0">
              <a:latin typeface="Calibri"/>
              <a:cs typeface="Calibri"/>
            </a:endParaRPr>
          </a:p>
          <a:p>
            <a:pPr marL="12700" marR="5080">
              <a:lnSpc>
                <a:spcPct val="91600"/>
              </a:lnSpc>
            </a:pPr>
            <a:r>
              <a:rPr sz="2100" spc="-15" dirty="0">
                <a:latin typeface="Calibri"/>
                <a:cs typeface="Calibri"/>
              </a:rPr>
              <a:t>Dentro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este </a:t>
            </a:r>
            <a:r>
              <a:rPr sz="2100" spc="-5" dirty="0">
                <a:latin typeface="Calibri"/>
                <a:cs typeface="Calibri"/>
              </a:rPr>
              <a:t>monolito </a:t>
            </a:r>
            <a:r>
              <a:rPr sz="2100" spc="-15" dirty="0">
                <a:latin typeface="Calibri"/>
                <a:cs typeface="Calibri"/>
              </a:rPr>
              <a:t>están  </a:t>
            </a:r>
            <a:r>
              <a:rPr sz="2100" spc="-10" dirty="0">
                <a:latin typeface="Calibri"/>
                <a:cs typeface="Calibri"/>
              </a:rPr>
              <a:t>descritos </a:t>
            </a:r>
            <a:r>
              <a:rPr sz="2100" dirty="0">
                <a:latin typeface="Calibri"/>
                <a:cs typeface="Calibri"/>
              </a:rPr>
              <a:t>los </a:t>
            </a:r>
            <a:r>
              <a:rPr sz="2100" spc="-10" dirty="0">
                <a:latin typeface="Calibri"/>
                <a:cs typeface="Calibri"/>
              </a:rPr>
              <a:t>movimientos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dirty="0">
                <a:latin typeface="Calibri"/>
                <a:cs typeface="Calibri"/>
              </a:rPr>
              <a:t>los  </a:t>
            </a:r>
            <a:r>
              <a:rPr sz="2100" spc="-15" dirty="0">
                <a:latin typeface="Calibri"/>
                <a:cs typeface="Calibri"/>
              </a:rPr>
              <a:t>astros </a:t>
            </a:r>
            <a:r>
              <a:rPr sz="2100" dirty="0">
                <a:latin typeface="Calibri"/>
                <a:cs typeface="Calibri"/>
              </a:rPr>
              <a:t>y algunos </a:t>
            </a:r>
            <a:r>
              <a:rPr sz="2100" spc="-5" dirty="0">
                <a:latin typeface="Calibri"/>
                <a:cs typeface="Calibri"/>
              </a:rPr>
              <a:t>ciclos </a:t>
            </a:r>
            <a:r>
              <a:rPr sz="2100" dirty="0">
                <a:latin typeface="Calibri"/>
                <a:cs typeface="Calibri"/>
              </a:rPr>
              <a:t>en </a:t>
            </a:r>
            <a:r>
              <a:rPr sz="2100" b="1" dirty="0">
                <a:latin typeface="Calibri"/>
                <a:cs typeface="Calibri"/>
              </a:rPr>
              <a:t>donde los  </a:t>
            </a:r>
            <a:r>
              <a:rPr sz="2100" b="1" spc="-5" dirty="0">
                <a:latin typeface="Calibri"/>
                <a:cs typeface="Calibri"/>
              </a:rPr>
              <a:t>meses </a:t>
            </a:r>
            <a:r>
              <a:rPr sz="2100" b="1" spc="-10" dirty="0">
                <a:latin typeface="Calibri"/>
                <a:cs typeface="Calibri"/>
              </a:rPr>
              <a:t>duraban </a:t>
            </a:r>
            <a:r>
              <a:rPr sz="2100" b="1" spc="-15" dirty="0">
                <a:latin typeface="Calibri"/>
                <a:cs typeface="Calibri"/>
              </a:rPr>
              <a:t>veinte </a:t>
            </a:r>
            <a:r>
              <a:rPr sz="2100" b="1" dirty="0">
                <a:latin typeface="Calibri"/>
                <a:cs typeface="Calibri"/>
              </a:rPr>
              <a:t>días, los </a:t>
            </a:r>
            <a:r>
              <a:rPr sz="2100" b="1" spc="-5" dirty="0">
                <a:latin typeface="Calibri"/>
                <a:cs typeface="Calibri"/>
              </a:rPr>
              <a:t>años  dieciocho meses </a:t>
            </a:r>
            <a:r>
              <a:rPr sz="2100" b="1" dirty="0">
                <a:latin typeface="Calibri"/>
                <a:cs typeface="Calibri"/>
              </a:rPr>
              <a:t>y los siglos 52 </a:t>
            </a:r>
            <a:r>
              <a:rPr sz="2100" b="1" spc="-5" dirty="0">
                <a:latin typeface="Calibri"/>
                <a:cs typeface="Calibri"/>
              </a:rPr>
              <a:t>años,  </a:t>
            </a:r>
            <a:r>
              <a:rPr sz="2100" dirty="0">
                <a:latin typeface="Calibri"/>
                <a:cs typeface="Calibri"/>
              </a:rPr>
              <a:t>los cuales </a:t>
            </a:r>
            <a:r>
              <a:rPr sz="2100" spc="-5" dirty="0">
                <a:latin typeface="Calibri"/>
                <a:cs typeface="Calibri"/>
              </a:rPr>
              <a:t>se </a:t>
            </a:r>
            <a:r>
              <a:rPr sz="2100" spc="-10" dirty="0">
                <a:latin typeface="Calibri"/>
                <a:cs typeface="Calibri"/>
              </a:rPr>
              <a:t>renuevan </a:t>
            </a:r>
            <a:r>
              <a:rPr sz="2100" spc="-5" dirty="0">
                <a:latin typeface="Calibri"/>
                <a:cs typeface="Calibri"/>
              </a:rPr>
              <a:t>son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cíclicos.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" y="37211"/>
            <a:ext cx="5067300" cy="2247265"/>
          </a:xfrm>
          <a:custGeom>
            <a:avLst/>
            <a:gdLst/>
            <a:ahLst/>
            <a:cxnLst/>
            <a:rect l="l" t="t" r="r" b="b"/>
            <a:pathLst>
              <a:path w="5067300" h="2247265">
                <a:moveTo>
                  <a:pt x="0" y="2246757"/>
                </a:moveTo>
                <a:lnTo>
                  <a:pt x="5067300" y="2246757"/>
                </a:lnTo>
                <a:lnTo>
                  <a:pt x="5067300" y="0"/>
                </a:lnTo>
                <a:lnTo>
                  <a:pt x="0" y="0"/>
                </a:lnTo>
                <a:lnTo>
                  <a:pt x="0" y="2246757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2342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167" y="2036064"/>
            <a:ext cx="1924812" cy="2276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18455" y="4454899"/>
            <a:ext cx="5067300" cy="2247265"/>
          </a:xfrm>
          <a:custGeom>
            <a:avLst/>
            <a:gdLst/>
            <a:ahLst/>
            <a:cxnLst/>
            <a:rect l="l" t="t" r="r" b="b"/>
            <a:pathLst>
              <a:path w="5067300" h="2247265">
                <a:moveTo>
                  <a:pt x="5067300" y="0"/>
                </a:moveTo>
                <a:lnTo>
                  <a:pt x="0" y="0"/>
                </a:lnTo>
                <a:lnTo>
                  <a:pt x="0" y="2246757"/>
                </a:lnTo>
                <a:lnTo>
                  <a:pt x="5067300" y="2246757"/>
                </a:lnTo>
                <a:lnTo>
                  <a:pt x="506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6237" y="4456735"/>
            <a:ext cx="480504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centro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monolito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encuentra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el 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rostro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del dios solar </a:t>
            </a:r>
            <a:r>
              <a:rPr sz="2000" b="1" spc="-25" dirty="0">
                <a:solidFill>
                  <a:schemeClr val="bg1"/>
                </a:solidFill>
                <a:latin typeface="Calibri"/>
                <a:cs typeface="Calibri"/>
              </a:rPr>
              <a:t>Tonatiuh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glifo  "movimiento"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sus dos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manos.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Además 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en cada mano,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sus </a:t>
            </a:r>
            <a:r>
              <a:rPr sz="2000" b="1" spc="-20" dirty="0">
                <a:solidFill>
                  <a:schemeClr val="bg1"/>
                </a:solidFill>
                <a:latin typeface="Calibri"/>
                <a:cs typeface="Calibri"/>
              </a:rPr>
              <a:t>garras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apretan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un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corazón 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humano,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y su lengua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está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representada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como 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un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cuchillo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 pedernal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una </a:t>
            </a:r>
            <a:r>
              <a:rPr sz="2000" spc="-15" dirty="0">
                <a:solidFill>
                  <a:schemeClr val="bg1"/>
                </a:solidFill>
                <a:latin typeface="Calibri"/>
                <a:cs typeface="Calibri"/>
              </a:rPr>
              <a:t>larga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barba 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representando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su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sabiduría.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143000"/>
            <a:ext cx="5715000" cy="5715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-104429" y="712328"/>
            <a:ext cx="5993130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700" spc="-5" dirty="0">
                <a:solidFill>
                  <a:srgbClr val="FF0000"/>
                </a:solidFill>
                <a:latin typeface="Maiandra GD"/>
                <a:cs typeface="Maiandra GD"/>
              </a:rPr>
              <a:t>Objetivo: </a:t>
            </a:r>
            <a:r>
              <a:rPr lang="es-CL" sz="2700" spc="-15" dirty="0" smtClean="0">
                <a:latin typeface="Maiandra GD"/>
                <a:cs typeface="Maiandra GD"/>
              </a:rPr>
              <a:t>Analizar la composición de la civilización azteca y su impacto en las sociedades contemporáneas</a:t>
            </a:r>
            <a:endParaRPr sz="2700" dirty="0">
              <a:latin typeface="Maiandra GD"/>
              <a:cs typeface="Maiandra GD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35751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599" y="13247"/>
            <a:ext cx="779983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00"/>
              </a:spcBef>
            </a:pPr>
            <a:r>
              <a:rPr dirty="0"/>
              <a:t>Las </a:t>
            </a:r>
            <a:r>
              <a:rPr spc="-10" dirty="0"/>
              <a:t>cuatro </a:t>
            </a:r>
            <a:r>
              <a:rPr spc="-15" dirty="0"/>
              <a:t>eras: </a:t>
            </a:r>
            <a:r>
              <a:rPr dirty="0"/>
              <a:t>Los 4</a:t>
            </a:r>
            <a:r>
              <a:rPr spc="-95" dirty="0"/>
              <a:t> </a:t>
            </a:r>
            <a:r>
              <a:rPr dirty="0"/>
              <a:t>soles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879347"/>
            <a:ext cx="5768340" cy="1443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289048"/>
            <a:ext cx="5794248" cy="1444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700271"/>
            <a:ext cx="5817108" cy="1443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111496"/>
            <a:ext cx="5809488" cy="1443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984" y="997077"/>
            <a:ext cx="5458460" cy="53435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79705">
              <a:lnSpc>
                <a:spcPts val="2090"/>
              </a:lnSpc>
              <a:spcBef>
                <a:spcPts val="32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1900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cuadrado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derecho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representa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Jaguar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día que,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676 años, la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primera era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acabó al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surgir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las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entrañas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la tierra, monstruos que 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devoraron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a la</a:t>
            </a:r>
            <a:r>
              <a:rPr sz="19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gente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1115">
              <a:lnSpc>
                <a:spcPct val="91600"/>
              </a:lnSpc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 su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izquierda, está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Viento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recuerda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364  años,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vientos huracanados sacudieron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tierra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hicieron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que los que no pereciesen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convirtiesen en 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monos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090"/>
              </a:lnSpc>
              <a:spcBef>
                <a:spcPts val="152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Bajo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éste,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Lluvia de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fuego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1900" spc="-20" dirty="0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mundo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duró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312 años  y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los que vivieron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él,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perecieron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b="1" spc="1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</a:pP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volvieron guajolotes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una lluvia de</a:t>
            </a:r>
            <a:r>
              <a:rPr sz="1900" b="1" spc="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fuego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12700">
              <a:lnSpc>
                <a:spcPct val="91600"/>
              </a:lnSpc>
              <a:spcBef>
                <a:spcPts val="148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1900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cuadrado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derecho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encuentra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Agua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antesala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nuestro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mundo, 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duró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676 años y acabó  cuando los que lo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habitaron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murieron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aprisionados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por 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las aguas y se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transformaron </a:t>
            </a:r>
            <a:r>
              <a:rPr sz="1900" b="1" dirty="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peces.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58713" y="1603324"/>
            <a:ext cx="3185287" cy="4059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29071" y="1376172"/>
            <a:ext cx="2711196" cy="1496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1616" y="1395730"/>
            <a:ext cx="2456815" cy="1252220"/>
          </a:xfrm>
          <a:custGeom>
            <a:avLst/>
            <a:gdLst/>
            <a:ahLst/>
            <a:cxnLst/>
            <a:rect l="l" t="t" r="r" b="b"/>
            <a:pathLst>
              <a:path w="2456815" h="1252220">
                <a:moveTo>
                  <a:pt x="2351680" y="1209876"/>
                </a:moveTo>
                <a:lnTo>
                  <a:pt x="2289810" y="1213866"/>
                </a:lnTo>
                <a:lnTo>
                  <a:pt x="2271903" y="1234059"/>
                </a:lnTo>
                <a:lnTo>
                  <a:pt x="2273917" y="1241373"/>
                </a:lnTo>
                <a:lnTo>
                  <a:pt x="2278395" y="1247140"/>
                </a:lnTo>
                <a:lnTo>
                  <a:pt x="2284708" y="1250811"/>
                </a:lnTo>
                <a:lnTo>
                  <a:pt x="2292223" y="1251839"/>
                </a:lnTo>
                <a:lnTo>
                  <a:pt x="2454855" y="1241298"/>
                </a:lnTo>
                <a:lnTo>
                  <a:pt x="2414524" y="1241298"/>
                </a:lnTo>
                <a:lnTo>
                  <a:pt x="2351680" y="1209876"/>
                </a:lnTo>
                <a:close/>
              </a:path>
              <a:path w="2456815" h="1252220">
                <a:moveTo>
                  <a:pt x="2389225" y="1207455"/>
                </a:moveTo>
                <a:lnTo>
                  <a:pt x="2351680" y="1209876"/>
                </a:lnTo>
                <a:lnTo>
                  <a:pt x="2414524" y="1241298"/>
                </a:lnTo>
                <a:lnTo>
                  <a:pt x="2417826" y="1234694"/>
                </a:lnTo>
                <a:lnTo>
                  <a:pt x="2407031" y="1234694"/>
                </a:lnTo>
                <a:lnTo>
                  <a:pt x="2389225" y="1207455"/>
                </a:lnTo>
                <a:close/>
              </a:path>
              <a:path w="2456815" h="1252220">
                <a:moveTo>
                  <a:pt x="2347229" y="1094817"/>
                </a:moveTo>
                <a:lnTo>
                  <a:pt x="2340229" y="1097661"/>
                </a:lnTo>
                <a:lnTo>
                  <a:pt x="2334801" y="1102947"/>
                </a:lnTo>
                <a:lnTo>
                  <a:pt x="2331958" y="1109662"/>
                </a:lnTo>
                <a:lnTo>
                  <a:pt x="2331852" y="1116949"/>
                </a:lnTo>
                <a:lnTo>
                  <a:pt x="2334641" y="1123950"/>
                </a:lnTo>
                <a:lnTo>
                  <a:pt x="2368492" y="1175737"/>
                </a:lnTo>
                <a:lnTo>
                  <a:pt x="2431541" y="1207262"/>
                </a:lnTo>
                <a:lnTo>
                  <a:pt x="2414524" y="1241298"/>
                </a:lnTo>
                <a:lnTo>
                  <a:pt x="2454855" y="1241298"/>
                </a:lnTo>
                <a:lnTo>
                  <a:pt x="2456815" y="1241171"/>
                </a:lnTo>
                <a:lnTo>
                  <a:pt x="2366517" y="1103122"/>
                </a:lnTo>
                <a:lnTo>
                  <a:pt x="2361231" y="1097750"/>
                </a:lnTo>
                <a:lnTo>
                  <a:pt x="2354516" y="1094914"/>
                </a:lnTo>
                <a:lnTo>
                  <a:pt x="2347229" y="1094817"/>
                </a:lnTo>
                <a:close/>
              </a:path>
              <a:path w="2456815" h="1252220">
                <a:moveTo>
                  <a:pt x="2421763" y="1205357"/>
                </a:moveTo>
                <a:lnTo>
                  <a:pt x="2389225" y="1207455"/>
                </a:lnTo>
                <a:lnTo>
                  <a:pt x="2407031" y="1234694"/>
                </a:lnTo>
                <a:lnTo>
                  <a:pt x="2421763" y="1205357"/>
                </a:lnTo>
                <a:close/>
              </a:path>
              <a:path w="2456815" h="1252220">
                <a:moveTo>
                  <a:pt x="2427732" y="1205357"/>
                </a:moveTo>
                <a:lnTo>
                  <a:pt x="2421763" y="1205357"/>
                </a:lnTo>
                <a:lnTo>
                  <a:pt x="2407031" y="1234694"/>
                </a:lnTo>
                <a:lnTo>
                  <a:pt x="2417826" y="1234694"/>
                </a:lnTo>
                <a:lnTo>
                  <a:pt x="2431541" y="1207262"/>
                </a:lnTo>
                <a:lnTo>
                  <a:pt x="2427732" y="1205357"/>
                </a:lnTo>
                <a:close/>
              </a:path>
              <a:path w="2456815" h="1252220">
                <a:moveTo>
                  <a:pt x="17018" y="0"/>
                </a:moveTo>
                <a:lnTo>
                  <a:pt x="0" y="34036"/>
                </a:lnTo>
                <a:lnTo>
                  <a:pt x="2351680" y="1209876"/>
                </a:lnTo>
                <a:lnTo>
                  <a:pt x="2389225" y="1207455"/>
                </a:lnTo>
                <a:lnTo>
                  <a:pt x="2368492" y="1175737"/>
                </a:lnTo>
                <a:lnTo>
                  <a:pt x="17018" y="0"/>
                </a:lnTo>
                <a:close/>
              </a:path>
              <a:path w="2456815" h="1252220">
                <a:moveTo>
                  <a:pt x="2368492" y="1175737"/>
                </a:moveTo>
                <a:lnTo>
                  <a:pt x="2389225" y="1207455"/>
                </a:lnTo>
                <a:lnTo>
                  <a:pt x="2421763" y="1205357"/>
                </a:lnTo>
                <a:lnTo>
                  <a:pt x="2427732" y="1205357"/>
                </a:lnTo>
                <a:lnTo>
                  <a:pt x="2368492" y="1175737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9091" y="2599944"/>
            <a:ext cx="1479804" cy="425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526" y="2703778"/>
            <a:ext cx="1224280" cy="171450"/>
          </a:xfrm>
          <a:custGeom>
            <a:avLst/>
            <a:gdLst/>
            <a:ahLst/>
            <a:cxnLst/>
            <a:rect l="l" t="t" r="r" b="b"/>
            <a:pathLst>
              <a:path w="1224279" h="171450">
                <a:moveTo>
                  <a:pt x="1148587" y="85586"/>
                </a:moveTo>
                <a:lnTo>
                  <a:pt x="1062481" y="135814"/>
                </a:lnTo>
                <a:lnTo>
                  <a:pt x="1056856" y="140793"/>
                </a:lnTo>
                <a:lnTo>
                  <a:pt x="1053671" y="147355"/>
                </a:lnTo>
                <a:lnTo>
                  <a:pt x="1053177" y="154656"/>
                </a:lnTo>
                <a:lnTo>
                  <a:pt x="1055624" y="161849"/>
                </a:lnTo>
                <a:lnTo>
                  <a:pt x="1060674" y="167457"/>
                </a:lnTo>
                <a:lnTo>
                  <a:pt x="1067260" y="170612"/>
                </a:lnTo>
                <a:lnTo>
                  <a:pt x="1074537" y="171100"/>
                </a:lnTo>
                <a:lnTo>
                  <a:pt x="1081658" y="168707"/>
                </a:lnTo>
                <a:lnTo>
                  <a:pt x="1191520" y="104572"/>
                </a:lnTo>
                <a:lnTo>
                  <a:pt x="1186433" y="104572"/>
                </a:lnTo>
                <a:lnTo>
                  <a:pt x="1186433" y="102032"/>
                </a:lnTo>
                <a:lnTo>
                  <a:pt x="1176781" y="102032"/>
                </a:lnTo>
                <a:lnTo>
                  <a:pt x="1148587" y="85586"/>
                </a:lnTo>
                <a:close/>
              </a:path>
              <a:path w="1224279" h="171450">
                <a:moveTo>
                  <a:pt x="1115821" y="66472"/>
                </a:moveTo>
                <a:lnTo>
                  <a:pt x="0" y="66472"/>
                </a:lnTo>
                <a:lnTo>
                  <a:pt x="0" y="104572"/>
                </a:lnTo>
                <a:lnTo>
                  <a:pt x="1116039" y="104572"/>
                </a:lnTo>
                <a:lnTo>
                  <a:pt x="1148587" y="85586"/>
                </a:lnTo>
                <a:lnTo>
                  <a:pt x="1115821" y="66472"/>
                </a:lnTo>
                <a:close/>
              </a:path>
              <a:path w="1224279" h="171450">
                <a:moveTo>
                  <a:pt x="1191470" y="66472"/>
                </a:moveTo>
                <a:lnTo>
                  <a:pt x="1186433" y="66472"/>
                </a:lnTo>
                <a:lnTo>
                  <a:pt x="1186433" y="104572"/>
                </a:lnTo>
                <a:lnTo>
                  <a:pt x="1191520" y="104572"/>
                </a:lnTo>
                <a:lnTo>
                  <a:pt x="1224152" y="85522"/>
                </a:lnTo>
                <a:lnTo>
                  <a:pt x="1191470" y="66472"/>
                </a:lnTo>
                <a:close/>
              </a:path>
              <a:path w="1224279" h="171450">
                <a:moveTo>
                  <a:pt x="1176781" y="69139"/>
                </a:moveTo>
                <a:lnTo>
                  <a:pt x="1148587" y="85586"/>
                </a:lnTo>
                <a:lnTo>
                  <a:pt x="1176781" y="102032"/>
                </a:lnTo>
                <a:lnTo>
                  <a:pt x="1176781" y="69139"/>
                </a:lnTo>
                <a:close/>
              </a:path>
              <a:path w="1224279" h="171450">
                <a:moveTo>
                  <a:pt x="1186433" y="69139"/>
                </a:moveTo>
                <a:lnTo>
                  <a:pt x="1176781" y="69139"/>
                </a:lnTo>
                <a:lnTo>
                  <a:pt x="1176781" y="102032"/>
                </a:lnTo>
                <a:lnTo>
                  <a:pt x="1186433" y="102032"/>
                </a:lnTo>
                <a:lnTo>
                  <a:pt x="1186433" y="69139"/>
                </a:lnTo>
                <a:close/>
              </a:path>
              <a:path w="1224279" h="171450">
                <a:moveTo>
                  <a:pt x="1074537" y="0"/>
                </a:moveTo>
                <a:lnTo>
                  <a:pt x="1067260" y="464"/>
                </a:lnTo>
                <a:lnTo>
                  <a:pt x="1060674" y="3643"/>
                </a:lnTo>
                <a:lnTo>
                  <a:pt x="1055624" y="9322"/>
                </a:lnTo>
                <a:lnTo>
                  <a:pt x="1053177" y="16444"/>
                </a:lnTo>
                <a:lnTo>
                  <a:pt x="1053671" y="23721"/>
                </a:lnTo>
                <a:lnTo>
                  <a:pt x="1056856" y="30307"/>
                </a:lnTo>
                <a:lnTo>
                  <a:pt x="1062481" y="35357"/>
                </a:lnTo>
                <a:lnTo>
                  <a:pt x="1148587" y="85586"/>
                </a:lnTo>
                <a:lnTo>
                  <a:pt x="1176781" y="69139"/>
                </a:lnTo>
                <a:lnTo>
                  <a:pt x="1186433" y="69139"/>
                </a:lnTo>
                <a:lnTo>
                  <a:pt x="1186433" y="66472"/>
                </a:lnTo>
                <a:lnTo>
                  <a:pt x="1191470" y="66472"/>
                </a:lnTo>
                <a:lnTo>
                  <a:pt x="1081658" y="2464"/>
                </a:lnTo>
                <a:lnTo>
                  <a:pt x="1074537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89091" y="4247388"/>
            <a:ext cx="1479804" cy="4251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1383" y="4342929"/>
            <a:ext cx="1225550" cy="170815"/>
          </a:xfrm>
          <a:custGeom>
            <a:avLst/>
            <a:gdLst/>
            <a:ahLst/>
            <a:cxnLst/>
            <a:rect l="l" t="t" r="r" b="b"/>
            <a:pathLst>
              <a:path w="1225550" h="170814">
                <a:moveTo>
                  <a:pt x="1116192" y="106832"/>
                </a:moveTo>
                <a:lnTo>
                  <a:pt x="1060958" y="134836"/>
                </a:lnTo>
                <a:lnTo>
                  <a:pt x="1055022" y="139505"/>
                </a:lnTo>
                <a:lnTo>
                  <a:pt x="1051480" y="145901"/>
                </a:lnTo>
                <a:lnTo>
                  <a:pt x="1050581" y="153177"/>
                </a:lnTo>
                <a:lnTo>
                  <a:pt x="1052575" y="160490"/>
                </a:lnTo>
                <a:lnTo>
                  <a:pt x="1057298" y="166370"/>
                </a:lnTo>
                <a:lnTo>
                  <a:pt x="1063688" y="169904"/>
                </a:lnTo>
                <a:lnTo>
                  <a:pt x="1070935" y="170795"/>
                </a:lnTo>
                <a:lnTo>
                  <a:pt x="1078230" y="168745"/>
                </a:lnTo>
                <a:lnTo>
                  <a:pt x="1192224" y="110960"/>
                </a:lnTo>
                <a:lnTo>
                  <a:pt x="1186434" y="110960"/>
                </a:lnTo>
                <a:lnTo>
                  <a:pt x="1116192" y="106832"/>
                </a:lnTo>
                <a:close/>
              </a:path>
              <a:path w="1225550" h="170814">
                <a:moveTo>
                  <a:pt x="1149914" y="89735"/>
                </a:moveTo>
                <a:lnTo>
                  <a:pt x="1116192" y="106832"/>
                </a:lnTo>
                <a:lnTo>
                  <a:pt x="1186434" y="110960"/>
                </a:lnTo>
                <a:lnTo>
                  <a:pt x="1186625" y="107785"/>
                </a:lnTo>
                <a:lnTo>
                  <a:pt x="1177036" y="107785"/>
                </a:lnTo>
                <a:lnTo>
                  <a:pt x="1149914" y="89735"/>
                </a:lnTo>
                <a:close/>
              </a:path>
              <a:path w="1225550" h="170814">
                <a:moveTo>
                  <a:pt x="1081006" y="0"/>
                </a:moveTo>
                <a:lnTo>
                  <a:pt x="1073705" y="9"/>
                </a:lnTo>
                <a:lnTo>
                  <a:pt x="1066952" y="2758"/>
                </a:lnTo>
                <a:lnTo>
                  <a:pt x="1061592" y="8090"/>
                </a:lnTo>
                <a:lnTo>
                  <a:pt x="1058729" y="15111"/>
                </a:lnTo>
                <a:lnTo>
                  <a:pt x="1058783" y="22441"/>
                </a:lnTo>
                <a:lnTo>
                  <a:pt x="1061575" y="29200"/>
                </a:lnTo>
                <a:lnTo>
                  <a:pt x="1066926" y="34506"/>
                </a:lnTo>
                <a:lnTo>
                  <a:pt x="1118540" y="68855"/>
                </a:lnTo>
                <a:lnTo>
                  <a:pt x="1188719" y="72987"/>
                </a:lnTo>
                <a:lnTo>
                  <a:pt x="1186434" y="110960"/>
                </a:lnTo>
                <a:lnTo>
                  <a:pt x="1192224" y="110960"/>
                </a:lnTo>
                <a:lnTo>
                  <a:pt x="1225295" y="94196"/>
                </a:lnTo>
                <a:lnTo>
                  <a:pt x="1088009" y="2883"/>
                </a:lnTo>
                <a:lnTo>
                  <a:pt x="1081006" y="0"/>
                </a:lnTo>
                <a:close/>
              </a:path>
              <a:path w="1225550" h="170814">
                <a:moveTo>
                  <a:pt x="1178940" y="75019"/>
                </a:moveTo>
                <a:lnTo>
                  <a:pt x="1149914" y="89735"/>
                </a:lnTo>
                <a:lnTo>
                  <a:pt x="1177036" y="107785"/>
                </a:lnTo>
                <a:lnTo>
                  <a:pt x="1178940" y="75019"/>
                </a:lnTo>
                <a:close/>
              </a:path>
              <a:path w="1225550" h="170814">
                <a:moveTo>
                  <a:pt x="1188597" y="75019"/>
                </a:moveTo>
                <a:lnTo>
                  <a:pt x="1178940" y="75019"/>
                </a:lnTo>
                <a:lnTo>
                  <a:pt x="1177036" y="107785"/>
                </a:lnTo>
                <a:lnTo>
                  <a:pt x="1186625" y="107785"/>
                </a:lnTo>
                <a:lnTo>
                  <a:pt x="1188597" y="75019"/>
                </a:lnTo>
                <a:close/>
              </a:path>
              <a:path w="1225550" h="170814">
                <a:moveTo>
                  <a:pt x="2286" y="3137"/>
                </a:moveTo>
                <a:lnTo>
                  <a:pt x="0" y="41237"/>
                </a:lnTo>
                <a:lnTo>
                  <a:pt x="1116192" y="106832"/>
                </a:lnTo>
                <a:lnTo>
                  <a:pt x="1149914" y="89735"/>
                </a:lnTo>
                <a:lnTo>
                  <a:pt x="1118540" y="68855"/>
                </a:lnTo>
                <a:lnTo>
                  <a:pt x="2286" y="3137"/>
                </a:lnTo>
                <a:close/>
              </a:path>
              <a:path w="1225550" h="170814">
                <a:moveTo>
                  <a:pt x="1118540" y="68855"/>
                </a:moveTo>
                <a:lnTo>
                  <a:pt x="1149914" y="89735"/>
                </a:lnTo>
                <a:lnTo>
                  <a:pt x="1178940" y="75019"/>
                </a:lnTo>
                <a:lnTo>
                  <a:pt x="1188597" y="75019"/>
                </a:lnTo>
                <a:lnTo>
                  <a:pt x="1188719" y="72987"/>
                </a:lnTo>
                <a:lnTo>
                  <a:pt x="1118540" y="6885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79947" y="4392167"/>
            <a:ext cx="2560320" cy="1566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23128" y="4578730"/>
            <a:ext cx="2305685" cy="1315720"/>
          </a:xfrm>
          <a:custGeom>
            <a:avLst/>
            <a:gdLst/>
            <a:ahLst/>
            <a:cxnLst/>
            <a:rect l="l" t="t" r="r" b="b"/>
            <a:pathLst>
              <a:path w="2305684" h="1315720">
                <a:moveTo>
                  <a:pt x="2201601" y="38989"/>
                </a:moveTo>
                <a:lnTo>
                  <a:pt x="0" y="1281950"/>
                </a:lnTo>
                <a:lnTo>
                  <a:pt x="18796" y="1315135"/>
                </a:lnTo>
                <a:lnTo>
                  <a:pt x="2220422" y="72123"/>
                </a:lnTo>
                <a:lnTo>
                  <a:pt x="2239432" y="39533"/>
                </a:lnTo>
                <a:lnTo>
                  <a:pt x="2201601" y="38989"/>
                </a:lnTo>
                <a:close/>
              </a:path>
              <a:path w="2305684" h="1315720">
                <a:moveTo>
                  <a:pt x="2304190" y="4318"/>
                </a:moveTo>
                <a:lnTo>
                  <a:pt x="2263013" y="4318"/>
                </a:lnTo>
                <a:lnTo>
                  <a:pt x="2281808" y="37465"/>
                </a:lnTo>
                <a:lnTo>
                  <a:pt x="2220422" y="72123"/>
                </a:lnTo>
                <a:lnTo>
                  <a:pt x="2189226" y="125603"/>
                </a:lnTo>
                <a:lnTo>
                  <a:pt x="2186761" y="132724"/>
                </a:lnTo>
                <a:lnTo>
                  <a:pt x="2187225" y="140001"/>
                </a:lnTo>
                <a:lnTo>
                  <a:pt x="2190404" y="146587"/>
                </a:lnTo>
                <a:lnTo>
                  <a:pt x="2196083" y="151638"/>
                </a:lnTo>
                <a:lnTo>
                  <a:pt x="2203205" y="154102"/>
                </a:lnTo>
                <a:lnTo>
                  <a:pt x="2210482" y="153638"/>
                </a:lnTo>
                <a:lnTo>
                  <a:pt x="2217068" y="150459"/>
                </a:lnTo>
                <a:lnTo>
                  <a:pt x="2222119" y="144780"/>
                </a:lnTo>
                <a:lnTo>
                  <a:pt x="2304190" y="4318"/>
                </a:lnTo>
                <a:close/>
              </a:path>
              <a:path w="2305684" h="1315720">
                <a:moveTo>
                  <a:pt x="2239432" y="39533"/>
                </a:moveTo>
                <a:lnTo>
                  <a:pt x="2220422" y="72123"/>
                </a:lnTo>
                <a:lnTo>
                  <a:pt x="2277310" y="40005"/>
                </a:lnTo>
                <a:lnTo>
                  <a:pt x="2272156" y="40005"/>
                </a:lnTo>
                <a:lnTo>
                  <a:pt x="2239432" y="39533"/>
                </a:lnTo>
                <a:close/>
              </a:path>
              <a:path w="2305684" h="1315720">
                <a:moveTo>
                  <a:pt x="2255901" y="11303"/>
                </a:moveTo>
                <a:lnTo>
                  <a:pt x="2239432" y="39533"/>
                </a:lnTo>
                <a:lnTo>
                  <a:pt x="2272156" y="40005"/>
                </a:lnTo>
                <a:lnTo>
                  <a:pt x="2255901" y="11303"/>
                </a:lnTo>
                <a:close/>
              </a:path>
              <a:path w="2305684" h="1315720">
                <a:moveTo>
                  <a:pt x="2266973" y="11303"/>
                </a:moveTo>
                <a:lnTo>
                  <a:pt x="2255901" y="11303"/>
                </a:lnTo>
                <a:lnTo>
                  <a:pt x="2272156" y="40005"/>
                </a:lnTo>
                <a:lnTo>
                  <a:pt x="2277310" y="40005"/>
                </a:lnTo>
                <a:lnTo>
                  <a:pt x="2281808" y="37465"/>
                </a:lnTo>
                <a:lnTo>
                  <a:pt x="2266973" y="11303"/>
                </a:lnTo>
                <a:close/>
              </a:path>
              <a:path w="2305684" h="1315720">
                <a:moveTo>
                  <a:pt x="2263013" y="4318"/>
                </a:moveTo>
                <a:lnTo>
                  <a:pt x="2201601" y="38989"/>
                </a:lnTo>
                <a:lnTo>
                  <a:pt x="2239432" y="39533"/>
                </a:lnTo>
                <a:lnTo>
                  <a:pt x="2255901" y="11303"/>
                </a:lnTo>
                <a:lnTo>
                  <a:pt x="2266973" y="11303"/>
                </a:lnTo>
                <a:lnTo>
                  <a:pt x="2263013" y="4318"/>
                </a:lnTo>
                <a:close/>
              </a:path>
              <a:path w="2305684" h="1315720">
                <a:moveTo>
                  <a:pt x="2140330" y="0"/>
                </a:moveTo>
                <a:lnTo>
                  <a:pt x="2132885" y="1400"/>
                </a:lnTo>
                <a:lnTo>
                  <a:pt x="2126773" y="5397"/>
                </a:lnTo>
                <a:lnTo>
                  <a:pt x="2122614" y="11394"/>
                </a:lnTo>
                <a:lnTo>
                  <a:pt x="2121027" y="18796"/>
                </a:lnTo>
                <a:lnTo>
                  <a:pt x="2122427" y="26241"/>
                </a:lnTo>
                <a:lnTo>
                  <a:pt x="2126424" y="32353"/>
                </a:lnTo>
                <a:lnTo>
                  <a:pt x="2132421" y="36512"/>
                </a:lnTo>
                <a:lnTo>
                  <a:pt x="2139823" y="38100"/>
                </a:lnTo>
                <a:lnTo>
                  <a:pt x="2201601" y="38989"/>
                </a:lnTo>
                <a:lnTo>
                  <a:pt x="2263013" y="4318"/>
                </a:lnTo>
                <a:lnTo>
                  <a:pt x="2304190" y="4318"/>
                </a:lnTo>
                <a:lnTo>
                  <a:pt x="2305304" y="2413"/>
                </a:lnTo>
                <a:lnTo>
                  <a:pt x="214033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2608"/>
            <a:ext cx="4986528" cy="235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1762" y="467944"/>
            <a:ext cx="4542155" cy="18954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320"/>
              </a:spcBef>
            </a:pP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Además el 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disco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central contiene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los  signos de </a:t>
            </a:r>
            <a:r>
              <a:rPr sz="2200" dirty="0">
                <a:solidFill>
                  <a:schemeClr val="bg1"/>
                </a:solidFill>
                <a:latin typeface="Calibri"/>
                <a:cs typeface="Calibri"/>
              </a:rPr>
              <a:t>los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puntos cardinales  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colocados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los 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signos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de las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Eras: 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Norte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, signo </a:t>
            </a:r>
            <a:r>
              <a:rPr sz="2200" i="1" spc="-5" dirty="0">
                <a:solidFill>
                  <a:schemeClr val="bg1"/>
                </a:solidFill>
                <a:latin typeface="Calibri"/>
                <a:cs typeface="Calibri"/>
              </a:rPr>
              <a:t>1 </a:t>
            </a:r>
            <a:r>
              <a:rPr sz="2200" i="1" spc="-10" dirty="0">
                <a:solidFill>
                  <a:schemeClr val="bg1"/>
                </a:solidFill>
                <a:latin typeface="Calibri"/>
                <a:cs typeface="Calibri"/>
              </a:rPr>
              <a:t>Pedernal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;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Sur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signo </a:t>
            </a:r>
            <a:r>
              <a:rPr sz="2200" i="1" spc="-5" dirty="0">
                <a:solidFill>
                  <a:schemeClr val="bg1"/>
                </a:solidFill>
                <a:latin typeface="Calibri"/>
                <a:cs typeface="Calibri"/>
              </a:rPr>
              <a:t>1  </a:t>
            </a:r>
            <a:r>
              <a:rPr sz="2200" i="1" spc="-10" dirty="0">
                <a:solidFill>
                  <a:schemeClr val="bg1"/>
                </a:solidFill>
                <a:latin typeface="Calibri"/>
                <a:cs typeface="Calibri"/>
              </a:rPr>
              <a:t>LLuvia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Este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200" i="1" spc="-10" dirty="0">
                <a:solidFill>
                  <a:schemeClr val="bg1"/>
                </a:solidFill>
                <a:latin typeface="Calibri"/>
                <a:cs typeface="Calibri"/>
              </a:rPr>
              <a:t>Xiuhuitzolli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un signo  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heráldico,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y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Oeste</a:t>
            </a:r>
            <a:r>
              <a:rPr sz="2200" spc="-15" dirty="0">
                <a:solidFill>
                  <a:schemeClr val="bg1"/>
                </a:solidFill>
                <a:latin typeface="Calibri"/>
                <a:cs typeface="Calibri"/>
              </a:rPr>
              <a:t>, con </a:t>
            </a:r>
            <a:r>
              <a:rPr sz="2200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signo </a:t>
            </a:r>
            <a:r>
              <a:rPr sz="2200" i="1" spc="-5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sz="2200" i="1" spc="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chemeClr val="bg1"/>
                </a:solidFill>
                <a:latin typeface="Calibri"/>
                <a:cs typeface="Calibri"/>
              </a:rPr>
              <a:t>Mono</a:t>
            </a:r>
            <a:r>
              <a:rPr sz="2200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9286" y="2708909"/>
            <a:ext cx="4434713" cy="4149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821000"/>
            <a:ext cx="3929735" cy="3962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Actividad: </a:t>
            </a:r>
            <a:r>
              <a:rPr lang="es-CL" smtClean="0"/>
              <a:t>LAPBOOK Azteca (Fase Final)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Materiales: Cartulina, lápices de colores, pegamento, tijeras, regla, etc.</a:t>
            </a:r>
          </a:p>
          <a:p>
            <a:r>
              <a:rPr lang="es-CL" dirty="0" smtClean="0"/>
              <a:t>Instrucción: Construya un </a:t>
            </a:r>
            <a:r>
              <a:rPr lang="es-CL" dirty="0" err="1" smtClean="0"/>
              <a:t>Lapbook</a:t>
            </a:r>
            <a:r>
              <a:rPr lang="es-CL" dirty="0" smtClean="0"/>
              <a:t> de la civilización Azteca, identificando los aspectos vistos en clases:</a:t>
            </a:r>
          </a:p>
          <a:p>
            <a:pPr marL="0" indent="0">
              <a:buNone/>
            </a:pPr>
            <a:r>
              <a:rPr lang="es-CL" dirty="0" smtClean="0"/>
              <a:t>El trabajo se entrega al volver del receso. </a:t>
            </a:r>
            <a:endParaRPr lang="es-CL" dirty="0"/>
          </a:p>
          <a:p>
            <a:pPr>
              <a:buFontTx/>
              <a:buChar char="-"/>
            </a:pPr>
            <a:endParaRPr lang="es-CL" dirty="0"/>
          </a:p>
          <a:p>
            <a:pPr>
              <a:buFontTx/>
              <a:buChar char="-"/>
            </a:pP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384811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-22481"/>
            <a:ext cx="726782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¿Cuál es </a:t>
            </a:r>
            <a:r>
              <a:rPr dirty="0"/>
              <a:t>su </a:t>
            </a:r>
            <a:r>
              <a:rPr spc="-5" dirty="0"/>
              <a:t>ubicación</a:t>
            </a:r>
            <a:r>
              <a:rPr spc="-85" dirty="0"/>
              <a:t> </a:t>
            </a:r>
            <a:r>
              <a:rPr spc="-15" dirty="0"/>
              <a:t>geográfica?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773430"/>
            <a:ext cx="1979168" cy="2655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883" y="2101214"/>
            <a:ext cx="7862317" cy="5518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372" y="1057147"/>
            <a:ext cx="2010410" cy="1292225"/>
          </a:xfrm>
          <a:custGeom>
            <a:avLst/>
            <a:gdLst/>
            <a:ahLst/>
            <a:cxnLst/>
            <a:rect l="l" t="t" r="r" b="b"/>
            <a:pathLst>
              <a:path w="2010410" h="1292225">
                <a:moveTo>
                  <a:pt x="1911959" y="1278001"/>
                </a:moveTo>
                <a:lnTo>
                  <a:pt x="1909673" y="1280032"/>
                </a:lnTo>
                <a:lnTo>
                  <a:pt x="1909419" y="1285366"/>
                </a:lnTo>
                <a:lnTo>
                  <a:pt x="1911451" y="1287526"/>
                </a:lnTo>
                <a:lnTo>
                  <a:pt x="2010384" y="1291716"/>
                </a:lnTo>
                <a:lnTo>
                  <a:pt x="2009866" y="1290701"/>
                </a:lnTo>
                <a:lnTo>
                  <a:pt x="1999970" y="1290701"/>
                </a:lnTo>
                <a:lnTo>
                  <a:pt x="1985127" y="1281181"/>
                </a:lnTo>
                <a:lnTo>
                  <a:pt x="1911959" y="1278001"/>
                </a:lnTo>
                <a:close/>
              </a:path>
              <a:path w="2010410" h="1292225">
                <a:moveTo>
                  <a:pt x="1985127" y="1281181"/>
                </a:moveTo>
                <a:lnTo>
                  <a:pt x="1999970" y="1290701"/>
                </a:lnTo>
                <a:lnTo>
                  <a:pt x="2001180" y="1288796"/>
                </a:lnTo>
                <a:lnTo>
                  <a:pt x="1998192" y="1288796"/>
                </a:lnTo>
                <a:lnTo>
                  <a:pt x="1994506" y="1281586"/>
                </a:lnTo>
                <a:lnTo>
                  <a:pt x="1985127" y="1281181"/>
                </a:lnTo>
                <a:close/>
              </a:path>
              <a:path w="2010410" h="1292225">
                <a:moveTo>
                  <a:pt x="1962505" y="1202689"/>
                </a:moveTo>
                <a:lnTo>
                  <a:pt x="1960219" y="1203832"/>
                </a:lnTo>
                <a:lnTo>
                  <a:pt x="1957806" y="1205102"/>
                </a:lnTo>
                <a:lnTo>
                  <a:pt x="1956917" y="1207897"/>
                </a:lnTo>
                <a:lnTo>
                  <a:pt x="1958060" y="1210310"/>
                </a:lnTo>
                <a:lnTo>
                  <a:pt x="1990207" y="1273180"/>
                </a:lnTo>
                <a:lnTo>
                  <a:pt x="2005050" y="1282700"/>
                </a:lnTo>
                <a:lnTo>
                  <a:pt x="1999970" y="1290701"/>
                </a:lnTo>
                <a:lnTo>
                  <a:pt x="2009866" y="1290701"/>
                </a:lnTo>
                <a:lnTo>
                  <a:pt x="1966569" y="1205864"/>
                </a:lnTo>
                <a:lnTo>
                  <a:pt x="1965426" y="1203578"/>
                </a:lnTo>
                <a:lnTo>
                  <a:pt x="1962505" y="1202689"/>
                </a:lnTo>
                <a:close/>
              </a:path>
              <a:path w="2010410" h="1292225">
                <a:moveTo>
                  <a:pt x="1994506" y="1281586"/>
                </a:moveTo>
                <a:lnTo>
                  <a:pt x="1998192" y="1288796"/>
                </a:lnTo>
                <a:lnTo>
                  <a:pt x="2002637" y="1281938"/>
                </a:lnTo>
                <a:lnTo>
                  <a:pt x="1994506" y="1281586"/>
                </a:lnTo>
                <a:close/>
              </a:path>
              <a:path w="2010410" h="1292225">
                <a:moveTo>
                  <a:pt x="1990207" y="1273180"/>
                </a:moveTo>
                <a:lnTo>
                  <a:pt x="1994506" y="1281586"/>
                </a:lnTo>
                <a:lnTo>
                  <a:pt x="2002637" y="1281938"/>
                </a:lnTo>
                <a:lnTo>
                  <a:pt x="1998192" y="1288796"/>
                </a:lnTo>
                <a:lnTo>
                  <a:pt x="2001180" y="1288796"/>
                </a:lnTo>
                <a:lnTo>
                  <a:pt x="2005050" y="1282700"/>
                </a:lnTo>
                <a:lnTo>
                  <a:pt x="1990207" y="1273180"/>
                </a:lnTo>
                <a:close/>
              </a:path>
              <a:path w="2010410" h="1292225">
                <a:moveTo>
                  <a:pt x="5143" y="0"/>
                </a:moveTo>
                <a:lnTo>
                  <a:pt x="0" y="8000"/>
                </a:lnTo>
                <a:lnTo>
                  <a:pt x="1985127" y="1281181"/>
                </a:lnTo>
                <a:lnTo>
                  <a:pt x="1994506" y="1281586"/>
                </a:lnTo>
                <a:lnTo>
                  <a:pt x="1990207" y="1273180"/>
                </a:lnTo>
                <a:lnTo>
                  <a:pt x="5143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5032" y="1061173"/>
            <a:ext cx="4078604" cy="1016000"/>
          </a:xfrm>
          <a:custGeom>
            <a:avLst/>
            <a:gdLst/>
            <a:ahLst/>
            <a:cxnLst/>
            <a:rect l="l" t="t" r="r" b="b"/>
            <a:pathLst>
              <a:path w="4078604" h="1016000">
                <a:moveTo>
                  <a:pt x="4078477" y="0"/>
                </a:moveTo>
                <a:lnTo>
                  <a:pt x="0" y="0"/>
                </a:lnTo>
                <a:lnTo>
                  <a:pt x="0" y="1015657"/>
                </a:lnTo>
                <a:lnTo>
                  <a:pt x="4078477" y="1015657"/>
                </a:lnTo>
                <a:lnTo>
                  <a:pt x="4078477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34534" y="1077595"/>
            <a:ext cx="368490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Aztecas: </a:t>
            </a:r>
            <a:r>
              <a:rPr sz="2000" dirty="0">
                <a:latin typeface="Calibri"/>
                <a:cs typeface="Calibri"/>
              </a:rPr>
              <a:t>Ubicados </a:t>
            </a:r>
            <a:r>
              <a:rPr sz="2000" dirty="0" err="1">
                <a:latin typeface="Calibri"/>
                <a:cs typeface="Calibri"/>
              </a:rPr>
              <a:t>en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 err="1" smtClean="0">
                <a:latin typeface="Calibri"/>
                <a:cs typeface="Calibri"/>
              </a:rPr>
              <a:t>Mesoamérica</a:t>
            </a:r>
            <a:r>
              <a:rPr lang="es-CL" sz="2000" dirty="0" smtClean="0">
                <a:latin typeface="Calibri"/>
                <a:cs typeface="Calibri"/>
              </a:rPr>
              <a:t>, </a:t>
            </a:r>
            <a:r>
              <a:rPr sz="2000" spc="-5" dirty="0" err="1" smtClean="0">
                <a:latin typeface="Calibri"/>
                <a:cs typeface="Calibri"/>
              </a:rPr>
              <a:t>específicamente</a:t>
            </a:r>
            <a:r>
              <a:rPr sz="2000" spc="-5" dirty="0" smtClean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 err="1">
                <a:latin typeface="Calibri"/>
                <a:cs typeface="Calibri"/>
              </a:rPr>
              <a:t>los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0" dirty="0" err="1" smtClean="0">
                <a:latin typeface="Calibri"/>
                <a:cs typeface="Calibri"/>
              </a:rPr>
              <a:t>territorios</a:t>
            </a:r>
            <a:r>
              <a:rPr lang="es-CL" sz="2000" spc="-10" dirty="0" smtClean="0">
                <a:latin typeface="Calibri"/>
                <a:cs typeface="Calibri"/>
              </a:rPr>
              <a:t> </a:t>
            </a:r>
            <a:r>
              <a:rPr sz="2000" dirty="0" smtClean="0">
                <a:latin typeface="Calibri"/>
                <a:cs typeface="Calibri"/>
              </a:rPr>
              <a:t>del </a:t>
            </a:r>
            <a:r>
              <a:rPr sz="2000" dirty="0">
                <a:latin typeface="Calibri"/>
                <a:cs typeface="Calibri"/>
              </a:rPr>
              <a:t>actual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México.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961" y="1176718"/>
            <a:ext cx="8749030" cy="2667635"/>
          </a:xfrm>
          <a:custGeom>
            <a:avLst/>
            <a:gdLst/>
            <a:ahLst/>
            <a:cxnLst/>
            <a:rect l="l" t="t" r="r" b="b"/>
            <a:pathLst>
              <a:path w="8749030" h="2667635">
                <a:moveTo>
                  <a:pt x="0" y="444500"/>
                </a:moveTo>
                <a:lnTo>
                  <a:pt x="2608" y="396066"/>
                </a:lnTo>
                <a:lnTo>
                  <a:pt x="10254" y="349144"/>
                </a:lnTo>
                <a:lnTo>
                  <a:pt x="22666" y="304003"/>
                </a:lnTo>
                <a:lnTo>
                  <a:pt x="39572" y="260915"/>
                </a:lnTo>
                <a:lnTo>
                  <a:pt x="60702" y="220152"/>
                </a:lnTo>
                <a:lnTo>
                  <a:pt x="85783" y="181983"/>
                </a:lnTo>
                <a:lnTo>
                  <a:pt x="114545" y="146682"/>
                </a:lnTo>
                <a:lnTo>
                  <a:pt x="146717" y="114517"/>
                </a:lnTo>
                <a:lnTo>
                  <a:pt x="182027" y="85762"/>
                </a:lnTo>
                <a:lnTo>
                  <a:pt x="220204" y="60687"/>
                </a:lnTo>
                <a:lnTo>
                  <a:pt x="260977" y="39562"/>
                </a:lnTo>
                <a:lnTo>
                  <a:pt x="304074" y="22660"/>
                </a:lnTo>
                <a:lnTo>
                  <a:pt x="349225" y="10252"/>
                </a:lnTo>
                <a:lnTo>
                  <a:pt x="396158" y="2608"/>
                </a:lnTo>
                <a:lnTo>
                  <a:pt x="444601" y="0"/>
                </a:lnTo>
                <a:lnTo>
                  <a:pt x="8303869" y="0"/>
                </a:lnTo>
                <a:lnTo>
                  <a:pt x="8352304" y="2608"/>
                </a:lnTo>
                <a:lnTo>
                  <a:pt x="8399231" y="10252"/>
                </a:lnTo>
                <a:lnTo>
                  <a:pt x="8444379" y="22660"/>
                </a:lnTo>
                <a:lnTo>
                  <a:pt x="8487476" y="39562"/>
                </a:lnTo>
                <a:lnTo>
                  <a:pt x="8528250" y="60687"/>
                </a:lnTo>
                <a:lnTo>
                  <a:pt x="8566430" y="85762"/>
                </a:lnTo>
                <a:lnTo>
                  <a:pt x="8601744" y="114517"/>
                </a:lnTo>
                <a:lnTo>
                  <a:pt x="8633921" y="146682"/>
                </a:lnTo>
                <a:lnTo>
                  <a:pt x="8662689" y="181983"/>
                </a:lnTo>
                <a:lnTo>
                  <a:pt x="8687776" y="220152"/>
                </a:lnTo>
                <a:lnTo>
                  <a:pt x="8708911" y="260915"/>
                </a:lnTo>
                <a:lnTo>
                  <a:pt x="8725822" y="304003"/>
                </a:lnTo>
                <a:lnTo>
                  <a:pt x="8738238" y="349144"/>
                </a:lnTo>
                <a:lnTo>
                  <a:pt x="8745886" y="396066"/>
                </a:lnTo>
                <a:lnTo>
                  <a:pt x="8748496" y="444500"/>
                </a:lnTo>
                <a:lnTo>
                  <a:pt x="8748496" y="2222880"/>
                </a:lnTo>
                <a:lnTo>
                  <a:pt x="8745886" y="2271337"/>
                </a:lnTo>
                <a:lnTo>
                  <a:pt x="8738238" y="2318281"/>
                </a:lnTo>
                <a:lnTo>
                  <a:pt x="8725822" y="2363439"/>
                </a:lnTo>
                <a:lnTo>
                  <a:pt x="8708911" y="2406542"/>
                </a:lnTo>
                <a:lnTo>
                  <a:pt x="8687776" y="2447318"/>
                </a:lnTo>
                <a:lnTo>
                  <a:pt x="8662689" y="2485496"/>
                </a:lnTo>
                <a:lnTo>
                  <a:pt x="8633921" y="2520806"/>
                </a:lnTo>
                <a:lnTo>
                  <a:pt x="8601744" y="2552977"/>
                </a:lnTo>
                <a:lnTo>
                  <a:pt x="8566430" y="2581737"/>
                </a:lnTo>
                <a:lnTo>
                  <a:pt x="8528250" y="2606816"/>
                </a:lnTo>
                <a:lnTo>
                  <a:pt x="8487476" y="2627942"/>
                </a:lnTo>
                <a:lnTo>
                  <a:pt x="8444379" y="2644846"/>
                </a:lnTo>
                <a:lnTo>
                  <a:pt x="8399231" y="2657255"/>
                </a:lnTo>
                <a:lnTo>
                  <a:pt x="8352304" y="2664899"/>
                </a:lnTo>
                <a:lnTo>
                  <a:pt x="8303869" y="2667507"/>
                </a:lnTo>
                <a:lnTo>
                  <a:pt x="444601" y="2667507"/>
                </a:lnTo>
                <a:lnTo>
                  <a:pt x="396158" y="2664899"/>
                </a:lnTo>
                <a:lnTo>
                  <a:pt x="349225" y="2657255"/>
                </a:lnTo>
                <a:lnTo>
                  <a:pt x="304074" y="2644846"/>
                </a:lnTo>
                <a:lnTo>
                  <a:pt x="260977" y="2627942"/>
                </a:lnTo>
                <a:lnTo>
                  <a:pt x="220204" y="2606816"/>
                </a:lnTo>
                <a:lnTo>
                  <a:pt x="182027" y="2581737"/>
                </a:lnTo>
                <a:lnTo>
                  <a:pt x="146717" y="2552977"/>
                </a:lnTo>
                <a:lnTo>
                  <a:pt x="114545" y="2520806"/>
                </a:lnTo>
                <a:lnTo>
                  <a:pt x="85783" y="2485496"/>
                </a:lnTo>
                <a:lnTo>
                  <a:pt x="60702" y="2447318"/>
                </a:lnTo>
                <a:lnTo>
                  <a:pt x="39572" y="2406542"/>
                </a:lnTo>
                <a:lnTo>
                  <a:pt x="22666" y="2363439"/>
                </a:lnTo>
                <a:lnTo>
                  <a:pt x="10254" y="2318281"/>
                </a:lnTo>
                <a:lnTo>
                  <a:pt x="2608" y="2271337"/>
                </a:lnTo>
                <a:lnTo>
                  <a:pt x="0" y="2222880"/>
                </a:lnTo>
                <a:lnTo>
                  <a:pt x="0" y="444500"/>
                </a:lnTo>
                <a:close/>
              </a:path>
            </a:pathLst>
          </a:custGeom>
          <a:ln w="25399">
            <a:solidFill>
              <a:srgbClr val="AD47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556" y="1206759"/>
            <a:ext cx="8371840" cy="22745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just">
              <a:lnSpc>
                <a:spcPct val="91600"/>
              </a:lnSpc>
              <a:spcBef>
                <a:spcPts val="285"/>
              </a:spcBef>
            </a:pPr>
            <a:r>
              <a:rPr sz="1900" spc="-5" dirty="0">
                <a:latin typeface="Calibri"/>
                <a:cs typeface="Calibri"/>
              </a:rPr>
              <a:t>Después de </a:t>
            </a:r>
            <a:r>
              <a:rPr sz="1900" b="1" spc="-5" dirty="0">
                <a:latin typeface="Calibri"/>
                <a:cs typeface="Calibri"/>
              </a:rPr>
              <a:t>la caída de </a:t>
            </a:r>
            <a:r>
              <a:rPr sz="1900" b="1" spc="-20" dirty="0">
                <a:latin typeface="Calibri"/>
                <a:cs typeface="Calibri"/>
              </a:rPr>
              <a:t>Teotihuacán</a:t>
            </a:r>
            <a:r>
              <a:rPr sz="1900" spc="-20" dirty="0">
                <a:latin typeface="Calibri"/>
                <a:cs typeface="Calibri"/>
              </a:rPr>
              <a:t>, </a:t>
            </a:r>
            <a:r>
              <a:rPr sz="1900" spc="-5" dirty="0">
                <a:latin typeface="Calibri"/>
                <a:cs typeface="Calibri"/>
              </a:rPr>
              <a:t>llego </a:t>
            </a:r>
            <a:r>
              <a:rPr sz="1900" spc="-10" dirty="0">
                <a:latin typeface="Calibri"/>
                <a:cs typeface="Calibri"/>
              </a:rPr>
              <a:t>una </a:t>
            </a:r>
            <a:r>
              <a:rPr sz="1900" spc="-5" dirty="0">
                <a:latin typeface="Calibri"/>
                <a:cs typeface="Calibri"/>
              </a:rPr>
              <a:t>época de </a:t>
            </a:r>
            <a:r>
              <a:rPr sz="1900" spc="-10" dirty="0">
                <a:latin typeface="Calibri"/>
                <a:cs typeface="Calibri"/>
              </a:rPr>
              <a:t>guerras entre </a:t>
            </a:r>
            <a:r>
              <a:rPr sz="1900" spc="-15" dirty="0">
                <a:latin typeface="Calibri"/>
                <a:cs typeface="Calibri"/>
              </a:rPr>
              <a:t>diferentes  </a:t>
            </a:r>
            <a:r>
              <a:rPr sz="1900" spc="-5" dirty="0">
                <a:latin typeface="Calibri"/>
                <a:cs typeface="Calibri"/>
              </a:rPr>
              <a:t>pueblos, sin </a:t>
            </a:r>
            <a:r>
              <a:rPr sz="1900" spc="-10" dirty="0">
                <a:latin typeface="Calibri"/>
                <a:cs typeface="Calibri"/>
              </a:rPr>
              <a:t>embargo </a:t>
            </a:r>
            <a:r>
              <a:rPr sz="1900" b="1" dirty="0">
                <a:latin typeface="Calibri"/>
                <a:cs typeface="Calibri"/>
              </a:rPr>
              <a:t>el </a:t>
            </a:r>
            <a:r>
              <a:rPr sz="1900" b="1" spc="-5" dirty="0">
                <a:latin typeface="Calibri"/>
                <a:cs typeface="Calibri"/>
              </a:rPr>
              <a:t>pueblo </a:t>
            </a:r>
            <a:r>
              <a:rPr sz="1900" b="1" spc="-10" dirty="0">
                <a:latin typeface="Calibri"/>
                <a:cs typeface="Calibri"/>
              </a:rPr>
              <a:t>azteca </a:t>
            </a:r>
            <a:r>
              <a:rPr sz="1900" b="1" spc="-5" dirty="0">
                <a:latin typeface="Calibri"/>
                <a:cs typeface="Calibri"/>
              </a:rPr>
              <a:t>que venia desde </a:t>
            </a:r>
            <a:r>
              <a:rPr sz="1900" b="1" spc="-10" dirty="0">
                <a:latin typeface="Calibri"/>
                <a:cs typeface="Calibri"/>
              </a:rPr>
              <a:t>el norte </a:t>
            </a:r>
            <a:r>
              <a:rPr sz="1900" b="1" spc="-5" dirty="0">
                <a:latin typeface="Calibri"/>
                <a:cs typeface="Calibri"/>
              </a:rPr>
              <a:t>de </a:t>
            </a:r>
            <a:r>
              <a:rPr sz="1900" b="1" spc="-15" dirty="0">
                <a:latin typeface="Calibri"/>
                <a:cs typeface="Calibri"/>
              </a:rPr>
              <a:t>México </a:t>
            </a:r>
            <a:r>
              <a:rPr sz="1900" b="1" spc="-5" dirty="0">
                <a:latin typeface="Calibri"/>
                <a:cs typeface="Calibri"/>
              </a:rPr>
              <a:t>logro  dominar </a:t>
            </a:r>
            <a:r>
              <a:rPr sz="1900" b="1" spc="-10" dirty="0">
                <a:latin typeface="Calibri"/>
                <a:cs typeface="Calibri"/>
              </a:rPr>
              <a:t>todo </a:t>
            </a:r>
            <a:r>
              <a:rPr sz="1900" b="1" dirty="0">
                <a:latin typeface="Calibri"/>
                <a:cs typeface="Calibri"/>
              </a:rPr>
              <a:t>el </a:t>
            </a:r>
            <a:r>
              <a:rPr sz="1900" b="1" spc="-10" dirty="0">
                <a:latin typeface="Calibri"/>
                <a:cs typeface="Calibri"/>
              </a:rPr>
              <a:t>territorio </a:t>
            </a:r>
            <a:r>
              <a:rPr sz="1900" b="1" spc="-5" dirty="0">
                <a:latin typeface="Calibri"/>
                <a:cs typeface="Calibri"/>
              </a:rPr>
              <a:t>y sometió a los </a:t>
            </a:r>
            <a:r>
              <a:rPr sz="1900" b="1" spc="-10" dirty="0">
                <a:latin typeface="Calibri"/>
                <a:cs typeface="Calibri"/>
              </a:rPr>
              <a:t>otros </a:t>
            </a:r>
            <a:r>
              <a:rPr sz="1900" b="1" spc="-5" dirty="0">
                <a:latin typeface="Calibri"/>
                <a:cs typeface="Calibri"/>
              </a:rPr>
              <a:t>pueblos, </a:t>
            </a:r>
            <a:r>
              <a:rPr sz="1900" spc="-30" dirty="0">
                <a:latin typeface="Calibri"/>
                <a:cs typeface="Calibri"/>
              </a:rPr>
              <a:t>Para </a:t>
            </a:r>
            <a:r>
              <a:rPr sz="1900" spc="-5" dirty="0">
                <a:latin typeface="Calibri"/>
                <a:cs typeface="Calibri"/>
              </a:rPr>
              <a:t>seguir dominando </a:t>
            </a:r>
            <a:r>
              <a:rPr sz="1900" spc="10" dirty="0">
                <a:latin typeface="Calibri"/>
                <a:cs typeface="Calibri"/>
              </a:rPr>
              <a:t>el  </a:t>
            </a:r>
            <a:r>
              <a:rPr sz="1900" spc="-10" dirty="0">
                <a:latin typeface="Calibri"/>
                <a:cs typeface="Calibri"/>
              </a:rPr>
              <a:t>territorio crearon </a:t>
            </a:r>
            <a:r>
              <a:rPr sz="1900" spc="-5" dirty="0">
                <a:latin typeface="Calibri"/>
                <a:cs typeface="Calibri"/>
              </a:rPr>
              <a:t>la ciudad</a:t>
            </a:r>
            <a:r>
              <a:rPr sz="1900" spc="6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Tenochtitlán.</a:t>
            </a:r>
            <a:endParaRPr sz="1900" dirty="0">
              <a:latin typeface="Calibri"/>
              <a:cs typeface="Calibri"/>
            </a:endParaRPr>
          </a:p>
          <a:p>
            <a:pPr marL="12700" marR="6350" algn="just">
              <a:lnSpc>
                <a:spcPts val="2090"/>
              </a:lnSpc>
              <a:spcBef>
                <a:spcPts val="855"/>
              </a:spcBef>
            </a:pPr>
            <a:r>
              <a:rPr sz="1900" spc="-5" dirty="0">
                <a:latin typeface="Calibri"/>
                <a:cs typeface="Calibri"/>
              </a:rPr>
              <a:t>A </a:t>
            </a:r>
            <a:r>
              <a:rPr sz="1900" spc="-10" dirty="0">
                <a:latin typeface="Calibri"/>
                <a:cs typeface="Calibri"/>
              </a:rPr>
              <a:t>partir </a:t>
            </a:r>
            <a:r>
              <a:rPr sz="1900" spc="-5" dirty="0">
                <a:latin typeface="Calibri"/>
                <a:cs typeface="Calibri"/>
              </a:rPr>
              <a:t>de la </a:t>
            </a:r>
            <a:r>
              <a:rPr sz="1900" spc="-10" dirty="0">
                <a:latin typeface="Calibri"/>
                <a:cs typeface="Calibri"/>
              </a:rPr>
              <a:t>fundación </a:t>
            </a:r>
            <a:r>
              <a:rPr sz="1900" spc="-5" dirty="0">
                <a:latin typeface="Calibri"/>
                <a:cs typeface="Calibri"/>
              </a:rPr>
              <a:t>de su ciudad-capital, </a:t>
            </a:r>
            <a:r>
              <a:rPr sz="1900" spc="-20" dirty="0">
                <a:latin typeface="Calibri"/>
                <a:cs typeface="Calibri"/>
              </a:rPr>
              <a:t>Tenochtitlán, </a:t>
            </a:r>
            <a:r>
              <a:rPr sz="1900" spc="-5" dirty="0">
                <a:latin typeface="Calibri"/>
                <a:cs typeface="Calibri"/>
              </a:rPr>
              <a:t>en el año 1325, </a:t>
            </a:r>
            <a:r>
              <a:rPr sz="1900" dirty="0">
                <a:latin typeface="Calibri"/>
                <a:cs typeface="Calibri"/>
              </a:rPr>
              <a:t>los  </a:t>
            </a:r>
            <a:r>
              <a:rPr sz="1900" spc="-10" dirty="0">
                <a:latin typeface="Calibri"/>
                <a:cs typeface="Calibri"/>
              </a:rPr>
              <a:t>aztecas </a:t>
            </a:r>
            <a:r>
              <a:rPr sz="1900" spc="-15" dirty="0">
                <a:latin typeface="Calibri"/>
                <a:cs typeface="Calibri"/>
              </a:rPr>
              <a:t>comenzaron </a:t>
            </a:r>
            <a:r>
              <a:rPr sz="1900" spc="-5" dirty="0">
                <a:latin typeface="Calibri"/>
                <a:cs typeface="Calibri"/>
              </a:rPr>
              <a:t>un </a:t>
            </a:r>
            <a:r>
              <a:rPr sz="1900" spc="-10" dirty="0">
                <a:latin typeface="Calibri"/>
                <a:cs typeface="Calibri"/>
              </a:rPr>
              <a:t>proceso </a:t>
            </a:r>
            <a:r>
              <a:rPr sz="1900" spc="-5" dirty="0">
                <a:latin typeface="Calibri"/>
                <a:cs typeface="Calibri"/>
              </a:rPr>
              <a:t>de </a:t>
            </a:r>
            <a:r>
              <a:rPr sz="1900" b="1" spc="-10" dirty="0">
                <a:latin typeface="Calibri"/>
                <a:cs typeface="Calibri"/>
              </a:rPr>
              <a:t>rápida </a:t>
            </a:r>
            <a:r>
              <a:rPr sz="1900" b="1" spc="-5" dirty="0">
                <a:latin typeface="Calibri"/>
                <a:cs typeface="Calibri"/>
              </a:rPr>
              <a:t>expansión, sometiendo a </a:t>
            </a:r>
            <a:r>
              <a:rPr sz="1900" b="1" spc="-10" dirty="0">
                <a:latin typeface="Calibri"/>
                <a:cs typeface="Calibri"/>
              </a:rPr>
              <a:t>otros </a:t>
            </a:r>
            <a:r>
              <a:rPr sz="1900" b="1" spc="-5" dirty="0">
                <a:latin typeface="Calibri"/>
                <a:cs typeface="Calibri"/>
              </a:rPr>
              <a:t>pueblos  mesoamericanos</a:t>
            </a:r>
            <a:r>
              <a:rPr sz="1900" spc="-5" dirty="0">
                <a:latin typeface="Calibri"/>
                <a:cs typeface="Calibri"/>
              </a:rPr>
              <a:t>, </a:t>
            </a:r>
            <a:r>
              <a:rPr sz="1900" spc="-10" dirty="0">
                <a:latin typeface="Calibri"/>
                <a:cs typeface="Calibri"/>
              </a:rPr>
              <a:t>llegando </a:t>
            </a:r>
            <a:r>
              <a:rPr sz="1900" spc="-5" dirty="0">
                <a:latin typeface="Calibri"/>
                <a:cs typeface="Calibri"/>
              </a:rPr>
              <a:t>a </a:t>
            </a:r>
            <a:r>
              <a:rPr sz="1900" spc="-15" dirty="0">
                <a:latin typeface="Calibri"/>
                <a:cs typeface="Calibri"/>
              </a:rPr>
              <a:t>transformar </a:t>
            </a:r>
            <a:r>
              <a:rPr sz="1900" spc="-5" dirty="0">
                <a:latin typeface="Calibri"/>
                <a:cs typeface="Calibri"/>
              </a:rPr>
              <a:t>sus </a:t>
            </a:r>
            <a:r>
              <a:rPr sz="1900" spc="-10" dirty="0">
                <a:latin typeface="Calibri"/>
                <a:cs typeface="Calibri"/>
              </a:rPr>
              <a:t>dominios </a:t>
            </a:r>
            <a:r>
              <a:rPr sz="1900" spc="-5" dirty="0">
                <a:latin typeface="Calibri"/>
                <a:cs typeface="Calibri"/>
              </a:rPr>
              <a:t>en un </a:t>
            </a:r>
            <a:r>
              <a:rPr sz="1900" spc="-10" dirty="0">
                <a:latin typeface="Calibri"/>
                <a:cs typeface="Calibri"/>
              </a:rPr>
              <a:t>imperio, </a:t>
            </a:r>
            <a:r>
              <a:rPr sz="1900" spc="-5" dirty="0">
                <a:latin typeface="Calibri"/>
                <a:cs typeface="Calibri"/>
              </a:rPr>
              <a:t>el </a:t>
            </a:r>
            <a:r>
              <a:rPr sz="1900" spc="-10" dirty="0">
                <a:latin typeface="Calibri"/>
                <a:cs typeface="Calibri"/>
              </a:rPr>
              <a:t>que fue  abruptamente interrumpido por </a:t>
            </a:r>
            <a:r>
              <a:rPr sz="1900" spc="-5" dirty="0">
                <a:latin typeface="Calibri"/>
                <a:cs typeface="Calibri"/>
              </a:rPr>
              <a:t>la </a:t>
            </a:r>
            <a:r>
              <a:rPr sz="1900" spc="-10" dirty="0">
                <a:latin typeface="Calibri"/>
                <a:cs typeface="Calibri"/>
              </a:rPr>
              <a:t>llegada </a:t>
            </a:r>
            <a:r>
              <a:rPr sz="1900" spc="-5" dirty="0">
                <a:latin typeface="Calibri"/>
                <a:cs typeface="Calibri"/>
              </a:rPr>
              <a:t>de los </a:t>
            </a:r>
            <a:r>
              <a:rPr sz="1900" spc="-10" dirty="0">
                <a:latin typeface="Calibri"/>
                <a:cs typeface="Calibri"/>
              </a:rPr>
              <a:t>conquistadores españoles </a:t>
            </a:r>
            <a:r>
              <a:rPr sz="1900" spc="-5" dirty="0">
                <a:latin typeface="Calibri"/>
                <a:cs typeface="Calibri"/>
              </a:rPr>
              <a:t>en</a:t>
            </a:r>
            <a:r>
              <a:rPr sz="1900" spc="229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1519.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6078" y="4661154"/>
            <a:ext cx="22675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Estaba construida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un  </a:t>
            </a:r>
            <a:r>
              <a:rPr sz="1800" spc="-10" dirty="0">
                <a:latin typeface="Calibri"/>
                <a:cs typeface="Calibri"/>
              </a:rPr>
              <a:t>islote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spc="-5" dirty="0">
                <a:latin typeface="Calibri"/>
                <a:cs typeface="Calibri"/>
              </a:rPr>
              <a:t>de un  </a:t>
            </a:r>
            <a:r>
              <a:rPr sz="1800" spc="-10" dirty="0">
                <a:latin typeface="Calibri"/>
                <a:cs typeface="Calibri"/>
              </a:rPr>
              <a:t>gran</a:t>
            </a:r>
            <a:r>
              <a:rPr sz="1800" spc="-5" dirty="0">
                <a:latin typeface="Calibri"/>
                <a:cs typeface="Calibri"/>
              </a:rPr>
              <a:t> lago.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5541" y="3889729"/>
            <a:ext cx="5280533" cy="2937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54607" y="7112"/>
            <a:ext cx="60312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Tenochtitlán, </a:t>
            </a:r>
            <a:r>
              <a:rPr dirty="0"/>
              <a:t>La </a:t>
            </a:r>
            <a:r>
              <a:rPr spc="-10" dirty="0"/>
              <a:t>capital </a:t>
            </a:r>
            <a:r>
              <a:rPr dirty="0"/>
              <a:t>del</a:t>
            </a:r>
            <a:r>
              <a:rPr spc="-70" dirty="0"/>
              <a:t> </a:t>
            </a:r>
            <a:r>
              <a:rPr spc="-5" dirty="0"/>
              <a:t>imperio.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2" y="980694"/>
            <a:ext cx="3991935" cy="5742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5928" y="3703477"/>
            <a:ext cx="4652264" cy="3019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143000" y="0"/>
            <a:ext cx="864419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Mito </a:t>
            </a:r>
            <a:r>
              <a:rPr dirty="0"/>
              <a:t>de la </a:t>
            </a:r>
            <a:r>
              <a:rPr spc="-5" dirty="0"/>
              <a:t>fundación </a:t>
            </a:r>
            <a:r>
              <a:rPr dirty="0"/>
              <a:t>de</a:t>
            </a:r>
            <a:r>
              <a:rPr spc="-20" dirty="0"/>
              <a:t> </a:t>
            </a:r>
            <a:r>
              <a:rPr spc="-30" dirty="0"/>
              <a:t>Tenochtitlán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idx="1"/>
          </p:nvPr>
        </p:nvSpPr>
        <p:spPr>
          <a:xfrm>
            <a:off x="609600" y="1398487"/>
            <a:ext cx="8038592" cy="23049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578860" marR="5080">
              <a:lnSpc>
                <a:spcPct val="91600"/>
              </a:lnSpc>
              <a:spcBef>
                <a:spcPts val="310"/>
              </a:spcBef>
            </a:pPr>
            <a:r>
              <a:rPr b="0" spc="-30" dirty="0">
                <a:latin typeface="Calibri"/>
                <a:cs typeface="Calibri"/>
              </a:rPr>
              <a:t>Para </a:t>
            </a:r>
            <a:r>
              <a:rPr b="0" spc="-10" dirty="0">
                <a:latin typeface="Calibri"/>
                <a:cs typeface="Calibri"/>
              </a:rPr>
              <a:t>justificar </a:t>
            </a:r>
            <a:r>
              <a:rPr b="0" spc="-5" dirty="0">
                <a:latin typeface="Calibri"/>
                <a:cs typeface="Calibri"/>
              </a:rPr>
              <a:t>su posición </a:t>
            </a:r>
            <a:r>
              <a:rPr b="0" dirty="0">
                <a:latin typeface="Calibri"/>
                <a:cs typeface="Calibri"/>
              </a:rPr>
              <a:t>y </a:t>
            </a:r>
            <a:r>
              <a:rPr b="0" spc="-10" dirty="0">
                <a:latin typeface="Calibri"/>
                <a:cs typeface="Calibri"/>
              </a:rPr>
              <a:t>dominio, los  mexicas </a:t>
            </a:r>
            <a:r>
              <a:rPr b="0" spc="-5" dirty="0">
                <a:latin typeface="Calibri"/>
                <a:cs typeface="Calibri"/>
              </a:rPr>
              <a:t>apelaron </a:t>
            </a:r>
            <a:r>
              <a:rPr b="0" dirty="0">
                <a:latin typeface="Calibri"/>
                <a:cs typeface="Calibri"/>
              </a:rPr>
              <a:t>a </a:t>
            </a:r>
            <a:r>
              <a:rPr b="0" spc="-5" dirty="0">
                <a:latin typeface="Calibri"/>
                <a:cs typeface="Calibri"/>
              </a:rPr>
              <a:t>su mito fundacional.  De acuerdo </a:t>
            </a:r>
            <a:r>
              <a:rPr b="0" dirty="0">
                <a:latin typeface="Calibri"/>
                <a:cs typeface="Calibri"/>
              </a:rPr>
              <a:t>a </a:t>
            </a:r>
            <a:r>
              <a:rPr b="0" spc="-15" dirty="0">
                <a:latin typeface="Calibri"/>
                <a:cs typeface="Calibri"/>
              </a:rPr>
              <a:t>este, </a:t>
            </a:r>
            <a:r>
              <a:rPr spc="-5" dirty="0"/>
              <a:t>el </a:t>
            </a:r>
            <a:r>
              <a:rPr dirty="0"/>
              <a:t>dios </a:t>
            </a:r>
            <a:r>
              <a:rPr spc="-5" dirty="0"/>
              <a:t>Huitzilopochtli  </a:t>
            </a:r>
            <a:r>
              <a:rPr dirty="0"/>
              <a:t>les </a:t>
            </a:r>
            <a:r>
              <a:rPr spc="-5" dirty="0"/>
              <a:t>indicó en </a:t>
            </a:r>
            <a:r>
              <a:rPr dirty="0"/>
              <a:t>donde </a:t>
            </a:r>
            <a:r>
              <a:rPr spc="-5" dirty="0"/>
              <a:t>fundar </a:t>
            </a:r>
            <a:r>
              <a:rPr dirty="0"/>
              <a:t>su </a:t>
            </a:r>
            <a:r>
              <a:rPr spc="-10" dirty="0"/>
              <a:t>capital, </a:t>
            </a:r>
            <a:r>
              <a:rPr dirty="0"/>
              <a:t>a  </a:t>
            </a:r>
            <a:r>
              <a:rPr spc="-20" dirty="0"/>
              <a:t>través </a:t>
            </a:r>
            <a:r>
              <a:rPr dirty="0"/>
              <a:t>de una señal: </a:t>
            </a:r>
            <a:r>
              <a:rPr spc="-5" dirty="0"/>
              <a:t>el </a:t>
            </a:r>
            <a:r>
              <a:rPr spc="-10" dirty="0"/>
              <a:t>lugar </a:t>
            </a:r>
            <a:r>
              <a:rPr spc="-5" dirty="0"/>
              <a:t>sería </a:t>
            </a:r>
            <a:r>
              <a:rPr dirty="0"/>
              <a:t>aquel  </a:t>
            </a:r>
            <a:r>
              <a:rPr spc="-5" dirty="0"/>
              <a:t>en </a:t>
            </a:r>
            <a:r>
              <a:rPr dirty="0"/>
              <a:t>que se posase </a:t>
            </a:r>
            <a:r>
              <a:rPr spc="-5" dirty="0"/>
              <a:t>sobre </a:t>
            </a:r>
            <a:r>
              <a:rPr dirty="0"/>
              <a:t>un </a:t>
            </a:r>
            <a:r>
              <a:rPr spc="-5" dirty="0"/>
              <a:t>nopal, </a:t>
            </a:r>
            <a:r>
              <a:rPr dirty="0"/>
              <a:t>un  águila </a:t>
            </a:r>
            <a:r>
              <a:rPr spc="-10" dirty="0"/>
              <a:t>devorando </a:t>
            </a:r>
            <a:r>
              <a:rPr dirty="0"/>
              <a:t>una</a:t>
            </a:r>
            <a:r>
              <a:rPr spc="-5" dirty="0"/>
              <a:t> </a:t>
            </a:r>
            <a:r>
              <a:rPr spc="-10" dirty="0"/>
              <a:t>serpiente.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514" y="824483"/>
            <a:ext cx="8479155" cy="2400935"/>
          </a:xfrm>
          <a:custGeom>
            <a:avLst/>
            <a:gdLst/>
            <a:ahLst/>
            <a:cxnLst/>
            <a:rect l="l" t="t" r="r" b="b"/>
            <a:pathLst>
              <a:path w="8479155" h="2400935">
                <a:moveTo>
                  <a:pt x="0" y="400050"/>
                </a:moveTo>
                <a:lnTo>
                  <a:pt x="2692" y="353388"/>
                </a:lnTo>
                <a:lnTo>
                  <a:pt x="10567" y="308310"/>
                </a:lnTo>
                <a:lnTo>
                  <a:pt x="23327" y="265114"/>
                </a:lnTo>
                <a:lnTo>
                  <a:pt x="40670" y="224101"/>
                </a:lnTo>
                <a:lnTo>
                  <a:pt x="62296" y="185570"/>
                </a:lnTo>
                <a:lnTo>
                  <a:pt x="87906" y="149822"/>
                </a:lnTo>
                <a:lnTo>
                  <a:pt x="117198" y="117157"/>
                </a:lnTo>
                <a:lnTo>
                  <a:pt x="149873" y="87874"/>
                </a:lnTo>
                <a:lnTo>
                  <a:pt x="185631" y="62273"/>
                </a:lnTo>
                <a:lnTo>
                  <a:pt x="224171" y="40654"/>
                </a:lnTo>
                <a:lnTo>
                  <a:pt x="265193" y="23318"/>
                </a:lnTo>
                <a:lnTo>
                  <a:pt x="308398" y="10563"/>
                </a:lnTo>
                <a:lnTo>
                  <a:pt x="353484" y="2690"/>
                </a:lnTo>
                <a:lnTo>
                  <a:pt x="400151" y="0"/>
                </a:lnTo>
                <a:lnTo>
                  <a:pt x="8078533" y="0"/>
                </a:lnTo>
                <a:lnTo>
                  <a:pt x="8125196" y="2690"/>
                </a:lnTo>
                <a:lnTo>
                  <a:pt x="8170280" y="10563"/>
                </a:lnTo>
                <a:lnTo>
                  <a:pt x="8213484" y="23318"/>
                </a:lnTo>
                <a:lnTo>
                  <a:pt x="8254507" y="40654"/>
                </a:lnTo>
                <a:lnTo>
                  <a:pt x="8293049" y="62273"/>
                </a:lnTo>
                <a:lnTo>
                  <a:pt x="8328810" y="87874"/>
                </a:lnTo>
                <a:lnTo>
                  <a:pt x="8361489" y="117157"/>
                </a:lnTo>
                <a:lnTo>
                  <a:pt x="8390786" y="149822"/>
                </a:lnTo>
                <a:lnTo>
                  <a:pt x="8416399" y="185570"/>
                </a:lnTo>
                <a:lnTo>
                  <a:pt x="8438030" y="224101"/>
                </a:lnTo>
                <a:lnTo>
                  <a:pt x="8455377" y="265114"/>
                </a:lnTo>
                <a:lnTo>
                  <a:pt x="8468139" y="308310"/>
                </a:lnTo>
                <a:lnTo>
                  <a:pt x="8476017" y="353388"/>
                </a:lnTo>
                <a:lnTo>
                  <a:pt x="8478710" y="400050"/>
                </a:lnTo>
                <a:lnTo>
                  <a:pt x="8478710" y="2000630"/>
                </a:lnTo>
                <a:lnTo>
                  <a:pt x="8476017" y="2047294"/>
                </a:lnTo>
                <a:lnTo>
                  <a:pt x="8468139" y="2092377"/>
                </a:lnTo>
                <a:lnTo>
                  <a:pt x="8455377" y="2135581"/>
                </a:lnTo>
                <a:lnTo>
                  <a:pt x="8438030" y="2176604"/>
                </a:lnTo>
                <a:lnTo>
                  <a:pt x="8416399" y="2215147"/>
                </a:lnTo>
                <a:lnTo>
                  <a:pt x="8390786" y="2250908"/>
                </a:lnTo>
                <a:lnTo>
                  <a:pt x="8361489" y="2283587"/>
                </a:lnTo>
                <a:lnTo>
                  <a:pt x="8328810" y="2312883"/>
                </a:lnTo>
                <a:lnTo>
                  <a:pt x="8293049" y="2338497"/>
                </a:lnTo>
                <a:lnTo>
                  <a:pt x="8254507" y="2360128"/>
                </a:lnTo>
                <a:lnTo>
                  <a:pt x="8213484" y="2377474"/>
                </a:lnTo>
                <a:lnTo>
                  <a:pt x="8170280" y="2390237"/>
                </a:lnTo>
                <a:lnTo>
                  <a:pt x="8125196" y="2398115"/>
                </a:lnTo>
                <a:lnTo>
                  <a:pt x="8078533" y="2400807"/>
                </a:lnTo>
                <a:lnTo>
                  <a:pt x="400151" y="2400807"/>
                </a:lnTo>
                <a:lnTo>
                  <a:pt x="353484" y="2398115"/>
                </a:lnTo>
                <a:lnTo>
                  <a:pt x="308398" y="2390237"/>
                </a:lnTo>
                <a:lnTo>
                  <a:pt x="265193" y="2377474"/>
                </a:lnTo>
                <a:lnTo>
                  <a:pt x="224171" y="2360128"/>
                </a:lnTo>
                <a:lnTo>
                  <a:pt x="185631" y="2338497"/>
                </a:lnTo>
                <a:lnTo>
                  <a:pt x="149873" y="2312883"/>
                </a:lnTo>
                <a:lnTo>
                  <a:pt x="117198" y="2283586"/>
                </a:lnTo>
                <a:lnTo>
                  <a:pt x="87906" y="2250908"/>
                </a:lnTo>
                <a:lnTo>
                  <a:pt x="62296" y="2215147"/>
                </a:lnTo>
                <a:lnTo>
                  <a:pt x="40670" y="2176604"/>
                </a:lnTo>
                <a:lnTo>
                  <a:pt x="23327" y="2135581"/>
                </a:lnTo>
                <a:lnTo>
                  <a:pt x="10567" y="2092377"/>
                </a:lnTo>
                <a:lnTo>
                  <a:pt x="2692" y="2047294"/>
                </a:lnTo>
                <a:lnTo>
                  <a:pt x="0" y="2000630"/>
                </a:lnTo>
                <a:lnTo>
                  <a:pt x="0" y="400050"/>
                </a:lnTo>
                <a:close/>
              </a:path>
            </a:pathLst>
          </a:custGeom>
          <a:ln w="25400">
            <a:solidFill>
              <a:srgbClr val="AD47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6203" y="1222750"/>
            <a:ext cx="8105775" cy="205803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80"/>
              </a:spcBef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aztecas desarrollaron avanzadas técnicas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cultivo </a:t>
            </a:r>
            <a:r>
              <a:rPr sz="1800" spc="-5" dirty="0">
                <a:latin typeface="Calibri"/>
                <a:cs typeface="Calibri"/>
              </a:rPr>
              <a:t>que les permitieron </a:t>
            </a:r>
            <a:r>
              <a:rPr sz="1800" spc="-10" dirty="0">
                <a:latin typeface="Calibri"/>
                <a:cs typeface="Calibri"/>
              </a:rPr>
              <a:t>mejorar </a:t>
            </a:r>
            <a:r>
              <a:rPr sz="1800" spc="-5" dirty="0">
                <a:latin typeface="Calibri"/>
                <a:cs typeface="Calibri"/>
              </a:rPr>
              <a:t>su  </a:t>
            </a:r>
            <a:r>
              <a:rPr sz="1800" spc="-10" dirty="0">
                <a:latin typeface="Calibri"/>
                <a:cs typeface="Calibri"/>
              </a:rPr>
              <a:t>producción. </a:t>
            </a: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caso de </a:t>
            </a:r>
            <a:r>
              <a:rPr sz="1800" spc="-20" dirty="0">
                <a:latin typeface="Calibri"/>
                <a:cs typeface="Calibri"/>
              </a:rPr>
              <a:t>Tenochtitlán,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poder </a:t>
            </a:r>
            <a:r>
              <a:rPr sz="1800" spc="-10" dirty="0">
                <a:latin typeface="Calibri"/>
                <a:cs typeface="Calibri"/>
              </a:rPr>
              <a:t>superar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falta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tierras </a:t>
            </a:r>
            <a:r>
              <a:rPr sz="1800" spc="-5" dirty="0">
                <a:latin typeface="Calibri"/>
                <a:cs typeface="Calibri"/>
              </a:rPr>
              <a:t>cultivables  </a:t>
            </a:r>
            <a:r>
              <a:rPr sz="1800" b="1" spc="-10" dirty="0">
                <a:latin typeface="Calibri"/>
                <a:cs typeface="Calibri"/>
              </a:rPr>
              <a:t>crearon </a:t>
            </a:r>
            <a:r>
              <a:rPr sz="1800" b="1" dirty="0">
                <a:latin typeface="Calibri"/>
                <a:cs typeface="Calibri"/>
              </a:rPr>
              <a:t>pequeñas islas </a:t>
            </a:r>
            <a:r>
              <a:rPr sz="1800" b="1" spc="-5" dirty="0">
                <a:latin typeface="Calibri"/>
                <a:cs typeface="Calibri"/>
              </a:rPr>
              <a:t>artificiales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forma </a:t>
            </a:r>
            <a:r>
              <a:rPr sz="1800" b="1" spc="-15" dirty="0">
                <a:latin typeface="Calibri"/>
                <a:cs typeface="Calibri"/>
              </a:rPr>
              <a:t>rectangular, </a:t>
            </a:r>
            <a:r>
              <a:rPr sz="1800" b="1" spc="-5" dirty="0">
                <a:latin typeface="Calibri"/>
                <a:cs typeface="Calibri"/>
              </a:rPr>
              <a:t>con </a:t>
            </a:r>
            <a:r>
              <a:rPr sz="1800" b="1" spc="-15" dirty="0">
                <a:latin typeface="Calibri"/>
                <a:cs typeface="Calibri"/>
              </a:rPr>
              <a:t>varas </a:t>
            </a:r>
            <a:r>
              <a:rPr sz="1800" b="1" spc="-5" dirty="0">
                <a:latin typeface="Calibri"/>
                <a:cs typeface="Calibri"/>
              </a:rPr>
              <a:t>rellenas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limo,  </a:t>
            </a:r>
            <a:r>
              <a:rPr sz="1800" b="1" dirty="0">
                <a:latin typeface="Calibri"/>
                <a:cs typeface="Calibri"/>
              </a:rPr>
              <a:t>conocidas </a:t>
            </a:r>
            <a:r>
              <a:rPr sz="1800" b="1" spc="-5" dirty="0">
                <a:latin typeface="Calibri"/>
                <a:cs typeface="Calibri"/>
              </a:rPr>
              <a:t>como </a:t>
            </a:r>
            <a:r>
              <a:rPr sz="1800" b="1" dirty="0">
                <a:latin typeface="Calibri"/>
                <a:cs typeface="Calibri"/>
              </a:rPr>
              <a:t>chinampas </a:t>
            </a:r>
            <a:r>
              <a:rPr sz="1800" spc="-15" dirty="0">
                <a:latin typeface="Calibri"/>
                <a:cs typeface="Calibri"/>
              </a:rPr>
              <a:t>Entre </a:t>
            </a:r>
            <a:r>
              <a:rPr sz="1800" spc="-5" dirty="0">
                <a:latin typeface="Calibri"/>
                <a:cs typeface="Calibri"/>
              </a:rPr>
              <a:t>ellas </a:t>
            </a:r>
            <a:r>
              <a:rPr sz="1800" b="1" spc="-5" dirty="0">
                <a:latin typeface="Calibri"/>
                <a:cs typeface="Calibri"/>
              </a:rPr>
              <a:t>dejaban </a:t>
            </a:r>
            <a:r>
              <a:rPr sz="1800" b="1" dirty="0">
                <a:latin typeface="Calibri"/>
                <a:cs typeface="Calibri"/>
              </a:rPr>
              <a:t>un espacio que </a:t>
            </a:r>
            <a:r>
              <a:rPr sz="1800" b="1" spc="-5" dirty="0">
                <a:latin typeface="Calibri"/>
                <a:cs typeface="Calibri"/>
              </a:rPr>
              <a:t>permitía </a:t>
            </a:r>
            <a:r>
              <a:rPr sz="1800" b="1" dirty="0">
                <a:latin typeface="Calibri"/>
                <a:cs typeface="Calibri"/>
              </a:rPr>
              <a:t>la  </a:t>
            </a:r>
            <a:r>
              <a:rPr sz="1800" b="1" spc="-10" dirty="0">
                <a:latin typeface="Calibri"/>
                <a:cs typeface="Calibri"/>
              </a:rPr>
              <a:t>navegación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canoas </a:t>
            </a:r>
            <a:r>
              <a:rPr sz="1800" b="1" dirty="0">
                <a:latin typeface="Calibri"/>
                <a:cs typeface="Calibri"/>
              </a:rPr>
              <a:t>y la </a:t>
            </a:r>
            <a:r>
              <a:rPr sz="1800" b="1" spc="-10" dirty="0">
                <a:latin typeface="Calibri"/>
                <a:cs typeface="Calibri"/>
              </a:rPr>
              <a:t>extracción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nuevo </a:t>
            </a:r>
            <a:r>
              <a:rPr sz="1800" b="1" spc="-10" dirty="0">
                <a:latin typeface="Calibri"/>
                <a:cs typeface="Calibri"/>
              </a:rPr>
              <a:t>material vegetal </a:t>
            </a:r>
            <a:r>
              <a:rPr sz="1800" b="1" dirty="0">
                <a:latin typeface="Calibri"/>
                <a:cs typeface="Calibri"/>
              </a:rPr>
              <a:t>del </a:t>
            </a:r>
            <a:r>
              <a:rPr sz="1800" b="1" spc="-5" dirty="0">
                <a:latin typeface="Calibri"/>
                <a:cs typeface="Calibri"/>
              </a:rPr>
              <a:t>fondo </a:t>
            </a:r>
            <a:r>
              <a:rPr sz="1800" b="1" dirty="0">
                <a:latin typeface="Calibri"/>
                <a:cs typeface="Calibri"/>
              </a:rPr>
              <a:t>del </a:t>
            </a:r>
            <a:r>
              <a:rPr sz="1800" b="1" spc="5" dirty="0">
                <a:latin typeface="Calibri"/>
                <a:cs typeface="Calibri"/>
              </a:rPr>
              <a:t>lago</a:t>
            </a:r>
            <a:r>
              <a:rPr sz="1800" spc="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lo 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posibilitó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renovación </a:t>
            </a:r>
            <a:r>
              <a:rPr sz="1800" spc="-15" dirty="0">
                <a:latin typeface="Calibri"/>
                <a:cs typeface="Calibri"/>
              </a:rPr>
              <a:t>constante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dirty="0">
                <a:latin typeface="Calibri"/>
                <a:cs typeface="Calibri"/>
              </a:rPr>
              <a:t>suelos. </a:t>
            </a:r>
            <a:r>
              <a:rPr sz="1800" spc="-15" dirty="0">
                <a:latin typeface="Calibri"/>
                <a:cs typeface="Calibri"/>
              </a:rPr>
              <a:t>Estas </a:t>
            </a:r>
            <a:r>
              <a:rPr sz="1800" spc="-10" dirty="0">
                <a:latin typeface="Calibri"/>
                <a:cs typeface="Calibri"/>
              </a:rPr>
              <a:t>técnicas, como </a:t>
            </a:r>
            <a:r>
              <a:rPr sz="1800" dirty="0">
                <a:latin typeface="Calibri"/>
                <a:cs typeface="Calibri"/>
              </a:rPr>
              <a:t>las  </a:t>
            </a:r>
            <a:r>
              <a:rPr sz="1800" spc="-5" dirty="0">
                <a:latin typeface="Calibri"/>
                <a:cs typeface="Calibri"/>
              </a:rPr>
              <a:t>chinampas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tala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20" dirty="0">
                <a:latin typeface="Calibri"/>
                <a:cs typeface="Calibri"/>
              </a:rPr>
              <a:t>roza, </a:t>
            </a:r>
            <a:r>
              <a:rPr sz="1800" spc="-10" dirty="0">
                <a:latin typeface="Calibri"/>
                <a:cs typeface="Calibri"/>
              </a:rPr>
              <a:t>fueron probablemente </a:t>
            </a:r>
            <a:r>
              <a:rPr sz="1800" spc="-5" dirty="0">
                <a:latin typeface="Calibri"/>
                <a:cs typeface="Calibri"/>
              </a:rPr>
              <a:t>adquiridas por los </a:t>
            </a:r>
            <a:r>
              <a:rPr sz="1800" spc="-10" dirty="0">
                <a:latin typeface="Calibri"/>
                <a:cs typeface="Calibri"/>
              </a:rPr>
              <a:t>aztecas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partir de  </a:t>
            </a:r>
            <a:r>
              <a:rPr sz="1800" spc="-15" dirty="0">
                <a:latin typeface="Calibri"/>
                <a:cs typeface="Calibri"/>
              </a:rPr>
              <a:t>otras </a:t>
            </a:r>
            <a:r>
              <a:rPr sz="1800" spc="-10" dirty="0">
                <a:latin typeface="Calibri"/>
                <a:cs typeface="Calibri"/>
              </a:rPr>
              <a:t>culturas </a:t>
            </a:r>
            <a:r>
              <a:rPr sz="1800" spc="-5" dirty="0">
                <a:latin typeface="Calibri"/>
                <a:cs typeface="Calibri"/>
              </a:rPr>
              <a:t>mesoamericanas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5" dirty="0">
                <a:latin typeface="Calibri"/>
                <a:cs typeface="Calibri"/>
              </a:rPr>
              <a:t>antiguas,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tolteca.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7112"/>
            <a:ext cx="914399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Tecnología </a:t>
            </a:r>
            <a:r>
              <a:rPr spc="-20" dirty="0"/>
              <a:t>para </a:t>
            </a:r>
            <a:r>
              <a:rPr spc="-10" dirty="0"/>
              <a:t>cultivar:</a:t>
            </a:r>
            <a:r>
              <a:rPr spc="-55" dirty="0"/>
              <a:t> </a:t>
            </a:r>
            <a:r>
              <a:rPr spc="-5" dirty="0"/>
              <a:t>Chinampas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4070603"/>
            <a:ext cx="3323844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052315"/>
            <a:ext cx="2955036" cy="1388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0" y="3412144"/>
            <a:ext cx="3275965" cy="2573991"/>
          </a:xfrm>
          <a:prstGeom prst="rect">
            <a:avLst/>
          </a:prstGeom>
          <a:ln w="9525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546100">
              <a:lnSpc>
                <a:spcPct val="100000"/>
              </a:lnSpc>
              <a:spcBef>
                <a:spcPts val="245"/>
              </a:spcBef>
            </a:pPr>
            <a:r>
              <a:rPr sz="1800" spc="-15" dirty="0">
                <a:latin typeface="Calibri"/>
                <a:cs typeface="Calibri"/>
              </a:rPr>
              <a:t>Entre </a:t>
            </a:r>
            <a:r>
              <a:rPr sz="1800" dirty="0">
                <a:latin typeface="Calibri"/>
                <a:cs typeface="Calibri"/>
              </a:rPr>
              <a:t>los </a:t>
            </a:r>
            <a:r>
              <a:rPr sz="1800" spc="-5" dirty="0">
                <a:latin typeface="Calibri"/>
                <a:cs typeface="Calibri"/>
              </a:rPr>
              <a:t>principales </a:t>
            </a:r>
            <a:r>
              <a:rPr sz="1800" spc="-10" dirty="0">
                <a:latin typeface="Calibri"/>
                <a:cs typeface="Calibri"/>
              </a:rPr>
              <a:t>cultivos  realizados estaban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5" dirty="0">
                <a:latin typeface="Calibri"/>
                <a:cs typeface="Calibri"/>
              </a:rPr>
              <a:t>maíz, 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10" dirty="0">
                <a:latin typeface="Calibri"/>
                <a:cs typeface="Calibri"/>
              </a:rPr>
              <a:t>poroto,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5" dirty="0">
                <a:latin typeface="Calibri"/>
                <a:cs typeface="Calibri"/>
              </a:rPr>
              <a:t>calabaza, </a:t>
            </a:r>
            <a:r>
              <a:rPr sz="1800" b="1" dirty="0">
                <a:latin typeface="Calibri"/>
                <a:cs typeface="Calibri"/>
              </a:rPr>
              <a:t>el ají  y el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cacao.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23919" y="3501008"/>
            <a:ext cx="4680458" cy="3356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34" y="692746"/>
            <a:ext cx="9133713" cy="5688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7112"/>
            <a:ext cx="9220200" cy="685088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418" y="624586"/>
            <a:ext cx="8479155" cy="3089275"/>
          </a:xfrm>
          <a:custGeom>
            <a:avLst/>
            <a:gdLst/>
            <a:ahLst/>
            <a:cxnLst/>
            <a:rect l="l" t="t" r="r" b="b"/>
            <a:pathLst>
              <a:path w="8479155" h="3089275">
                <a:moveTo>
                  <a:pt x="0" y="514730"/>
                </a:moveTo>
                <a:lnTo>
                  <a:pt x="2103" y="467887"/>
                </a:lnTo>
                <a:lnTo>
                  <a:pt x="8294" y="422221"/>
                </a:lnTo>
                <a:lnTo>
                  <a:pt x="18389" y="377913"/>
                </a:lnTo>
                <a:lnTo>
                  <a:pt x="32208" y="335145"/>
                </a:lnTo>
                <a:lnTo>
                  <a:pt x="49568" y="294100"/>
                </a:lnTo>
                <a:lnTo>
                  <a:pt x="70287" y="254959"/>
                </a:lnTo>
                <a:lnTo>
                  <a:pt x="94184" y="217904"/>
                </a:lnTo>
                <a:lnTo>
                  <a:pt x="121077" y="183117"/>
                </a:lnTo>
                <a:lnTo>
                  <a:pt x="150785" y="150780"/>
                </a:lnTo>
                <a:lnTo>
                  <a:pt x="183125" y="121075"/>
                </a:lnTo>
                <a:lnTo>
                  <a:pt x="217916" y="94183"/>
                </a:lnTo>
                <a:lnTo>
                  <a:pt x="254976" y="70287"/>
                </a:lnTo>
                <a:lnTo>
                  <a:pt x="294123" y="49568"/>
                </a:lnTo>
                <a:lnTo>
                  <a:pt x="335176" y="32208"/>
                </a:lnTo>
                <a:lnTo>
                  <a:pt x="377952" y="18390"/>
                </a:lnTo>
                <a:lnTo>
                  <a:pt x="422271" y="8294"/>
                </a:lnTo>
                <a:lnTo>
                  <a:pt x="467950" y="2103"/>
                </a:lnTo>
                <a:lnTo>
                  <a:pt x="514807" y="0"/>
                </a:lnTo>
                <a:lnTo>
                  <a:pt x="7963814" y="0"/>
                </a:lnTo>
                <a:lnTo>
                  <a:pt x="8010677" y="2103"/>
                </a:lnTo>
                <a:lnTo>
                  <a:pt x="8056362" y="8294"/>
                </a:lnTo>
                <a:lnTo>
                  <a:pt x="8100685" y="18390"/>
                </a:lnTo>
                <a:lnTo>
                  <a:pt x="8143466" y="32208"/>
                </a:lnTo>
                <a:lnTo>
                  <a:pt x="8184524" y="49568"/>
                </a:lnTo>
                <a:lnTo>
                  <a:pt x="8223675" y="70287"/>
                </a:lnTo>
                <a:lnTo>
                  <a:pt x="8260738" y="94183"/>
                </a:lnTo>
                <a:lnTo>
                  <a:pt x="8295532" y="121075"/>
                </a:lnTo>
                <a:lnTo>
                  <a:pt x="8327875" y="150780"/>
                </a:lnTo>
                <a:lnTo>
                  <a:pt x="8357585" y="183117"/>
                </a:lnTo>
                <a:lnTo>
                  <a:pt x="8384481" y="217904"/>
                </a:lnTo>
                <a:lnTo>
                  <a:pt x="8408380" y="254959"/>
                </a:lnTo>
                <a:lnTo>
                  <a:pt x="8429101" y="294100"/>
                </a:lnTo>
                <a:lnTo>
                  <a:pt x="8446462" y="335145"/>
                </a:lnTo>
                <a:lnTo>
                  <a:pt x="8460281" y="377913"/>
                </a:lnTo>
                <a:lnTo>
                  <a:pt x="8470377" y="422221"/>
                </a:lnTo>
                <a:lnTo>
                  <a:pt x="8476568" y="467887"/>
                </a:lnTo>
                <a:lnTo>
                  <a:pt x="8478672" y="514730"/>
                </a:lnTo>
                <a:lnTo>
                  <a:pt x="8478672" y="2573909"/>
                </a:lnTo>
                <a:lnTo>
                  <a:pt x="8476568" y="2620772"/>
                </a:lnTo>
                <a:lnTo>
                  <a:pt x="8470377" y="2666456"/>
                </a:lnTo>
                <a:lnTo>
                  <a:pt x="8460281" y="2710780"/>
                </a:lnTo>
                <a:lnTo>
                  <a:pt x="8446462" y="2753561"/>
                </a:lnTo>
                <a:lnTo>
                  <a:pt x="8429101" y="2794618"/>
                </a:lnTo>
                <a:lnTo>
                  <a:pt x="8408380" y="2833769"/>
                </a:lnTo>
                <a:lnTo>
                  <a:pt x="8384481" y="2870833"/>
                </a:lnTo>
                <a:lnTo>
                  <a:pt x="8357585" y="2905627"/>
                </a:lnTo>
                <a:lnTo>
                  <a:pt x="8327875" y="2937970"/>
                </a:lnTo>
                <a:lnTo>
                  <a:pt x="8295532" y="2967680"/>
                </a:lnTo>
                <a:lnTo>
                  <a:pt x="8260738" y="2994575"/>
                </a:lnTo>
                <a:lnTo>
                  <a:pt x="8223675" y="3018474"/>
                </a:lnTo>
                <a:lnTo>
                  <a:pt x="8184524" y="3039195"/>
                </a:lnTo>
                <a:lnTo>
                  <a:pt x="8143466" y="3056556"/>
                </a:lnTo>
                <a:lnTo>
                  <a:pt x="8100685" y="3070376"/>
                </a:lnTo>
                <a:lnTo>
                  <a:pt x="8056362" y="3080472"/>
                </a:lnTo>
                <a:lnTo>
                  <a:pt x="8010677" y="3086662"/>
                </a:lnTo>
                <a:lnTo>
                  <a:pt x="7963814" y="3088766"/>
                </a:lnTo>
                <a:lnTo>
                  <a:pt x="514807" y="3088766"/>
                </a:lnTo>
                <a:lnTo>
                  <a:pt x="467950" y="3086662"/>
                </a:lnTo>
                <a:lnTo>
                  <a:pt x="422271" y="3080472"/>
                </a:lnTo>
                <a:lnTo>
                  <a:pt x="377952" y="3070376"/>
                </a:lnTo>
                <a:lnTo>
                  <a:pt x="335176" y="3056556"/>
                </a:lnTo>
                <a:lnTo>
                  <a:pt x="294123" y="3039195"/>
                </a:lnTo>
                <a:lnTo>
                  <a:pt x="254976" y="3018474"/>
                </a:lnTo>
                <a:lnTo>
                  <a:pt x="217916" y="2994575"/>
                </a:lnTo>
                <a:lnTo>
                  <a:pt x="183125" y="2967680"/>
                </a:lnTo>
                <a:lnTo>
                  <a:pt x="150785" y="2937970"/>
                </a:lnTo>
                <a:lnTo>
                  <a:pt x="121077" y="2905627"/>
                </a:lnTo>
                <a:lnTo>
                  <a:pt x="94184" y="2870833"/>
                </a:lnTo>
                <a:lnTo>
                  <a:pt x="70287" y="2833769"/>
                </a:lnTo>
                <a:lnTo>
                  <a:pt x="49568" y="2794618"/>
                </a:lnTo>
                <a:lnTo>
                  <a:pt x="32208" y="2753561"/>
                </a:lnTo>
                <a:lnTo>
                  <a:pt x="18389" y="2710780"/>
                </a:lnTo>
                <a:lnTo>
                  <a:pt x="8294" y="2666456"/>
                </a:lnTo>
                <a:lnTo>
                  <a:pt x="2103" y="2620772"/>
                </a:lnTo>
                <a:lnTo>
                  <a:pt x="0" y="2573909"/>
                </a:lnTo>
                <a:lnTo>
                  <a:pt x="0" y="514730"/>
                </a:lnTo>
                <a:close/>
              </a:path>
            </a:pathLst>
          </a:custGeom>
          <a:ln w="25399">
            <a:solidFill>
              <a:srgbClr val="AD47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541" y="821817"/>
            <a:ext cx="7987030" cy="262826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315"/>
              </a:spcBef>
            </a:pP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agricultura: </a:t>
            </a:r>
            <a:r>
              <a:rPr sz="2200" b="1" spc="-25" dirty="0">
                <a:solidFill>
                  <a:schemeClr val="bg1"/>
                </a:solidFill>
                <a:latin typeface="Calibri"/>
                <a:cs typeface="Calibri"/>
              </a:rPr>
              <a:t>era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la base de la vida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azteca;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basaba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en el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cultivo 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maíz,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ají, frijoles ,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tomate, </a:t>
            </a:r>
            <a:r>
              <a:rPr sz="2200" b="1" spc="-20" dirty="0">
                <a:solidFill>
                  <a:schemeClr val="bg1"/>
                </a:solidFill>
                <a:latin typeface="Calibri"/>
                <a:cs typeface="Calibri"/>
              </a:rPr>
              <a:t>etc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cacao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elaboraron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el 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chocolate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y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fermentación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jugo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fabricaron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bebida que hoy 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conoce como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Pulque. Los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aztecas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tuvieron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probablemente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mayor  comercio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 maíz de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América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pero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circulación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grano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operó  principalmente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200" b="1" spc="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mercado.</a:t>
            </a:r>
            <a:endParaRPr sz="22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804545">
              <a:lnSpc>
                <a:spcPts val="2410"/>
              </a:lnSpc>
              <a:spcBef>
                <a:spcPts val="995"/>
              </a:spcBef>
            </a:pP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Fijarse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pago del tributo(impuestos), </a:t>
            </a:r>
            <a:r>
              <a:rPr sz="2200" b="1" spc="-15" dirty="0">
                <a:solidFill>
                  <a:schemeClr val="bg1"/>
                </a:solidFill>
                <a:latin typeface="Calibri"/>
                <a:cs typeface="Calibri"/>
              </a:rPr>
              <a:t>gran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parte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del cual </a:t>
            </a:r>
            <a:r>
              <a:rPr sz="2200" b="1" spc="-10" dirty="0">
                <a:solidFill>
                  <a:schemeClr val="bg1"/>
                </a:solidFill>
                <a:latin typeface="Calibri"/>
                <a:cs typeface="Calibri"/>
              </a:rPr>
              <a:t>debía  </a:t>
            </a:r>
            <a:r>
              <a:rPr sz="2200" b="1" spc="-20" dirty="0">
                <a:solidFill>
                  <a:schemeClr val="bg1"/>
                </a:solidFill>
                <a:latin typeface="Calibri"/>
                <a:cs typeface="Calibri"/>
              </a:rPr>
              <a:t>entregarse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2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alibri"/>
                <a:cs typeface="Calibri"/>
              </a:rPr>
              <a:t>maíz.</a:t>
            </a:r>
            <a:endParaRPr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2541" y="7112"/>
            <a:ext cx="5975629" cy="65915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Economía </a:t>
            </a:r>
            <a:r>
              <a:rPr dirty="0"/>
              <a:t>y</a:t>
            </a:r>
            <a:r>
              <a:rPr spc="-95" dirty="0"/>
              <a:t> </a:t>
            </a:r>
            <a:r>
              <a:rPr spc="-10" dirty="0"/>
              <a:t>comercio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1663</TotalTime>
  <Words>1574</Words>
  <Application>Microsoft Office PowerPoint</Application>
  <PresentationFormat>Presentación en pantalla (4:3)</PresentationFormat>
  <Paragraphs>71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Wingdings 3</vt:lpstr>
      <vt:lpstr>Century Gothic</vt:lpstr>
      <vt:lpstr>Arial</vt:lpstr>
      <vt:lpstr>Calibri</vt:lpstr>
      <vt:lpstr>Maiandra GD</vt:lpstr>
      <vt:lpstr>Ion</vt:lpstr>
      <vt:lpstr>Presentación de PowerPoint</vt:lpstr>
      <vt:lpstr>Presentación de PowerPoint</vt:lpstr>
      <vt:lpstr>¿Cuál es su ubicación geográfica?</vt:lpstr>
      <vt:lpstr>Presentación de PowerPoint</vt:lpstr>
      <vt:lpstr>Tenochtitlán, La capital del imperio.</vt:lpstr>
      <vt:lpstr>Mito de la fundación de Tenochtitlán</vt:lpstr>
      <vt:lpstr>Tecnología para cultivar: Chinampas</vt:lpstr>
      <vt:lpstr>Presentación de PowerPoint</vt:lpstr>
      <vt:lpstr>Economía y comercio</vt:lpstr>
      <vt:lpstr>Actividad: LAPBOOK Azteca</vt:lpstr>
      <vt:lpstr>Ejemplos de Lapbook</vt:lpstr>
      <vt:lpstr>Clase n°2</vt:lpstr>
      <vt:lpstr>Religión</vt:lpstr>
      <vt:lpstr>Religión: La lucha de dos dioses</vt:lpstr>
      <vt:lpstr>Sacrificios humanos</vt:lpstr>
      <vt:lpstr>Presentación de PowerPoint</vt:lpstr>
      <vt:lpstr>La educación</vt:lpstr>
      <vt:lpstr>Piedra del sol: Calendario azteca</vt:lpstr>
      <vt:lpstr>Presentación de PowerPoint</vt:lpstr>
      <vt:lpstr>Las cuatro eras: Los 4 soles</vt:lpstr>
      <vt:lpstr>Presentación de PowerPoint</vt:lpstr>
      <vt:lpstr>Actividad: LAPBOOK Azteca (Fase Final)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nikol</dc:creator>
  <cp:lastModifiedBy>Oscar Fuentes Humeres</cp:lastModifiedBy>
  <cp:revision>9</cp:revision>
  <dcterms:created xsi:type="dcterms:W3CDTF">2020-02-18T22:13:38Z</dcterms:created>
  <dcterms:modified xsi:type="dcterms:W3CDTF">2020-03-17T04:00:25Z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2020-02-18T00:00:00Z</vt:filetime>
  </property>
</Properties>
</file>