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x="6858000" cy="9144000"/>
  <p:embeddedFontLst>
    <p:embeddedFont>
      <p:font typeface="Gill Sans"/>
      <p:regular r:id="rId37"/>
      <p:bold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jM2nxAXefyRIBBgMJc5zIRFTy+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6D5B781-7E27-4401-A33D-E5116F4F6824}">
  <a:tblStyle styleId="{96D5B781-7E27-4401-A33D-E5116F4F6824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EF0"/>
          </a:solidFill>
        </a:fill>
      </a:tcStyle>
    </a:wholeTbl>
    <a:band1H>
      <a:tcTxStyle/>
      <a:tcStyle>
        <a:fill>
          <a:solidFill>
            <a:srgbClr val="CCDBE1"/>
          </a:solidFill>
        </a:fill>
      </a:tcStyle>
    </a:band1H>
    <a:band2H>
      <a:tcTxStyle/>
    </a:band2H>
    <a:band1V>
      <a:tcTxStyle/>
      <a:tcStyle>
        <a:fill>
          <a:solidFill>
            <a:srgbClr val="CCDBE1"/>
          </a:solidFill>
        </a:fill>
      </a:tcStyle>
    </a:band1V>
    <a:band2V>
      <a:tcTxStyle/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495E7B2-B385-4D50-8438-5E155D368D0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4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GillSans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0.xml"/><Relationship Id="rId38" Type="http://schemas.openxmlformats.org/officeDocument/2006/relationships/font" Target="fonts/GillSans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6" name="Google Shape;26;p3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32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1"/>
          <p:cNvSpPr txBox="1"/>
          <p:nvPr>
            <p:ph idx="1" type="body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1" name="Google Shape;91;p4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2"/>
          <p:cNvSpPr txBox="1"/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" type="body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7" name="Google Shape;97;p4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showMasterSp="0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3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33" name="Google Shape;33;p33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showMasterSp="0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Google Shape;42;p35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Gill San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" type="body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47" name="Google Shape;47;p35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Google Shape;48;p3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Google Shape;49;p35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3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showMasterSp="0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Gill Sans"/>
              <a:buNone/>
              <a:defRPr b="1" sz="4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" type="body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2" type="body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1" name="Google Shape;61;p37"/>
          <p:cNvSpPr txBox="1"/>
          <p:nvPr>
            <p:ph idx="3" type="body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2" name="Google Shape;62;p37"/>
          <p:cNvSpPr txBox="1"/>
          <p:nvPr>
            <p:ph idx="4" type="body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showMasterSp="0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/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Gill Sans"/>
              <a:buNone/>
              <a:defRPr b="1" sz="2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" type="body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2" type="body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Gill Sans"/>
              <a:buNone/>
              <a:defRPr b="1"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83" name="Google Shape;83;p40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rm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40"/>
          <p:cNvSpPr/>
          <p:nvPr>
            <p:ph idx="2" type="pic"/>
          </p:nvPr>
        </p:nvSpPr>
        <p:spPr>
          <a:xfrm>
            <a:off x="838200" y="1143003"/>
            <a:ext cx="44196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2743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5" name="Google Shape;85;p40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rgbClr val="EAD8B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40"/>
          <p:cNvSpPr/>
          <p:nvPr/>
        </p:nvSpPr>
        <p:spPr>
          <a:xfrm flipH="1" rot="2103354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chemeClr val="lt2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40"/>
          <p:cNvSpPr txBox="1"/>
          <p:nvPr>
            <p:ph idx="1" type="body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xy" tx="0" sx="90000" ty="0" sy="9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9F3">
              <a:alpha val="32941"/>
            </a:srgbClr>
          </a:solidFill>
          <a:ln cap="rnd" cmpd="sng" w="9525">
            <a:solidFill>
              <a:srgbClr val="D1C1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3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cap="rnd" cmpd="sng" w="27300">
            <a:solidFill>
              <a:srgbClr val="FFF5D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400">
              <a:srgbClr val="ADA48C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3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3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3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b="0" i="0" sz="4300" u="none" cap="none" strike="noStrik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1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3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3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" name="Google Shape;18;p3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9" name="Google Shape;19;p31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Relationship Id="rId4" Type="http://schemas.openxmlformats.org/officeDocument/2006/relationships/image" Target="../media/image22.png"/><Relationship Id="rId5" Type="http://schemas.openxmlformats.org/officeDocument/2006/relationships/image" Target="../media/image20.jpg"/><Relationship Id="rId6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Relationship Id="rId4" Type="http://schemas.openxmlformats.org/officeDocument/2006/relationships/hyperlink" Target="https://www.youtube.com/watch?v=5contYogZm4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youtube.com/watch?v=EfD2k9beP-4" TargetMode="External"/><Relationship Id="rId4" Type="http://schemas.openxmlformats.org/officeDocument/2006/relationships/hyperlink" Target="https://www.youtube.com/watch?v=dATr0DF8RUw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youtube.com/watch?v=x8tF2aQoukY" TargetMode="External"/><Relationship Id="rId4" Type="http://schemas.openxmlformats.org/officeDocument/2006/relationships/hyperlink" Target="https://www.youtube.com/watch?v=t0WELUxl7gc" TargetMode="External"/><Relationship Id="rId5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ctrTitle"/>
          </p:nvPr>
        </p:nvSpPr>
        <p:spPr>
          <a:xfrm>
            <a:off x="1043608" y="1396399"/>
            <a:ext cx="8100392" cy="51289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3600"/>
              <a:buFont typeface="Gill Sans"/>
              <a:buNone/>
            </a:pPr>
            <a:r>
              <a:rPr lang="es-CL" sz="3600"/>
              <a:t>Proyecto: “La ciudad”</a:t>
            </a:r>
            <a:br>
              <a:rPr lang="es-CL" sz="3870"/>
            </a:br>
            <a:r>
              <a:rPr lang="es-CL" sz="2160"/>
              <a:t>4to Año de Educación General Básica</a:t>
            </a:r>
            <a:br>
              <a:rPr lang="es-CL" sz="2160"/>
            </a:br>
            <a:br>
              <a:rPr lang="es-CL" sz="2160"/>
            </a:br>
            <a:br>
              <a:rPr lang="es-CL" sz="2160"/>
            </a:br>
            <a:br>
              <a:rPr lang="es-CL" sz="2160"/>
            </a:br>
            <a:br>
              <a:rPr lang="es-CL" sz="2160"/>
            </a:br>
            <a:br>
              <a:rPr lang="es-CL" sz="3870"/>
            </a:br>
            <a:br>
              <a:rPr lang="es-CL" sz="3870"/>
            </a:br>
            <a:br>
              <a:rPr lang="es-CL" sz="3870"/>
            </a:br>
            <a:endParaRPr sz="3870"/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1259632" y="16024"/>
            <a:ext cx="7776864" cy="1180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s-C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1108"/>
              </a:buClr>
              <a:buSzPts val="2800"/>
              <a:buNone/>
            </a:pPr>
            <a:r>
              <a:rPr b="1" lang="es-CL" sz="28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   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1108"/>
              </a:buClr>
              <a:buSzPts val="1200"/>
              <a:buNone/>
            </a:pPr>
            <a:r>
              <a:rPr lang="es-CL" sz="12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                       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es-C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2315852" y="436907"/>
            <a:ext cx="5836859" cy="53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b="1" i="0" lang="es-CL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272244" y="31012"/>
            <a:ext cx="6677466" cy="301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INSIGNIA_LPM" id="108" name="Google Shape;1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045" y="194446"/>
            <a:ext cx="681658" cy="899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1272244" y="277174"/>
            <a:ext cx="6677466" cy="723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Gill Sans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b="1" i="0" lang="es-CL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LENGUAJE Y COMUNICACIÓN CUARTO BÁSICO</a:t>
            </a:r>
            <a:endParaRPr b="0" i="0" sz="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b="1" i="0" lang="es-CL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DEPARTAMENTO DE MENTORÍA 2020</a:t>
            </a:r>
            <a:endParaRPr b="0" i="0" sz="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b="1" i="0" lang="es-CL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988" y="3068960"/>
            <a:ext cx="4867632" cy="3131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/>
          <p:nvPr/>
        </p:nvSpPr>
        <p:spPr>
          <a:xfrm>
            <a:off x="1043608" y="116632"/>
            <a:ext cx="792088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2.3 </a:t>
            </a: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En la oscuridad.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En el capítulo 6, «En la oscuridad», Santi  y Juan  inventan un código  de señales para comunicarse con sus linternas. Escribe tú un nuevo  código  de señales y juega  con tus familiares a adivinar mensajes.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412776"/>
            <a:ext cx="7848872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/>
          <p:nvPr/>
        </p:nvSpPr>
        <p:spPr>
          <a:xfrm>
            <a:off x="1043608" y="188640"/>
            <a:ext cx="7812360" cy="70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4775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3.1 </a:t>
            </a: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Busca los errores.</a:t>
            </a:r>
            <a:endParaRPr/>
          </a:p>
          <a:p>
            <a:pPr indent="0" lvl="0" marL="104775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• En las frases  siguientes hay un error;  búscalo y escribe  la solución correcta.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42857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 Santi  tenía  ocho  años  y Juan  cuatro.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5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45833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 ¡Papá!  ¡Ven a ver! ¡Podemos hacer  una cabaña  en el el nogal!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5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……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45833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 Saldré  pasado  mañana -respondió papá-.  Estaré  fuera  seis semanas.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5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. . . . . . . . . . . . . . . . . . . . . . . . . . . . . . . . . . . . . . . . . . . . . . . . . . . . . . . . . . . . . . …………. . . . . 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45833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 ¿Estarás de vuelta  a tiempo  para asar las manzanas? -preguntó Santi.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5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45833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 Podemos ayudarte a recoger las frambuesas -dijo enseguida Santi.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5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45833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5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s-C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/>
          <p:nvPr/>
        </p:nvSpPr>
        <p:spPr>
          <a:xfrm>
            <a:off x="971600" y="18882"/>
            <a:ext cx="7992888" cy="6188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 Santi  empezó a ir al colegio  en octubre.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.. 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45833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 Los mejores enemigos son los que hacen  mucho  ruido  cuando  les tiras tomates.</a:t>
            </a:r>
            <a:endParaRPr/>
          </a:p>
          <a:p>
            <a:pPr indent="0" lvl="0" marL="0" marR="0" rtl="0" algn="l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8.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 La luz blanca  significa </a:t>
            </a:r>
            <a:r>
              <a:rPr i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amigo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. . . 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45833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9.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 La víspera  de Navidad Santi  se sentía  muy feliz.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. . . . . . . . . . . . . . . . . . . . . . . . . . . . . . . . . . . . . . . . . . . . . . . . . . . . . . . . . . . . . . . . . . .. . . . . . . . . . . 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45833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10.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 Mientras las patatas  se asaban  en la hoguera, encendieron la vela de la calabaza de Santi  y la colocaron en la cabaña.</a:t>
            </a:r>
            <a:endParaRPr/>
          </a:p>
          <a:p>
            <a:pPr indent="0" lvl="0" marL="0" marR="0" rtl="0" algn="l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779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264" y="5013176"/>
            <a:ext cx="1800200" cy="161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/>
          <p:nvPr/>
        </p:nvSpPr>
        <p:spPr>
          <a:xfrm>
            <a:off x="971600" y="0"/>
            <a:ext cx="8064896" cy="6463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3.2 </a:t>
            </a: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Los personajes.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Escribe cómo  son y qué hacen  los protagonistas de la historia. ¿Qué  destacarías de cada uno?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                     SANTI                                                    JUAN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               …………………………………………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               …………………………………………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               …………………………………………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               …………………………………………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                        EL PADRE                                            LA MADRE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……………………………………..             …………………………………………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……………………………………..             …………………………………………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……………………………………..             …………………………………………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……………………………………..             …………………………………………</a:t>
            </a:r>
            <a:endParaRPr/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789" y="1203739"/>
            <a:ext cx="720080" cy="63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3077" y="1171656"/>
            <a:ext cx="742181" cy="63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5740" y="3622874"/>
            <a:ext cx="904007" cy="86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91162" y="3702817"/>
            <a:ext cx="864096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/>
          <p:nvPr/>
        </p:nvSpPr>
        <p:spPr>
          <a:xfrm>
            <a:off x="1043608" y="188640"/>
            <a:ext cx="7992888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3.3 </a:t>
            </a: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Qué pasaría si…</a:t>
            </a:r>
            <a:endParaRPr/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• Al final del libro,  el padre  vuelve  para pasar  las Navidades con su </a:t>
            </a:r>
            <a:endParaRPr/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familia.  Pero,  imagínate</a:t>
            </a: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que no hubiera podido  regresar, ¿cómo  sería  </a:t>
            </a:r>
            <a:endParaRPr/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el final del libro?  Escribe.</a:t>
            </a:r>
            <a:endParaRPr/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476" y="1550550"/>
            <a:ext cx="6997963" cy="497479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4"/>
          <p:cNvSpPr/>
          <p:nvPr/>
        </p:nvSpPr>
        <p:spPr>
          <a:xfrm>
            <a:off x="1134" y="15368"/>
            <a:ext cx="9468" cy="0"/>
          </a:xfrm>
          <a:custGeom>
            <a:rect b="b" l="l" r="r" t="t"/>
            <a:pathLst>
              <a:path extrusionOk="0" h="120000" w="9468">
                <a:moveTo>
                  <a:pt x="0" y="0"/>
                </a:moveTo>
                <a:lnTo>
                  <a:pt x="9468" y="0"/>
                </a:lnTo>
              </a:path>
            </a:pathLst>
          </a:custGeom>
          <a:noFill/>
          <a:ln cap="flat" cmpd="sng" w="25400">
            <a:solidFill>
              <a:srgbClr val="36343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/>
          <p:nvPr/>
        </p:nvSpPr>
        <p:spPr>
          <a:xfrm>
            <a:off x="971600" y="0"/>
            <a:ext cx="8064896" cy="1321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3.4 </a:t>
            </a: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Escribe una carta.</a:t>
            </a:r>
            <a:endParaRPr/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s-CL" sz="16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Tu mejor  amigo se ha ido a vivir lejos de tu ciudad, durante varios meses.  Escríbele una carta  para contarle las cosas que te están  pasando.</a:t>
            </a:r>
            <a:endParaRPr/>
          </a:p>
        </p:txBody>
      </p:sp>
      <p:pic>
        <p:nvPicPr>
          <p:cNvPr id="198" name="Google Shape;1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824" y="1140771"/>
            <a:ext cx="5119787" cy="569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5"/>
          <p:cNvSpPr/>
          <p:nvPr/>
        </p:nvSpPr>
        <p:spPr>
          <a:xfrm>
            <a:off x="5398215" y="1556792"/>
            <a:ext cx="2558161" cy="252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FECHA: ………………………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2987824" y="2132856"/>
            <a:ext cx="3092513" cy="252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SALUDO: ………………………………..</a:t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2987824" y="2582731"/>
            <a:ext cx="6048672" cy="313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TEXTO: …………………………………………………………………………...................</a:t>
            </a:r>
            <a:endParaRPr/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……………………………………………………………………………………………….</a:t>
            </a:r>
            <a:endParaRPr/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……………………………………………………………………………………………….</a:t>
            </a:r>
            <a:endParaRPr/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</a:t>
            </a:r>
            <a:endParaRPr/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</a:t>
            </a:r>
            <a:endParaRPr/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……………………………………………………………………………………………..</a:t>
            </a:r>
            <a:endParaRPr/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…………………………………………………………………………………….............</a:t>
            </a:r>
            <a:endParaRPr/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……………………………………………………………………………………………..</a:t>
            </a:r>
            <a:endParaRPr/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59055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3131840" y="5373216"/>
            <a:ext cx="468493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DESPEDIDA: …………………………………………………………………………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FIRMA: ……………………………………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/>
          <p:nvPr/>
        </p:nvSpPr>
        <p:spPr>
          <a:xfrm>
            <a:off x="2411760" y="5301208"/>
            <a:ext cx="576064" cy="43204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1043608" y="116632"/>
            <a:ext cx="7992888" cy="6584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3.5. </a:t>
            </a: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Separar sílabas correctamente.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• Copia  y separa  las sílabas  de estas  palabras.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9052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800"/>
              <a:buFont typeface="Arial"/>
              <a:buChar char="-"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Ciertamente                                cier – ta – men – te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9052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800"/>
              <a:buFont typeface="Arial"/>
              <a:buChar char="-"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Juan                                            …………………………………….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9052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800"/>
              <a:buFont typeface="Arial"/>
              <a:buChar char="-"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Boquiabierto                               …………………………………….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9052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800"/>
              <a:buFont typeface="Arial"/>
              <a:buChar char="-"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Puerta                                         …………………………………….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9052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800"/>
              <a:buFont typeface="Arial"/>
              <a:buChar char="-"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Estropeó                                      ……………………………………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9052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800"/>
              <a:buFont typeface="Arial"/>
              <a:buChar char="-"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Oeste                                           ……………………………………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9052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En las palabras que separaste en sílabas, encierra en un círculo la </a:t>
            </a:r>
            <a:endParaRPr/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 sílaba donde cargas la voz. Si est</a:t>
            </a:r>
            <a:r>
              <a:rPr lang="es-CL" sz="1800">
                <a:solidFill>
                  <a:srgbClr val="363435"/>
                </a:solidFill>
              </a:rPr>
              <a:t>á en la 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última sílaba</a:t>
            </a:r>
            <a:r>
              <a:rPr lang="es-CL" sz="1800">
                <a:solidFill>
                  <a:srgbClr val="363435"/>
                </a:solidFill>
              </a:rPr>
              <a:t>,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, la palabra se llama</a:t>
            </a:r>
            <a:r>
              <a:rPr lang="es-CL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Aguda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, si es en la penúltima sílaba  la palabra se llama </a:t>
            </a:r>
            <a:r>
              <a:rPr lang="es-CL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Grave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y si es en la</a:t>
            </a:r>
            <a:r>
              <a:rPr lang="es-CL"/>
              <a:t> 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antepenúltima  sílaba la palabra es </a:t>
            </a:r>
            <a:r>
              <a:rPr lang="es-CL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Esdrújula</a:t>
            </a: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Anota al lado qué tipo</a:t>
            </a:r>
            <a:endParaRPr/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 de palabra es. Ejemplo:</a:t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 Cier – ta – men – te   = Grave                           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/>
          <p:nvPr/>
        </p:nvSpPr>
        <p:spPr>
          <a:xfrm>
            <a:off x="977748" y="22651"/>
            <a:ext cx="8166251" cy="2397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0965" lvl="0" marL="205740" marR="12700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3.6 </a:t>
            </a: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Lenguaje de colores.</a:t>
            </a:r>
            <a:endParaRPr/>
          </a:p>
          <a:p>
            <a:pPr indent="-100965" lvl="0" marL="205740" marR="12700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• Juan y Santi  inventan un sistema de señales para comunicarse con los colores  de su linterna. Tú puedes  hacer  lo mismo,  pero antes  descifra los mensajes que te proponemos aquí.</a:t>
            </a:r>
            <a:endParaRPr/>
          </a:p>
          <a:p>
            <a:pPr indent="-100965" lvl="0" marL="205740" marR="12700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12700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12700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0965" lvl="0" marL="205740" marR="12700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6190" y="1519962"/>
            <a:ext cx="6734242" cy="385325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/>
          <p:nvPr/>
        </p:nvSpPr>
        <p:spPr>
          <a:xfrm>
            <a:off x="1726190" y="1700808"/>
            <a:ext cx="2802627" cy="331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0965" lvl="0" marL="205740" marR="12700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RECUERDA EL CÓDIGO:</a:t>
            </a:r>
            <a:endParaRPr/>
          </a:p>
        </p:txBody>
      </p:sp>
      <p:sp>
        <p:nvSpPr>
          <p:cNvPr id="216" name="Google Shape;216;p17"/>
          <p:cNvSpPr/>
          <p:nvPr/>
        </p:nvSpPr>
        <p:spPr>
          <a:xfrm>
            <a:off x="1873250" y="2636912"/>
            <a:ext cx="4210918" cy="348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0965" lvl="0" marL="205740" marR="12700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LUZ BLANCA: </a:t>
            </a:r>
            <a:r>
              <a:rPr lang="es-CL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¿Quién  está ahí?</a:t>
            </a:r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1873250" y="2964902"/>
            <a:ext cx="2313454" cy="348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0965" lvl="0" marL="205740" marR="12700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LUZ ROJA:  </a:t>
            </a:r>
            <a:r>
              <a:rPr lang="es-CL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AMIGO</a:t>
            </a:r>
            <a:endParaRPr sz="16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1873250" y="3292892"/>
            <a:ext cx="2789931" cy="348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0965" lvl="0" marL="205740" marR="12700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LUZ AMARILLA: </a:t>
            </a:r>
            <a:r>
              <a:rPr lang="es-CL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¡Auxilio!</a:t>
            </a: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977749" y="3645546"/>
            <a:ext cx="41044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274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6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LUZ VERDE: </a:t>
            </a:r>
            <a:r>
              <a:rPr lang="es-CL" sz="16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Todo  en orden.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1979712" y="3997126"/>
            <a:ext cx="64807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6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LUZ ROJA-LUZ VERDE: </a:t>
            </a:r>
            <a:r>
              <a:rPr lang="es-CL" sz="16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Ven enseguida. Ha ocurrido algo bueno.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>
            <a:off x="971600" y="116632"/>
            <a:ext cx="7992888" cy="6786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• Ahora escribe el significado de estos mensajes.</a:t>
            </a:r>
            <a:endParaRPr/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s-CL" sz="20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CL" sz="16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</a:t>
            </a:r>
            <a:r>
              <a:rPr lang="es-CL" sz="20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r>
              <a:rPr lang="es-CL" sz="2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     --                             -- </a:t>
            </a:r>
            <a:endParaRPr/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1.- ………………………………………………………………………………….</a:t>
            </a:r>
            <a:endParaRPr/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                      --      </a:t>
            </a:r>
            <a:r>
              <a:rPr lang="es-CL" sz="16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</a:t>
            </a:r>
            <a:r>
              <a:rPr lang="es-CL" sz="2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    --     </a:t>
            </a:r>
            <a:r>
              <a:rPr lang="es-CL" sz="16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</a:t>
            </a:r>
            <a:r>
              <a:rPr lang="es-CL" sz="2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--  </a:t>
            </a:r>
            <a:endParaRPr/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2..- ………………………………………………………………………………….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l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l"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s-CL" sz="16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LUZ VERDE      </a:t>
            </a:r>
            <a:r>
              <a:rPr lang="es-CL" sz="16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--      </a:t>
            </a:r>
            <a:r>
              <a:rPr lang="es-CL" sz="16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LUZ BLANCA     </a:t>
            </a:r>
            <a:r>
              <a:rPr lang="es-CL" sz="16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--                               --     </a:t>
            </a:r>
            <a:r>
              <a:rPr lang="es-CL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LUZ ROJA</a:t>
            </a:r>
            <a:endParaRPr/>
          </a:p>
          <a:p>
            <a:pPr indent="0" lvl="0" marL="97790" marR="0" rtl="0" algn="l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7790" marR="0" rtl="0" algn="l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7790" marR="0" rtl="0" algn="l"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3..- ………………………………………………………………………………….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7790" marR="0" rtl="0" algn="l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7790" marR="0" rtl="0" algn="l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l"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1144" y="-159"/>
            <a:ext cx="2042" cy="554"/>
          </a:xfrm>
          <a:custGeom>
            <a:rect b="b" l="l" r="r" t="t"/>
            <a:pathLst>
              <a:path extrusionOk="0" h="554" w="2042">
                <a:moveTo>
                  <a:pt x="0" y="0"/>
                </a:moveTo>
                <a:lnTo>
                  <a:pt x="2042" y="0"/>
                </a:lnTo>
                <a:lnTo>
                  <a:pt x="2042" y="555"/>
                </a:lnTo>
                <a:lnTo>
                  <a:pt x="0" y="555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184" y="-119"/>
            <a:ext cx="1962" cy="474"/>
          </a:xfrm>
          <a:custGeom>
            <a:rect b="b" l="l" r="r" t="t"/>
            <a:pathLst>
              <a:path extrusionOk="0" h="474" w="1962">
                <a:moveTo>
                  <a:pt x="0" y="0"/>
                </a:moveTo>
                <a:lnTo>
                  <a:pt x="1962" y="0"/>
                </a:lnTo>
                <a:lnTo>
                  <a:pt x="1962" y="475"/>
                </a:lnTo>
                <a:lnTo>
                  <a:pt x="0" y="475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1601148" y="799477"/>
            <a:ext cx="16214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LUZ BLANCA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3707" y="-159"/>
            <a:ext cx="2042" cy="554"/>
          </a:xfrm>
          <a:custGeom>
            <a:rect b="b" l="l" r="r" t="t"/>
            <a:pathLst>
              <a:path extrusionOk="0" h="554" w="2042">
                <a:moveTo>
                  <a:pt x="0" y="0"/>
                </a:moveTo>
                <a:lnTo>
                  <a:pt x="2042" y="0"/>
                </a:lnTo>
                <a:lnTo>
                  <a:pt x="2042" y="555"/>
                </a:lnTo>
                <a:lnTo>
                  <a:pt x="0" y="555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3747" y="-119"/>
            <a:ext cx="1962" cy="474"/>
          </a:xfrm>
          <a:custGeom>
            <a:rect b="b" l="l" r="r" t="t"/>
            <a:pathLst>
              <a:path extrusionOk="0" h="474" w="1962">
                <a:moveTo>
                  <a:pt x="0" y="0"/>
                </a:moveTo>
                <a:lnTo>
                  <a:pt x="1962" y="0"/>
                </a:lnTo>
                <a:lnTo>
                  <a:pt x="1962" y="475"/>
                </a:lnTo>
                <a:lnTo>
                  <a:pt x="0" y="475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4035872" y="787635"/>
            <a:ext cx="167100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LUZ AMARILLA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6255" y="-159"/>
            <a:ext cx="2042" cy="554"/>
          </a:xfrm>
          <a:custGeom>
            <a:rect b="b" l="l" r="r" t="t"/>
            <a:pathLst>
              <a:path extrusionOk="0" h="554" w="2042">
                <a:moveTo>
                  <a:pt x="0" y="0"/>
                </a:moveTo>
                <a:lnTo>
                  <a:pt x="2042" y="0"/>
                </a:lnTo>
                <a:lnTo>
                  <a:pt x="2042" y="555"/>
                </a:lnTo>
                <a:lnTo>
                  <a:pt x="0" y="555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6295" y="-119"/>
            <a:ext cx="1962" cy="474"/>
          </a:xfrm>
          <a:custGeom>
            <a:rect b="b" l="l" r="r" t="t"/>
            <a:pathLst>
              <a:path extrusionOk="0" h="474" w="1962">
                <a:moveTo>
                  <a:pt x="0" y="0"/>
                </a:moveTo>
                <a:lnTo>
                  <a:pt x="1962" y="0"/>
                </a:lnTo>
                <a:lnTo>
                  <a:pt x="1962" y="475"/>
                </a:lnTo>
                <a:lnTo>
                  <a:pt x="0" y="475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6384893" y="760092"/>
            <a:ext cx="14199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LUZ VER</a:t>
            </a:r>
            <a:r>
              <a:rPr lang="es-CL" sz="18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DE</a:t>
            </a:r>
            <a:endParaRPr/>
          </a:p>
        </p:txBody>
      </p:sp>
      <p:sp>
        <p:nvSpPr>
          <p:cNvPr id="235" name="Google Shape;235;p18"/>
          <p:cNvSpPr/>
          <p:nvPr/>
        </p:nvSpPr>
        <p:spPr>
          <a:xfrm>
            <a:off x="1144" y="-159"/>
            <a:ext cx="2042" cy="554"/>
          </a:xfrm>
          <a:custGeom>
            <a:rect b="b" l="l" r="r" t="t"/>
            <a:pathLst>
              <a:path extrusionOk="0" h="554" w="2042">
                <a:moveTo>
                  <a:pt x="0" y="0"/>
                </a:moveTo>
                <a:lnTo>
                  <a:pt x="2042" y="0"/>
                </a:lnTo>
                <a:lnTo>
                  <a:pt x="2042" y="555"/>
                </a:lnTo>
                <a:lnTo>
                  <a:pt x="0" y="555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1184" y="-119"/>
            <a:ext cx="1962" cy="474"/>
          </a:xfrm>
          <a:custGeom>
            <a:rect b="b" l="l" r="r" t="t"/>
            <a:pathLst>
              <a:path extrusionOk="0" h="474" w="1962">
                <a:moveTo>
                  <a:pt x="0" y="0"/>
                </a:moveTo>
                <a:lnTo>
                  <a:pt x="1962" y="0"/>
                </a:lnTo>
                <a:lnTo>
                  <a:pt x="1962" y="475"/>
                </a:lnTo>
                <a:lnTo>
                  <a:pt x="0" y="475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3707" y="-159"/>
            <a:ext cx="2042" cy="554"/>
          </a:xfrm>
          <a:custGeom>
            <a:rect b="b" l="l" r="r" t="t"/>
            <a:pathLst>
              <a:path extrusionOk="0" h="554" w="2042">
                <a:moveTo>
                  <a:pt x="0" y="0"/>
                </a:moveTo>
                <a:lnTo>
                  <a:pt x="2042" y="0"/>
                </a:lnTo>
                <a:lnTo>
                  <a:pt x="2042" y="555"/>
                </a:lnTo>
                <a:lnTo>
                  <a:pt x="0" y="555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3747" y="-119"/>
            <a:ext cx="1962" cy="474"/>
          </a:xfrm>
          <a:custGeom>
            <a:rect b="b" l="l" r="r" t="t"/>
            <a:pathLst>
              <a:path extrusionOk="0" h="474" w="1962">
                <a:moveTo>
                  <a:pt x="0" y="0"/>
                </a:moveTo>
                <a:lnTo>
                  <a:pt x="1962" y="0"/>
                </a:lnTo>
                <a:lnTo>
                  <a:pt x="1962" y="475"/>
                </a:lnTo>
                <a:lnTo>
                  <a:pt x="0" y="475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6215" y="-169"/>
            <a:ext cx="2042" cy="554"/>
          </a:xfrm>
          <a:custGeom>
            <a:rect b="b" l="l" r="r" t="t"/>
            <a:pathLst>
              <a:path extrusionOk="0" h="554" w="2042">
                <a:moveTo>
                  <a:pt x="0" y="0"/>
                </a:moveTo>
                <a:lnTo>
                  <a:pt x="2042" y="0"/>
                </a:lnTo>
                <a:lnTo>
                  <a:pt x="2042" y="554"/>
                </a:lnTo>
                <a:lnTo>
                  <a:pt x="0" y="55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6255" y="-129"/>
            <a:ext cx="1962" cy="474"/>
          </a:xfrm>
          <a:custGeom>
            <a:rect b="b" l="l" r="r" t="t"/>
            <a:pathLst>
              <a:path extrusionOk="0" h="474" w="1962">
                <a:moveTo>
                  <a:pt x="0" y="0"/>
                </a:moveTo>
                <a:lnTo>
                  <a:pt x="1962" y="0"/>
                </a:lnTo>
                <a:lnTo>
                  <a:pt x="1962" y="474"/>
                </a:lnTo>
                <a:lnTo>
                  <a:pt x="0" y="47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8719" y="-169"/>
            <a:ext cx="2042" cy="554"/>
          </a:xfrm>
          <a:custGeom>
            <a:rect b="b" l="l" r="r" t="t"/>
            <a:pathLst>
              <a:path extrusionOk="0" h="554" w="2042">
                <a:moveTo>
                  <a:pt x="0" y="0"/>
                </a:moveTo>
                <a:lnTo>
                  <a:pt x="2043" y="0"/>
                </a:lnTo>
                <a:lnTo>
                  <a:pt x="2043" y="554"/>
                </a:lnTo>
                <a:lnTo>
                  <a:pt x="0" y="55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8759" y="-129"/>
            <a:ext cx="1962" cy="474"/>
          </a:xfrm>
          <a:custGeom>
            <a:rect b="b" l="l" r="r" t="t"/>
            <a:pathLst>
              <a:path extrusionOk="0" h="474" w="1962">
                <a:moveTo>
                  <a:pt x="0" y="0"/>
                </a:moveTo>
                <a:lnTo>
                  <a:pt x="1963" y="0"/>
                </a:lnTo>
                <a:lnTo>
                  <a:pt x="1963" y="474"/>
                </a:lnTo>
                <a:lnTo>
                  <a:pt x="0" y="47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3" name="Google Shape;243;p18"/>
          <p:cNvSpPr/>
          <p:nvPr/>
        </p:nvSpPr>
        <p:spPr>
          <a:xfrm>
            <a:off x="1144" y="-174"/>
            <a:ext cx="2042" cy="554"/>
          </a:xfrm>
          <a:custGeom>
            <a:rect b="b" l="l" r="r" t="t"/>
            <a:pathLst>
              <a:path extrusionOk="0" h="554" w="2042">
                <a:moveTo>
                  <a:pt x="0" y="0"/>
                </a:moveTo>
                <a:lnTo>
                  <a:pt x="2042" y="0"/>
                </a:lnTo>
                <a:lnTo>
                  <a:pt x="2042" y="554"/>
                </a:lnTo>
                <a:lnTo>
                  <a:pt x="0" y="55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1184" y="-134"/>
            <a:ext cx="1962" cy="474"/>
          </a:xfrm>
          <a:custGeom>
            <a:rect b="b" l="l" r="r" t="t"/>
            <a:pathLst>
              <a:path extrusionOk="0" h="474" w="1962">
                <a:moveTo>
                  <a:pt x="0" y="0"/>
                </a:moveTo>
                <a:lnTo>
                  <a:pt x="1962" y="0"/>
                </a:lnTo>
                <a:lnTo>
                  <a:pt x="1962" y="474"/>
                </a:lnTo>
                <a:lnTo>
                  <a:pt x="0" y="47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3627" y="-174"/>
            <a:ext cx="2042" cy="554"/>
          </a:xfrm>
          <a:custGeom>
            <a:rect b="b" l="l" r="r" t="t"/>
            <a:pathLst>
              <a:path extrusionOk="0" h="554" w="2042">
                <a:moveTo>
                  <a:pt x="0" y="0"/>
                </a:moveTo>
                <a:lnTo>
                  <a:pt x="2042" y="0"/>
                </a:lnTo>
                <a:lnTo>
                  <a:pt x="2042" y="554"/>
                </a:lnTo>
                <a:lnTo>
                  <a:pt x="0" y="55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3667" y="-134"/>
            <a:ext cx="1962" cy="474"/>
          </a:xfrm>
          <a:custGeom>
            <a:rect b="b" l="l" r="r" t="t"/>
            <a:pathLst>
              <a:path extrusionOk="0" h="474" w="1962">
                <a:moveTo>
                  <a:pt x="0" y="0"/>
                </a:moveTo>
                <a:lnTo>
                  <a:pt x="1962" y="0"/>
                </a:lnTo>
                <a:lnTo>
                  <a:pt x="1962" y="474"/>
                </a:lnTo>
                <a:lnTo>
                  <a:pt x="0" y="47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6215" y="-174"/>
            <a:ext cx="2042" cy="554"/>
          </a:xfrm>
          <a:custGeom>
            <a:rect b="b" l="l" r="r" t="t"/>
            <a:pathLst>
              <a:path extrusionOk="0" h="554" w="2042">
                <a:moveTo>
                  <a:pt x="0" y="0"/>
                </a:moveTo>
                <a:lnTo>
                  <a:pt x="2042" y="0"/>
                </a:lnTo>
                <a:lnTo>
                  <a:pt x="2042" y="554"/>
                </a:lnTo>
                <a:lnTo>
                  <a:pt x="0" y="55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6255" y="-134"/>
            <a:ext cx="1962" cy="474"/>
          </a:xfrm>
          <a:custGeom>
            <a:rect b="b" l="l" r="r" t="t"/>
            <a:pathLst>
              <a:path extrusionOk="0" h="474" w="1962">
                <a:moveTo>
                  <a:pt x="0" y="0"/>
                </a:moveTo>
                <a:lnTo>
                  <a:pt x="1962" y="0"/>
                </a:lnTo>
                <a:lnTo>
                  <a:pt x="1962" y="474"/>
                </a:lnTo>
                <a:lnTo>
                  <a:pt x="0" y="47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5332582" y="4760630"/>
            <a:ext cx="15065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LUZ AMARILLA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8719" y="-174"/>
            <a:ext cx="2042" cy="554"/>
          </a:xfrm>
          <a:custGeom>
            <a:rect b="b" l="l" r="r" t="t"/>
            <a:pathLst>
              <a:path extrusionOk="0" h="554" w="2042">
                <a:moveTo>
                  <a:pt x="0" y="0"/>
                </a:moveTo>
                <a:lnTo>
                  <a:pt x="2043" y="0"/>
                </a:lnTo>
                <a:lnTo>
                  <a:pt x="2043" y="554"/>
                </a:lnTo>
                <a:lnTo>
                  <a:pt x="0" y="55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8759" y="-134"/>
            <a:ext cx="1962" cy="474"/>
          </a:xfrm>
          <a:custGeom>
            <a:rect b="b" l="l" r="r" t="t"/>
            <a:pathLst>
              <a:path extrusionOk="0" h="474" w="1962">
                <a:moveTo>
                  <a:pt x="0" y="0"/>
                </a:moveTo>
                <a:lnTo>
                  <a:pt x="1963" y="0"/>
                </a:lnTo>
                <a:lnTo>
                  <a:pt x="1963" y="474"/>
                </a:lnTo>
                <a:lnTo>
                  <a:pt x="0" y="474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7205572" y="2728919"/>
            <a:ext cx="16148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LUZ VERDE</a:t>
            </a:r>
            <a:endParaRPr/>
          </a:p>
        </p:txBody>
      </p:sp>
      <p:sp>
        <p:nvSpPr>
          <p:cNvPr id="253" name="Google Shape;253;p18"/>
          <p:cNvSpPr/>
          <p:nvPr/>
        </p:nvSpPr>
        <p:spPr>
          <a:xfrm>
            <a:off x="5714412" y="2697975"/>
            <a:ext cx="11753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LUZ ROJA</a:t>
            </a:r>
            <a:endParaRPr/>
          </a:p>
        </p:txBody>
      </p:sp>
      <p:sp>
        <p:nvSpPr>
          <p:cNvPr id="254" name="Google Shape;254;p18"/>
          <p:cNvSpPr/>
          <p:nvPr/>
        </p:nvSpPr>
        <p:spPr>
          <a:xfrm>
            <a:off x="3540795" y="2697975"/>
            <a:ext cx="15065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LUZ AMARILLA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5" name="Google Shape;255;p18"/>
          <p:cNvSpPr/>
          <p:nvPr/>
        </p:nvSpPr>
        <p:spPr>
          <a:xfrm>
            <a:off x="1486370" y="2728919"/>
            <a:ext cx="11753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LUZ ROJA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/>
          <p:nvPr/>
        </p:nvSpPr>
        <p:spPr>
          <a:xfrm>
            <a:off x="899592" y="116632"/>
            <a:ext cx="8136904" cy="1361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3.7 </a:t>
            </a: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Ahí está la diferencia.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• Ahora fíjate bien: Entre estas dos ilustraciones hay cinco diferencias.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Encuéntralas y marca  una X.</a:t>
            </a:r>
            <a:endParaRPr/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4775" marR="0" rtl="0" algn="l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Google Shape;2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744" y="1478553"/>
            <a:ext cx="3841114" cy="324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9"/>
          <p:cNvSpPr/>
          <p:nvPr/>
        </p:nvSpPr>
        <p:spPr>
          <a:xfrm>
            <a:off x="1149" y="-2168"/>
            <a:ext cx="6108" cy="5170"/>
          </a:xfrm>
          <a:custGeom>
            <a:rect b="b" l="l" r="r" t="t"/>
            <a:pathLst>
              <a:path extrusionOk="0" h="5170" w="6108">
                <a:moveTo>
                  <a:pt x="0" y="0"/>
                </a:moveTo>
                <a:lnTo>
                  <a:pt x="6108" y="0"/>
                </a:lnTo>
                <a:lnTo>
                  <a:pt x="6108" y="5170"/>
                </a:lnTo>
                <a:lnTo>
                  <a:pt x="0" y="517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A8A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1189" y="-2128"/>
            <a:ext cx="6028" cy="5090"/>
          </a:xfrm>
          <a:custGeom>
            <a:rect b="b" l="l" r="r" t="t"/>
            <a:pathLst>
              <a:path extrusionOk="0" h="5090" w="6028">
                <a:moveTo>
                  <a:pt x="0" y="0"/>
                </a:moveTo>
                <a:lnTo>
                  <a:pt x="6028" y="0"/>
                </a:lnTo>
                <a:lnTo>
                  <a:pt x="6028" y="5090"/>
                </a:lnTo>
                <a:lnTo>
                  <a:pt x="0" y="509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A8A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64" name="Google Shape;26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90" y="3446145"/>
            <a:ext cx="3861435" cy="320294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/>
          <p:nvPr/>
        </p:nvSpPr>
        <p:spPr>
          <a:xfrm>
            <a:off x="4615" y="-5416"/>
            <a:ext cx="6142" cy="5099"/>
          </a:xfrm>
          <a:custGeom>
            <a:rect b="b" l="l" r="r" t="t"/>
            <a:pathLst>
              <a:path extrusionOk="0" h="5099" w="6142">
                <a:moveTo>
                  <a:pt x="0" y="0"/>
                </a:moveTo>
                <a:lnTo>
                  <a:pt x="6142" y="0"/>
                </a:lnTo>
                <a:lnTo>
                  <a:pt x="6142" y="5099"/>
                </a:lnTo>
                <a:lnTo>
                  <a:pt x="0" y="50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A8A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4655" y="-5376"/>
            <a:ext cx="6062" cy="5019"/>
          </a:xfrm>
          <a:custGeom>
            <a:rect b="b" l="l" r="r" t="t"/>
            <a:pathLst>
              <a:path extrusionOk="0" h="5019" w="6062">
                <a:moveTo>
                  <a:pt x="0" y="0"/>
                </a:moveTo>
                <a:lnTo>
                  <a:pt x="6062" y="0"/>
                </a:lnTo>
                <a:lnTo>
                  <a:pt x="6062" y="5019"/>
                </a:lnTo>
                <a:lnTo>
                  <a:pt x="0" y="501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A8AA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1043608" y="0"/>
            <a:ext cx="7848872" cy="692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Instrucciones generales: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C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plan de trabajo, entrega una serie de actividades que debes realizar durante un mes.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C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 estar “apoyado” por un adulto. Pero siempre, la prioridad, es que trabajes solo/a.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C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necesariamente el trabajo debe ser realizado en una sesión. Puedes ir dividiendo el trabajo en “partes” e ir avanzando poco a poco.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C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 el trabajo en tu cuaderno de Lenguaje y Comunicación.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C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materiales básicos para hacer el trabajo son: el libro “La cabaña en el árbol”, alguna información sobre el cuidado de árboles, conexión a internet.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C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estudiante o apoderado puede optar por uno de los siguientes medios: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Cuaderno (al regresar a clases).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Pasar a Word las respuestas y/o actividades desarrolladas y  enviar al correo electrónico del o la docente.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/>
          <p:nvPr/>
        </p:nvSpPr>
        <p:spPr>
          <a:xfrm>
            <a:off x="1043608" y="13648"/>
            <a:ext cx="7992888" cy="674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3.8 </a:t>
            </a: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Rastrillo, carretilla, linterna…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• ¿Te acuerdas de seis objetos  que Santi  y Juan   manejaban en este relato?  Pues  soluciona esta sopa  de letras  y rodea.  ¡Los nombres se leen de izquierda a derecha y de derecha a izquierda!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2" name="Google Shape;2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7" y="1412776"/>
            <a:ext cx="6480720" cy="28803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3" name="Google Shape;273;p20"/>
          <p:cNvGraphicFramePr/>
          <p:nvPr/>
        </p:nvGraphicFramePr>
        <p:xfrm>
          <a:off x="2015672" y="1477837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{96D5B781-7E27-4401-A33D-E5116F4F6824}</a:tableStyleId>
              </a:tblPr>
              <a:tblGrid>
                <a:gridCol w="1597025"/>
                <a:gridCol w="272425"/>
                <a:gridCol w="288300"/>
                <a:gridCol w="288300"/>
                <a:gridCol w="303525"/>
                <a:gridCol w="272425"/>
                <a:gridCol w="288300"/>
                <a:gridCol w="295900"/>
                <a:gridCol w="280025"/>
                <a:gridCol w="295900"/>
                <a:gridCol w="1938650"/>
              </a:tblGrid>
              <a:tr h="406400">
                <a:tc>
                  <a:txBody>
                    <a:bodyPr/>
                    <a:lstStyle/>
                    <a:p>
                      <a:pPr indent="0" lvl="0" marL="0" marR="51435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C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A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R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R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E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T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I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L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L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A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L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indent="0" lvl="0" marL="0" marR="4318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O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L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L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I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R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T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S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A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R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Y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S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indent="0" lvl="0" marL="0" marR="104775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L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I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N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T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E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R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N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A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U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E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R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indent="0" lvl="0" marL="0" marR="2794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M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A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R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T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I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L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L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O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S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L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T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indent="0" lvl="0" marL="0" marR="74295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P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R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I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S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M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A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T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I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C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cap="none" strike="noStrike">
                          <a:solidFill>
                            <a:schemeClr val="lt1"/>
                          </a:solidFill>
                        </a:rPr>
                        <a:t>O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S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indent="0" lvl="0" marL="0" marR="74295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A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L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A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C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S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794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E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K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L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I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S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556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2000" u="none" cap="none" strike="noStrike"/>
                        <a:t>E</a:t>
                      </a:r>
                      <a:endParaRPr b="0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/>
          <p:nvPr/>
        </p:nvSpPr>
        <p:spPr>
          <a:xfrm>
            <a:off x="971600" y="0"/>
            <a:ext cx="8172400" cy="6736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1"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transversales a la asignatura de Ciencias Naturales.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b="1"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planto.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 que a Juan y a Santi les gustaría hacer esta sencilla experiencia con lentejas, para esto, necesitarás: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86690" rtl="0" algn="just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un recipiente o un plato hondo o una fuente.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86690" rtl="0" algn="just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un poco de tierra de jardín.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86690" rtl="0" algn="just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un puñado de lentejas.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86690" rtl="0" algn="just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Coloca aproximadamente un centímetro de tierra en el recipiente, dibuja con mayúsculas su nombre.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Rellena de lentejas cada letra mayúscula.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Cubre tu nombre con otra capa de tierra.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Riega para que la tierra esté húmeda.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Coloca el recipiente cerca de una ventana aunque no debe darle el sol directamente.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Riega las lentejas cada dos o tres días.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Enviar foto del proceso a tu profesor.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168" y="5013176"/>
            <a:ext cx="2160240" cy="162018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/>
          <p:nvPr/>
        </p:nvSpPr>
        <p:spPr>
          <a:xfrm>
            <a:off x="1043608" y="0"/>
            <a:ext cx="8100392" cy="5566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Cómo se cuida un árbol</a:t>
            </a:r>
            <a:endParaRPr/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• Para poder  construir una cabaña  en un árbol,  éste debe  ser fuerte  y grande. ¿Sabes qué cuidados necesita un árbol?  Escribe cinco  principios o consejos, para que un árbol  pueda crecer  fuerte  y sano.</a:t>
            </a:r>
            <a:endParaRPr/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1.- ………………………………………………………………</a:t>
            </a:r>
            <a:endParaRPr/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2.- ………………………………………………………………</a:t>
            </a:r>
            <a:endParaRPr/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3.- ………………………………………………………………</a:t>
            </a:r>
            <a:endParaRPr/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4.- ………………………………………………………………</a:t>
            </a:r>
            <a:endParaRPr/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5.- ………………………………………………………………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204864"/>
            <a:ext cx="2030472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/>
          <p:nvPr/>
        </p:nvSpPr>
        <p:spPr>
          <a:xfrm>
            <a:off x="720090" y="9854565"/>
            <a:ext cx="6120130" cy="0"/>
          </a:xfrm>
          <a:custGeom>
            <a:rect b="b" l="l" r="r" t="t"/>
            <a:pathLst>
              <a:path extrusionOk="0" h="120000" w="9638">
                <a:moveTo>
                  <a:pt x="0" y="0"/>
                </a:moveTo>
                <a:lnTo>
                  <a:pt x="9638" y="0"/>
                </a:lnTo>
              </a:path>
            </a:pathLst>
          </a:custGeom>
          <a:noFill/>
          <a:ln cap="flat" cmpd="sng" w="12700">
            <a:solidFill>
              <a:srgbClr val="36343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720090" y="10105390"/>
            <a:ext cx="6120130" cy="0"/>
          </a:xfrm>
          <a:custGeom>
            <a:rect b="b" l="l" r="r" t="t"/>
            <a:pathLst>
              <a:path extrusionOk="0" h="120000" w="9638">
                <a:moveTo>
                  <a:pt x="0" y="0"/>
                </a:moveTo>
                <a:lnTo>
                  <a:pt x="9638" y="0"/>
                </a:lnTo>
              </a:path>
            </a:pathLst>
          </a:custGeom>
          <a:noFill/>
          <a:ln cap="flat" cmpd="sng" w="12700">
            <a:solidFill>
              <a:srgbClr val="36343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2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971600" y="21740"/>
            <a:ext cx="8064896" cy="297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Actividad transversal a la asignatura de Educación Tecnológica.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Una cabaña en la ciudad.</a:t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Dibuja la cabaña que construirás en la maqueta. Escribe debajo qué materiales </a:t>
            </a: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necesitas</a:t>
            </a: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y los pasos que seguirás para su confección.</a:t>
            </a:r>
            <a:endParaRPr/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1149" y="659"/>
            <a:ext cx="9608" cy="6906"/>
          </a:xfrm>
          <a:custGeom>
            <a:rect b="b" l="l" r="r" t="t"/>
            <a:pathLst>
              <a:path extrusionOk="0" h="6906" w="9608">
                <a:moveTo>
                  <a:pt x="0" y="0"/>
                </a:moveTo>
                <a:lnTo>
                  <a:pt x="9608" y="0"/>
                </a:lnTo>
                <a:lnTo>
                  <a:pt x="9608" y="6906"/>
                </a:lnTo>
                <a:lnTo>
                  <a:pt x="0" y="6906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6" name="Google Shape;296;p23"/>
          <p:cNvSpPr/>
          <p:nvPr/>
        </p:nvSpPr>
        <p:spPr>
          <a:xfrm>
            <a:off x="1189" y="699"/>
            <a:ext cx="9528" cy="6826"/>
          </a:xfrm>
          <a:custGeom>
            <a:rect b="b" l="l" r="r" t="t"/>
            <a:pathLst>
              <a:path extrusionOk="0" h="6826" w="9528">
                <a:moveTo>
                  <a:pt x="0" y="0"/>
                </a:moveTo>
                <a:lnTo>
                  <a:pt x="9528" y="0"/>
                </a:lnTo>
                <a:lnTo>
                  <a:pt x="9528" y="6826"/>
                </a:lnTo>
                <a:lnTo>
                  <a:pt x="0" y="6826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7" name="Google Shape;29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4287877"/>
            <a:ext cx="280035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3"/>
          <p:cNvSpPr/>
          <p:nvPr/>
        </p:nvSpPr>
        <p:spPr>
          <a:xfrm>
            <a:off x="5560" y="11917"/>
            <a:ext cx="5152" cy="0"/>
          </a:xfrm>
          <a:custGeom>
            <a:rect b="b" l="l" r="r" t="t"/>
            <a:pathLst>
              <a:path extrusionOk="0" h="120000" w="5152">
                <a:moveTo>
                  <a:pt x="0" y="0"/>
                </a:moveTo>
                <a:lnTo>
                  <a:pt x="5152" y="0"/>
                </a:lnTo>
              </a:path>
            </a:pathLst>
          </a:custGeom>
          <a:noFill/>
          <a:ln cap="flat" cmpd="sng" w="29200">
            <a:solidFill>
              <a:srgbClr val="36343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5560" y="15298"/>
            <a:ext cx="5152" cy="0"/>
          </a:xfrm>
          <a:custGeom>
            <a:rect b="b" l="l" r="r" t="t"/>
            <a:pathLst>
              <a:path extrusionOk="0" h="120000" w="5152">
                <a:moveTo>
                  <a:pt x="0" y="0"/>
                </a:moveTo>
                <a:lnTo>
                  <a:pt x="5152" y="0"/>
                </a:lnTo>
              </a:path>
            </a:pathLst>
          </a:custGeom>
          <a:noFill/>
          <a:ln cap="flat" cmpd="sng" w="29200">
            <a:solidFill>
              <a:srgbClr val="36343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10732" y="11900"/>
            <a:ext cx="0" cy="3413"/>
          </a:xfrm>
          <a:custGeom>
            <a:rect b="b" l="l" r="r" t="t"/>
            <a:pathLst>
              <a:path extrusionOk="0" h="3413" w="120000">
                <a:moveTo>
                  <a:pt x="0" y="0"/>
                </a:moveTo>
                <a:lnTo>
                  <a:pt x="0" y="3413"/>
                </a:lnTo>
              </a:path>
            </a:pathLst>
          </a:custGeom>
          <a:noFill/>
          <a:ln cap="flat" cmpd="sng" w="29200">
            <a:solidFill>
              <a:srgbClr val="36343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2267744" y="4378506"/>
            <a:ext cx="11333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4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Materiales: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2" name="Google Shape;302;p23"/>
          <p:cNvSpPr/>
          <p:nvPr/>
        </p:nvSpPr>
        <p:spPr>
          <a:xfrm>
            <a:off x="2288806" y="5333226"/>
            <a:ext cx="15263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4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Pasos a seguir: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"/>
          <p:cNvSpPr/>
          <p:nvPr/>
        </p:nvSpPr>
        <p:spPr>
          <a:xfrm>
            <a:off x="1043608" y="0"/>
            <a:ext cx="8100392" cy="534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Actividad transversal a la asignatura de Artes.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¿Hacemos un bricolage?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En la página  55 del cuento,  Santi  y Juan  quieren hacer  un teléfono con dos botes.  Para recordar esta actividad te proponemos confeccionar «un teléfono de campaña» para comunicarte a distancia. Necesitas: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- dos envases de yogur  vacíos.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b="1" lang="es-CL" sz="18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s-CL" sz="18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un trozo  largo  de cuerda. 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- Tijera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Pasos a seguir: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- Con la  tijera  perfora los fondos  de los envases para introducir la cuerda, haz un nudo  para que la cuerda  se sujete.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- Pinta o decora a tu gusto los envases de yogur. 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- No olvides tensar  bien la cuerda, vocaliza bien tu mensaje, sin gritos  y espera la respuesta</a:t>
            </a:r>
            <a:r>
              <a:rPr lang="es-CL" sz="1600">
                <a:solidFill>
                  <a:srgbClr val="363435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435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Nota </a:t>
            </a: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ENVÍA</a:t>
            </a: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UNA </a:t>
            </a: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FOTOGRAFÍA</a:t>
            </a: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JUGANDO CON TU BRICOLAGE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8" name="Google Shape;3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1925" y="5486400"/>
            <a:ext cx="3258474" cy="124597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"/>
          <p:cNvSpPr/>
          <p:nvPr/>
        </p:nvSpPr>
        <p:spPr>
          <a:xfrm>
            <a:off x="1043608" y="0"/>
            <a:ext cx="8100392" cy="4413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Actividad transversal a la asignatura de Música.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¿Quién canta esa canción?</a:t>
            </a:r>
            <a:endParaRPr/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-"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Busca y escucha la canción “Una casa en un árbol”.</a:t>
            </a:r>
            <a:endParaRPr/>
          </a:p>
          <a:p>
            <a:pPr indent="-285750" lvl="0" marL="28575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-"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Escribe la letra y luego cántala con quien tú prefieras.</a:t>
            </a:r>
            <a:endParaRPr/>
          </a:p>
          <a:p>
            <a:pPr indent="-285750" lvl="0" marL="28575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-"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Anota el nombre del o los intérpretes de esta canción y escribe una pequeña biografía de él o ellos.</a:t>
            </a:r>
            <a:endParaRPr/>
          </a:p>
          <a:p>
            <a:pPr indent="-285750" lvl="0" marL="28575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-"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Vuelve a escuchar el tema y registra algunos instrumentos musicales que reconozcas, también los puedes dibujar.</a:t>
            </a:r>
            <a:endParaRPr/>
          </a:p>
          <a:p>
            <a:pPr indent="-285750" lvl="0" marL="28575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-"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Haz un listado de las sensaciones o emociones que te provoca escuchar esta canción.</a:t>
            </a:r>
            <a:endParaRPr/>
          </a:p>
          <a:p>
            <a:pPr indent="-285750" lvl="0" marL="28575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-"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Dibuja y pinta lo que quiere decir esta canción.</a:t>
            </a:r>
            <a:endParaRPr/>
          </a:p>
          <a:p>
            <a:pPr indent="-285750" lvl="0" marL="28575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-"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Crea pasos de baile y … ¡¡ponte a bailar!!</a:t>
            </a:r>
            <a:endParaRPr/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106679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14" name="Google Shape;3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4208" y="3140968"/>
            <a:ext cx="2286000" cy="3429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15" name="Google Shape;31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6256" y="153446"/>
            <a:ext cx="1853952" cy="130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8805" y="3527301"/>
            <a:ext cx="2009997" cy="1772816"/>
          </a:xfrm>
          <a:prstGeom prst="rect">
            <a:avLst/>
          </a:prstGeom>
          <a:solidFill>
            <a:srgbClr val="ECECEC"/>
          </a:solidFill>
          <a:ln cap="sq" cmpd="sng" w="101600">
            <a:solidFill>
              <a:srgbClr val="FDFDF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kx="110000" rotWithShape="0" algn="tl" dir="7560000" dist="37500" sy="98000" ky="200000">
              <a:srgbClr val="000000">
                <a:alpha val="20000"/>
              </a:srgbClr>
            </a:outerShdw>
          </a:effectLst>
        </p:spPr>
      </p:pic>
      <p:pic>
        <p:nvPicPr>
          <p:cNvPr id="317" name="Google Shape;31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608" y="4847955"/>
            <a:ext cx="2901181" cy="192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"/>
          <p:cNvSpPr txBox="1"/>
          <p:nvPr/>
        </p:nvSpPr>
        <p:spPr>
          <a:xfrm>
            <a:off x="988143" y="116632"/>
            <a:ext cx="108234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INGLÉS</a:t>
            </a:r>
            <a:endParaRPr/>
          </a:p>
        </p:txBody>
      </p:sp>
      <p:sp>
        <p:nvSpPr>
          <p:cNvPr id="323" name="Google Shape;323;p26"/>
          <p:cNvSpPr/>
          <p:nvPr/>
        </p:nvSpPr>
        <p:spPr>
          <a:xfrm>
            <a:off x="1529317" y="812549"/>
            <a:ext cx="6993356" cy="830997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8A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Meta: </a:t>
            </a:r>
            <a:r>
              <a:rPr lang="es-CL" sz="12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finalizar las actividades de este proyecto serás capaz de nombrar los lugares de una ciudad en inglés, conocer algunas profesiones y verbos relacionados a ellas, habrás recordado los números y el abecedario para deletrear. Además, serás capaz de pronunciar palabras en inglés demostrándolo a través de un audio. </a:t>
            </a:r>
            <a:r>
              <a:rPr b="1" lang="es-CL" sz="12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¡Mucho éxito!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106" y="2060848"/>
            <a:ext cx="2671262" cy="356090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6"/>
          <p:cNvSpPr/>
          <p:nvPr/>
        </p:nvSpPr>
        <p:spPr>
          <a:xfrm>
            <a:off x="3837140" y="2391928"/>
            <a:ext cx="4572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conocer tu ciudad partamos por casa.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Juan y Santi construyeron su cabaña en el árbol ¿Puedes dibujar la tuya?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 los pasos de este video. No es necesario que entiendas todo lo que dicen exactamente en el video, pero si, que sigas los pasos para dibujar.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50" u="sng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https://www.youtube.com/watch?v=5contYogZm4</a:t>
            </a:r>
            <a:r>
              <a:rPr b="1" lang="es-CL" sz="13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5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/>
          <p:nvPr/>
        </p:nvSpPr>
        <p:spPr>
          <a:xfrm>
            <a:off x="1115616" y="188640"/>
            <a:ext cx="7579694" cy="2239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Piensa y responde: </a:t>
            </a: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es tu lugar favorito en la ciudad? ¿Te gusta ir al parque o a la plaza? ¿Sabes que tan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cerca estas de un supermercado? ¿Dónde queda tu colegio? ¿Tu casa está cerca de un hospital?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Mira el siguiente video: </a:t>
            </a:r>
            <a:r>
              <a:rPr lang="es-CL" sz="1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https://www.youtube.com/watch?v=EfD2k9beP-4</a:t>
            </a: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2.- Observa el video nuevamente y piensa en el significado de estas palabras en español de acuerdo a las imágenes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video. Escríbelas en tu cuaderno.  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331" name="Google Shape;331;p27"/>
          <p:cNvGraphicFramePr/>
          <p:nvPr/>
        </p:nvGraphicFramePr>
        <p:xfrm>
          <a:off x="1115616" y="249912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{96D5B781-7E27-4401-A33D-E5116F4F6824}</a:tableStyleId>
              </a:tblPr>
              <a:tblGrid>
                <a:gridCol w="1304100"/>
                <a:gridCol w="1304100"/>
                <a:gridCol w="1398400"/>
                <a:gridCol w="1211275"/>
                <a:gridCol w="1461500"/>
                <a:gridCol w="1148175"/>
              </a:tblGrid>
              <a:tr h="23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1.- Block: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6.- School: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11.- Supermarket: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</a:tr>
              <a:tr h="23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2.- Bank: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7.- Museum: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12.- Bus stop: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</a:tr>
              <a:tr h="23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3.- fire station: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8.- Library: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13.- Theater: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</a:tr>
              <a:tr h="23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4.- hospital: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9.- Park: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14.- Bakery: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</a:tr>
              <a:tr h="23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5.- Post office: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10.- Police office: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15.- Restaurant: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</a:tr>
            </a:tbl>
          </a:graphicData>
        </a:graphic>
      </p:graphicFrame>
      <p:sp>
        <p:nvSpPr>
          <p:cNvPr id="332" name="Google Shape;332;p27"/>
          <p:cNvSpPr/>
          <p:nvPr/>
        </p:nvSpPr>
        <p:spPr>
          <a:xfrm>
            <a:off x="1223628" y="3933056"/>
            <a:ext cx="736367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3.- Practica varias veces la pronunciación de las palabras con el video y di el significado en español. Con tus palabras graba un audio pronunciando las palabras con su significado en español y envíalo a tu profesor.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4.- Mira el siguiente video: </a:t>
            </a:r>
            <a:r>
              <a:rPr lang="es-CL" sz="1400" u="sng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https://www.youtube.com/watch?v=dATr0DF8RUw</a:t>
            </a: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1305" y="1548496"/>
            <a:ext cx="3798971" cy="43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8"/>
          <p:cNvSpPr/>
          <p:nvPr/>
        </p:nvSpPr>
        <p:spPr>
          <a:xfrm>
            <a:off x="1115617" y="248287"/>
            <a:ext cx="748883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5.- Ahora que ya conoces los números del uno al 20, realiza la siguiente actividad. Escribe el número guiándote por las letras que aparecen. Luego, busca el número y únelo a la palabra que escribiste. 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/>
          <p:nvPr/>
        </p:nvSpPr>
        <p:spPr>
          <a:xfrm>
            <a:off x="1043609" y="276607"/>
            <a:ext cx="786073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6.- Mira el siguiente video: </a:t>
            </a:r>
            <a:r>
              <a:rPr lang="es-CL" sz="1400" u="sng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https://www.youtube.com/watch?v=x8tF2aQoukY</a:t>
            </a: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7.- Dibuja el significado de los siguientes verbos que aparecen en el video. Envía una foto a tu profesor(a).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4" name="Google Shape;344;p29"/>
          <p:cNvGraphicFramePr/>
          <p:nvPr/>
        </p:nvGraphicFramePr>
        <p:xfrm>
          <a:off x="1187624" y="130938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{96D5B781-7E27-4401-A33D-E5116F4F6824}</a:tableStyleId>
              </a:tblPr>
              <a:tblGrid>
                <a:gridCol w="2308000"/>
                <a:gridCol w="2308000"/>
                <a:gridCol w="2308650"/>
              </a:tblGrid>
              <a:tr h="193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1.- Make: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4.- Train: 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7.- Cook: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</a:tr>
              <a:tr h="193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2.- Act: 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5.- Drive: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8.- Repair: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</a:tr>
              <a:tr h="193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3.- Explore: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6.- Create: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9: Take care: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</a:tr>
            </a:tbl>
          </a:graphicData>
        </a:graphic>
      </p:graphicFrame>
      <p:sp>
        <p:nvSpPr>
          <p:cNvPr id="345" name="Google Shape;345;p29"/>
          <p:cNvSpPr/>
          <p:nvPr/>
        </p:nvSpPr>
        <p:spPr>
          <a:xfrm>
            <a:off x="1050016" y="2292206"/>
            <a:ext cx="785432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8.- Mira el video del abecedario: </a:t>
            </a:r>
            <a:r>
              <a:rPr lang="es-CL" sz="1400" u="sng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https://www.youtube.com/watch?v=t0WELUxl7gc</a:t>
            </a: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9.- Deletrea el nombre de las profesiones que aparecen en el video. Graba un video o audio deletreando las palabras y envíalo a tu profesor(a).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6" name="Google Shape;346;p29"/>
          <p:cNvGraphicFramePr/>
          <p:nvPr/>
        </p:nvGraphicFramePr>
        <p:xfrm>
          <a:off x="1171600" y="327849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{96D5B781-7E27-4401-A33D-E5116F4F6824}</a:tableStyleId>
              </a:tblPr>
              <a:tblGrid>
                <a:gridCol w="2505825"/>
                <a:gridCol w="2505825"/>
                <a:gridCol w="2506525"/>
              </a:tblGrid>
              <a:tr h="18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1.- Artist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4.- Cashier 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7.- Doctor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2.- Carpenter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5.- Chef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8.- Nurse: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</a:tr>
              <a:tr h="18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3.- Coach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6.- Waiter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CL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9: Bus driver:</a:t>
                      </a:r>
                      <a:endParaRPr b="0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51425" marL="51425"/>
                </a:tc>
              </a:tr>
            </a:tbl>
          </a:graphicData>
        </a:graphic>
      </p:graphicFrame>
      <p:sp>
        <p:nvSpPr>
          <p:cNvPr id="347" name="Google Shape;347;p29"/>
          <p:cNvSpPr/>
          <p:nvPr/>
        </p:nvSpPr>
        <p:spPr>
          <a:xfrm>
            <a:off x="1171600" y="4166192"/>
            <a:ext cx="773274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*Si quieres aprender más vocabulario. Descarga el archivo “Vocabulary 4º.pdf” observa las imágenes y escribe su significado en español en tu cuaderno.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4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EXIT TICKET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s-CL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 mirar tus apuntes del cuaderno. Nombra tres lugares de la ciudad, tres verbos y tres profesiones. Si no puedes recordarlas, mira tu cuaderno y tus apuntes y luego vuelve a intentarlo hasta que lo logres.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29"/>
          <p:cNvPicPr preferRelativeResize="0"/>
          <p:nvPr/>
        </p:nvPicPr>
        <p:blipFill rotWithShape="1">
          <a:blip r:embed="rId5">
            <a:alphaModFix/>
          </a:blip>
          <a:srcRect b="2750" l="17423" r="21546" t="3499"/>
          <a:stretch/>
        </p:blipFill>
        <p:spPr>
          <a:xfrm>
            <a:off x="3347864" y="4828374"/>
            <a:ext cx="833564" cy="72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1740" y="735154"/>
            <a:ext cx="5832648" cy="58049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1" name="Google Shape;121;p3"/>
          <p:cNvSpPr/>
          <p:nvPr/>
        </p:nvSpPr>
        <p:spPr>
          <a:xfrm>
            <a:off x="2915816" y="135659"/>
            <a:ext cx="44644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ACTIVIDADES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/>
        </p:nvSpPr>
        <p:spPr>
          <a:xfrm>
            <a:off x="1115616" y="116632"/>
            <a:ext cx="36000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TEXTO DEL ESTUDIANTE INGLÉS</a:t>
            </a:r>
            <a:endParaRPr/>
          </a:p>
        </p:txBody>
      </p:sp>
      <p:graphicFrame>
        <p:nvGraphicFramePr>
          <p:cNvPr id="354" name="Google Shape;354;p30"/>
          <p:cNvGraphicFramePr/>
          <p:nvPr/>
        </p:nvGraphicFramePr>
        <p:xfrm>
          <a:off x="1145540" y="6926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{9495E7B2-B385-4D50-8438-5E155D368D06}</a:tableStyleId>
              </a:tblPr>
              <a:tblGrid>
                <a:gridCol w="598100"/>
                <a:gridCol w="956150"/>
                <a:gridCol w="6120675"/>
              </a:tblGrid>
              <a:tr h="4176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4º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Páginas 52 - 57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 u="sng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Presentation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Observa las imágenes del libro de las páginas 52 y 53. Escucha la canción (Audio 29) ¿Qué lugares reconoces? ¿Qué lugares de la canción también existen en tu ciudad?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Escucha (Audio 30) e identifica el lugar del que están hablando de los que aparecen en las paginas 52 y 53. ¿Puedes enumerarlos según se mencionan?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 u="sng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Practice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Página 54 </a:t>
                      </a:r>
                      <a:r>
                        <a:rPr b="1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actividad1.</a:t>
                      </a: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Escucha el diálogo (Audio 30) sobre lo que hay “</a:t>
                      </a:r>
                      <a:r>
                        <a:rPr b="1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There is</a:t>
                      </a: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” y lo que no hay </a:t>
                      </a:r>
                      <a:r>
                        <a:rPr b="1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“There isn’t” </a:t>
                      </a: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 la ciudad de Karim y Ricky. Escucha el audio y practica la pronunciación varias veces. Luego, </a:t>
                      </a:r>
                      <a:r>
                        <a:rPr b="1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graba un audio leyendo con tus propias palabras el diálogo y envíalo a tu profesor.</a:t>
                      </a: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Página 55 actividad 3. Escucha los lugares de la ciudad e identifica de que ciudad están hablando. ¿Estan hablando de Green town? ¿Blue Town? ¿Yellow town? (Audio 32)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Actividad 4.</a:t>
                      </a: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Responde verdadero o falso según lo que escuchaste. (Audio 32)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Página 56 </a:t>
                      </a:r>
                      <a:r>
                        <a:rPr b="1"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actividad 6</a:t>
                      </a: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Subraya las partes de la canción que son pregunta. Escucha la canción y practica la pronunciación de la pregunta: “What shall we do today?”. Graba un audio con tus propias palabras de una estrofa de la canción.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 u="sng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Sounds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Página 57 actividad 8. Escucha (Audio 34) Practica la pronunciación varias veces escuchando el audio. Graba con tu propia voz la lectura poniendo atención a las letras que están en rojo.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1115616" y="125886"/>
            <a:ext cx="8028384" cy="413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LECTURA DOMICILIARIA: </a:t>
            </a:r>
            <a:r>
              <a:rPr b="1" lang="es-CL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 cabaña en el árbol”. Autora: Gillian Cross.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CL"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1. Antes de leer</a:t>
            </a:r>
            <a:endParaRPr sz="1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1.1 </a:t>
            </a:r>
            <a:r>
              <a:rPr b="1" lang="es-CL"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Observa la portada del libro y comenta de manera oralmente con tu familia. </a:t>
            </a:r>
            <a:endParaRPr sz="1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¿Cómo son los niños que aparecen en la portada? Descríbelos. ¿Qué crees que hacen sobre el árbol? ¿Quiénes serán los personajes de la historia? </a:t>
            </a:r>
            <a:endParaRPr/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¿Te animas a predecir cuál será el nombre de cada uno de ellos?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¿Dónde estará ubicado ese árbol? ¿Dónde se desarrollarán las escenas de la historia?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2986" y="3093090"/>
            <a:ext cx="2052972" cy="357251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1149" y="65"/>
            <a:ext cx="3326" cy="5678"/>
          </a:xfrm>
          <a:custGeom>
            <a:rect b="b" l="l" r="r" t="t"/>
            <a:pathLst>
              <a:path extrusionOk="0" h="5678" w="3326">
                <a:moveTo>
                  <a:pt x="0" y="0"/>
                </a:moveTo>
                <a:lnTo>
                  <a:pt x="3326" y="0"/>
                </a:lnTo>
                <a:lnTo>
                  <a:pt x="3326" y="5677"/>
                </a:lnTo>
                <a:lnTo>
                  <a:pt x="0" y="5677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50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1189" y="105"/>
            <a:ext cx="3246" cy="5598"/>
          </a:xfrm>
          <a:custGeom>
            <a:rect b="b" l="l" r="r" t="t"/>
            <a:pathLst>
              <a:path extrusionOk="0" h="5598" w="3246">
                <a:moveTo>
                  <a:pt x="0" y="0"/>
                </a:moveTo>
                <a:lnTo>
                  <a:pt x="3246" y="0"/>
                </a:lnTo>
                <a:lnTo>
                  <a:pt x="3246" y="5597"/>
                </a:lnTo>
                <a:lnTo>
                  <a:pt x="0" y="5597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848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1053024" y="0"/>
            <a:ext cx="788436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Después de leer el título  del libro,  fíjate  en la ilustración. Escribe cinco  cosas  diferentes que pueden pasar  en una historia  que se titula «La cabaña  en el árbol»: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053024" y="1412776"/>
            <a:ext cx="7884369" cy="4539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1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1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…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1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1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. . . . .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. . . . . . . . . . . . . . . . . . . . . . . . ……..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1" lang="es-CL" sz="17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s-CL" sz="17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…………………………………………………......................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               …………………………………………………………………….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lang="es-CL" sz="17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                 …………………………………………………………………….</a:t>
            </a:r>
            <a:endParaRPr i="0" sz="1700" u="none" cap="none" strike="noStrike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ill Sans"/>
              <a:buNone/>
            </a:pPr>
            <a:r>
              <a:t/>
            </a:r>
            <a:endParaRPr sz="17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435"/>
              </a:buClr>
              <a:buSzPts val="1700"/>
              <a:buFont typeface="Arial"/>
              <a:buNone/>
            </a:pPr>
            <a:r>
              <a:rPr b="0" i="0" lang="es-CL" sz="1700" u="none" cap="none" strike="noStrike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64" y="2708920"/>
            <a:ext cx="3600400" cy="327506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1328736" y="260648"/>
            <a:ext cx="7815263" cy="2063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1.2 </a:t>
            </a:r>
            <a:r>
              <a:rPr b="1" lang="es-CL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Construimos nuestra cabaña.</a:t>
            </a:r>
            <a:endParaRPr/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 tuvieras que construir una cabaña, ¿qué materiales necesitarías? En tu cuaderno anota y explica el porqué de tu elección. Escribe con letra manuscrita o imprenta, sin mezclar estilos. Escribe con letra clara, que otros lectores entiendan fácilmente.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1043608" y="404664"/>
            <a:ext cx="8100392" cy="1326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47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Los niños  de la portada están  subiendo cosas  al árbol  para construir su cabaña.</a:t>
            </a:r>
            <a:endParaRPr/>
          </a:p>
          <a:p>
            <a:pPr indent="0" lvl="0" marL="205740" marR="0" rtl="0" algn="l">
              <a:lnSpc>
                <a:spcPct val="61111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05740" marR="0" rtl="0" algn="l">
              <a:lnSpc>
                <a:spcPct val="61111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¿Cómo  la construirías tú? ¿Qué  materiales utilizarías? Escribe.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0" marR="0" rtl="0" algn="l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0" marR="0" rtl="0" algn="l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484784"/>
            <a:ext cx="7488832" cy="521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1115616" y="188640"/>
            <a:ext cx="8028384" cy="6453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0965" lvl="0" marL="205740" marR="21844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2.1 </a:t>
            </a: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¿Qué pasa?</a:t>
            </a:r>
            <a:endParaRPr/>
          </a:p>
          <a:p>
            <a:pPr indent="-100965" lvl="0" marL="205740" marR="21844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Cuando termines de leer cada  capítulo del libro,  escribe  muy brevemente lo que ha pasado en él y podrás  recordar mejor  la historia.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1.- El castaño . . . . . . . . . . . . . . . . . . . . . . . . . . . . . . . . . . . . . . . . . . . . . . . . . . . . . . . . . . . . . . . . . . . . . . . . . . . . . . . . . . . . . . . . . . . . . . . . . . . . . . . . . . . 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2222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2.- El primer paquete: . . . . . . . . . . . . . . . . . . . . . . . . . . . . . . . . . . . . . . . . . . . . . . . . . . . . . . . . . . . . . . . . . . . . . . . . . . . . . . . . . . . . . . . . . . . . . . . . . . . . 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2222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3.- ¡El enemigo ataca!: . . . . . . . . . . . . . . . . . . . . . . . . . . . . . . . . . . . . . . . . . . . . . . . . . . . . . . . . . . . . . . . . . . . . . . . . . . . . . . . . . . . . . . . . . . . . . . . . . . . 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2222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4.- Llamada a larga distancia: . . . . . . . . . . . . . . . . . . . . . . . . . . . . . . . . . . . . . . . . . . . . . . . . . . . . . . . . . . . . . . . . . . . . . . . . . . . . . . . . . . . . . . . . . . . . . 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2222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5.- ¡Un regalo inútil!: . . . . . . . . . . . . . . . . . . . . . . . . . . . . . . . . . . . . . . . . . . . . . . . . . . . . . . . . . . . . . . . . . . . . . . . . . . . . . . . . . . . . . . . . . . . . . . . . . . . . . 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2222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6.- En la oscuridad: . . . . . . . . . . . . . . . . . . . . . . . . . . . . . . . . . . . . . . . . . . . . . . . . . . . . . . . . . . . . . . . . . . . . . . . . . . . . . . . . . . . . . . . . . . . . . . . . . . .. . . . 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72222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97790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7.- Navidad:. . . . . . . . . . . . . . . . . . . . . . . . . . . . . . . . . . . . . . . . . . . . . . . . . .</a:t>
            </a:r>
            <a:endParaRPr/>
          </a:p>
          <a:p>
            <a:pPr indent="0" lvl="0" marL="97790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4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7790" marR="0" rtl="0" algn="just">
              <a:lnSpc>
                <a:spcPct val="6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 . . . . . . . . . . . . . . . . . . . . . . . . . . . . . . . . . . . . . . . . . . . . . . . . 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/>
          <p:nvPr/>
        </p:nvSpPr>
        <p:spPr>
          <a:xfrm>
            <a:off x="1043608" y="188640"/>
            <a:ext cx="7992888" cy="6686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0965" lvl="0" marL="205740" marR="862330" rtl="0" algn="just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2.2 </a:t>
            </a:r>
            <a:r>
              <a:rPr b="1"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Regalos muy útiles.</a:t>
            </a:r>
            <a:endParaRPr/>
          </a:p>
          <a:p>
            <a:pPr indent="-100965" lvl="0" marL="205740" marR="862330" rtl="0" algn="just">
              <a:lnSpc>
                <a:spcPct val="104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363435"/>
                </a:solidFill>
                <a:latin typeface="Arial"/>
                <a:ea typeface="Arial"/>
                <a:cs typeface="Arial"/>
                <a:sym typeface="Arial"/>
              </a:rPr>
              <a:t>¿Recuerdas qué hicieron Santi  y Juan  con los regalos  que les enviaba su padre? Y tú, ¿qué  harías  con ellos?</a:t>
            </a:r>
            <a:endParaRPr/>
          </a:p>
          <a:p>
            <a:pPr indent="-100965" lvl="0" marL="205740" marR="862330" rtl="0" algn="l">
              <a:lnSpc>
                <a:spcPct val="104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00965" lvl="0" marL="205740" marR="862330" rtl="0" algn="l">
              <a:lnSpc>
                <a:spcPct val="104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Prismáticos: . . . . . . . . . . . . . . . . . . . . . . . . . . . . . . . . . . . . . . . . . . . . .. .. . . . . . . . . . . . . . . . . . . . . . . . . . . . . . . . . . . . . . . . . . . . . . . . . . . . . . . . . . . . .. . . . .. . . . . . .. . . . . . . . . . . . . . . . . . . .. .. . . . . .. . . . . . </a:t>
            </a:r>
            <a:endParaRPr/>
          </a:p>
          <a:p>
            <a:pPr indent="-100965" lvl="0" marL="205740" marR="862330" rtl="0" algn="l">
              <a:lnSpc>
                <a:spcPct val="104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Paraguas:. . . . . . . . . . . . . . . . . . . . . . . . . . . . . . . . . . . . . . . . . . . . . . . . . . . . . . . . . . . . . . . . . . . . . . . . . . . . . . . . . . . . . . . . . . . . . . . . . . . . . . .. . . . . . .. . . . . .  .. . . . . . . . . . . . . . . . . . . . . . . . . . . . . . . . . . . . </a:t>
            </a:r>
            <a:endParaRPr/>
          </a:p>
          <a:p>
            <a:pPr indent="-100965" lvl="0" marL="205740" marR="862330" rtl="0" algn="l">
              <a:lnSpc>
                <a:spcPct val="104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Linterna:. . . . . . . . . . . . . . . . . . . . . . . . . . . . . . . . . . . . . . . . . . . . . . . . . . . . . . . . . . . . . . . . . . . . . . . . . . . . . . . . . . . . . . . . . . . . . . . . . . . . . . . . . . . . . . . . . .. . . . . . . . . . . . . . . . . . . . . . . . . . . . . . . . . . . . . . . .</a:t>
            </a:r>
            <a:endParaRPr/>
          </a:p>
          <a:p>
            <a:pPr indent="-100965" lvl="0" marL="205740" marR="862330" rtl="0" algn="l">
              <a:lnSpc>
                <a:spcPct val="104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Cuaderno:.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. </a:t>
            </a:r>
            <a:endParaRPr/>
          </a:p>
          <a:p>
            <a:pPr indent="-100965" lvl="0" marL="205740" marR="862330" rtl="0" algn="l">
              <a:lnSpc>
                <a:spcPct val="104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Brújula: . . . . . . . . . . . . . . . . . . . . . . . . . . . . . . . . . . . . . . . . . . . . . . . . . . . . . . . . . . . . . . . . . . . . . . . . . . . . . . . . . . . . . . . . . . . . . . . . . . . . </a:t>
            </a:r>
            <a:endParaRPr/>
          </a:p>
          <a:p>
            <a:pPr indent="-100965" lvl="0" marL="205740" marR="862330" rtl="0" algn="l">
              <a:lnSpc>
                <a:spcPct val="104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0965" lvl="0" marL="205740" marR="862330" rtl="0" algn="l">
              <a:lnSpc>
                <a:spcPct val="104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0965" lvl="0" marL="205740" marR="862330" rtl="0" algn="l">
              <a:lnSpc>
                <a:spcPct val="104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0965" lvl="0" marL="205740" marR="862330" rtl="0" algn="l">
              <a:lnSpc>
                <a:spcPct val="104000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435" y="5673248"/>
            <a:ext cx="1097280" cy="87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3766" y="5733256"/>
            <a:ext cx="995045" cy="75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2020-03-18T23:22:26Z</dcterms:created>
  <dc:creator>Usuario de Windows</dc:creator>
</cp:coreProperties>
</file>