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“Los cinco árboles más longevos del planeta”.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Números y operatoria.</a:t>
            </a:r>
          </a:p>
          <a:p>
            <a:r>
              <a:rPr lang="es-CL" dirty="0" smtClean="0"/>
              <a:t>Descomposición y valor posicional.</a:t>
            </a:r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007" y="427813"/>
            <a:ext cx="1838605" cy="2341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uadroTexto 3"/>
          <p:cNvSpPr txBox="1"/>
          <p:nvPr/>
        </p:nvSpPr>
        <p:spPr>
          <a:xfrm>
            <a:off x="2331076" y="772732"/>
            <a:ext cx="2026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 smtClean="0"/>
              <a:t>4° básico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227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528033"/>
            <a:ext cx="8915400" cy="6065949"/>
          </a:xfrm>
        </p:spPr>
        <p:txBody>
          <a:bodyPr/>
          <a:lstStyle/>
          <a:p>
            <a:r>
              <a:rPr lang="es-CL" dirty="0" smtClean="0"/>
              <a:t>1° Matusalén.</a:t>
            </a:r>
          </a:p>
          <a:p>
            <a:pPr marL="0" indent="0">
              <a:buNone/>
            </a:pPr>
            <a:r>
              <a:rPr lang="es-CL" dirty="0" smtClean="0"/>
              <a:t>Este árbol es una especie de pino longevo, tiene </a:t>
            </a:r>
            <a:r>
              <a:rPr lang="es-CL" b="1" dirty="0" smtClean="0"/>
              <a:t>4.841</a:t>
            </a:r>
            <a:r>
              <a:rPr lang="es-CL" dirty="0" smtClean="0"/>
              <a:t> años y está ubicado en la ciudad de California, Estados Unidos.</a:t>
            </a:r>
          </a:p>
          <a:p>
            <a:endParaRPr lang="es-CL" dirty="0"/>
          </a:p>
          <a:p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43" y="1568808"/>
            <a:ext cx="3219718" cy="1811091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2589212" y="3541690"/>
            <a:ext cx="8915400" cy="3168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mtClean="0"/>
              <a:t>2° </a:t>
            </a:r>
            <a:r>
              <a:rPr lang="es-ES" smtClean="0"/>
              <a:t>Sarv - e Abarqu</a:t>
            </a:r>
          </a:p>
          <a:p>
            <a:pPr marL="0" indent="0">
              <a:buFont typeface="Wingdings 3" charset="2"/>
              <a:buNone/>
            </a:pPr>
            <a:r>
              <a:rPr lang="es-ES" smtClean="0"/>
              <a:t>Este árbol es una especie de ciprés, tiene </a:t>
            </a:r>
            <a:r>
              <a:rPr lang="es-ES" b="1" smtClean="0"/>
              <a:t>4.000</a:t>
            </a:r>
            <a:r>
              <a:rPr lang="es-ES" smtClean="0"/>
              <a:t> años y está ubicado en Irán.</a:t>
            </a:r>
          </a:p>
          <a:p>
            <a:pPr marL="0" indent="0">
              <a:buFont typeface="Wingdings 3" charset="2"/>
              <a:buNone/>
            </a:pP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604" y="4404216"/>
            <a:ext cx="3284650" cy="21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589213" y="360363"/>
            <a:ext cx="8915400" cy="6118225"/>
          </a:xfrm>
        </p:spPr>
        <p:txBody>
          <a:bodyPr/>
          <a:lstStyle/>
          <a:p>
            <a:r>
              <a:rPr lang="es-CL" dirty="0" smtClean="0"/>
              <a:t>3°  </a:t>
            </a:r>
            <a:r>
              <a:rPr lang="es-ES" dirty="0" smtClean="0"/>
              <a:t>Tejo </a:t>
            </a:r>
            <a:r>
              <a:rPr lang="es-ES" dirty="0" err="1" smtClean="0"/>
              <a:t>Llangernyw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Este árbol es un tejo, tiene </a:t>
            </a:r>
            <a:r>
              <a:rPr lang="es-ES" b="1" dirty="0" smtClean="0"/>
              <a:t>4.000</a:t>
            </a:r>
            <a:r>
              <a:rPr lang="es-ES" dirty="0" smtClean="0"/>
              <a:t> años y está ubicado en Gales, Reino Unido.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1110869"/>
            <a:ext cx="3685868" cy="2441888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2589212" y="3552756"/>
            <a:ext cx="8915400" cy="3144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 smtClean="0"/>
              <a:t>4°  </a:t>
            </a:r>
            <a:r>
              <a:rPr lang="es-ES" dirty="0" smtClean="0"/>
              <a:t>Alerce</a:t>
            </a:r>
          </a:p>
          <a:p>
            <a:pPr marL="0" indent="0">
              <a:buFont typeface="Wingdings 3" charset="2"/>
              <a:buNone/>
            </a:pPr>
            <a:r>
              <a:rPr lang="es-ES" dirty="0" smtClean="0"/>
              <a:t>Este árbol tiene </a:t>
            </a:r>
            <a:r>
              <a:rPr lang="es-ES" b="1" dirty="0" smtClean="0"/>
              <a:t>3.640</a:t>
            </a:r>
            <a:r>
              <a:rPr lang="es-ES" dirty="0" smtClean="0"/>
              <a:t> años. Lo puedes encontrar en el hemisferio sur.</a:t>
            </a:r>
          </a:p>
          <a:p>
            <a:pPr marL="0" indent="0">
              <a:buFont typeface="Wingdings 3" charset="2"/>
              <a:buNone/>
            </a:pPr>
            <a:endParaRPr lang="es-CL" dirty="0" smtClean="0"/>
          </a:p>
          <a:p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21" y="4374706"/>
            <a:ext cx="1546657" cy="23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589213" y="515938"/>
            <a:ext cx="8915400" cy="5395912"/>
          </a:xfrm>
        </p:spPr>
        <p:txBody>
          <a:bodyPr/>
          <a:lstStyle/>
          <a:p>
            <a:r>
              <a:rPr lang="es-CL" dirty="0" smtClean="0"/>
              <a:t>5°  </a:t>
            </a:r>
            <a:r>
              <a:rPr lang="es-ES" dirty="0" smtClean="0"/>
              <a:t>El Senador</a:t>
            </a:r>
          </a:p>
          <a:p>
            <a:pPr marL="0" indent="0">
              <a:buNone/>
            </a:pPr>
            <a:r>
              <a:rPr lang="es-ES" dirty="0" smtClean="0"/>
              <a:t>Este árbol es una especie de </a:t>
            </a:r>
            <a:r>
              <a:rPr lang="es-ES" dirty="0"/>
              <a:t>ciprés, tiene </a:t>
            </a:r>
            <a:r>
              <a:rPr lang="es-ES" b="1" dirty="0"/>
              <a:t>3.500</a:t>
            </a:r>
            <a:r>
              <a:rPr lang="es-ES" dirty="0"/>
              <a:t> años, y está ubicado en Florida, </a:t>
            </a:r>
            <a:r>
              <a:rPr lang="es-ES" dirty="0" smtClean="0"/>
              <a:t>Estados Unidos.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1648149"/>
            <a:ext cx="2349686" cy="31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589212" y="643944"/>
            <a:ext cx="8915400" cy="5267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4000" dirty="0" smtClean="0"/>
              <a:t>Valor Posicional:</a:t>
            </a:r>
          </a:p>
          <a:p>
            <a:pPr marL="0" indent="0">
              <a:buNone/>
            </a:pPr>
            <a:r>
              <a:rPr lang="es-CL" sz="2000" dirty="0"/>
              <a:t>El </a:t>
            </a:r>
            <a:r>
              <a:rPr lang="es-CL" sz="2000" b="1" dirty="0"/>
              <a:t>valor posicional</a:t>
            </a:r>
            <a:r>
              <a:rPr lang="es-CL" sz="2000" dirty="0"/>
              <a:t> es el </a:t>
            </a:r>
            <a:r>
              <a:rPr lang="es-CL" sz="2000" b="1" dirty="0"/>
              <a:t>valor</a:t>
            </a:r>
            <a:r>
              <a:rPr lang="es-CL" sz="2000" dirty="0"/>
              <a:t> que toma un dígito de acuerdo con la posición que ocupa dentro del </a:t>
            </a:r>
            <a:r>
              <a:rPr lang="es-CL" sz="2000" b="1" dirty="0"/>
              <a:t>número</a:t>
            </a:r>
            <a:r>
              <a:rPr lang="es-CL" sz="2000" dirty="0"/>
              <a:t> (unidades, decenas, centenas…). Es por ello que el cambio de posición de un dígito dentro de un </a:t>
            </a:r>
            <a:r>
              <a:rPr lang="es-CL" sz="2000" b="1" dirty="0"/>
              <a:t>número</a:t>
            </a:r>
            <a:r>
              <a:rPr lang="es-CL" sz="2000" dirty="0"/>
              <a:t> </a:t>
            </a:r>
            <a:r>
              <a:rPr lang="es-CL" sz="2000" dirty="0" smtClean="0"/>
              <a:t>altera </a:t>
            </a:r>
            <a:r>
              <a:rPr lang="es-CL" sz="2000" dirty="0"/>
              <a:t>el </a:t>
            </a:r>
            <a:r>
              <a:rPr lang="es-CL" sz="2000" b="1" dirty="0"/>
              <a:t>valor</a:t>
            </a:r>
            <a:r>
              <a:rPr lang="es-CL" sz="2000" dirty="0"/>
              <a:t> total del </a:t>
            </a:r>
            <a:r>
              <a:rPr lang="es-CL" sz="2000" dirty="0" smtClean="0"/>
              <a:t>mismo.</a:t>
            </a:r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endParaRPr lang="es-CL" sz="2000" dirty="0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83737" t="20507" r="4545" b="70137"/>
          <a:stretch/>
        </p:blipFill>
        <p:spPr bwMode="auto">
          <a:xfrm>
            <a:off x="4391696" y="2873727"/>
            <a:ext cx="4858162" cy="2445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38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589212" y="695459"/>
            <a:ext cx="8915400" cy="5215763"/>
          </a:xfrm>
        </p:spPr>
        <p:txBody>
          <a:bodyPr/>
          <a:lstStyle/>
          <a:p>
            <a:pPr marL="0" indent="0">
              <a:buNone/>
            </a:pPr>
            <a:r>
              <a:rPr lang="es-CL" sz="3600" dirty="0" smtClean="0"/>
              <a:t>Descomposición en forma estándar:</a:t>
            </a:r>
            <a:endParaRPr lang="es-CL" sz="3600" dirty="0"/>
          </a:p>
          <a:p>
            <a:pPr marL="0" indent="0">
              <a:buNone/>
            </a:pPr>
            <a:r>
              <a:rPr lang="es-CL" dirty="0" smtClean="0"/>
              <a:t>Representa un número como una adición en la que cada sumando corresponde al valor posicional de cada dígito.</a:t>
            </a:r>
            <a:endParaRPr lang="es-CL" dirty="0"/>
          </a:p>
          <a:p>
            <a:pPr marL="0" indent="0">
              <a:buNone/>
            </a:pPr>
            <a:r>
              <a:rPr lang="es-CL" dirty="0" err="1" smtClean="0"/>
              <a:t>Ej</a:t>
            </a:r>
            <a:r>
              <a:rPr lang="es-CL" dirty="0" smtClean="0"/>
              <a:t>:       número     </a:t>
            </a:r>
            <a:r>
              <a:rPr lang="es-CL" sz="4000" dirty="0" smtClean="0"/>
              <a:t>5.324 </a:t>
            </a:r>
          </a:p>
          <a:p>
            <a:pPr marL="0" indent="0">
              <a:buNone/>
            </a:pPr>
            <a:endParaRPr lang="es-CL" sz="4000" dirty="0"/>
          </a:p>
          <a:p>
            <a:pPr marL="0" indent="0">
              <a:buNone/>
            </a:pPr>
            <a:r>
              <a:rPr lang="es-CL" sz="4000" dirty="0" smtClean="0"/>
              <a:t>           5.000 + 300 + 20 + 4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26272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695459"/>
            <a:ext cx="8915400" cy="5215763"/>
          </a:xfrm>
        </p:spPr>
        <p:txBody>
          <a:bodyPr/>
          <a:lstStyle/>
          <a:p>
            <a:pPr marL="0" indent="0">
              <a:buNone/>
            </a:pPr>
            <a:r>
              <a:rPr lang="es-CL" sz="3600" dirty="0"/>
              <a:t>Descomposición en forma </a:t>
            </a:r>
            <a:r>
              <a:rPr lang="es-CL" sz="3600" dirty="0" smtClean="0"/>
              <a:t>expandida:</a:t>
            </a:r>
            <a:endParaRPr lang="es-CL" sz="3600" dirty="0"/>
          </a:p>
          <a:p>
            <a:pPr marL="0" indent="0">
              <a:buNone/>
            </a:pPr>
            <a:r>
              <a:rPr lang="es-CL" dirty="0"/>
              <a:t>Representa un número como </a:t>
            </a:r>
            <a:r>
              <a:rPr lang="es-CL" dirty="0" smtClean="0"/>
              <a:t>la suma de cada dígito multiplicado por su valor posicional (unidades, decenas, centenas, etc.)</a:t>
            </a:r>
            <a:endParaRPr lang="es-CL" dirty="0"/>
          </a:p>
          <a:p>
            <a:pPr marL="0" indent="0">
              <a:buNone/>
            </a:pPr>
            <a:r>
              <a:rPr lang="es-CL" dirty="0" err="1"/>
              <a:t>Ej</a:t>
            </a:r>
            <a:r>
              <a:rPr lang="es-CL" dirty="0"/>
              <a:t>:       número     </a:t>
            </a:r>
            <a:r>
              <a:rPr lang="es-CL" sz="4000" dirty="0"/>
              <a:t>5.324 </a:t>
            </a:r>
          </a:p>
          <a:p>
            <a:pPr marL="0" indent="0">
              <a:buNone/>
            </a:pPr>
            <a:endParaRPr lang="es-CL" sz="4000" dirty="0"/>
          </a:p>
          <a:p>
            <a:pPr marL="0" indent="0">
              <a:buNone/>
            </a:pPr>
            <a:r>
              <a:rPr lang="es-CL" sz="4000" dirty="0"/>
              <a:t>  </a:t>
            </a:r>
            <a:r>
              <a:rPr lang="es-CL" sz="4000" dirty="0" smtClean="0"/>
              <a:t> 5 x 1.000 </a:t>
            </a:r>
            <a:r>
              <a:rPr lang="es-CL" sz="4000" dirty="0"/>
              <a:t>+ </a:t>
            </a:r>
            <a:r>
              <a:rPr lang="es-CL" sz="4000" dirty="0" smtClean="0"/>
              <a:t>3 x 100 </a:t>
            </a:r>
            <a:r>
              <a:rPr lang="es-CL" sz="4000" dirty="0"/>
              <a:t>+ </a:t>
            </a:r>
            <a:r>
              <a:rPr lang="es-CL" sz="4000" dirty="0" smtClean="0"/>
              <a:t>2 x 10 </a:t>
            </a:r>
            <a:r>
              <a:rPr lang="es-CL" sz="4000" dirty="0"/>
              <a:t>+ </a:t>
            </a:r>
            <a:r>
              <a:rPr lang="es-CL" sz="4000" dirty="0" smtClean="0"/>
              <a:t>4 x 1</a:t>
            </a:r>
            <a:endParaRPr lang="es-CL" sz="4000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953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1"/>
          <p:cNvSpPr txBox="1">
            <a:spLocks noGrp="1"/>
          </p:cNvSpPr>
          <p:nvPr>
            <p:ph idx="1"/>
          </p:nvPr>
        </p:nvSpPr>
        <p:spPr>
          <a:xfrm>
            <a:off x="2589213" y="695325"/>
            <a:ext cx="8915400" cy="52165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 en el texto, páginas </a:t>
            </a:r>
            <a:r>
              <a:rPr lang="es-ES_tradnl" sz="3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22, 23, 24, 25, 26 y 27</a:t>
            </a:r>
            <a:r>
              <a:rPr lang="es-ES_tradnl" sz="3200" b="1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L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1858" t="12632" r="51221" b="9375"/>
          <a:stretch/>
        </p:blipFill>
        <p:spPr>
          <a:xfrm>
            <a:off x="5360696" y="1687131"/>
            <a:ext cx="3372434" cy="40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</TotalTime>
  <Words>242</Words>
  <Application>Microsoft Office PowerPoint</Application>
  <PresentationFormat>Panorámica</PresentationFormat>
  <Paragraphs>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Espiral</vt:lpstr>
      <vt:lpstr>“Los cinco árboles más longevos del planeta”.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“Los cinco árboles más longevos del planeta”.</dc:title>
  <dc:creator>Vergara01</dc:creator>
  <cp:lastModifiedBy>Vergara01</cp:lastModifiedBy>
  <cp:revision>8</cp:revision>
  <dcterms:created xsi:type="dcterms:W3CDTF">2020-04-15T17:15:04Z</dcterms:created>
  <dcterms:modified xsi:type="dcterms:W3CDTF">2020-04-26T00:54:20Z</dcterms:modified>
</cp:coreProperties>
</file>