
<file path=[Content_Types].xml><?xml version="1.0" encoding="utf-8"?>
<Types xmlns="http://schemas.openxmlformats.org/package/2006/content-types">
  <Default ContentType="image/jpeg" Extension="jpg"/>
  <Default ContentType="application/vnd.openxmlformats-officedocument.vmlDrawing" Extension="vml"/>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2.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2.xml"/>
  <Override ContentType="application/vnd.openxmlformats-officedocument.wordprocessingml.document" PartName="/ppt/embeddings/Microsoft_Office_Word_Document2.docx"/>
  <Override ContentType="application/vnd.openxmlformats-officedocument.wordprocessingml.document" PartName="/ppt/embeddings/Microsoft_Office_Word_Document1.docx"/>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2.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2.xml><?xml version="1.0" encoding="utf-8"?>
<a:tblStyleLst xmlns:a="http://schemas.openxmlformats.org/drawingml/2006/main" xmlns:r="http://schemas.openxmlformats.org/officeDocument/2006/relationships" def="{90651C3A-4460-11DB-9652-00E08161165F}">
  <a:tblStyle styleId="{9B792055-6D55-438F-9D60-7CD43628B1D3}" styleName="Table_0">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330E1432-7515-471C-8FB5-78D439B1E7E9}"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2.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2.xml"/><Relationship Id="rId3" Type="http://schemas.openxmlformats.org/officeDocument/2006/relationships/presProps" Target="presProps2.xml"/><Relationship Id="rId4" Type="http://schemas.openxmlformats.org/officeDocument/2006/relationships/tableStyles" Target="tableStyles2.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 name="Shape 60"/>
        <p:cNvGrpSpPr/>
        <p:nvPr/>
      </p:nvGrpSpPr>
      <p:grpSpPr>
        <a:xfrm>
          <a:off x="0" y="0"/>
          <a:ext cx="0" cy="0"/>
          <a:chOff x="0" y="0"/>
          <a:chExt cx="0" cy="0"/>
        </a:xfrm>
      </p:grpSpPr>
      <p:sp>
        <p:nvSpPr>
          <p:cNvPr id="61" name="Google Shape;6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 name="Google Shape;6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 name="Shape 66"/>
        <p:cNvGrpSpPr/>
        <p:nvPr/>
      </p:nvGrpSpPr>
      <p:grpSpPr>
        <a:xfrm>
          <a:off x="0" y="0"/>
          <a:ext cx="0" cy="0"/>
          <a:chOff x="0" y="0"/>
          <a:chExt cx="0" cy="0"/>
        </a:xfrm>
      </p:grpSpPr>
      <p:sp>
        <p:nvSpPr>
          <p:cNvPr id="67" name="Google Shape;67;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 name="Google Shape;6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 name="Google Shape;27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6" name="Google Shape;286;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 name="Google Shape;29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8" name="Google Shape;298;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7" name="Google Shape;30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 name="Google Shape;7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1" name="Google Shape;321;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 name="Google Shape;328;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6" name="Google Shape;336;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2" name="Google Shape;342;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Google Shape;354;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3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3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Google Shape;78;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3" name="Shape 423"/>
        <p:cNvGrpSpPr/>
        <p:nvPr/>
      </p:nvGrpSpPr>
      <p:grpSpPr>
        <a:xfrm>
          <a:off x="0" y="0"/>
          <a:ext cx="0" cy="0"/>
          <a:chOff x="0" y="0"/>
          <a:chExt cx="0" cy="0"/>
        </a:xfrm>
      </p:grpSpPr>
      <p:sp>
        <p:nvSpPr>
          <p:cNvPr id="424" name="Google Shape;424;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4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Google Shape;432;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4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Google Shape;438;g800609c27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800609c27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Google Shape;445;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4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Google Shape;454;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4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Google Shape;459;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4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6" name="Shape 466"/>
        <p:cNvGrpSpPr/>
        <p:nvPr/>
      </p:nvGrpSpPr>
      <p:grpSpPr>
        <a:xfrm>
          <a:off x="0" y="0"/>
          <a:ext cx="0" cy="0"/>
          <a:chOff x="0" y="0"/>
          <a:chExt cx="0" cy="0"/>
        </a:xfrm>
      </p:grpSpPr>
      <p:sp>
        <p:nvSpPr>
          <p:cNvPr id="467" name="Google Shape;467;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4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2" name="Shape 472"/>
        <p:cNvGrpSpPr/>
        <p:nvPr/>
      </p:nvGrpSpPr>
      <p:grpSpPr>
        <a:xfrm>
          <a:off x="0" y="0"/>
          <a:ext cx="0" cy="0"/>
          <a:chOff x="0" y="0"/>
          <a:chExt cx="0" cy="0"/>
        </a:xfrm>
      </p:grpSpPr>
      <p:sp>
        <p:nvSpPr>
          <p:cNvPr id="473" name="Google Shape;473;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4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 name="Google Shape;8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 name="Google Shape;9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48"/>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48"/>
          <p:cNvSpPr/>
          <p:nvPr/>
        </p:nvSpPr>
        <p:spPr>
          <a:xfrm>
            <a:off x="4358475" y="0"/>
            <a:ext cx="38532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48"/>
          <p:cNvSpPr txBox="1"/>
          <p:nvPr>
            <p:ph type="ctrTitle"/>
          </p:nvPr>
        </p:nvSpPr>
        <p:spPr>
          <a:xfrm>
            <a:off x="344250" y="1403850"/>
            <a:ext cx="8455500" cy="2146800"/>
          </a:xfrm>
          <a:prstGeom prst="rect">
            <a:avLst/>
          </a:prstGeom>
          <a:solidFill>
            <a:srgbClr val="FFFFFF"/>
          </a:solid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algn="ctr">
              <a:lnSpc>
                <a:spcPct val="100000"/>
              </a:lnSpc>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algn="ctr">
              <a:lnSpc>
                <a:spcPct val="100000"/>
              </a:lnSpc>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algn="ctr">
              <a:lnSpc>
                <a:spcPct val="100000"/>
              </a:lnSpc>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algn="ctr">
              <a:lnSpc>
                <a:spcPct val="100000"/>
              </a:lnSpc>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algn="ctr">
              <a:lnSpc>
                <a:spcPct val="100000"/>
              </a:lnSpc>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algn="ctr">
              <a:lnSpc>
                <a:spcPct val="100000"/>
              </a:lnSpc>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algn="ctr">
              <a:lnSpc>
                <a:spcPct val="100000"/>
              </a:lnSpc>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algn="ctr">
              <a:lnSpc>
                <a:spcPct val="100000"/>
              </a:lnSpc>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13" name="Google Shape;13;p48"/>
          <p:cNvSpPr txBox="1"/>
          <p:nvPr>
            <p:ph idx="1" type="subTitle"/>
          </p:nvPr>
        </p:nvSpPr>
        <p:spPr>
          <a:xfrm>
            <a:off x="344250" y="3550650"/>
            <a:ext cx="4910100" cy="577800"/>
          </a:xfrm>
          <a:prstGeom prst="rect">
            <a:avLst/>
          </a:prstGeom>
          <a:solidFill>
            <a:schemeClr val="dk2"/>
          </a:solid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algn="l">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algn="l">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algn="l">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algn="l">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algn="l">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algn="l">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algn="l">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algn="l">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14" name="Google Shape;14;p48"/>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objetos" type="obj">
  <p:cSld name="OBJECT">
    <p:spTree>
      <p:nvGrpSpPr>
        <p:cNvPr id="47" name="Shape 47"/>
        <p:cNvGrpSpPr/>
        <p:nvPr/>
      </p:nvGrpSpPr>
      <p:grpSpPr>
        <a:xfrm>
          <a:off x="0" y="0"/>
          <a:ext cx="0" cy="0"/>
          <a:chOff x="0" y="0"/>
          <a:chExt cx="0" cy="0"/>
        </a:xfrm>
      </p:grpSpPr>
      <p:sp>
        <p:nvSpPr>
          <p:cNvPr id="48" name="Google Shape;48;p5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49" name="Google Shape;49;p57"/>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50" name="Google Shape;50;p5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1" name="Google Shape;51;p5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2" name="Google Shape;52;p57"/>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000"/>
              <a:buNone/>
              <a:defRPr/>
            </a:lvl1pPr>
            <a:lvl2pPr indent="0" lvl="1" marL="0" algn="r">
              <a:lnSpc>
                <a:spcPct val="100000"/>
              </a:lnSpc>
              <a:spcBef>
                <a:spcPts val="0"/>
              </a:spcBef>
              <a:spcAft>
                <a:spcPts val="0"/>
              </a:spcAft>
              <a:buSzPts val="1000"/>
              <a:buNone/>
              <a:defRPr/>
            </a:lvl2pPr>
            <a:lvl3pPr indent="0" lvl="2" marL="0" algn="r">
              <a:lnSpc>
                <a:spcPct val="100000"/>
              </a:lnSpc>
              <a:spcBef>
                <a:spcPts val="0"/>
              </a:spcBef>
              <a:spcAft>
                <a:spcPts val="0"/>
              </a:spcAft>
              <a:buSzPts val="1000"/>
              <a:buNone/>
              <a:defRPr/>
            </a:lvl3pPr>
            <a:lvl4pPr indent="0" lvl="3" marL="0" algn="r">
              <a:lnSpc>
                <a:spcPct val="100000"/>
              </a:lnSpc>
              <a:spcBef>
                <a:spcPts val="0"/>
              </a:spcBef>
              <a:spcAft>
                <a:spcPts val="0"/>
              </a:spcAft>
              <a:buSzPts val="1000"/>
              <a:buNone/>
              <a:defRPr/>
            </a:lvl4pPr>
            <a:lvl5pPr indent="0" lvl="4" marL="0" algn="r">
              <a:lnSpc>
                <a:spcPct val="100000"/>
              </a:lnSpc>
              <a:spcBef>
                <a:spcPts val="0"/>
              </a:spcBef>
              <a:spcAft>
                <a:spcPts val="0"/>
              </a:spcAft>
              <a:buSzPts val="1000"/>
              <a:buNone/>
              <a:defRPr/>
            </a:lvl5pPr>
            <a:lvl6pPr indent="0" lvl="5" marL="0" algn="r">
              <a:lnSpc>
                <a:spcPct val="100000"/>
              </a:lnSpc>
              <a:spcBef>
                <a:spcPts val="0"/>
              </a:spcBef>
              <a:spcAft>
                <a:spcPts val="0"/>
              </a:spcAft>
              <a:buSzPts val="1000"/>
              <a:buNone/>
              <a:defRPr/>
            </a:lvl6pPr>
            <a:lvl7pPr indent="0" lvl="6" marL="0" algn="r">
              <a:lnSpc>
                <a:spcPct val="100000"/>
              </a:lnSpc>
              <a:spcBef>
                <a:spcPts val="0"/>
              </a:spcBef>
              <a:spcAft>
                <a:spcPts val="0"/>
              </a:spcAft>
              <a:buSzPts val="1000"/>
              <a:buNone/>
              <a:defRPr/>
            </a:lvl7pPr>
            <a:lvl8pPr indent="0" lvl="7" marL="0" algn="r">
              <a:lnSpc>
                <a:spcPct val="100000"/>
              </a:lnSpc>
              <a:spcBef>
                <a:spcPts val="0"/>
              </a:spcBef>
              <a:spcAft>
                <a:spcPts val="0"/>
              </a:spcAft>
              <a:buSzPts val="1000"/>
              <a:buNone/>
              <a:defRPr/>
            </a:lvl8pPr>
            <a:lvl9pPr indent="0" lvl="8" marL="0" algn="r">
              <a:lnSpc>
                <a:spcPct val="100000"/>
              </a:lnSpc>
              <a:spcBef>
                <a:spcPts val="0"/>
              </a:spcBef>
              <a:spcAft>
                <a:spcPts val="0"/>
              </a:spcAft>
              <a:buSzPts val="100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3" name="Shape 53"/>
        <p:cNvGrpSpPr/>
        <p:nvPr/>
      </p:nvGrpSpPr>
      <p:grpSpPr>
        <a:xfrm>
          <a:off x="0" y="0"/>
          <a:ext cx="0" cy="0"/>
          <a:chOff x="0" y="0"/>
          <a:chExt cx="0" cy="0"/>
        </a:xfrm>
      </p:grpSpPr>
      <p:sp>
        <p:nvSpPr>
          <p:cNvPr id="54" name="Google Shape;54;p5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highlight>
                  <a:schemeClr val="dk1"/>
                </a:highlight>
              </a:defRPr>
            </a:lvl1pPr>
          </a:lstStyle>
          <a:p/>
        </p:txBody>
      </p:sp>
      <p:sp>
        <p:nvSpPr>
          <p:cNvPr id="55" name="Google Shape;55;p58"/>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6" name="Shape 56"/>
        <p:cNvGrpSpPr/>
        <p:nvPr/>
      </p:nvGrpSpPr>
      <p:grpSpPr>
        <a:xfrm>
          <a:off x="0" y="0"/>
          <a:ext cx="0" cy="0"/>
          <a:chOff x="0" y="0"/>
          <a:chExt cx="0" cy="0"/>
        </a:xfrm>
      </p:grpSpPr>
      <p:sp>
        <p:nvSpPr>
          <p:cNvPr id="57" name="Google Shape;57;p59"/>
          <p:cNvSpPr txBox="1"/>
          <p:nvPr>
            <p:ph hasCustomPrompt="1" type="title"/>
          </p:nvPr>
        </p:nvSpPr>
        <p:spPr>
          <a:xfrm>
            <a:off x="311700" y="999925"/>
            <a:ext cx="8520600" cy="2146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0"/>
              <a:buFont typeface="Montserrat"/>
              <a:buNone/>
              <a:defRPr sz="14000">
                <a:latin typeface="Montserrat"/>
                <a:ea typeface="Montserrat"/>
                <a:cs typeface="Montserrat"/>
                <a:sym typeface="Montserrat"/>
              </a:defRPr>
            </a:lvl1pPr>
            <a:lvl2pPr lvl="1" algn="ctr">
              <a:lnSpc>
                <a:spcPct val="100000"/>
              </a:lnSpc>
              <a:spcBef>
                <a:spcPts val="0"/>
              </a:spcBef>
              <a:spcAft>
                <a:spcPts val="0"/>
              </a:spcAft>
              <a:buSzPts val="14000"/>
              <a:buFont typeface="Montserrat"/>
              <a:buNone/>
              <a:defRPr sz="14000">
                <a:latin typeface="Montserrat"/>
                <a:ea typeface="Montserrat"/>
                <a:cs typeface="Montserrat"/>
                <a:sym typeface="Montserrat"/>
              </a:defRPr>
            </a:lvl2pPr>
            <a:lvl3pPr lvl="2" algn="ctr">
              <a:lnSpc>
                <a:spcPct val="100000"/>
              </a:lnSpc>
              <a:spcBef>
                <a:spcPts val="0"/>
              </a:spcBef>
              <a:spcAft>
                <a:spcPts val="0"/>
              </a:spcAft>
              <a:buSzPts val="14000"/>
              <a:buFont typeface="Montserrat"/>
              <a:buNone/>
              <a:defRPr sz="14000">
                <a:latin typeface="Montserrat"/>
                <a:ea typeface="Montserrat"/>
                <a:cs typeface="Montserrat"/>
                <a:sym typeface="Montserrat"/>
              </a:defRPr>
            </a:lvl3pPr>
            <a:lvl4pPr lvl="3" algn="ctr">
              <a:lnSpc>
                <a:spcPct val="100000"/>
              </a:lnSpc>
              <a:spcBef>
                <a:spcPts val="0"/>
              </a:spcBef>
              <a:spcAft>
                <a:spcPts val="0"/>
              </a:spcAft>
              <a:buSzPts val="14000"/>
              <a:buFont typeface="Montserrat"/>
              <a:buNone/>
              <a:defRPr sz="14000">
                <a:latin typeface="Montserrat"/>
                <a:ea typeface="Montserrat"/>
                <a:cs typeface="Montserrat"/>
                <a:sym typeface="Montserrat"/>
              </a:defRPr>
            </a:lvl4pPr>
            <a:lvl5pPr lvl="4" algn="ctr">
              <a:lnSpc>
                <a:spcPct val="100000"/>
              </a:lnSpc>
              <a:spcBef>
                <a:spcPts val="0"/>
              </a:spcBef>
              <a:spcAft>
                <a:spcPts val="0"/>
              </a:spcAft>
              <a:buSzPts val="14000"/>
              <a:buFont typeface="Montserrat"/>
              <a:buNone/>
              <a:defRPr sz="14000">
                <a:latin typeface="Montserrat"/>
                <a:ea typeface="Montserrat"/>
                <a:cs typeface="Montserrat"/>
                <a:sym typeface="Montserrat"/>
              </a:defRPr>
            </a:lvl5pPr>
            <a:lvl6pPr lvl="5" algn="ctr">
              <a:lnSpc>
                <a:spcPct val="100000"/>
              </a:lnSpc>
              <a:spcBef>
                <a:spcPts val="0"/>
              </a:spcBef>
              <a:spcAft>
                <a:spcPts val="0"/>
              </a:spcAft>
              <a:buSzPts val="14000"/>
              <a:buFont typeface="Montserrat"/>
              <a:buNone/>
              <a:defRPr sz="14000">
                <a:latin typeface="Montserrat"/>
                <a:ea typeface="Montserrat"/>
                <a:cs typeface="Montserrat"/>
                <a:sym typeface="Montserrat"/>
              </a:defRPr>
            </a:lvl6pPr>
            <a:lvl7pPr lvl="6" algn="ctr">
              <a:lnSpc>
                <a:spcPct val="100000"/>
              </a:lnSpc>
              <a:spcBef>
                <a:spcPts val="0"/>
              </a:spcBef>
              <a:spcAft>
                <a:spcPts val="0"/>
              </a:spcAft>
              <a:buSzPts val="14000"/>
              <a:buFont typeface="Montserrat"/>
              <a:buNone/>
              <a:defRPr sz="14000">
                <a:latin typeface="Montserrat"/>
                <a:ea typeface="Montserrat"/>
                <a:cs typeface="Montserrat"/>
                <a:sym typeface="Montserrat"/>
              </a:defRPr>
            </a:lvl7pPr>
            <a:lvl8pPr lvl="7" algn="ctr">
              <a:lnSpc>
                <a:spcPct val="100000"/>
              </a:lnSpc>
              <a:spcBef>
                <a:spcPts val="0"/>
              </a:spcBef>
              <a:spcAft>
                <a:spcPts val="0"/>
              </a:spcAft>
              <a:buSzPts val="14000"/>
              <a:buFont typeface="Montserrat"/>
              <a:buNone/>
              <a:defRPr sz="14000">
                <a:latin typeface="Montserrat"/>
                <a:ea typeface="Montserrat"/>
                <a:cs typeface="Montserrat"/>
                <a:sym typeface="Montserrat"/>
              </a:defRPr>
            </a:lvl8pPr>
            <a:lvl9pPr lvl="8" algn="ctr">
              <a:lnSpc>
                <a:spcPct val="100000"/>
              </a:lnSpc>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8" name="Google Shape;58;p59"/>
          <p:cNvSpPr txBox="1"/>
          <p:nvPr>
            <p:ph idx="1" type="body"/>
          </p:nvPr>
        </p:nvSpPr>
        <p:spPr>
          <a:xfrm>
            <a:off x="311700" y="32284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highlight>
                  <a:schemeClr val="dk1"/>
                </a:highlight>
              </a:defRPr>
            </a:lvl1pPr>
            <a:lvl2pPr indent="-317500" lvl="1" marL="914400" algn="ctr">
              <a:lnSpc>
                <a:spcPct val="115000"/>
              </a:lnSpc>
              <a:spcBef>
                <a:spcPts val="1600"/>
              </a:spcBef>
              <a:spcAft>
                <a:spcPts val="0"/>
              </a:spcAft>
              <a:buSzPts val="1400"/>
              <a:buChar char="○"/>
              <a:defRPr>
                <a:highlight>
                  <a:schemeClr val="dk1"/>
                </a:highlight>
              </a:defRPr>
            </a:lvl2pPr>
            <a:lvl3pPr indent="-317500" lvl="2" marL="1371600" algn="ctr">
              <a:lnSpc>
                <a:spcPct val="115000"/>
              </a:lnSpc>
              <a:spcBef>
                <a:spcPts val="1600"/>
              </a:spcBef>
              <a:spcAft>
                <a:spcPts val="0"/>
              </a:spcAft>
              <a:buSzPts val="1400"/>
              <a:buChar char="■"/>
              <a:defRPr>
                <a:highlight>
                  <a:schemeClr val="dk1"/>
                </a:highlight>
              </a:defRPr>
            </a:lvl3pPr>
            <a:lvl4pPr indent="-317500" lvl="3" marL="1828800" algn="ctr">
              <a:lnSpc>
                <a:spcPct val="115000"/>
              </a:lnSpc>
              <a:spcBef>
                <a:spcPts val="1600"/>
              </a:spcBef>
              <a:spcAft>
                <a:spcPts val="0"/>
              </a:spcAft>
              <a:buSzPts val="1400"/>
              <a:buChar char="●"/>
              <a:defRPr>
                <a:highlight>
                  <a:schemeClr val="dk1"/>
                </a:highlight>
              </a:defRPr>
            </a:lvl4pPr>
            <a:lvl5pPr indent="-317500" lvl="4" marL="2286000" algn="ctr">
              <a:lnSpc>
                <a:spcPct val="115000"/>
              </a:lnSpc>
              <a:spcBef>
                <a:spcPts val="1600"/>
              </a:spcBef>
              <a:spcAft>
                <a:spcPts val="0"/>
              </a:spcAft>
              <a:buSzPts val="1400"/>
              <a:buChar char="○"/>
              <a:defRPr>
                <a:highlight>
                  <a:schemeClr val="dk1"/>
                </a:highlight>
              </a:defRPr>
            </a:lvl5pPr>
            <a:lvl6pPr indent="-317500" lvl="5" marL="2743200" algn="ctr">
              <a:lnSpc>
                <a:spcPct val="115000"/>
              </a:lnSpc>
              <a:spcBef>
                <a:spcPts val="1600"/>
              </a:spcBef>
              <a:spcAft>
                <a:spcPts val="0"/>
              </a:spcAft>
              <a:buSzPts val="1400"/>
              <a:buChar char="■"/>
              <a:defRPr>
                <a:highlight>
                  <a:schemeClr val="dk1"/>
                </a:highlight>
              </a:defRPr>
            </a:lvl6pPr>
            <a:lvl7pPr indent="-317500" lvl="6" marL="3200400" algn="ctr">
              <a:lnSpc>
                <a:spcPct val="115000"/>
              </a:lnSpc>
              <a:spcBef>
                <a:spcPts val="1600"/>
              </a:spcBef>
              <a:spcAft>
                <a:spcPts val="0"/>
              </a:spcAft>
              <a:buSzPts val="1400"/>
              <a:buChar char="●"/>
              <a:defRPr>
                <a:highlight>
                  <a:schemeClr val="dk1"/>
                </a:highlight>
              </a:defRPr>
            </a:lvl7pPr>
            <a:lvl8pPr indent="-317500" lvl="7" marL="3657600" algn="ctr">
              <a:lnSpc>
                <a:spcPct val="115000"/>
              </a:lnSpc>
              <a:spcBef>
                <a:spcPts val="1600"/>
              </a:spcBef>
              <a:spcAft>
                <a:spcPts val="0"/>
              </a:spcAft>
              <a:buSzPts val="1400"/>
              <a:buChar char="○"/>
              <a:defRPr>
                <a:highlight>
                  <a:schemeClr val="dk1"/>
                </a:highlight>
              </a:defRPr>
            </a:lvl8pPr>
            <a:lvl9pPr indent="-317500" lvl="8" marL="4114800" algn="ctr">
              <a:lnSpc>
                <a:spcPct val="115000"/>
              </a:lnSpc>
              <a:spcBef>
                <a:spcPts val="1600"/>
              </a:spcBef>
              <a:spcAft>
                <a:spcPts val="1600"/>
              </a:spcAft>
              <a:buSzPts val="1400"/>
              <a:buChar char="■"/>
              <a:defRPr>
                <a:highlight>
                  <a:schemeClr val="dk1"/>
                </a:highlight>
              </a:defRPr>
            </a:lvl9pPr>
          </a:lstStyle>
          <a:p/>
        </p:txBody>
      </p:sp>
      <p:sp>
        <p:nvSpPr>
          <p:cNvPr id="59" name="Google Shape;59;p59"/>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5" name="Shape 15"/>
        <p:cNvGrpSpPr/>
        <p:nvPr/>
      </p:nvGrpSpPr>
      <p:grpSpPr>
        <a:xfrm>
          <a:off x="0" y="0"/>
          <a:ext cx="0" cy="0"/>
          <a:chOff x="0" y="0"/>
          <a:chExt cx="0" cy="0"/>
        </a:xfrm>
      </p:grpSpPr>
      <p:sp>
        <p:nvSpPr>
          <p:cNvPr id="16" name="Google Shape;16;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7" name="Google Shape;17;p49"/>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8" name="Google Shape;18;p49"/>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accent5"/>
        </a:solidFill>
      </p:bgPr>
    </p:bg>
    <p:spTree>
      <p:nvGrpSpPr>
        <p:cNvPr id="19" name="Shape 19"/>
        <p:cNvGrpSpPr/>
        <p:nvPr/>
      </p:nvGrpSpPr>
      <p:grpSpPr>
        <a:xfrm>
          <a:off x="0" y="0"/>
          <a:ext cx="0" cy="0"/>
          <a:chOff x="0" y="0"/>
          <a:chExt cx="0" cy="0"/>
        </a:xfrm>
      </p:grpSpPr>
      <p:sp>
        <p:nvSpPr>
          <p:cNvPr id="20" name="Google Shape;20;p50"/>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50"/>
          <p:cNvSpPr txBox="1"/>
          <p:nvPr>
            <p:ph type="title"/>
          </p:nvPr>
        </p:nvSpPr>
        <p:spPr>
          <a:xfrm>
            <a:off x="344250" y="1403850"/>
            <a:ext cx="8455500" cy="2146800"/>
          </a:xfrm>
          <a:prstGeom prst="rect">
            <a:avLst/>
          </a:prstGeom>
          <a:solidFill>
            <a:srgbClr val="FFFFFF"/>
          </a:solid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algn="ctr">
              <a:lnSpc>
                <a:spcPct val="100000"/>
              </a:lnSpc>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algn="ctr">
              <a:lnSpc>
                <a:spcPct val="100000"/>
              </a:lnSpc>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algn="ctr">
              <a:lnSpc>
                <a:spcPct val="100000"/>
              </a:lnSpc>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algn="ctr">
              <a:lnSpc>
                <a:spcPct val="100000"/>
              </a:lnSpc>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algn="ctr">
              <a:lnSpc>
                <a:spcPct val="100000"/>
              </a:lnSpc>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algn="ctr">
              <a:lnSpc>
                <a:spcPct val="100000"/>
              </a:lnSpc>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algn="ctr">
              <a:lnSpc>
                <a:spcPct val="100000"/>
              </a:lnSpc>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algn="ctr">
              <a:lnSpc>
                <a:spcPct val="100000"/>
              </a:lnSpc>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22" name="Google Shape;22;p50"/>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23" name="Shape 23"/>
        <p:cNvGrpSpPr/>
        <p:nvPr/>
      </p:nvGrpSpPr>
      <p:grpSpPr>
        <a:xfrm>
          <a:off x="0" y="0"/>
          <a:ext cx="0" cy="0"/>
          <a:chOff x="0" y="0"/>
          <a:chExt cx="0" cy="0"/>
        </a:xfrm>
      </p:grpSpPr>
      <p:sp>
        <p:nvSpPr>
          <p:cNvPr id="24" name="Google Shape;24;p51"/>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5" name="Google Shape;25;p51"/>
          <p:cNvCxnSpPr/>
          <p:nvPr/>
        </p:nvCxnSpPr>
        <p:spPr>
          <a:xfrm>
            <a:off x="5029675" y="4495500"/>
            <a:ext cx="468300" cy="0"/>
          </a:xfrm>
          <a:prstGeom prst="straightConnector1">
            <a:avLst/>
          </a:prstGeom>
          <a:noFill/>
          <a:ln cap="flat" cmpd="sng" w="19050">
            <a:solidFill>
              <a:schemeClr val="dk2"/>
            </a:solidFill>
            <a:prstDash val="solid"/>
            <a:round/>
            <a:headEnd len="sm" w="sm" type="none"/>
            <a:tailEnd len="sm" w="sm" type="none"/>
          </a:ln>
        </p:spPr>
      </p:cxnSp>
      <p:sp>
        <p:nvSpPr>
          <p:cNvPr id="26" name="Google Shape;26;p51"/>
          <p:cNvSpPr txBox="1"/>
          <p:nvPr>
            <p:ph type="title"/>
          </p:nvPr>
        </p:nvSpPr>
        <p:spPr>
          <a:xfrm>
            <a:off x="265500" y="1081675"/>
            <a:ext cx="4045200" cy="1786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7" name="Google Shape;27;p51"/>
          <p:cNvSpPr txBox="1"/>
          <p:nvPr>
            <p:ph idx="1" type="subTitle"/>
          </p:nvPr>
        </p:nvSpPr>
        <p:spPr>
          <a:xfrm>
            <a:off x="265500" y="2921401"/>
            <a:ext cx="4045200" cy="134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8" name="Google Shape;28;p51"/>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highlight>
                  <a:schemeClr val="lt1"/>
                </a:highlight>
              </a:defRPr>
            </a:lvl1pPr>
            <a:lvl2pPr indent="-317500" lvl="1" marL="914400" algn="l">
              <a:lnSpc>
                <a:spcPct val="115000"/>
              </a:lnSpc>
              <a:spcBef>
                <a:spcPts val="1600"/>
              </a:spcBef>
              <a:spcAft>
                <a:spcPts val="0"/>
              </a:spcAft>
              <a:buSzPts val="1400"/>
              <a:buChar char="○"/>
              <a:defRPr>
                <a:highlight>
                  <a:schemeClr val="lt1"/>
                </a:highlight>
              </a:defRPr>
            </a:lvl2pPr>
            <a:lvl3pPr indent="-317500" lvl="2" marL="1371600" algn="l">
              <a:lnSpc>
                <a:spcPct val="115000"/>
              </a:lnSpc>
              <a:spcBef>
                <a:spcPts val="1600"/>
              </a:spcBef>
              <a:spcAft>
                <a:spcPts val="0"/>
              </a:spcAft>
              <a:buSzPts val="1400"/>
              <a:buChar char="■"/>
              <a:defRPr>
                <a:highlight>
                  <a:schemeClr val="lt1"/>
                </a:highlight>
              </a:defRPr>
            </a:lvl3pPr>
            <a:lvl4pPr indent="-317500" lvl="3" marL="1828800" algn="l">
              <a:lnSpc>
                <a:spcPct val="115000"/>
              </a:lnSpc>
              <a:spcBef>
                <a:spcPts val="1600"/>
              </a:spcBef>
              <a:spcAft>
                <a:spcPts val="0"/>
              </a:spcAft>
              <a:buSzPts val="1400"/>
              <a:buChar char="●"/>
              <a:defRPr>
                <a:highlight>
                  <a:schemeClr val="lt1"/>
                </a:highlight>
              </a:defRPr>
            </a:lvl4pPr>
            <a:lvl5pPr indent="-317500" lvl="4" marL="2286000" algn="l">
              <a:lnSpc>
                <a:spcPct val="115000"/>
              </a:lnSpc>
              <a:spcBef>
                <a:spcPts val="1600"/>
              </a:spcBef>
              <a:spcAft>
                <a:spcPts val="0"/>
              </a:spcAft>
              <a:buSzPts val="1400"/>
              <a:buChar char="○"/>
              <a:defRPr>
                <a:highlight>
                  <a:schemeClr val="lt1"/>
                </a:highlight>
              </a:defRPr>
            </a:lvl5pPr>
            <a:lvl6pPr indent="-317500" lvl="5" marL="2743200" algn="l">
              <a:lnSpc>
                <a:spcPct val="115000"/>
              </a:lnSpc>
              <a:spcBef>
                <a:spcPts val="1600"/>
              </a:spcBef>
              <a:spcAft>
                <a:spcPts val="0"/>
              </a:spcAft>
              <a:buSzPts val="1400"/>
              <a:buChar char="■"/>
              <a:defRPr>
                <a:highlight>
                  <a:schemeClr val="lt1"/>
                </a:highlight>
              </a:defRPr>
            </a:lvl6pPr>
            <a:lvl7pPr indent="-317500" lvl="6" marL="3200400" algn="l">
              <a:lnSpc>
                <a:spcPct val="115000"/>
              </a:lnSpc>
              <a:spcBef>
                <a:spcPts val="1600"/>
              </a:spcBef>
              <a:spcAft>
                <a:spcPts val="0"/>
              </a:spcAft>
              <a:buSzPts val="1400"/>
              <a:buChar char="●"/>
              <a:defRPr>
                <a:highlight>
                  <a:schemeClr val="lt1"/>
                </a:highlight>
              </a:defRPr>
            </a:lvl7pPr>
            <a:lvl8pPr indent="-317500" lvl="7" marL="3657600" algn="l">
              <a:lnSpc>
                <a:spcPct val="115000"/>
              </a:lnSpc>
              <a:spcBef>
                <a:spcPts val="1600"/>
              </a:spcBef>
              <a:spcAft>
                <a:spcPts val="0"/>
              </a:spcAft>
              <a:buSzPts val="1400"/>
              <a:buChar char="○"/>
              <a:defRPr>
                <a:highlight>
                  <a:schemeClr val="lt1"/>
                </a:highlight>
              </a:defRPr>
            </a:lvl8pPr>
            <a:lvl9pPr indent="-317500" lvl="8" marL="4114800" algn="l">
              <a:lnSpc>
                <a:spcPct val="115000"/>
              </a:lnSpc>
              <a:spcBef>
                <a:spcPts val="1600"/>
              </a:spcBef>
              <a:spcAft>
                <a:spcPts val="1600"/>
              </a:spcAft>
              <a:buSzPts val="1400"/>
              <a:buChar char="■"/>
              <a:defRPr>
                <a:highlight>
                  <a:schemeClr val="lt1"/>
                </a:highlight>
              </a:defRPr>
            </a:lvl9pPr>
          </a:lstStyle>
          <a:p/>
        </p:txBody>
      </p:sp>
      <p:sp>
        <p:nvSpPr>
          <p:cNvPr id="29" name="Google Shape;29;p5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30" name="Shape 30"/>
        <p:cNvGrpSpPr/>
        <p:nvPr/>
      </p:nvGrpSpPr>
      <p:grpSpPr>
        <a:xfrm>
          <a:off x="0" y="0"/>
          <a:ext cx="0" cy="0"/>
          <a:chOff x="0" y="0"/>
          <a:chExt cx="0" cy="0"/>
        </a:xfrm>
      </p:grpSpPr>
      <p:sp>
        <p:nvSpPr>
          <p:cNvPr id="31" name="Google Shape;31;p52"/>
          <p:cNvSpPr txBox="1"/>
          <p:nvPr>
            <p:ph type="title"/>
          </p:nvPr>
        </p:nvSpPr>
        <p:spPr>
          <a:xfrm>
            <a:off x="490250" y="526350"/>
            <a:ext cx="56187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32" name="Google Shape;32;p52"/>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3" name="Shape 33"/>
        <p:cNvGrpSpPr/>
        <p:nvPr/>
      </p:nvGrpSpPr>
      <p:grpSpPr>
        <a:xfrm>
          <a:off x="0" y="0"/>
          <a:ext cx="0" cy="0"/>
          <a:chOff x="0" y="0"/>
          <a:chExt cx="0" cy="0"/>
        </a:xfrm>
      </p:grpSpPr>
      <p:sp>
        <p:nvSpPr>
          <p:cNvPr id="34" name="Google Shape;34;p5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35" name="Google Shape;35;p53"/>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6" name="Shape 36"/>
        <p:cNvGrpSpPr/>
        <p:nvPr/>
      </p:nvGrpSpPr>
      <p:grpSpPr>
        <a:xfrm>
          <a:off x="0" y="0"/>
          <a:ext cx="0" cy="0"/>
          <a:chOff x="0" y="0"/>
          <a:chExt cx="0" cy="0"/>
        </a:xfrm>
      </p:grpSpPr>
      <p:sp>
        <p:nvSpPr>
          <p:cNvPr id="37" name="Google Shape;37;p5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38" name="Google Shape;38;p54"/>
          <p:cNvSpPr txBox="1"/>
          <p:nvPr>
            <p:ph idx="1" type="body"/>
          </p:nvPr>
        </p:nvSpPr>
        <p:spPr>
          <a:xfrm>
            <a:off x="311700" y="1234050"/>
            <a:ext cx="3999900" cy="33348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9" name="Google Shape;39;p54"/>
          <p:cNvSpPr txBox="1"/>
          <p:nvPr>
            <p:ph idx="2" type="body"/>
          </p:nvPr>
        </p:nvSpPr>
        <p:spPr>
          <a:xfrm>
            <a:off x="4832400" y="1234050"/>
            <a:ext cx="3999900" cy="33348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0" name="Google Shape;40;p54"/>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1" name="Shape 41"/>
        <p:cNvGrpSpPr/>
        <p:nvPr/>
      </p:nvGrpSpPr>
      <p:grpSpPr>
        <a:xfrm>
          <a:off x="0" y="0"/>
          <a:ext cx="0" cy="0"/>
          <a:chOff x="0" y="0"/>
          <a:chExt cx="0" cy="0"/>
        </a:xfrm>
      </p:grpSpPr>
      <p:sp>
        <p:nvSpPr>
          <p:cNvPr id="42" name="Google Shape;42;p55"/>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3" name="Shape 43"/>
        <p:cNvGrpSpPr/>
        <p:nvPr/>
      </p:nvGrpSpPr>
      <p:grpSpPr>
        <a:xfrm>
          <a:off x="0" y="0"/>
          <a:ext cx="0" cy="0"/>
          <a:chOff x="0" y="0"/>
          <a:chExt cx="0" cy="0"/>
        </a:xfrm>
      </p:grpSpPr>
      <p:sp>
        <p:nvSpPr>
          <p:cNvPr id="44" name="Google Shape;44;p5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5" name="Google Shape;45;p5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6" name="Google Shape;46;p56"/>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op">
    <p:bg>
      <p:bgPr>
        <a:solidFill>
          <a:schemeClr val="lt1"/>
        </a:solidFill>
      </p:bgPr>
    </p:bg>
    <p:spTree>
      <p:nvGrpSpPr>
        <p:cNvPr id="5" name="Shape 5"/>
        <p:cNvGrpSpPr/>
        <p:nvPr/>
      </p:nvGrpSpPr>
      <p:grpSpPr>
        <a:xfrm>
          <a:off x="0" y="0"/>
          <a:ext cx="0" cy="0"/>
          <a:chOff x="0" y="0"/>
          <a:chExt cx="0" cy="0"/>
        </a:xfrm>
      </p:grpSpPr>
      <p:sp>
        <p:nvSpPr>
          <p:cNvPr id="6" name="Google Shape;6;p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3000"/>
              <a:buFont typeface="Oswald"/>
              <a:buNone/>
              <a:defRPr b="0" i="0" sz="3000" u="none" cap="none" strike="noStrike">
                <a:solidFill>
                  <a:schemeClr val="dk2"/>
                </a:solidFill>
                <a:highlight>
                  <a:schemeClr val="dk1"/>
                </a:highlight>
                <a:latin typeface="Oswald"/>
                <a:ea typeface="Oswald"/>
                <a:cs typeface="Oswald"/>
                <a:sym typeface="Oswald"/>
              </a:defRPr>
            </a:lvl1pPr>
            <a:lvl2pPr lvl="1" marR="0" rtl="0" algn="l">
              <a:lnSpc>
                <a:spcPct val="100000"/>
              </a:lnSpc>
              <a:spcBef>
                <a:spcPts val="0"/>
              </a:spcBef>
              <a:spcAft>
                <a:spcPts val="0"/>
              </a:spcAft>
              <a:buClr>
                <a:schemeClr val="dk2"/>
              </a:buClr>
              <a:buSzPts val="3000"/>
              <a:buFont typeface="Oswald"/>
              <a:buNone/>
              <a:defRPr b="0" i="0" sz="3000" u="none" cap="none" strike="noStrike">
                <a:solidFill>
                  <a:schemeClr val="dk2"/>
                </a:solidFill>
                <a:highlight>
                  <a:schemeClr val="dk1"/>
                </a:highlight>
                <a:latin typeface="Oswald"/>
                <a:ea typeface="Oswald"/>
                <a:cs typeface="Oswald"/>
                <a:sym typeface="Oswald"/>
              </a:defRPr>
            </a:lvl2pPr>
            <a:lvl3pPr lvl="2" marR="0" rtl="0" algn="l">
              <a:lnSpc>
                <a:spcPct val="100000"/>
              </a:lnSpc>
              <a:spcBef>
                <a:spcPts val="0"/>
              </a:spcBef>
              <a:spcAft>
                <a:spcPts val="0"/>
              </a:spcAft>
              <a:buClr>
                <a:schemeClr val="dk2"/>
              </a:buClr>
              <a:buSzPts val="3000"/>
              <a:buFont typeface="Oswald"/>
              <a:buNone/>
              <a:defRPr b="0" i="0" sz="3000" u="none" cap="none" strike="noStrike">
                <a:solidFill>
                  <a:schemeClr val="dk2"/>
                </a:solidFill>
                <a:highlight>
                  <a:schemeClr val="dk1"/>
                </a:highlight>
                <a:latin typeface="Oswald"/>
                <a:ea typeface="Oswald"/>
                <a:cs typeface="Oswald"/>
                <a:sym typeface="Oswald"/>
              </a:defRPr>
            </a:lvl3pPr>
            <a:lvl4pPr lvl="3" marR="0" rtl="0" algn="l">
              <a:lnSpc>
                <a:spcPct val="100000"/>
              </a:lnSpc>
              <a:spcBef>
                <a:spcPts val="0"/>
              </a:spcBef>
              <a:spcAft>
                <a:spcPts val="0"/>
              </a:spcAft>
              <a:buClr>
                <a:schemeClr val="dk2"/>
              </a:buClr>
              <a:buSzPts val="3000"/>
              <a:buFont typeface="Oswald"/>
              <a:buNone/>
              <a:defRPr b="0" i="0" sz="3000" u="none" cap="none" strike="noStrike">
                <a:solidFill>
                  <a:schemeClr val="dk2"/>
                </a:solidFill>
                <a:highlight>
                  <a:schemeClr val="dk1"/>
                </a:highlight>
                <a:latin typeface="Oswald"/>
                <a:ea typeface="Oswald"/>
                <a:cs typeface="Oswald"/>
                <a:sym typeface="Oswald"/>
              </a:defRPr>
            </a:lvl4pPr>
            <a:lvl5pPr lvl="4" marR="0" rtl="0" algn="l">
              <a:lnSpc>
                <a:spcPct val="100000"/>
              </a:lnSpc>
              <a:spcBef>
                <a:spcPts val="0"/>
              </a:spcBef>
              <a:spcAft>
                <a:spcPts val="0"/>
              </a:spcAft>
              <a:buClr>
                <a:schemeClr val="dk2"/>
              </a:buClr>
              <a:buSzPts val="3000"/>
              <a:buFont typeface="Oswald"/>
              <a:buNone/>
              <a:defRPr b="0" i="0" sz="3000" u="none" cap="none" strike="noStrike">
                <a:solidFill>
                  <a:schemeClr val="dk2"/>
                </a:solidFill>
                <a:highlight>
                  <a:schemeClr val="dk1"/>
                </a:highlight>
                <a:latin typeface="Oswald"/>
                <a:ea typeface="Oswald"/>
                <a:cs typeface="Oswald"/>
                <a:sym typeface="Oswald"/>
              </a:defRPr>
            </a:lvl5pPr>
            <a:lvl6pPr lvl="5" marR="0" rtl="0" algn="l">
              <a:lnSpc>
                <a:spcPct val="100000"/>
              </a:lnSpc>
              <a:spcBef>
                <a:spcPts val="0"/>
              </a:spcBef>
              <a:spcAft>
                <a:spcPts val="0"/>
              </a:spcAft>
              <a:buClr>
                <a:schemeClr val="dk2"/>
              </a:buClr>
              <a:buSzPts val="3000"/>
              <a:buFont typeface="Oswald"/>
              <a:buNone/>
              <a:defRPr b="0" i="0" sz="3000" u="none" cap="none" strike="noStrike">
                <a:solidFill>
                  <a:schemeClr val="dk2"/>
                </a:solidFill>
                <a:highlight>
                  <a:schemeClr val="dk1"/>
                </a:highlight>
                <a:latin typeface="Oswald"/>
                <a:ea typeface="Oswald"/>
                <a:cs typeface="Oswald"/>
                <a:sym typeface="Oswald"/>
              </a:defRPr>
            </a:lvl6pPr>
            <a:lvl7pPr lvl="6" marR="0" rtl="0" algn="l">
              <a:lnSpc>
                <a:spcPct val="100000"/>
              </a:lnSpc>
              <a:spcBef>
                <a:spcPts val="0"/>
              </a:spcBef>
              <a:spcAft>
                <a:spcPts val="0"/>
              </a:spcAft>
              <a:buClr>
                <a:schemeClr val="dk2"/>
              </a:buClr>
              <a:buSzPts val="3000"/>
              <a:buFont typeface="Oswald"/>
              <a:buNone/>
              <a:defRPr b="0" i="0" sz="3000" u="none" cap="none" strike="noStrike">
                <a:solidFill>
                  <a:schemeClr val="dk2"/>
                </a:solidFill>
                <a:highlight>
                  <a:schemeClr val="dk1"/>
                </a:highlight>
                <a:latin typeface="Oswald"/>
                <a:ea typeface="Oswald"/>
                <a:cs typeface="Oswald"/>
                <a:sym typeface="Oswald"/>
              </a:defRPr>
            </a:lvl7pPr>
            <a:lvl8pPr lvl="7" marR="0" rtl="0" algn="l">
              <a:lnSpc>
                <a:spcPct val="100000"/>
              </a:lnSpc>
              <a:spcBef>
                <a:spcPts val="0"/>
              </a:spcBef>
              <a:spcAft>
                <a:spcPts val="0"/>
              </a:spcAft>
              <a:buClr>
                <a:schemeClr val="dk2"/>
              </a:buClr>
              <a:buSzPts val="3000"/>
              <a:buFont typeface="Oswald"/>
              <a:buNone/>
              <a:defRPr b="0" i="0" sz="3000" u="none" cap="none" strike="noStrike">
                <a:solidFill>
                  <a:schemeClr val="dk2"/>
                </a:solidFill>
                <a:highlight>
                  <a:schemeClr val="dk1"/>
                </a:highlight>
                <a:latin typeface="Oswald"/>
                <a:ea typeface="Oswald"/>
                <a:cs typeface="Oswald"/>
                <a:sym typeface="Oswald"/>
              </a:defRPr>
            </a:lvl8pPr>
            <a:lvl9pPr lvl="8" marR="0" rtl="0" algn="l">
              <a:lnSpc>
                <a:spcPct val="100000"/>
              </a:lnSpc>
              <a:spcBef>
                <a:spcPts val="0"/>
              </a:spcBef>
              <a:spcAft>
                <a:spcPts val="0"/>
              </a:spcAft>
              <a:buClr>
                <a:schemeClr val="dk2"/>
              </a:buClr>
              <a:buSzPts val="3000"/>
              <a:buFont typeface="Oswald"/>
              <a:buNone/>
              <a:defRPr b="0" i="0" sz="3000" u="none" cap="none" strike="noStrike">
                <a:solidFill>
                  <a:schemeClr val="dk2"/>
                </a:solidFill>
                <a:highlight>
                  <a:schemeClr val="dk1"/>
                </a:highlight>
                <a:latin typeface="Oswald"/>
                <a:ea typeface="Oswald"/>
                <a:cs typeface="Oswald"/>
                <a:sym typeface="Oswald"/>
              </a:defRPr>
            </a:lvl9pPr>
          </a:lstStyle>
          <a:p/>
        </p:txBody>
      </p:sp>
      <p:sp>
        <p:nvSpPr>
          <p:cNvPr id="7" name="Google Shape;7;p47"/>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Playfair Display"/>
              <a:buChar char="●"/>
              <a:defRPr b="0" i="0" sz="1800" u="none" cap="none" strike="noStrike">
                <a:solidFill>
                  <a:schemeClr val="dk2"/>
                </a:solidFill>
                <a:latin typeface="Playfair Display"/>
                <a:ea typeface="Playfair Display"/>
                <a:cs typeface="Playfair Display"/>
                <a:sym typeface="Playfair Display"/>
              </a:defRPr>
            </a:lvl1pPr>
            <a:lvl2pPr indent="-317500" lvl="1" marL="914400" marR="0" rtl="0" algn="l">
              <a:lnSpc>
                <a:spcPct val="115000"/>
              </a:lnSpc>
              <a:spcBef>
                <a:spcPts val="1600"/>
              </a:spcBef>
              <a:spcAft>
                <a:spcPts val="0"/>
              </a:spcAft>
              <a:buClr>
                <a:schemeClr val="dk2"/>
              </a:buClr>
              <a:buSzPts val="1400"/>
              <a:buFont typeface="Playfair Display"/>
              <a:buChar char="○"/>
              <a:defRPr b="0" i="0" sz="1400" u="none" cap="none" strike="noStrike">
                <a:solidFill>
                  <a:schemeClr val="dk2"/>
                </a:solidFill>
                <a:latin typeface="Playfair Display"/>
                <a:ea typeface="Playfair Display"/>
                <a:cs typeface="Playfair Display"/>
                <a:sym typeface="Playfair Display"/>
              </a:defRPr>
            </a:lvl2pPr>
            <a:lvl3pPr indent="-317500" lvl="2" marL="1371600" marR="0" rtl="0" algn="l">
              <a:lnSpc>
                <a:spcPct val="115000"/>
              </a:lnSpc>
              <a:spcBef>
                <a:spcPts val="1600"/>
              </a:spcBef>
              <a:spcAft>
                <a:spcPts val="0"/>
              </a:spcAft>
              <a:buClr>
                <a:schemeClr val="dk2"/>
              </a:buClr>
              <a:buSzPts val="1400"/>
              <a:buFont typeface="Playfair Display"/>
              <a:buChar char="■"/>
              <a:defRPr b="0" i="0" sz="1400" u="none" cap="none" strike="noStrike">
                <a:solidFill>
                  <a:schemeClr val="dk2"/>
                </a:solidFill>
                <a:latin typeface="Playfair Display"/>
                <a:ea typeface="Playfair Display"/>
                <a:cs typeface="Playfair Display"/>
                <a:sym typeface="Playfair Display"/>
              </a:defRPr>
            </a:lvl3pPr>
            <a:lvl4pPr indent="-317500" lvl="3" marL="1828800" marR="0" rtl="0" algn="l">
              <a:lnSpc>
                <a:spcPct val="115000"/>
              </a:lnSpc>
              <a:spcBef>
                <a:spcPts val="1600"/>
              </a:spcBef>
              <a:spcAft>
                <a:spcPts val="0"/>
              </a:spcAft>
              <a:buClr>
                <a:schemeClr val="dk2"/>
              </a:buClr>
              <a:buSzPts val="1400"/>
              <a:buFont typeface="Playfair Display"/>
              <a:buChar char="●"/>
              <a:defRPr b="0" i="0" sz="1400" u="none" cap="none" strike="noStrike">
                <a:solidFill>
                  <a:schemeClr val="dk2"/>
                </a:solidFill>
                <a:latin typeface="Playfair Display"/>
                <a:ea typeface="Playfair Display"/>
                <a:cs typeface="Playfair Display"/>
                <a:sym typeface="Playfair Display"/>
              </a:defRPr>
            </a:lvl4pPr>
            <a:lvl5pPr indent="-317500" lvl="4" marL="2286000" marR="0" rtl="0" algn="l">
              <a:lnSpc>
                <a:spcPct val="115000"/>
              </a:lnSpc>
              <a:spcBef>
                <a:spcPts val="1600"/>
              </a:spcBef>
              <a:spcAft>
                <a:spcPts val="0"/>
              </a:spcAft>
              <a:buClr>
                <a:schemeClr val="dk2"/>
              </a:buClr>
              <a:buSzPts val="1400"/>
              <a:buFont typeface="Playfair Display"/>
              <a:buChar char="○"/>
              <a:defRPr b="0" i="0" sz="1400" u="none" cap="none" strike="noStrike">
                <a:solidFill>
                  <a:schemeClr val="dk2"/>
                </a:solidFill>
                <a:latin typeface="Playfair Display"/>
                <a:ea typeface="Playfair Display"/>
                <a:cs typeface="Playfair Display"/>
                <a:sym typeface="Playfair Display"/>
              </a:defRPr>
            </a:lvl5pPr>
            <a:lvl6pPr indent="-317500" lvl="5" marL="2743200" marR="0" rtl="0" algn="l">
              <a:lnSpc>
                <a:spcPct val="115000"/>
              </a:lnSpc>
              <a:spcBef>
                <a:spcPts val="1600"/>
              </a:spcBef>
              <a:spcAft>
                <a:spcPts val="0"/>
              </a:spcAft>
              <a:buClr>
                <a:schemeClr val="dk2"/>
              </a:buClr>
              <a:buSzPts val="1400"/>
              <a:buFont typeface="Playfair Display"/>
              <a:buChar char="■"/>
              <a:defRPr b="0" i="0" sz="1400" u="none" cap="none" strike="noStrike">
                <a:solidFill>
                  <a:schemeClr val="dk2"/>
                </a:solidFill>
                <a:latin typeface="Playfair Display"/>
                <a:ea typeface="Playfair Display"/>
                <a:cs typeface="Playfair Display"/>
                <a:sym typeface="Playfair Display"/>
              </a:defRPr>
            </a:lvl6pPr>
            <a:lvl7pPr indent="-317500" lvl="6" marL="3200400" marR="0" rtl="0" algn="l">
              <a:lnSpc>
                <a:spcPct val="115000"/>
              </a:lnSpc>
              <a:spcBef>
                <a:spcPts val="1600"/>
              </a:spcBef>
              <a:spcAft>
                <a:spcPts val="0"/>
              </a:spcAft>
              <a:buClr>
                <a:schemeClr val="dk2"/>
              </a:buClr>
              <a:buSzPts val="1400"/>
              <a:buFont typeface="Playfair Display"/>
              <a:buChar char="●"/>
              <a:defRPr b="0" i="0" sz="1400" u="none" cap="none" strike="noStrike">
                <a:solidFill>
                  <a:schemeClr val="dk2"/>
                </a:solidFill>
                <a:latin typeface="Playfair Display"/>
                <a:ea typeface="Playfair Display"/>
                <a:cs typeface="Playfair Display"/>
                <a:sym typeface="Playfair Display"/>
              </a:defRPr>
            </a:lvl7pPr>
            <a:lvl8pPr indent="-317500" lvl="7" marL="3657600" marR="0" rtl="0" algn="l">
              <a:lnSpc>
                <a:spcPct val="115000"/>
              </a:lnSpc>
              <a:spcBef>
                <a:spcPts val="1600"/>
              </a:spcBef>
              <a:spcAft>
                <a:spcPts val="0"/>
              </a:spcAft>
              <a:buClr>
                <a:schemeClr val="dk2"/>
              </a:buClr>
              <a:buSzPts val="1400"/>
              <a:buFont typeface="Playfair Display"/>
              <a:buChar char="○"/>
              <a:defRPr b="0" i="0" sz="1400" u="none" cap="none" strike="noStrike">
                <a:solidFill>
                  <a:schemeClr val="dk2"/>
                </a:solidFill>
                <a:latin typeface="Playfair Display"/>
                <a:ea typeface="Playfair Display"/>
                <a:cs typeface="Playfair Display"/>
                <a:sym typeface="Playfair Display"/>
              </a:defRPr>
            </a:lvl8pPr>
            <a:lvl9pPr indent="-317500" lvl="8" marL="4114800" marR="0" rtl="0" algn="l">
              <a:lnSpc>
                <a:spcPct val="115000"/>
              </a:lnSpc>
              <a:spcBef>
                <a:spcPts val="1600"/>
              </a:spcBef>
              <a:spcAft>
                <a:spcPts val="1600"/>
              </a:spcAft>
              <a:buClr>
                <a:schemeClr val="dk2"/>
              </a:buClr>
              <a:buSzPts val="1400"/>
              <a:buFont typeface="Playfair Display"/>
              <a:buChar char="■"/>
              <a:defRPr b="0" i="0" sz="1400" u="none" cap="none" strike="noStrike">
                <a:solidFill>
                  <a:schemeClr val="dk2"/>
                </a:solidFill>
                <a:latin typeface="Playfair Display"/>
                <a:ea typeface="Playfair Display"/>
                <a:cs typeface="Playfair Display"/>
                <a:sym typeface="Playfair Display"/>
              </a:defRPr>
            </a:lvl9pPr>
          </a:lstStyle>
          <a:p/>
        </p:txBody>
      </p:sp>
      <p:sp>
        <p:nvSpPr>
          <p:cNvPr id="8" name="Google Shape;8;p47"/>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2.jp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16.png"/><Relationship Id="rId7" Type="http://schemas.openxmlformats.org/officeDocument/2006/relationships/image" Target="../media/image9.png"/><Relationship Id="rId8"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7.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2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2.jpg"/><Relationship Id="rId4" Type="http://schemas.openxmlformats.org/officeDocument/2006/relationships/hyperlink" Target="https://www.youtube.com/watch?v=x5V6BRvRTgY"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 Id="rId3"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 Id="rId3" Type="http://schemas.openxmlformats.org/officeDocument/2006/relationships/image" Target="../media/image24.png"/></Relationships>
</file>

<file path=ppt/slides/_rels/slide38.xml.rels><?xml version="1.0" encoding="UTF-8" standalone="yes"?><Relationships xmlns="http://schemas.openxmlformats.org/package/2006/relationships"><Relationship Id="rId11" Type="http://schemas.openxmlformats.org/officeDocument/2006/relationships/image" Target="../media/image55.png"/><Relationship Id="rId10" Type="http://schemas.openxmlformats.org/officeDocument/2006/relationships/image" Target="../media/image25.png"/><Relationship Id="rId13" Type="http://schemas.openxmlformats.org/officeDocument/2006/relationships/image" Target="../media/image30.png"/><Relationship Id="rId12" Type="http://schemas.openxmlformats.org/officeDocument/2006/relationships/image" Target="../media/image35.png"/><Relationship Id="rId1" Type="http://schemas.openxmlformats.org/officeDocument/2006/relationships/slideLayout" Target="../slideLayouts/slideLayout10.xml"/><Relationship Id="rId2" Type="http://schemas.openxmlformats.org/officeDocument/2006/relationships/notesSlide" Target="../notesSlides/notesSlide38.xml"/><Relationship Id="rId3"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7.png"/><Relationship Id="rId15" Type="http://schemas.openxmlformats.org/officeDocument/2006/relationships/image" Target="../media/image37.png"/><Relationship Id="rId14" Type="http://schemas.openxmlformats.org/officeDocument/2006/relationships/image" Target="../media/image40.png"/><Relationship Id="rId17" Type="http://schemas.openxmlformats.org/officeDocument/2006/relationships/image" Target="../media/image33.png"/><Relationship Id="rId16" Type="http://schemas.openxmlformats.org/officeDocument/2006/relationships/image" Target="../media/image48.png"/><Relationship Id="rId5" Type="http://schemas.openxmlformats.org/officeDocument/2006/relationships/image" Target="../media/image21.png"/><Relationship Id="rId6" Type="http://schemas.openxmlformats.org/officeDocument/2006/relationships/image" Target="../media/image31.png"/><Relationship Id="rId7" Type="http://schemas.openxmlformats.org/officeDocument/2006/relationships/image" Target="../media/image23.png"/><Relationship Id="rId8" Type="http://schemas.openxmlformats.org/officeDocument/2006/relationships/image" Target="../media/image22.png"/></Relationships>
</file>

<file path=ppt/slides/_rels/slide39.xml.rels><?xml version="1.0" encoding="UTF-8" standalone="yes"?><Relationships xmlns="http://schemas.openxmlformats.org/package/2006/relationships"><Relationship Id="rId11" Type="http://schemas.openxmlformats.org/officeDocument/2006/relationships/image" Target="../media/image47.png"/><Relationship Id="rId10" Type="http://schemas.openxmlformats.org/officeDocument/2006/relationships/image" Target="../media/image44.png"/><Relationship Id="rId13" Type="http://schemas.openxmlformats.org/officeDocument/2006/relationships/image" Target="../media/image49.png"/><Relationship Id="rId12" Type="http://schemas.openxmlformats.org/officeDocument/2006/relationships/image" Target="../media/image58.png"/><Relationship Id="rId1" Type="http://schemas.openxmlformats.org/officeDocument/2006/relationships/slideLayout" Target="../slideLayouts/slideLayout10.xml"/><Relationship Id="rId2" Type="http://schemas.openxmlformats.org/officeDocument/2006/relationships/notesSlide" Target="../notesSlides/notesSlide39.xml"/><Relationship Id="rId3" Type="http://schemas.openxmlformats.org/officeDocument/2006/relationships/image" Target="../media/image36.png"/><Relationship Id="rId4" Type="http://schemas.openxmlformats.org/officeDocument/2006/relationships/image" Target="../media/image39.png"/><Relationship Id="rId9" Type="http://schemas.openxmlformats.org/officeDocument/2006/relationships/image" Target="../media/image51.png"/><Relationship Id="rId15" Type="http://schemas.openxmlformats.org/officeDocument/2006/relationships/image" Target="../media/image62.png"/><Relationship Id="rId14" Type="http://schemas.openxmlformats.org/officeDocument/2006/relationships/image" Target="../media/image52.png"/><Relationship Id="rId5" Type="http://schemas.openxmlformats.org/officeDocument/2006/relationships/image" Target="../media/image54.png"/><Relationship Id="rId6" Type="http://schemas.openxmlformats.org/officeDocument/2006/relationships/image" Target="../media/image46.png"/><Relationship Id="rId7" Type="http://schemas.openxmlformats.org/officeDocument/2006/relationships/image" Target="../media/image41.png"/><Relationship Id="rId8"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hyperlink" Target="https://www.pelisplanet.com/ver-jorobado-notre-dame-online/" TargetMode="External"/><Relationship Id="rId5" Type="http://schemas.openxmlformats.org/officeDocument/2006/relationships/hyperlink" Target="https://www.youtube.com/watch?v=YkjxKKM7AjU&amp;list=PLVtH1q_l8JQPEnakHmNyzKyM_ZgdABsM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 Id="rId3" Type="http://schemas.openxmlformats.org/officeDocument/2006/relationships/image" Target="../media/image53.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 Id="rId3" Type="http://schemas.openxmlformats.org/officeDocument/2006/relationships/image" Target="../media/image5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2.xml"/><Relationship Id="rId3"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vmlDrawing" Target="../drawings/vmlDrawing1.vml"/><Relationship Id="rId4" Type="http://schemas.openxmlformats.org/officeDocument/2006/relationships/hyperlink" Target="https://www.youtube.com/watch?v=HCjNJDNzw8Y" TargetMode="External"/><Relationship Id="rId5" Type="http://schemas.openxmlformats.org/officeDocument/2006/relationships/package" Target="../embeddings/Microsoft_Office_Word_Document1.docx"/><Relationship Id="rId6" Type="http://schemas.openxmlformats.org/officeDocument/2006/relationships/package" Target="../embeddings/Microsoft_Office_Word_Document1.docx"/><Relationship Id="rId7" Type="http://schemas.openxmlformats.org/officeDocument/2006/relationships/image" Target="../media/image5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6.xml"/><Relationship Id="rId3" Type="http://schemas.openxmlformats.org/officeDocument/2006/relationships/vmlDrawing" Target="../drawings/vmlDrawing2.vml"/><Relationship Id="rId4" Type="http://schemas.openxmlformats.org/officeDocument/2006/relationships/package" Target="../embeddings/Microsoft_Office_Word_Document2.docx"/><Relationship Id="rId5" Type="http://schemas.openxmlformats.org/officeDocument/2006/relationships/package" Target="../embeddings/Microsoft_Office_Word_Document2.docx"/><Relationship Id="rId6" Type="http://schemas.openxmlformats.org/officeDocument/2006/relationships/image" Target="../media/image5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7.xml"/><Relationship Id="rId3" Type="http://schemas.openxmlformats.org/officeDocument/2006/relationships/image" Target="../media/image61.png"/><Relationship Id="rId4" Type="http://schemas.openxmlformats.org/officeDocument/2006/relationships/hyperlink" Target="https://www.youtube.com/watch?v=TLT6ZQSgwC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 name="Shape 63"/>
        <p:cNvGrpSpPr/>
        <p:nvPr/>
      </p:nvGrpSpPr>
      <p:grpSpPr>
        <a:xfrm>
          <a:off x="0" y="0"/>
          <a:ext cx="0" cy="0"/>
          <a:chOff x="0" y="0"/>
          <a:chExt cx="0" cy="0"/>
        </a:xfrm>
      </p:grpSpPr>
      <p:sp>
        <p:nvSpPr>
          <p:cNvPr id="64" name="Google Shape;64;p1"/>
          <p:cNvSpPr txBox="1"/>
          <p:nvPr>
            <p:ph type="ctrTitle"/>
          </p:nvPr>
        </p:nvSpPr>
        <p:spPr>
          <a:xfrm>
            <a:off x="344250" y="1403850"/>
            <a:ext cx="8455500" cy="2146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800"/>
              <a:buNone/>
            </a:pPr>
            <a:r>
              <a:rPr lang="es" sz="4800"/>
              <a:t>La experiencia del amor y los inicios de la Modernidad</a:t>
            </a:r>
            <a:endParaRPr sz="4800"/>
          </a:p>
        </p:txBody>
      </p:sp>
      <p:sp>
        <p:nvSpPr>
          <p:cNvPr id="65" name="Google Shape;65;p1"/>
          <p:cNvSpPr txBox="1"/>
          <p:nvPr>
            <p:ph idx="1" type="subTitle"/>
          </p:nvPr>
        </p:nvSpPr>
        <p:spPr>
          <a:xfrm>
            <a:off x="344250" y="3550650"/>
            <a:ext cx="4910100" cy="577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lang="es"/>
              <a:t>Proyecto articulación Mayo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145" name="Shape 145"/>
        <p:cNvGrpSpPr/>
        <p:nvPr/>
      </p:nvGrpSpPr>
      <p:grpSpPr>
        <a:xfrm>
          <a:off x="0" y="0"/>
          <a:ext cx="0" cy="0"/>
          <a:chOff x="0" y="0"/>
          <a:chExt cx="0" cy="0"/>
        </a:xfrm>
      </p:grpSpPr>
      <p:sp>
        <p:nvSpPr>
          <p:cNvPr id="146" name="Google Shape;146;p10"/>
          <p:cNvSpPr txBox="1"/>
          <p:nvPr>
            <p:ph type="title"/>
          </p:nvPr>
        </p:nvSpPr>
        <p:spPr>
          <a:xfrm>
            <a:off x="265500" y="1081675"/>
            <a:ext cx="4045200" cy="1786200"/>
          </a:xfrm>
          <a:prstGeom prst="rect">
            <a:avLst/>
          </a:prstGeom>
          <a:solidFill>
            <a:srgbClr val="B7B7B7"/>
          </a:solid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200"/>
              <a:buNone/>
            </a:pPr>
            <a:r>
              <a:rPr b="1" lang="es">
                <a:solidFill>
                  <a:schemeClr val="accent3"/>
                </a:solidFill>
                <a:latin typeface="Amatic SC"/>
                <a:ea typeface="Amatic SC"/>
                <a:cs typeface="Amatic SC"/>
                <a:sym typeface="Amatic SC"/>
              </a:rPr>
              <a:t>características de los personajes </a:t>
            </a:r>
            <a:endParaRPr b="1">
              <a:solidFill>
                <a:schemeClr val="accent3"/>
              </a:solidFill>
              <a:latin typeface="Amatic SC"/>
              <a:ea typeface="Amatic SC"/>
              <a:cs typeface="Amatic SC"/>
              <a:sym typeface="Amatic SC"/>
            </a:endParaRPr>
          </a:p>
        </p:txBody>
      </p:sp>
      <p:sp>
        <p:nvSpPr>
          <p:cNvPr id="147" name="Google Shape;147;p10"/>
          <p:cNvSpPr txBox="1"/>
          <p:nvPr>
            <p:ph idx="2" type="body"/>
          </p:nvPr>
        </p:nvSpPr>
        <p:spPr>
          <a:xfrm>
            <a:off x="4694125" y="125700"/>
            <a:ext cx="4323300" cy="4892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800"/>
              <a:buNone/>
            </a:pPr>
            <a:r>
              <a:rPr b="1" lang="es">
                <a:solidFill>
                  <a:schemeClr val="dk2"/>
                </a:solidFill>
                <a:latin typeface="Amatic SC"/>
                <a:ea typeface="Amatic SC"/>
                <a:cs typeface="Amatic SC"/>
                <a:sym typeface="Amatic SC"/>
              </a:rPr>
              <a:t>protagonista: es aquel en quien se centran los acontecimientos, posee mayor importancia que el resto de los personajes y generalmente intenta alcanzar un objetivo durante el desarrollo de la historia.</a:t>
            </a:r>
            <a:endParaRPr b="1">
              <a:solidFill>
                <a:schemeClr val="dk2"/>
              </a:solidFill>
              <a:latin typeface="Amatic SC"/>
              <a:ea typeface="Amatic SC"/>
              <a:cs typeface="Amatic SC"/>
              <a:sym typeface="Amatic SC"/>
            </a:endParaRPr>
          </a:p>
          <a:p>
            <a:pPr indent="0" lvl="0" marL="0" rtl="0" algn="l">
              <a:lnSpc>
                <a:spcPct val="115000"/>
              </a:lnSpc>
              <a:spcBef>
                <a:spcPts val="1600"/>
              </a:spcBef>
              <a:spcAft>
                <a:spcPts val="0"/>
              </a:spcAft>
              <a:buSzPts val="1800"/>
              <a:buNone/>
            </a:pPr>
            <a:r>
              <a:rPr b="1" lang="es">
                <a:solidFill>
                  <a:schemeClr val="dk2"/>
                </a:solidFill>
                <a:latin typeface="Amatic SC"/>
                <a:ea typeface="Amatic SC"/>
                <a:cs typeface="Amatic SC"/>
                <a:sym typeface="Amatic SC"/>
              </a:rPr>
              <a:t>antagonista: es un personaje que también posee gran relevancia dentro de la historia, sin embargo su función principal es impedir a como dé lugar que el personaje principal alcance su objetivo.</a:t>
            </a:r>
            <a:endParaRPr b="1">
              <a:solidFill>
                <a:schemeClr val="dk2"/>
              </a:solidFill>
              <a:latin typeface="Amatic SC"/>
              <a:ea typeface="Amatic SC"/>
              <a:cs typeface="Amatic SC"/>
              <a:sym typeface="Amatic SC"/>
            </a:endParaRPr>
          </a:p>
          <a:p>
            <a:pPr indent="0" lvl="0" marL="0" rtl="0" algn="l">
              <a:lnSpc>
                <a:spcPct val="115000"/>
              </a:lnSpc>
              <a:spcBef>
                <a:spcPts val="1600"/>
              </a:spcBef>
              <a:spcAft>
                <a:spcPts val="1600"/>
              </a:spcAft>
              <a:buSzPts val="1800"/>
              <a:buNone/>
            </a:pPr>
            <a:r>
              <a:rPr b="1" lang="es">
                <a:solidFill>
                  <a:schemeClr val="dk2"/>
                </a:solidFill>
                <a:latin typeface="Amatic SC"/>
                <a:ea typeface="Amatic SC"/>
                <a:cs typeface="Amatic SC"/>
                <a:sym typeface="Amatic SC"/>
              </a:rPr>
              <a:t>personajes secundarios: tienen una participación menor dentro de la historia, en oportunidades acompañan al protagonista o antagonista, y no poseen mayor relevancia dentro de los acontecimientos. en algunos casos cumplen el rol de narradores testigos.</a:t>
            </a:r>
            <a:endParaRPr b="1">
              <a:solidFill>
                <a:schemeClr val="dk2"/>
              </a:solidFill>
              <a:latin typeface="Amatic SC"/>
              <a:ea typeface="Amatic SC"/>
              <a:cs typeface="Amatic SC"/>
              <a:sym typeface="Amatic SC"/>
            </a:endParaRPr>
          </a:p>
        </p:txBody>
      </p:sp>
      <p:sp>
        <p:nvSpPr>
          <p:cNvPr id="148" name="Google Shape;148;p10"/>
          <p:cNvSpPr txBox="1"/>
          <p:nvPr>
            <p:ph idx="1" type="subTitle"/>
          </p:nvPr>
        </p:nvSpPr>
        <p:spPr>
          <a:xfrm>
            <a:off x="265500" y="2921401"/>
            <a:ext cx="4045200" cy="134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100"/>
              <a:buNone/>
            </a:pPr>
            <a:r>
              <a:rPr b="1" lang="es">
                <a:latin typeface="Amatic SC"/>
                <a:ea typeface="Amatic SC"/>
                <a:cs typeface="Amatic SC"/>
                <a:sym typeface="Amatic SC"/>
              </a:rPr>
              <a:t>dentro de toda narración encontraremos diferentes tipos de personajes, que cumpplirán un rol determinado según la relevancia que se le otorgue a cada uno de ellos.</a:t>
            </a:r>
            <a:endParaRPr b="1">
              <a:latin typeface="Amatic SC"/>
              <a:ea typeface="Amatic SC"/>
              <a:cs typeface="Amatic SC"/>
              <a:sym typeface="Amatic S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11"/>
          <p:cNvSpPr txBox="1"/>
          <p:nvPr>
            <p:ph type="title"/>
          </p:nvPr>
        </p:nvSpPr>
        <p:spPr>
          <a:xfrm>
            <a:off x="490250" y="526350"/>
            <a:ext cx="5618700" cy="40908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5400"/>
              <a:buNone/>
            </a:pPr>
            <a:r>
              <a:rPr b="1" lang="es">
                <a:solidFill>
                  <a:schemeClr val="accent3"/>
                </a:solidFill>
                <a:latin typeface="Amatic SC"/>
                <a:ea typeface="Amatic SC"/>
                <a:cs typeface="Amatic SC"/>
                <a:sym typeface="Amatic SC"/>
              </a:rPr>
              <a:t>estereotipos de personajes </a:t>
            </a:r>
            <a:endParaRPr b="1">
              <a:solidFill>
                <a:schemeClr val="accent3"/>
              </a:solidFill>
              <a:latin typeface="Amatic SC"/>
              <a:ea typeface="Amatic SC"/>
              <a:cs typeface="Amatic SC"/>
              <a:sym typeface="Amatic S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157" name="Shape 157"/>
        <p:cNvGrpSpPr/>
        <p:nvPr/>
      </p:nvGrpSpPr>
      <p:grpSpPr>
        <a:xfrm>
          <a:off x="0" y="0"/>
          <a:ext cx="0" cy="0"/>
          <a:chOff x="0" y="0"/>
          <a:chExt cx="0" cy="0"/>
        </a:xfrm>
      </p:grpSpPr>
      <p:sp>
        <p:nvSpPr>
          <p:cNvPr id="158" name="Google Shape;158;p12"/>
          <p:cNvSpPr txBox="1"/>
          <p:nvPr>
            <p:ph type="title"/>
          </p:nvPr>
        </p:nvSpPr>
        <p:spPr>
          <a:xfrm>
            <a:off x="299125" y="432450"/>
            <a:ext cx="8265000" cy="4416600"/>
          </a:xfrm>
          <a:prstGeom prst="rect">
            <a:avLst/>
          </a:prstGeom>
          <a:solidFill>
            <a:srgbClr val="D9D9D9"/>
          </a:solidFill>
          <a:ln cap="flat" cmpd="sng" w="38100">
            <a:solidFill>
              <a:srgbClr val="666666"/>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s">
                <a:solidFill>
                  <a:schemeClr val="accent3"/>
                </a:solidFill>
                <a:latin typeface="Amatic SC"/>
                <a:ea typeface="Amatic SC"/>
                <a:cs typeface="Amatic SC"/>
                <a:sym typeface="Amatic SC"/>
              </a:rPr>
              <a:t>los estereotipos de personajes o personajes tipo, son todos aquellos que podemos reconocer ya sea por sus características culturales, personalidad, formas de hablar, de vestir, entre otras.</a:t>
            </a:r>
            <a:endParaRPr b="1">
              <a:solidFill>
                <a:schemeClr val="accent3"/>
              </a:solidFill>
              <a:latin typeface="Amatic SC"/>
              <a:ea typeface="Amatic SC"/>
              <a:cs typeface="Amatic SC"/>
              <a:sym typeface="Amatic SC"/>
            </a:endParaRPr>
          </a:p>
          <a:p>
            <a:pPr indent="0" lvl="0" marL="0" rtl="0" algn="l">
              <a:lnSpc>
                <a:spcPct val="100000"/>
              </a:lnSpc>
              <a:spcBef>
                <a:spcPts val="0"/>
              </a:spcBef>
              <a:spcAft>
                <a:spcPts val="0"/>
              </a:spcAft>
              <a:buSzPts val="3000"/>
              <a:buNone/>
            </a:pPr>
            <a:r>
              <a:rPr b="1" lang="es">
                <a:solidFill>
                  <a:schemeClr val="accent3"/>
                </a:solidFill>
                <a:latin typeface="Amatic SC"/>
                <a:ea typeface="Amatic SC"/>
                <a:cs typeface="Amatic SC"/>
                <a:sym typeface="Amatic SC"/>
              </a:rPr>
              <a:t>entre ellos podemos encontrar:</a:t>
            </a:r>
            <a:endParaRPr b="1">
              <a:solidFill>
                <a:schemeClr val="accent3"/>
              </a:solidFill>
              <a:latin typeface="Amatic SC"/>
              <a:ea typeface="Amatic SC"/>
              <a:cs typeface="Amatic SC"/>
              <a:sym typeface="Amatic SC"/>
            </a:endParaRPr>
          </a:p>
          <a:p>
            <a:pPr indent="-419100" lvl="0" marL="457200" rtl="0" algn="l">
              <a:lnSpc>
                <a:spcPct val="100000"/>
              </a:lnSpc>
              <a:spcBef>
                <a:spcPts val="0"/>
              </a:spcBef>
              <a:spcAft>
                <a:spcPts val="0"/>
              </a:spcAft>
              <a:buClr>
                <a:schemeClr val="accent5"/>
              </a:buClr>
              <a:buSzPts val="3000"/>
              <a:buFont typeface="Amatic SC"/>
              <a:buChar char="-"/>
            </a:pPr>
            <a:r>
              <a:rPr b="1" lang="es">
                <a:solidFill>
                  <a:schemeClr val="accent5"/>
                </a:solidFill>
                <a:latin typeface="Amatic SC"/>
                <a:ea typeface="Amatic SC"/>
                <a:cs typeface="Amatic SC"/>
                <a:sym typeface="Amatic SC"/>
              </a:rPr>
              <a:t>la doncella</a:t>
            </a:r>
            <a:endParaRPr b="1">
              <a:solidFill>
                <a:schemeClr val="accent5"/>
              </a:solidFill>
              <a:latin typeface="Amatic SC"/>
              <a:ea typeface="Amatic SC"/>
              <a:cs typeface="Amatic SC"/>
              <a:sym typeface="Amatic SC"/>
            </a:endParaRPr>
          </a:p>
          <a:p>
            <a:pPr indent="-419100" lvl="0" marL="457200" rtl="0" algn="l">
              <a:lnSpc>
                <a:spcPct val="100000"/>
              </a:lnSpc>
              <a:spcBef>
                <a:spcPts val="0"/>
              </a:spcBef>
              <a:spcAft>
                <a:spcPts val="0"/>
              </a:spcAft>
              <a:buClr>
                <a:schemeClr val="accent5"/>
              </a:buClr>
              <a:buSzPts val="3000"/>
              <a:buFont typeface="Amatic SC"/>
              <a:buChar char="-"/>
            </a:pPr>
            <a:r>
              <a:rPr b="1" lang="es">
                <a:solidFill>
                  <a:schemeClr val="accent5"/>
                </a:solidFill>
                <a:latin typeface="Amatic SC"/>
                <a:ea typeface="Amatic SC"/>
                <a:cs typeface="Amatic SC"/>
                <a:sym typeface="Amatic SC"/>
              </a:rPr>
              <a:t>don juan</a:t>
            </a:r>
            <a:endParaRPr b="1">
              <a:solidFill>
                <a:schemeClr val="accent5"/>
              </a:solidFill>
              <a:latin typeface="Amatic SC"/>
              <a:ea typeface="Amatic SC"/>
              <a:cs typeface="Amatic SC"/>
              <a:sym typeface="Amatic SC"/>
            </a:endParaRPr>
          </a:p>
          <a:p>
            <a:pPr indent="-419100" lvl="0" marL="457200" rtl="0" algn="l">
              <a:lnSpc>
                <a:spcPct val="100000"/>
              </a:lnSpc>
              <a:spcBef>
                <a:spcPts val="0"/>
              </a:spcBef>
              <a:spcAft>
                <a:spcPts val="0"/>
              </a:spcAft>
              <a:buClr>
                <a:schemeClr val="accent5"/>
              </a:buClr>
              <a:buSzPts val="3000"/>
              <a:buFont typeface="Amatic SC"/>
              <a:buChar char="-"/>
            </a:pPr>
            <a:r>
              <a:rPr b="1" lang="es">
                <a:solidFill>
                  <a:schemeClr val="accent5"/>
                </a:solidFill>
                <a:latin typeface="Amatic SC"/>
                <a:ea typeface="Amatic SC"/>
                <a:cs typeface="Amatic SC"/>
                <a:sym typeface="Amatic SC"/>
              </a:rPr>
              <a:t>el pícaro</a:t>
            </a:r>
            <a:endParaRPr b="1">
              <a:solidFill>
                <a:schemeClr val="accent5"/>
              </a:solidFill>
              <a:latin typeface="Amatic SC"/>
              <a:ea typeface="Amatic SC"/>
              <a:cs typeface="Amatic SC"/>
              <a:sym typeface="Amatic SC"/>
            </a:endParaRPr>
          </a:p>
          <a:p>
            <a:pPr indent="-419100" lvl="0" marL="457200" rtl="0" algn="l">
              <a:lnSpc>
                <a:spcPct val="100000"/>
              </a:lnSpc>
              <a:spcBef>
                <a:spcPts val="0"/>
              </a:spcBef>
              <a:spcAft>
                <a:spcPts val="0"/>
              </a:spcAft>
              <a:buClr>
                <a:schemeClr val="accent5"/>
              </a:buClr>
              <a:buSzPts val="3000"/>
              <a:buFont typeface="Amatic SC"/>
              <a:buChar char="-"/>
            </a:pPr>
            <a:r>
              <a:rPr b="1" lang="es">
                <a:solidFill>
                  <a:schemeClr val="accent5"/>
                </a:solidFill>
                <a:latin typeface="Amatic SC"/>
                <a:ea typeface="Amatic SC"/>
                <a:cs typeface="Amatic SC"/>
                <a:sym typeface="Amatic SC"/>
              </a:rPr>
              <a:t>la madrastra</a:t>
            </a:r>
            <a:endParaRPr b="1">
              <a:solidFill>
                <a:schemeClr val="accent5"/>
              </a:solidFill>
              <a:latin typeface="Amatic SC"/>
              <a:ea typeface="Amatic SC"/>
              <a:cs typeface="Amatic SC"/>
              <a:sym typeface="Amatic SC"/>
            </a:endParaRPr>
          </a:p>
          <a:p>
            <a:pPr indent="-419100" lvl="0" marL="457200" rtl="0" algn="l">
              <a:lnSpc>
                <a:spcPct val="100000"/>
              </a:lnSpc>
              <a:spcBef>
                <a:spcPts val="0"/>
              </a:spcBef>
              <a:spcAft>
                <a:spcPts val="0"/>
              </a:spcAft>
              <a:buClr>
                <a:schemeClr val="accent5"/>
              </a:buClr>
              <a:buSzPts val="3000"/>
              <a:buFont typeface="Amatic SC"/>
              <a:buChar char="-"/>
            </a:pPr>
            <a:r>
              <a:rPr b="1" lang="es">
                <a:solidFill>
                  <a:schemeClr val="accent5"/>
                </a:solidFill>
                <a:latin typeface="Amatic SC"/>
                <a:ea typeface="Amatic SC"/>
                <a:cs typeface="Amatic SC"/>
                <a:sym typeface="Amatic SC"/>
              </a:rPr>
              <a:t>el héroe, etc.</a:t>
            </a:r>
            <a:endParaRPr b="1">
              <a:solidFill>
                <a:schemeClr val="accent5"/>
              </a:solidFill>
              <a:latin typeface="Amatic SC"/>
              <a:ea typeface="Amatic SC"/>
              <a:cs typeface="Amatic SC"/>
              <a:sym typeface="Amatic S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62" name="Shape 162"/>
        <p:cNvGrpSpPr/>
        <p:nvPr/>
      </p:nvGrpSpPr>
      <p:grpSpPr>
        <a:xfrm>
          <a:off x="0" y="0"/>
          <a:ext cx="0" cy="0"/>
          <a:chOff x="0" y="0"/>
          <a:chExt cx="0" cy="0"/>
        </a:xfrm>
      </p:grpSpPr>
      <p:grpSp>
        <p:nvGrpSpPr>
          <p:cNvPr id="163" name="Google Shape;163;p13"/>
          <p:cNvGrpSpPr/>
          <p:nvPr/>
        </p:nvGrpSpPr>
        <p:grpSpPr>
          <a:xfrm>
            <a:off x="326558" y="445898"/>
            <a:ext cx="1758323" cy="4251685"/>
            <a:chOff x="984170" y="283725"/>
            <a:chExt cx="2224880" cy="4076400"/>
          </a:xfrm>
        </p:grpSpPr>
        <p:sp>
          <p:nvSpPr>
            <p:cNvPr id="164" name="Google Shape;164;p13"/>
            <p:cNvSpPr/>
            <p:nvPr/>
          </p:nvSpPr>
          <p:spPr>
            <a:xfrm>
              <a:off x="1178650" y="283725"/>
              <a:ext cx="2030400" cy="4076400"/>
            </a:xfrm>
            <a:prstGeom prst="rect">
              <a:avLst/>
            </a:prstGeom>
            <a:solidFill>
              <a:srgbClr val="AC11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13"/>
            <p:cNvSpPr/>
            <p:nvPr/>
          </p:nvSpPr>
          <p:spPr>
            <a:xfrm>
              <a:off x="1118210" y="341749"/>
              <a:ext cx="2030400" cy="2490600"/>
            </a:xfrm>
            <a:prstGeom prst="rect">
              <a:avLst/>
            </a:prstGeom>
            <a:solidFill>
              <a:srgbClr val="EFEFEF"/>
            </a:solidFill>
            <a:ln cap="flat" cmpd="sng" w="19050">
              <a:solidFill>
                <a:srgbClr val="B6124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13"/>
            <p:cNvSpPr/>
            <p:nvPr/>
          </p:nvSpPr>
          <p:spPr>
            <a:xfrm>
              <a:off x="1233922" y="1225064"/>
              <a:ext cx="1815000" cy="1504800"/>
            </a:xfrm>
            <a:prstGeom prst="rect">
              <a:avLst/>
            </a:prstGeom>
            <a:solidFill>
              <a:srgbClr val="EFEFE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SzPts val="1100"/>
                <a:buFont typeface="Arial"/>
                <a:buNone/>
              </a:pPr>
              <a:r>
                <a:rPr b="1" i="0" lang="es" sz="1600" u="none" cap="none" strike="noStrike">
                  <a:solidFill>
                    <a:srgbClr val="B61249"/>
                  </a:solidFill>
                  <a:latin typeface="Amatic SC"/>
                  <a:ea typeface="Amatic SC"/>
                  <a:cs typeface="Amatic SC"/>
                  <a:sym typeface="Amatic SC"/>
                </a:rPr>
                <a:t>mujer joven de aspecto virginal, dotada de cualidades positivas como belleza, simpatía y gracia</a:t>
              </a:r>
              <a:endParaRPr b="1" i="0" sz="1600" u="none" cap="none" strike="noStrike">
                <a:solidFill>
                  <a:srgbClr val="B61249"/>
                </a:solidFill>
                <a:latin typeface="Amatic SC"/>
                <a:ea typeface="Amatic SC"/>
                <a:cs typeface="Amatic SC"/>
                <a:sym typeface="Amatic SC"/>
              </a:endParaRPr>
            </a:p>
          </p:txBody>
        </p:sp>
        <p:sp>
          <p:nvSpPr>
            <p:cNvPr id="167" name="Google Shape;167;p13"/>
            <p:cNvSpPr/>
            <p:nvPr/>
          </p:nvSpPr>
          <p:spPr>
            <a:xfrm>
              <a:off x="1233923" y="1846625"/>
              <a:ext cx="1815000" cy="829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700"/>
                <a:buFont typeface="Arial"/>
                <a:buNone/>
              </a:pPr>
              <a:r>
                <a:t/>
              </a:r>
              <a:endParaRPr b="0" i="0" sz="700" u="none" cap="none" strike="noStrike">
                <a:solidFill>
                  <a:srgbClr val="B61249"/>
                </a:solidFill>
                <a:latin typeface="Roboto"/>
                <a:ea typeface="Roboto"/>
                <a:cs typeface="Roboto"/>
                <a:sym typeface="Roboto"/>
              </a:endParaRPr>
            </a:p>
          </p:txBody>
        </p:sp>
        <p:sp>
          <p:nvSpPr>
            <p:cNvPr id="168" name="Google Shape;168;p13"/>
            <p:cNvSpPr/>
            <p:nvPr/>
          </p:nvSpPr>
          <p:spPr>
            <a:xfrm>
              <a:off x="1233850" y="470600"/>
              <a:ext cx="1815000" cy="67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800"/>
                <a:buFont typeface="Arial"/>
                <a:buNone/>
              </a:pPr>
              <a:r>
                <a:rPr b="1" i="0" lang="es" sz="3800" u="none" cap="none" strike="noStrike">
                  <a:solidFill>
                    <a:srgbClr val="B61249"/>
                  </a:solidFill>
                  <a:latin typeface="Amatic SC"/>
                  <a:ea typeface="Amatic SC"/>
                  <a:cs typeface="Amatic SC"/>
                  <a:sym typeface="Amatic SC"/>
                </a:rPr>
                <a:t>doncella</a:t>
              </a:r>
              <a:endParaRPr b="1" i="0" sz="3800" u="none" cap="none" strike="noStrike">
                <a:solidFill>
                  <a:srgbClr val="B61249"/>
                </a:solidFill>
                <a:latin typeface="Amatic SC"/>
                <a:ea typeface="Amatic SC"/>
                <a:cs typeface="Amatic SC"/>
                <a:sym typeface="Amatic SC"/>
              </a:endParaRPr>
            </a:p>
          </p:txBody>
        </p:sp>
        <p:sp>
          <p:nvSpPr>
            <p:cNvPr id="169" name="Google Shape;169;p13"/>
            <p:cNvSpPr/>
            <p:nvPr/>
          </p:nvSpPr>
          <p:spPr>
            <a:xfrm rot="5400000">
              <a:off x="1938854" y="2785391"/>
              <a:ext cx="389100" cy="278100"/>
            </a:xfrm>
            <a:prstGeom prst="rightArrow">
              <a:avLst>
                <a:gd fmla="val 34239" name="adj1"/>
                <a:gd fmla="val 57035" name="adj2"/>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13"/>
            <p:cNvSpPr/>
            <p:nvPr/>
          </p:nvSpPr>
          <p:spPr>
            <a:xfrm>
              <a:off x="984170" y="3172455"/>
              <a:ext cx="2145000" cy="1085400"/>
            </a:xfrm>
            <a:prstGeom prst="rect">
              <a:avLst/>
            </a:prstGeom>
            <a:noFill/>
            <a:ln>
              <a:noFill/>
            </a:ln>
          </p:spPr>
          <p:txBody>
            <a:bodyPr anchorCtr="0" anchor="t" bIns="91425" lIns="91425" spcFirstLastPara="1" rIns="91425" wrap="square" tIns="91425">
              <a:noAutofit/>
            </a:bodyPr>
            <a:lstStyle/>
            <a:p>
              <a:pPr indent="0" lvl="0" marL="457200" marR="0" rtl="0" algn="l">
                <a:lnSpc>
                  <a:spcPct val="150000"/>
                </a:lnSpc>
                <a:spcBef>
                  <a:spcPts val="0"/>
                </a:spcBef>
                <a:spcAft>
                  <a:spcPts val="0"/>
                </a:spcAft>
                <a:buClr>
                  <a:srgbClr val="000000"/>
                </a:buClr>
                <a:buSzPts val="1500"/>
                <a:buFont typeface="Arial"/>
                <a:buNone/>
              </a:pPr>
              <a:r>
                <a:t/>
              </a:r>
              <a:endParaRPr b="0" i="0" sz="1500" u="none" cap="none" strike="noStrike">
                <a:solidFill>
                  <a:srgbClr val="FFFFFF"/>
                </a:solidFill>
                <a:latin typeface="Amatic SC"/>
                <a:ea typeface="Amatic SC"/>
                <a:cs typeface="Amatic SC"/>
                <a:sym typeface="Amatic SC"/>
              </a:endParaRPr>
            </a:p>
          </p:txBody>
        </p:sp>
      </p:grpSp>
      <p:grpSp>
        <p:nvGrpSpPr>
          <p:cNvPr id="171" name="Google Shape;171;p13"/>
          <p:cNvGrpSpPr/>
          <p:nvPr/>
        </p:nvGrpSpPr>
        <p:grpSpPr>
          <a:xfrm>
            <a:off x="-2351318" y="445910"/>
            <a:ext cx="6142507" cy="4251685"/>
            <a:chOff x="-3111727" y="359324"/>
            <a:chExt cx="7772374" cy="4076400"/>
          </a:xfrm>
        </p:grpSpPr>
        <p:sp>
          <p:nvSpPr>
            <p:cNvPr id="172" name="Google Shape;172;p13"/>
            <p:cNvSpPr/>
            <p:nvPr/>
          </p:nvSpPr>
          <p:spPr>
            <a:xfrm>
              <a:off x="2618863" y="359324"/>
              <a:ext cx="2030400" cy="4076400"/>
            </a:xfrm>
            <a:prstGeom prst="rect">
              <a:avLst/>
            </a:prstGeom>
            <a:solidFill>
              <a:srgbClr val="AC11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13"/>
            <p:cNvSpPr/>
            <p:nvPr/>
          </p:nvSpPr>
          <p:spPr>
            <a:xfrm>
              <a:off x="2630247" y="411188"/>
              <a:ext cx="2030400" cy="2490600"/>
            </a:xfrm>
            <a:prstGeom prst="rect">
              <a:avLst/>
            </a:prstGeom>
            <a:solidFill>
              <a:srgbClr val="EFEFEF"/>
            </a:solidFill>
            <a:ln cap="flat" cmpd="sng" w="19050">
              <a:solidFill>
                <a:srgbClr val="B6124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13"/>
            <p:cNvSpPr/>
            <p:nvPr/>
          </p:nvSpPr>
          <p:spPr>
            <a:xfrm>
              <a:off x="2726584" y="1086186"/>
              <a:ext cx="1815000" cy="173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s" sz="1500" u="none" cap="none" strike="noStrike">
                  <a:solidFill>
                    <a:srgbClr val="980000"/>
                  </a:solidFill>
                  <a:latin typeface="Amatic SC"/>
                  <a:ea typeface="Amatic SC"/>
                  <a:cs typeface="Amatic SC"/>
                  <a:sym typeface="Amatic SC"/>
                </a:rPr>
                <a:t>Es un tipo de hombre que toma a la mujer como una presa de caza. Hay tres elementos que lo caracterizan: la seducción, el engaño, la huida.</a:t>
              </a:r>
              <a:endParaRPr b="1" i="0" sz="1300" u="none" cap="none" strike="noStrike">
                <a:solidFill>
                  <a:srgbClr val="980000"/>
                </a:solidFill>
                <a:latin typeface="Amatic SC"/>
                <a:ea typeface="Amatic SC"/>
                <a:cs typeface="Amatic SC"/>
                <a:sym typeface="Amatic SC"/>
              </a:endParaRPr>
            </a:p>
          </p:txBody>
        </p:sp>
        <p:sp>
          <p:nvSpPr>
            <p:cNvPr id="175" name="Google Shape;175;p13"/>
            <p:cNvSpPr/>
            <p:nvPr/>
          </p:nvSpPr>
          <p:spPr>
            <a:xfrm>
              <a:off x="2726574" y="553774"/>
              <a:ext cx="1815000" cy="67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0"/>
                <a:buFont typeface="Arial"/>
                <a:buNone/>
              </a:pPr>
              <a:r>
                <a:rPr b="1" i="0" lang="es" sz="3500" u="none" cap="none" strike="noStrike">
                  <a:solidFill>
                    <a:srgbClr val="B61249"/>
                  </a:solidFill>
                  <a:latin typeface="Amatic SC"/>
                  <a:ea typeface="Amatic SC"/>
                  <a:cs typeface="Amatic SC"/>
                  <a:sym typeface="Amatic SC"/>
                </a:rPr>
                <a:t>don juan</a:t>
              </a:r>
              <a:endParaRPr b="1" i="0" sz="3500" u="none" cap="none" strike="noStrike">
                <a:solidFill>
                  <a:srgbClr val="B61249"/>
                </a:solidFill>
                <a:latin typeface="Amatic SC"/>
                <a:ea typeface="Amatic SC"/>
                <a:cs typeface="Amatic SC"/>
                <a:sym typeface="Amatic SC"/>
              </a:endParaRPr>
            </a:p>
          </p:txBody>
        </p:sp>
        <p:sp>
          <p:nvSpPr>
            <p:cNvPr id="176" name="Google Shape;176;p13"/>
            <p:cNvSpPr/>
            <p:nvPr/>
          </p:nvSpPr>
          <p:spPr>
            <a:xfrm rot="5400000">
              <a:off x="3439518" y="2880489"/>
              <a:ext cx="389100" cy="278100"/>
            </a:xfrm>
            <a:prstGeom prst="rightArrow">
              <a:avLst>
                <a:gd fmla="val 34239" name="adj1"/>
                <a:gd fmla="val 57035" name="adj2"/>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13"/>
            <p:cNvSpPr/>
            <p:nvPr/>
          </p:nvSpPr>
          <p:spPr>
            <a:xfrm>
              <a:off x="-3111727" y="2518860"/>
              <a:ext cx="2145000" cy="1085400"/>
            </a:xfrm>
            <a:prstGeom prst="rect">
              <a:avLst/>
            </a:prstGeom>
            <a:noFill/>
            <a:ln>
              <a:noFill/>
            </a:ln>
          </p:spPr>
          <p:txBody>
            <a:bodyPr anchorCtr="0" anchor="t" bIns="91425" lIns="91425" spcFirstLastPara="1" rIns="91425" wrap="square" tIns="91425">
              <a:noAutofit/>
            </a:bodyPr>
            <a:lstStyle/>
            <a:p>
              <a:pPr indent="0" lvl="0" marL="457200" marR="0" rtl="0" algn="l">
                <a:lnSpc>
                  <a:spcPct val="150000"/>
                </a:lnSpc>
                <a:spcBef>
                  <a:spcPts val="0"/>
                </a:spcBef>
                <a:spcAft>
                  <a:spcPts val="0"/>
                </a:spcAft>
                <a:buClr>
                  <a:srgbClr val="000000"/>
                </a:buClr>
                <a:buSzPts val="600"/>
                <a:buFont typeface="Arial"/>
                <a:buNone/>
              </a:pPr>
              <a:r>
                <a:t/>
              </a:r>
              <a:endParaRPr b="0" i="0" sz="600" u="none" cap="none" strike="noStrike">
                <a:solidFill>
                  <a:srgbClr val="FFFFFF"/>
                </a:solidFill>
                <a:latin typeface="Roboto"/>
                <a:ea typeface="Roboto"/>
                <a:cs typeface="Roboto"/>
                <a:sym typeface="Roboto"/>
              </a:endParaRPr>
            </a:p>
          </p:txBody>
        </p:sp>
      </p:grpSp>
      <p:grpSp>
        <p:nvGrpSpPr>
          <p:cNvPr id="178" name="Google Shape;178;p13"/>
          <p:cNvGrpSpPr/>
          <p:nvPr/>
        </p:nvGrpSpPr>
        <p:grpSpPr>
          <a:xfrm>
            <a:off x="3692832" y="445900"/>
            <a:ext cx="1758329" cy="4251685"/>
            <a:chOff x="984170" y="283715"/>
            <a:chExt cx="2224889" cy="4076400"/>
          </a:xfrm>
        </p:grpSpPr>
        <p:sp>
          <p:nvSpPr>
            <p:cNvPr id="179" name="Google Shape;179;p13"/>
            <p:cNvSpPr/>
            <p:nvPr/>
          </p:nvSpPr>
          <p:spPr>
            <a:xfrm>
              <a:off x="1178659" y="283715"/>
              <a:ext cx="2030400" cy="4076400"/>
            </a:xfrm>
            <a:prstGeom prst="rect">
              <a:avLst/>
            </a:prstGeom>
            <a:solidFill>
              <a:srgbClr val="AC11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13"/>
            <p:cNvSpPr/>
            <p:nvPr/>
          </p:nvSpPr>
          <p:spPr>
            <a:xfrm>
              <a:off x="1118210" y="341749"/>
              <a:ext cx="2030400" cy="2490600"/>
            </a:xfrm>
            <a:prstGeom prst="rect">
              <a:avLst/>
            </a:prstGeom>
            <a:solidFill>
              <a:srgbClr val="EFEFEF"/>
            </a:solidFill>
            <a:ln cap="flat" cmpd="sng" w="19050">
              <a:solidFill>
                <a:srgbClr val="B6124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13"/>
            <p:cNvSpPr/>
            <p:nvPr/>
          </p:nvSpPr>
          <p:spPr>
            <a:xfrm>
              <a:off x="1233923" y="1225064"/>
              <a:ext cx="1815000" cy="145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s" sz="1800" u="none" cap="none" strike="noStrike">
                  <a:solidFill>
                    <a:srgbClr val="B61249"/>
                  </a:solidFill>
                  <a:latin typeface="Amatic SC"/>
                  <a:ea typeface="Amatic SC"/>
                  <a:cs typeface="Amatic SC"/>
                  <a:sym typeface="Amatic SC"/>
                </a:rPr>
                <a:t>personaje que actúa de forma ruin y cruel para obtener su objetivo.</a:t>
              </a:r>
              <a:endParaRPr b="1" i="0" sz="1800" u="none" cap="none" strike="noStrike">
                <a:solidFill>
                  <a:srgbClr val="B61249"/>
                </a:solidFill>
                <a:latin typeface="Amatic SC"/>
                <a:ea typeface="Amatic SC"/>
                <a:cs typeface="Amatic SC"/>
                <a:sym typeface="Amatic SC"/>
              </a:endParaRPr>
            </a:p>
          </p:txBody>
        </p:sp>
        <p:sp>
          <p:nvSpPr>
            <p:cNvPr id="182" name="Google Shape;182;p13"/>
            <p:cNvSpPr/>
            <p:nvPr/>
          </p:nvSpPr>
          <p:spPr>
            <a:xfrm>
              <a:off x="1233923" y="1846625"/>
              <a:ext cx="1815000" cy="829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700"/>
                <a:buFont typeface="Arial"/>
                <a:buNone/>
              </a:pPr>
              <a:r>
                <a:t/>
              </a:r>
              <a:endParaRPr b="0" i="0" sz="700" u="none" cap="none" strike="noStrike">
                <a:solidFill>
                  <a:srgbClr val="B61249"/>
                </a:solidFill>
                <a:latin typeface="Roboto"/>
                <a:ea typeface="Roboto"/>
                <a:cs typeface="Roboto"/>
                <a:sym typeface="Roboto"/>
              </a:endParaRPr>
            </a:p>
          </p:txBody>
        </p:sp>
        <p:sp>
          <p:nvSpPr>
            <p:cNvPr id="183" name="Google Shape;183;p13"/>
            <p:cNvSpPr/>
            <p:nvPr/>
          </p:nvSpPr>
          <p:spPr>
            <a:xfrm>
              <a:off x="1233850" y="470600"/>
              <a:ext cx="1815000" cy="67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s" sz="3600" u="none" cap="none" strike="noStrike">
                  <a:solidFill>
                    <a:srgbClr val="B61249"/>
                  </a:solidFill>
                  <a:latin typeface="Amatic SC"/>
                  <a:ea typeface="Amatic SC"/>
                  <a:cs typeface="Amatic SC"/>
                  <a:sym typeface="Amatic SC"/>
                </a:rPr>
                <a:t>villano</a:t>
              </a:r>
              <a:endParaRPr b="0" i="0" sz="3600" u="none" cap="none" strike="noStrike">
                <a:solidFill>
                  <a:srgbClr val="B61249"/>
                </a:solidFill>
                <a:latin typeface="Amatic SC"/>
                <a:ea typeface="Amatic SC"/>
                <a:cs typeface="Amatic SC"/>
                <a:sym typeface="Amatic SC"/>
              </a:endParaRPr>
            </a:p>
          </p:txBody>
        </p:sp>
        <p:sp>
          <p:nvSpPr>
            <p:cNvPr id="184" name="Google Shape;184;p13"/>
            <p:cNvSpPr/>
            <p:nvPr/>
          </p:nvSpPr>
          <p:spPr>
            <a:xfrm rot="5400000">
              <a:off x="1938854" y="2785391"/>
              <a:ext cx="389100" cy="278100"/>
            </a:xfrm>
            <a:prstGeom prst="rightArrow">
              <a:avLst>
                <a:gd fmla="val 34239" name="adj1"/>
                <a:gd fmla="val 57035" name="adj2"/>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13"/>
            <p:cNvSpPr/>
            <p:nvPr/>
          </p:nvSpPr>
          <p:spPr>
            <a:xfrm>
              <a:off x="984170" y="3172455"/>
              <a:ext cx="2145000" cy="1085400"/>
            </a:xfrm>
            <a:prstGeom prst="rect">
              <a:avLst/>
            </a:prstGeom>
            <a:noFill/>
            <a:ln>
              <a:noFill/>
            </a:ln>
          </p:spPr>
          <p:txBody>
            <a:bodyPr anchorCtr="0" anchor="t" bIns="91425" lIns="91425" spcFirstLastPara="1" rIns="91425" wrap="square" tIns="91425">
              <a:noAutofit/>
            </a:bodyPr>
            <a:lstStyle/>
            <a:p>
              <a:pPr indent="0" lvl="0" marL="457200" marR="0" rtl="0" algn="l">
                <a:lnSpc>
                  <a:spcPct val="150000"/>
                </a:lnSpc>
                <a:spcBef>
                  <a:spcPts val="0"/>
                </a:spcBef>
                <a:spcAft>
                  <a:spcPts val="0"/>
                </a:spcAft>
                <a:buClr>
                  <a:srgbClr val="000000"/>
                </a:buClr>
                <a:buSzPts val="600"/>
                <a:buFont typeface="Arial"/>
                <a:buNone/>
              </a:pPr>
              <a:r>
                <a:t/>
              </a:r>
              <a:endParaRPr b="0" i="0" sz="600" u="none" cap="none" strike="noStrike">
                <a:solidFill>
                  <a:srgbClr val="FFFFFF"/>
                </a:solidFill>
                <a:latin typeface="Roboto"/>
                <a:ea typeface="Roboto"/>
                <a:cs typeface="Roboto"/>
                <a:sym typeface="Roboto"/>
              </a:endParaRPr>
            </a:p>
          </p:txBody>
        </p:sp>
      </p:grpSp>
      <p:grpSp>
        <p:nvGrpSpPr>
          <p:cNvPr id="186" name="Google Shape;186;p13"/>
          <p:cNvGrpSpPr/>
          <p:nvPr/>
        </p:nvGrpSpPr>
        <p:grpSpPr>
          <a:xfrm>
            <a:off x="5375969" y="445910"/>
            <a:ext cx="1758323" cy="4251685"/>
            <a:chOff x="984170" y="283725"/>
            <a:chExt cx="2224880" cy="4076400"/>
          </a:xfrm>
        </p:grpSpPr>
        <p:sp>
          <p:nvSpPr>
            <p:cNvPr id="187" name="Google Shape;187;p13"/>
            <p:cNvSpPr/>
            <p:nvPr/>
          </p:nvSpPr>
          <p:spPr>
            <a:xfrm>
              <a:off x="1178650" y="283725"/>
              <a:ext cx="2030400" cy="4076400"/>
            </a:xfrm>
            <a:prstGeom prst="rect">
              <a:avLst/>
            </a:prstGeom>
            <a:solidFill>
              <a:srgbClr val="AC11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13"/>
            <p:cNvSpPr/>
            <p:nvPr/>
          </p:nvSpPr>
          <p:spPr>
            <a:xfrm>
              <a:off x="1118210" y="341749"/>
              <a:ext cx="2030400" cy="2490600"/>
            </a:xfrm>
            <a:prstGeom prst="rect">
              <a:avLst/>
            </a:prstGeom>
            <a:solidFill>
              <a:srgbClr val="EFEFEF"/>
            </a:solidFill>
            <a:ln cap="flat" cmpd="sng" w="19050">
              <a:solidFill>
                <a:srgbClr val="B6124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13"/>
            <p:cNvSpPr/>
            <p:nvPr/>
          </p:nvSpPr>
          <p:spPr>
            <a:xfrm>
              <a:off x="1189115" y="1093712"/>
              <a:ext cx="1815000" cy="138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s" sz="1500" u="none" cap="none" strike="noStrike">
                  <a:solidFill>
                    <a:srgbClr val="B61249"/>
                  </a:solidFill>
                  <a:latin typeface="Amatic SC"/>
                  <a:ea typeface="Amatic SC"/>
                  <a:cs typeface="Amatic SC"/>
                  <a:sym typeface="Amatic SC"/>
                </a:rPr>
                <a:t>personaje que hace travesuras de poca importancia para beneficio personal que molesta a otros por considerarlo despreocupado</a:t>
              </a:r>
              <a:endParaRPr b="1" i="0" sz="1500" u="none" cap="none" strike="noStrike">
                <a:solidFill>
                  <a:srgbClr val="B61249"/>
                </a:solidFill>
                <a:latin typeface="Amatic SC"/>
                <a:ea typeface="Amatic SC"/>
                <a:cs typeface="Amatic SC"/>
                <a:sym typeface="Amatic SC"/>
              </a:endParaRPr>
            </a:p>
          </p:txBody>
        </p:sp>
        <p:sp>
          <p:nvSpPr>
            <p:cNvPr id="190" name="Google Shape;190;p13"/>
            <p:cNvSpPr/>
            <p:nvPr/>
          </p:nvSpPr>
          <p:spPr>
            <a:xfrm>
              <a:off x="1233850" y="470600"/>
              <a:ext cx="1815000" cy="67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800"/>
                <a:buFont typeface="Arial"/>
                <a:buNone/>
              </a:pPr>
              <a:r>
                <a:rPr b="1" i="0" lang="es" sz="3800" u="none" cap="none" strike="noStrike">
                  <a:solidFill>
                    <a:srgbClr val="B61249"/>
                  </a:solidFill>
                  <a:latin typeface="Amatic SC"/>
                  <a:ea typeface="Amatic SC"/>
                  <a:cs typeface="Amatic SC"/>
                  <a:sym typeface="Amatic SC"/>
                </a:rPr>
                <a:t>pícaro</a:t>
              </a:r>
              <a:endParaRPr b="0" i="0" sz="3800" u="none" cap="none" strike="noStrike">
                <a:solidFill>
                  <a:srgbClr val="B61249"/>
                </a:solidFill>
                <a:latin typeface="Amatic SC"/>
                <a:ea typeface="Amatic SC"/>
                <a:cs typeface="Amatic SC"/>
                <a:sym typeface="Amatic SC"/>
              </a:endParaRPr>
            </a:p>
          </p:txBody>
        </p:sp>
        <p:sp>
          <p:nvSpPr>
            <p:cNvPr id="191" name="Google Shape;191;p13"/>
            <p:cNvSpPr/>
            <p:nvPr/>
          </p:nvSpPr>
          <p:spPr>
            <a:xfrm rot="5400000">
              <a:off x="1938854" y="2785391"/>
              <a:ext cx="389100" cy="278100"/>
            </a:xfrm>
            <a:prstGeom prst="rightArrow">
              <a:avLst>
                <a:gd fmla="val 34239" name="adj1"/>
                <a:gd fmla="val 57035" name="adj2"/>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13"/>
            <p:cNvSpPr/>
            <p:nvPr/>
          </p:nvSpPr>
          <p:spPr>
            <a:xfrm>
              <a:off x="984170" y="3172455"/>
              <a:ext cx="2145000" cy="1085400"/>
            </a:xfrm>
            <a:prstGeom prst="rect">
              <a:avLst/>
            </a:prstGeom>
            <a:noFill/>
            <a:ln>
              <a:noFill/>
            </a:ln>
          </p:spPr>
          <p:txBody>
            <a:bodyPr anchorCtr="0" anchor="t" bIns="91425" lIns="91425" spcFirstLastPara="1" rIns="91425" wrap="square" tIns="91425">
              <a:noAutofit/>
            </a:bodyPr>
            <a:lstStyle/>
            <a:p>
              <a:pPr indent="0" lvl="0" marL="457200" marR="0" rtl="0" algn="l">
                <a:lnSpc>
                  <a:spcPct val="150000"/>
                </a:lnSpc>
                <a:spcBef>
                  <a:spcPts val="0"/>
                </a:spcBef>
                <a:spcAft>
                  <a:spcPts val="0"/>
                </a:spcAft>
                <a:buClr>
                  <a:srgbClr val="000000"/>
                </a:buClr>
                <a:buSzPts val="600"/>
                <a:buFont typeface="Arial"/>
                <a:buNone/>
              </a:pPr>
              <a:r>
                <a:t/>
              </a:r>
              <a:endParaRPr b="0" i="0" sz="600" u="none" cap="none" strike="noStrike">
                <a:solidFill>
                  <a:srgbClr val="FFFFFF"/>
                </a:solidFill>
                <a:latin typeface="Roboto"/>
                <a:ea typeface="Roboto"/>
                <a:cs typeface="Roboto"/>
                <a:sym typeface="Roboto"/>
              </a:endParaRPr>
            </a:p>
          </p:txBody>
        </p:sp>
      </p:grpSp>
      <p:grpSp>
        <p:nvGrpSpPr>
          <p:cNvPr id="193" name="Google Shape;193;p13"/>
          <p:cNvGrpSpPr/>
          <p:nvPr/>
        </p:nvGrpSpPr>
        <p:grpSpPr>
          <a:xfrm>
            <a:off x="7059107" y="445910"/>
            <a:ext cx="1758323" cy="4251685"/>
            <a:chOff x="984170" y="283725"/>
            <a:chExt cx="2224880" cy="4076400"/>
          </a:xfrm>
        </p:grpSpPr>
        <p:sp>
          <p:nvSpPr>
            <p:cNvPr id="194" name="Google Shape;194;p13"/>
            <p:cNvSpPr/>
            <p:nvPr/>
          </p:nvSpPr>
          <p:spPr>
            <a:xfrm>
              <a:off x="1178650" y="283725"/>
              <a:ext cx="2030400" cy="4076400"/>
            </a:xfrm>
            <a:prstGeom prst="rect">
              <a:avLst/>
            </a:prstGeom>
            <a:solidFill>
              <a:srgbClr val="AC11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13"/>
            <p:cNvSpPr/>
            <p:nvPr/>
          </p:nvSpPr>
          <p:spPr>
            <a:xfrm>
              <a:off x="1118210" y="341749"/>
              <a:ext cx="2030400" cy="2490600"/>
            </a:xfrm>
            <a:prstGeom prst="rect">
              <a:avLst/>
            </a:prstGeom>
            <a:solidFill>
              <a:srgbClr val="EFEFEF"/>
            </a:solidFill>
            <a:ln cap="flat" cmpd="sng" w="19050">
              <a:solidFill>
                <a:srgbClr val="B6124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13"/>
            <p:cNvSpPr/>
            <p:nvPr/>
          </p:nvSpPr>
          <p:spPr>
            <a:xfrm>
              <a:off x="1233924" y="1225064"/>
              <a:ext cx="1815000" cy="150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SzPts val="1100"/>
                <a:buFont typeface="Arial"/>
                <a:buNone/>
              </a:pPr>
              <a:r>
                <a:rPr b="1" i="0" lang="es" sz="1500" u="none" cap="none" strike="noStrike">
                  <a:solidFill>
                    <a:srgbClr val="980000"/>
                  </a:solidFill>
                  <a:highlight>
                    <a:srgbClr val="FFFFFF"/>
                  </a:highlight>
                  <a:latin typeface="Amatic SC"/>
                  <a:ea typeface="Amatic SC"/>
                  <a:cs typeface="Amatic SC"/>
                  <a:sym typeface="Amatic SC"/>
                </a:rPr>
                <a:t>Persona que se distingue por haber realizado una hazaña extraordinaria, especialmente si requiere mucho valor.</a:t>
              </a:r>
              <a:endParaRPr b="1" i="0" sz="1500" u="none" cap="none" strike="noStrike">
                <a:solidFill>
                  <a:srgbClr val="980000"/>
                </a:solidFill>
                <a:highlight>
                  <a:srgbClr val="FFFFFF"/>
                </a:highlight>
                <a:latin typeface="Amatic SC"/>
                <a:ea typeface="Amatic SC"/>
                <a:cs typeface="Amatic SC"/>
                <a:sym typeface="Amatic SC"/>
              </a:endParaRPr>
            </a:p>
            <a:p>
              <a:pPr indent="0" lvl="0" marL="0" marR="0" rtl="0" algn="l">
                <a:lnSpc>
                  <a:spcPct val="100000"/>
                </a:lnSpc>
                <a:spcBef>
                  <a:spcPts val="0"/>
                </a:spcBef>
                <a:spcAft>
                  <a:spcPts val="0"/>
                </a:spcAft>
                <a:buClr>
                  <a:schemeClr val="dk2"/>
                </a:buClr>
                <a:buSzPts val="1100"/>
                <a:buFont typeface="Arial"/>
                <a:buNone/>
              </a:pPr>
              <a:r>
                <a:t/>
              </a:r>
              <a:endParaRPr b="0" i="0" sz="1100" u="none" cap="none" strike="noStrike">
                <a:solidFill>
                  <a:srgbClr val="22222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B61249"/>
                </a:solidFill>
                <a:latin typeface="Roboto Medium"/>
                <a:ea typeface="Roboto Medium"/>
                <a:cs typeface="Roboto Medium"/>
                <a:sym typeface="Roboto Medium"/>
              </a:endParaRPr>
            </a:p>
          </p:txBody>
        </p:sp>
        <p:sp>
          <p:nvSpPr>
            <p:cNvPr id="197" name="Google Shape;197;p13"/>
            <p:cNvSpPr/>
            <p:nvPr/>
          </p:nvSpPr>
          <p:spPr>
            <a:xfrm>
              <a:off x="1233850" y="470600"/>
              <a:ext cx="1815000" cy="67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800"/>
                <a:buFont typeface="Arial"/>
                <a:buNone/>
              </a:pPr>
              <a:r>
                <a:rPr b="1" i="0" lang="es" sz="3800" u="none" cap="none" strike="noStrike">
                  <a:solidFill>
                    <a:srgbClr val="B61249"/>
                  </a:solidFill>
                  <a:latin typeface="Amatic SC"/>
                  <a:ea typeface="Amatic SC"/>
                  <a:cs typeface="Amatic SC"/>
                  <a:sym typeface="Amatic SC"/>
                </a:rPr>
                <a:t>héroe</a:t>
              </a:r>
              <a:endParaRPr b="0" i="0" sz="3800" u="none" cap="none" strike="noStrike">
                <a:solidFill>
                  <a:srgbClr val="B61249"/>
                </a:solidFill>
                <a:latin typeface="Amatic SC"/>
                <a:ea typeface="Amatic SC"/>
                <a:cs typeface="Amatic SC"/>
                <a:sym typeface="Amatic SC"/>
              </a:endParaRPr>
            </a:p>
          </p:txBody>
        </p:sp>
        <p:sp>
          <p:nvSpPr>
            <p:cNvPr id="198" name="Google Shape;198;p13"/>
            <p:cNvSpPr/>
            <p:nvPr/>
          </p:nvSpPr>
          <p:spPr>
            <a:xfrm rot="5400000">
              <a:off x="1938854" y="2785391"/>
              <a:ext cx="389100" cy="278100"/>
            </a:xfrm>
            <a:prstGeom prst="rightArrow">
              <a:avLst>
                <a:gd fmla="val 34239" name="adj1"/>
                <a:gd fmla="val 57035" name="adj2"/>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13"/>
            <p:cNvSpPr/>
            <p:nvPr/>
          </p:nvSpPr>
          <p:spPr>
            <a:xfrm>
              <a:off x="984170" y="3172455"/>
              <a:ext cx="2145000" cy="10854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600"/>
                <a:buFont typeface="Arial"/>
                <a:buNone/>
              </a:pPr>
              <a:r>
                <a:t/>
              </a:r>
              <a:endParaRPr b="0" i="0" sz="600" u="none" cap="none" strike="noStrike">
                <a:solidFill>
                  <a:srgbClr val="FFFFFF"/>
                </a:solidFill>
                <a:latin typeface="Roboto"/>
                <a:ea typeface="Roboto"/>
                <a:cs typeface="Roboto"/>
                <a:sym typeface="Roboto"/>
              </a:endParaRPr>
            </a:p>
          </p:txBody>
        </p:sp>
      </p:grpSp>
      <p:sp>
        <p:nvSpPr>
          <p:cNvPr id="200" name="Google Shape;200;p13"/>
          <p:cNvSpPr txBox="1"/>
          <p:nvPr/>
        </p:nvSpPr>
        <p:spPr>
          <a:xfrm>
            <a:off x="624488" y="3565650"/>
            <a:ext cx="1254300" cy="86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fair Display"/>
              <a:ea typeface="Playfair Display"/>
              <a:cs typeface="Playfair Display"/>
              <a:sym typeface="Playfair Display"/>
            </a:endParaRPr>
          </a:p>
        </p:txBody>
      </p:sp>
      <p:pic>
        <p:nvPicPr>
          <p:cNvPr id="201" name="Google Shape;201;p13"/>
          <p:cNvPicPr preferRelativeResize="0"/>
          <p:nvPr/>
        </p:nvPicPr>
        <p:blipFill rotWithShape="1">
          <a:blip r:embed="rId4">
            <a:alphaModFix/>
          </a:blip>
          <a:srcRect b="0" l="0" r="0" t="0"/>
          <a:stretch/>
        </p:blipFill>
        <p:spPr>
          <a:xfrm>
            <a:off x="720638" y="3378044"/>
            <a:ext cx="1062000" cy="1240700"/>
          </a:xfrm>
          <a:prstGeom prst="rect">
            <a:avLst/>
          </a:prstGeom>
          <a:noFill/>
          <a:ln>
            <a:noFill/>
          </a:ln>
        </p:spPr>
      </p:pic>
      <p:pic>
        <p:nvPicPr>
          <p:cNvPr id="202" name="Google Shape;202;p13"/>
          <p:cNvPicPr preferRelativeResize="0"/>
          <p:nvPr/>
        </p:nvPicPr>
        <p:blipFill rotWithShape="1">
          <a:blip r:embed="rId5">
            <a:alphaModFix/>
          </a:blip>
          <a:srcRect b="0" l="0" r="0" t="0"/>
          <a:stretch/>
        </p:blipFill>
        <p:spPr>
          <a:xfrm>
            <a:off x="3880962" y="3427672"/>
            <a:ext cx="1532638" cy="1141453"/>
          </a:xfrm>
          <a:prstGeom prst="rect">
            <a:avLst/>
          </a:prstGeom>
          <a:noFill/>
          <a:ln>
            <a:noFill/>
          </a:ln>
        </p:spPr>
      </p:pic>
      <p:pic>
        <p:nvPicPr>
          <p:cNvPr id="203" name="Google Shape;203;p13"/>
          <p:cNvPicPr preferRelativeResize="0"/>
          <p:nvPr/>
        </p:nvPicPr>
        <p:blipFill rotWithShape="1">
          <a:blip r:embed="rId6">
            <a:alphaModFix/>
          </a:blip>
          <a:srcRect b="0" l="0" r="0" t="0"/>
          <a:stretch/>
        </p:blipFill>
        <p:spPr>
          <a:xfrm>
            <a:off x="7533810" y="3378050"/>
            <a:ext cx="889552" cy="1240700"/>
          </a:xfrm>
          <a:prstGeom prst="rect">
            <a:avLst/>
          </a:prstGeom>
          <a:noFill/>
          <a:ln>
            <a:noFill/>
          </a:ln>
        </p:spPr>
      </p:pic>
      <p:pic>
        <p:nvPicPr>
          <p:cNvPr id="204" name="Google Shape;204;p13"/>
          <p:cNvPicPr preferRelativeResize="0"/>
          <p:nvPr/>
        </p:nvPicPr>
        <p:blipFill rotWithShape="1">
          <a:blip r:embed="rId7">
            <a:alphaModFix/>
          </a:blip>
          <a:srcRect b="0" l="0" r="0" t="0"/>
          <a:stretch/>
        </p:blipFill>
        <p:spPr>
          <a:xfrm>
            <a:off x="5714325" y="3410058"/>
            <a:ext cx="1062000" cy="1176679"/>
          </a:xfrm>
          <a:prstGeom prst="rect">
            <a:avLst/>
          </a:prstGeom>
          <a:noFill/>
          <a:ln>
            <a:noFill/>
          </a:ln>
        </p:spPr>
      </p:pic>
      <p:pic>
        <p:nvPicPr>
          <p:cNvPr id="205" name="Google Shape;205;p13"/>
          <p:cNvPicPr preferRelativeResize="0"/>
          <p:nvPr/>
        </p:nvPicPr>
        <p:blipFill rotWithShape="1">
          <a:blip r:embed="rId8">
            <a:alphaModFix/>
          </a:blip>
          <a:srcRect b="0" l="0" r="0" t="0"/>
          <a:stretch/>
        </p:blipFill>
        <p:spPr>
          <a:xfrm>
            <a:off x="2403574" y="3410049"/>
            <a:ext cx="1176654" cy="11766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14"/>
          <p:cNvSpPr txBox="1"/>
          <p:nvPr>
            <p:ph type="title"/>
          </p:nvPr>
        </p:nvSpPr>
        <p:spPr>
          <a:xfrm>
            <a:off x="490250" y="526350"/>
            <a:ext cx="5618700" cy="40908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5400"/>
              <a:buNone/>
            </a:pPr>
            <a:r>
              <a:rPr b="1" lang="es" sz="10100">
                <a:solidFill>
                  <a:schemeClr val="accent3"/>
                </a:solidFill>
                <a:latin typeface="Amatic SC"/>
                <a:ea typeface="Amatic SC"/>
                <a:cs typeface="Amatic SC"/>
                <a:sym typeface="Amatic SC"/>
              </a:rPr>
              <a:t>tipos de amor</a:t>
            </a:r>
            <a:endParaRPr b="1" sz="10100">
              <a:solidFill>
                <a:schemeClr val="accent3"/>
              </a:solidFill>
              <a:latin typeface="Amatic SC"/>
              <a:ea typeface="Amatic SC"/>
              <a:cs typeface="Amatic SC"/>
              <a:sym typeface="Amatic S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CCCCC"/>
        </a:solidFill>
      </p:bgPr>
    </p:bg>
    <p:spTree>
      <p:nvGrpSpPr>
        <p:cNvPr id="214" name="Shape 214"/>
        <p:cNvGrpSpPr/>
        <p:nvPr/>
      </p:nvGrpSpPr>
      <p:grpSpPr>
        <a:xfrm>
          <a:off x="0" y="0"/>
          <a:ext cx="0" cy="0"/>
          <a:chOff x="0" y="0"/>
          <a:chExt cx="0" cy="0"/>
        </a:xfrm>
      </p:grpSpPr>
      <p:sp>
        <p:nvSpPr>
          <p:cNvPr id="215" name="Google Shape;215;p15"/>
          <p:cNvSpPr txBox="1"/>
          <p:nvPr>
            <p:ph type="title"/>
          </p:nvPr>
        </p:nvSpPr>
        <p:spPr>
          <a:xfrm>
            <a:off x="311700" y="445025"/>
            <a:ext cx="8520600" cy="572700"/>
          </a:xfrm>
          <a:prstGeom prst="rect">
            <a:avLst/>
          </a:prstGeom>
          <a:noFill/>
          <a:ln cap="flat" cmpd="sng" w="9525">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s" sz="3800">
                <a:solidFill>
                  <a:srgbClr val="FFFFFF"/>
                </a:solidFill>
                <a:highlight>
                  <a:srgbClr val="999999"/>
                </a:highlight>
                <a:latin typeface="Amatic SC"/>
                <a:ea typeface="Amatic SC"/>
                <a:cs typeface="Amatic SC"/>
                <a:sym typeface="Amatic SC"/>
              </a:rPr>
              <a:t>amor trágico                                                 amor imposible</a:t>
            </a:r>
            <a:endParaRPr b="1" sz="3800">
              <a:solidFill>
                <a:srgbClr val="FFFFFF"/>
              </a:solidFill>
              <a:highlight>
                <a:srgbClr val="999999"/>
              </a:highlight>
              <a:latin typeface="Amatic SC"/>
              <a:ea typeface="Amatic SC"/>
              <a:cs typeface="Amatic SC"/>
              <a:sym typeface="Amatic SC"/>
            </a:endParaRPr>
          </a:p>
        </p:txBody>
      </p:sp>
      <p:sp>
        <p:nvSpPr>
          <p:cNvPr id="216" name="Google Shape;216;p15"/>
          <p:cNvSpPr txBox="1"/>
          <p:nvPr>
            <p:ph idx="1" type="body"/>
          </p:nvPr>
        </p:nvSpPr>
        <p:spPr>
          <a:xfrm>
            <a:off x="311700" y="1234050"/>
            <a:ext cx="3999900" cy="3334800"/>
          </a:xfrm>
          <a:prstGeom prst="rect">
            <a:avLst/>
          </a:prstGeom>
          <a:noFill/>
          <a:ln cap="flat" cmpd="sng" w="38100">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s" sz="2500">
                <a:solidFill>
                  <a:schemeClr val="accent3"/>
                </a:solidFill>
                <a:latin typeface="Amatic SC"/>
                <a:ea typeface="Amatic SC"/>
                <a:cs typeface="Amatic SC"/>
                <a:sym typeface="Amatic SC"/>
              </a:rPr>
              <a:t>Se caracteriza por la fatalidad de un amor irreprimible y prohibido.</a:t>
            </a:r>
            <a:endParaRPr b="1" sz="2500">
              <a:solidFill>
                <a:schemeClr val="accent3"/>
              </a:solidFill>
              <a:latin typeface="Amatic SC"/>
              <a:ea typeface="Amatic SC"/>
              <a:cs typeface="Amatic SC"/>
              <a:sym typeface="Amatic SC"/>
            </a:endParaRPr>
          </a:p>
          <a:p>
            <a:pPr indent="0" lvl="0" marL="0" rtl="0" algn="l">
              <a:lnSpc>
                <a:spcPct val="115000"/>
              </a:lnSpc>
              <a:spcBef>
                <a:spcPts val="1600"/>
              </a:spcBef>
              <a:spcAft>
                <a:spcPts val="1600"/>
              </a:spcAft>
              <a:buSzPts val="1400"/>
              <a:buNone/>
            </a:pPr>
            <a:r>
              <a:t/>
            </a:r>
            <a:endParaRPr b="1" sz="2500">
              <a:solidFill>
                <a:schemeClr val="accent3"/>
              </a:solidFill>
              <a:latin typeface="Amatic SC"/>
              <a:ea typeface="Amatic SC"/>
              <a:cs typeface="Amatic SC"/>
              <a:sym typeface="Amatic SC"/>
            </a:endParaRPr>
          </a:p>
        </p:txBody>
      </p:sp>
      <p:sp>
        <p:nvSpPr>
          <p:cNvPr id="217" name="Google Shape;217;p15"/>
          <p:cNvSpPr txBox="1"/>
          <p:nvPr>
            <p:ph idx="2" type="body"/>
          </p:nvPr>
        </p:nvSpPr>
        <p:spPr>
          <a:xfrm>
            <a:off x="4832400" y="1234050"/>
            <a:ext cx="3999900" cy="333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s" sz="2100">
                <a:solidFill>
                  <a:schemeClr val="accent3"/>
                </a:solidFill>
                <a:latin typeface="Amatic SC"/>
                <a:ea typeface="Amatic SC"/>
                <a:cs typeface="Amatic SC"/>
                <a:sym typeface="Amatic SC"/>
              </a:rPr>
              <a:t>imposible Se refiere al amor que no puede concretarse por situaciones externas que lo condicionan</a:t>
            </a:r>
            <a:endParaRPr b="1" sz="2100">
              <a:solidFill>
                <a:schemeClr val="accent3"/>
              </a:solidFill>
              <a:latin typeface="Amatic SC"/>
              <a:ea typeface="Amatic SC"/>
              <a:cs typeface="Amatic SC"/>
              <a:sym typeface="Amatic SC"/>
            </a:endParaRPr>
          </a:p>
          <a:p>
            <a:pPr indent="0" lvl="0" marL="0" rtl="0" algn="l">
              <a:lnSpc>
                <a:spcPct val="115000"/>
              </a:lnSpc>
              <a:spcBef>
                <a:spcPts val="1600"/>
              </a:spcBef>
              <a:spcAft>
                <a:spcPts val="1600"/>
              </a:spcAft>
              <a:buSzPts val="1400"/>
              <a:buNone/>
            </a:pPr>
            <a:r>
              <a:t/>
            </a:r>
            <a:endParaRPr b="1" sz="2100">
              <a:solidFill>
                <a:schemeClr val="accent3"/>
              </a:solidFill>
              <a:latin typeface="Amatic SC"/>
              <a:ea typeface="Amatic SC"/>
              <a:cs typeface="Amatic SC"/>
              <a:sym typeface="Amatic SC"/>
            </a:endParaRPr>
          </a:p>
        </p:txBody>
      </p:sp>
      <p:pic>
        <p:nvPicPr>
          <p:cNvPr id="218" name="Google Shape;218;p15"/>
          <p:cNvPicPr preferRelativeResize="0"/>
          <p:nvPr/>
        </p:nvPicPr>
        <p:blipFill rotWithShape="1">
          <a:blip r:embed="rId3">
            <a:alphaModFix/>
          </a:blip>
          <a:srcRect b="0" l="0" r="0" t="0"/>
          <a:stretch/>
        </p:blipFill>
        <p:spPr>
          <a:xfrm>
            <a:off x="533400" y="2644000"/>
            <a:ext cx="2933700" cy="1562100"/>
          </a:xfrm>
          <a:prstGeom prst="rect">
            <a:avLst/>
          </a:prstGeom>
          <a:noFill/>
          <a:ln>
            <a:noFill/>
          </a:ln>
        </p:spPr>
      </p:pic>
      <p:pic>
        <p:nvPicPr>
          <p:cNvPr id="219" name="Google Shape;219;p15"/>
          <p:cNvPicPr preferRelativeResize="0"/>
          <p:nvPr/>
        </p:nvPicPr>
        <p:blipFill rotWithShape="1">
          <a:blip r:embed="rId4">
            <a:alphaModFix/>
          </a:blip>
          <a:srcRect b="0" l="0" r="0" t="0"/>
          <a:stretch/>
        </p:blipFill>
        <p:spPr>
          <a:xfrm>
            <a:off x="5286788" y="2610650"/>
            <a:ext cx="2809875" cy="1628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CCCCC"/>
        </a:solidFill>
      </p:bgPr>
    </p:bg>
    <p:spTree>
      <p:nvGrpSpPr>
        <p:cNvPr id="223" name="Shape 223"/>
        <p:cNvGrpSpPr/>
        <p:nvPr/>
      </p:nvGrpSpPr>
      <p:grpSpPr>
        <a:xfrm>
          <a:off x="0" y="0"/>
          <a:ext cx="0" cy="0"/>
          <a:chOff x="0" y="0"/>
          <a:chExt cx="0" cy="0"/>
        </a:xfrm>
      </p:grpSpPr>
      <p:sp>
        <p:nvSpPr>
          <p:cNvPr id="224" name="Google Shape;224;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s" sz="3800">
                <a:solidFill>
                  <a:srgbClr val="FFFFFF"/>
                </a:solidFill>
                <a:highlight>
                  <a:srgbClr val="B7B7B7"/>
                </a:highlight>
                <a:latin typeface="Amatic SC"/>
                <a:ea typeface="Amatic SC"/>
                <a:cs typeface="Amatic SC"/>
                <a:sym typeface="Amatic SC"/>
              </a:rPr>
              <a:t>amor sensual                                                 amor recíproco</a:t>
            </a:r>
            <a:endParaRPr b="1" sz="3800">
              <a:solidFill>
                <a:srgbClr val="FFFFFF"/>
              </a:solidFill>
              <a:highlight>
                <a:srgbClr val="B7B7B7"/>
              </a:highlight>
              <a:latin typeface="Amatic SC"/>
              <a:ea typeface="Amatic SC"/>
              <a:cs typeface="Amatic SC"/>
              <a:sym typeface="Amatic SC"/>
            </a:endParaRPr>
          </a:p>
        </p:txBody>
      </p:sp>
      <p:sp>
        <p:nvSpPr>
          <p:cNvPr id="225" name="Google Shape;225;p16"/>
          <p:cNvSpPr txBox="1"/>
          <p:nvPr>
            <p:ph idx="1" type="body"/>
          </p:nvPr>
        </p:nvSpPr>
        <p:spPr>
          <a:xfrm>
            <a:off x="311700" y="1234050"/>
            <a:ext cx="3999900" cy="3334800"/>
          </a:xfrm>
          <a:prstGeom prst="rect">
            <a:avLst/>
          </a:prstGeom>
          <a:noFill/>
          <a:ln cap="flat" cmpd="sng" w="38100">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400"/>
              <a:buNone/>
            </a:pPr>
            <a:r>
              <a:rPr b="1" lang="es" sz="2000">
                <a:solidFill>
                  <a:schemeClr val="accent3"/>
                </a:solidFill>
                <a:latin typeface="Amatic SC"/>
                <a:ea typeface="Amatic SC"/>
                <a:cs typeface="Amatic SC"/>
                <a:sym typeface="Amatic SC"/>
              </a:rPr>
              <a:t>Implica pasión amorosa; relaciones en las que la atracción física y el goce de la belleza corporal estimula el sentimiento. </a:t>
            </a:r>
            <a:endParaRPr b="1" sz="2500">
              <a:solidFill>
                <a:schemeClr val="accent3"/>
              </a:solidFill>
              <a:latin typeface="Amatic SC"/>
              <a:ea typeface="Amatic SC"/>
              <a:cs typeface="Amatic SC"/>
              <a:sym typeface="Amatic SC"/>
            </a:endParaRPr>
          </a:p>
        </p:txBody>
      </p:sp>
      <p:sp>
        <p:nvSpPr>
          <p:cNvPr id="226" name="Google Shape;226;p16"/>
          <p:cNvSpPr txBox="1"/>
          <p:nvPr>
            <p:ph idx="2" type="body"/>
          </p:nvPr>
        </p:nvSpPr>
        <p:spPr>
          <a:xfrm>
            <a:off x="4832400" y="1234050"/>
            <a:ext cx="3999900" cy="333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s" sz="1900">
                <a:solidFill>
                  <a:schemeClr val="accent3"/>
                </a:solidFill>
                <a:latin typeface="Amatic SC"/>
                <a:ea typeface="Amatic SC"/>
                <a:cs typeface="Amatic SC"/>
                <a:sym typeface="Amatic SC"/>
              </a:rPr>
              <a:t>Corresponde al amor mutuo entre amantes. No obstante, el hecho que sea correspondido, no significa que quede libre de dificultades</a:t>
            </a:r>
            <a:endParaRPr b="1" sz="1900">
              <a:solidFill>
                <a:schemeClr val="accent3"/>
              </a:solidFill>
              <a:latin typeface="Amatic SC"/>
              <a:ea typeface="Amatic SC"/>
              <a:cs typeface="Amatic SC"/>
              <a:sym typeface="Amatic SC"/>
            </a:endParaRPr>
          </a:p>
          <a:p>
            <a:pPr indent="0" lvl="0" marL="0" rtl="0" algn="l">
              <a:lnSpc>
                <a:spcPct val="115000"/>
              </a:lnSpc>
              <a:spcBef>
                <a:spcPts val="1600"/>
              </a:spcBef>
              <a:spcAft>
                <a:spcPts val="1600"/>
              </a:spcAft>
              <a:buSzPts val="1400"/>
              <a:buNone/>
            </a:pPr>
            <a:r>
              <a:t/>
            </a:r>
            <a:endParaRPr b="1" sz="1900">
              <a:solidFill>
                <a:schemeClr val="accent3"/>
              </a:solidFill>
              <a:latin typeface="Amatic SC"/>
              <a:ea typeface="Amatic SC"/>
              <a:cs typeface="Amatic SC"/>
              <a:sym typeface="Amatic SC"/>
            </a:endParaRPr>
          </a:p>
        </p:txBody>
      </p:sp>
      <p:pic>
        <p:nvPicPr>
          <p:cNvPr id="227" name="Google Shape;227;p16"/>
          <p:cNvPicPr preferRelativeResize="0"/>
          <p:nvPr/>
        </p:nvPicPr>
        <p:blipFill rotWithShape="1">
          <a:blip r:embed="rId3">
            <a:alphaModFix/>
          </a:blip>
          <a:srcRect b="0" l="0" r="0" t="0"/>
          <a:stretch/>
        </p:blipFill>
        <p:spPr>
          <a:xfrm>
            <a:off x="5397100" y="2571738"/>
            <a:ext cx="2971800" cy="1533525"/>
          </a:xfrm>
          <a:prstGeom prst="rect">
            <a:avLst/>
          </a:prstGeom>
          <a:noFill/>
          <a:ln>
            <a:noFill/>
          </a:ln>
        </p:spPr>
      </p:pic>
      <p:pic>
        <p:nvPicPr>
          <p:cNvPr id="228" name="Google Shape;228;p16"/>
          <p:cNvPicPr preferRelativeResize="0"/>
          <p:nvPr/>
        </p:nvPicPr>
        <p:blipFill rotWithShape="1">
          <a:blip r:embed="rId4">
            <a:alphaModFix/>
          </a:blip>
          <a:srcRect b="0" l="0" r="0" t="0"/>
          <a:stretch/>
        </p:blipFill>
        <p:spPr>
          <a:xfrm>
            <a:off x="1083075" y="2420925"/>
            <a:ext cx="2305050" cy="1981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CCCCC"/>
        </a:solidFill>
      </p:bgPr>
    </p:bg>
    <p:spTree>
      <p:nvGrpSpPr>
        <p:cNvPr id="232" name="Shape 232"/>
        <p:cNvGrpSpPr/>
        <p:nvPr/>
      </p:nvGrpSpPr>
      <p:grpSpPr>
        <a:xfrm>
          <a:off x="0" y="0"/>
          <a:ext cx="0" cy="0"/>
          <a:chOff x="0" y="0"/>
          <a:chExt cx="0" cy="0"/>
        </a:xfrm>
      </p:grpSpPr>
      <p:sp>
        <p:nvSpPr>
          <p:cNvPr id="233" name="Google Shape;233;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s" sz="3700">
                <a:solidFill>
                  <a:srgbClr val="FFFFFF"/>
                </a:solidFill>
                <a:highlight>
                  <a:srgbClr val="B7B7B7"/>
                </a:highlight>
                <a:latin typeface="Amatic SC"/>
                <a:ea typeface="Amatic SC"/>
                <a:cs typeface="Amatic SC"/>
                <a:sym typeface="Amatic SC"/>
              </a:rPr>
              <a:t>amor idealizado                                                   amor tirano</a:t>
            </a:r>
            <a:endParaRPr b="1" sz="3700">
              <a:solidFill>
                <a:srgbClr val="FFFFFF"/>
              </a:solidFill>
              <a:highlight>
                <a:srgbClr val="B7B7B7"/>
              </a:highlight>
              <a:latin typeface="Amatic SC"/>
              <a:ea typeface="Amatic SC"/>
              <a:cs typeface="Amatic SC"/>
              <a:sym typeface="Amatic SC"/>
            </a:endParaRPr>
          </a:p>
        </p:txBody>
      </p:sp>
      <p:sp>
        <p:nvSpPr>
          <p:cNvPr id="234" name="Google Shape;234;p17"/>
          <p:cNvSpPr txBox="1"/>
          <p:nvPr>
            <p:ph idx="1" type="body"/>
          </p:nvPr>
        </p:nvSpPr>
        <p:spPr>
          <a:xfrm>
            <a:off x="311700" y="1234050"/>
            <a:ext cx="3999900" cy="333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s" sz="2000">
                <a:solidFill>
                  <a:schemeClr val="accent3"/>
                </a:solidFill>
                <a:latin typeface="Amatic SC"/>
                <a:ea typeface="Amatic SC"/>
                <a:cs typeface="Amatic SC"/>
                <a:sym typeface="Amatic SC"/>
              </a:rPr>
              <a:t>Amor perfecto e inalcanzable donde no hay contacto carnal. En él se hace alusión a aquellas relaciones amorosas que se conciben como vía legítima para aproximarse a la belleza, al bien o a Dios</a:t>
            </a:r>
            <a:endParaRPr b="1" sz="2000">
              <a:solidFill>
                <a:schemeClr val="accent3"/>
              </a:solidFill>
              <a:latin typeface="Amatic SC"/>
              <a:ea typeface="Amatic SC"/>
              <a:cs typeface="Amatic SC"/>
              <a:sym typeface="Amatic SC"/>
            </a:endParaRPr>
          </a:p>
          <a:p>
            <a:pPr indent="0" lvl="0" marL="0" rtl="0" algn="l">
              <a:lnSpc>
                <a:spcPct val="115000"/>
              </a:lnSpc>
              <a:spcBef>
                <a:spcPts val="1600"/>
              </a:spcBef>
              <a:spcAft>
                <a:spcPts val="1600"/>
              </a:spcAft>
              <a:buSzPts val="1400"/>
              <a:buNone/>
            </a:pPr>
            <a:r>
              <a:t/>
            </a:r>
            <a:endParaRPr b="1" sz="2000">
              <a:solidFill>
                <a:schemeClr val="accent3"/>
              </a:solidFill>
              <a:latin typeface="Amatic SC"/>
              <a:ea typeface="Amatic SC"/>
              <a:cs typeface="Amatic SC"/>
              <a:sym typeface="Amatic SC"/>
            </a:endParaRPr>
          </a:p>
        </p:txBody>
      </p:sp>
      <p:sp>
        <p:nvSpPr>
          <p:cNvPr id="235" name="Google Shape;235;p17"/>
          <p:cNvSpPr txBox="1"/>
          <p:nvPr>
            <p:ph idx="2" type="body"/>
          </p:nvPr>
        </p:nvSpPr>
        <p:spPr>
          <a:xfrm>
            <a:off x="4832400" y="1234050"/>
            <a:ext cx="3999900" cy="333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400"/>
              <a:buNone/>
            </a:pPr>
            <a:r>
              <a:rPr b="1" lang="es" sz="2700">
                <a:solidFill>
                  <a:schemeClr val="accent3"/>
                </a:solidFill>
                <a:latin typeface="Amatic SC"/>
                <a:ea typeface="Amatic SC"/>
                <a:cs typeface="Amatic SC"/>
                <a:sym typeface="Amatic SC"/>
              </a:rPr>
              <a:t>El amor se asocia con la libertad, en este sentido, el amor tirano es aquel que priva a un ser de su libertad.</a:t>
            </a:r>
            <a:endParaRPr b="1" sz="3200">
              <a:solidFill>
                <a:schemeClr val="accent3"/>
              </a:solidFill>
              <a:latin typeface="Amatic SC"/>
              <a:ea typeface="Amatic SC"/>
              <a:cs typeface="Amatic SC"/>
              <a:sym typeface="Amatic SC"/>
            </a:endParaRPr>
          </a:p>
        </p:txBody>
      </p:sp>
      <p:pic>
        <p:nvPicPr>
          <p:cNvPr id="236" name="Google Shape;236;p17"/>
          <p:cNvPicPr preferRelativeResize="0"/>
          <p:nvPr/>
        </p:nvPicPr>
        <p:blipFill rotWithShape="1">
          <a:blip r:embed="rId3">
            <a:alphaModFix/>
          </a:blip>
          <a:srcRect b="0" l="0" r="0" t="0"/>
          <a:stretch/>
        </p:blipFill>
        <p:spPr>
          <a:xfrm>
            <a:off x="5454050" y="3016263"/>
            <a:ext cx="2952750" cy="1552575"/>
          </a:xfrm>
          <a:prstGeom prst="rect">
            <a:avLst/>
          </a:prstGeom>
          <a:noFill/>
          <a:ln>
            <a:noFill/>
          </a:ln>
        </p:spPr>
      </p:pic>
      <p:pic>
        <p:nvPicPr>
          <p:cNvPr id="237" name="Google Shape;237;p17"/>
          <p:cNvPicPr preferRelativeResize="0"/>
          <p:nvPr/>
        </p:nvPicPr>
        <p:blipFill rotWithShape="1">
          <a:blip r:embed="rId4">
            <a:alphaModFix/>
          </a:blip>
          <a:srcRect b="0" l="0" r="0" t="0"/>
          <a:stretch/>
        </p:blipFill>
        <p:spPr>
          <a:xfrm>
            <a:off x="1526563" y="2754338"/>
            <a:ext cx="2200275" cy="20764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241" name="Shape 241"/>
        <p:cNvGrpSpPr/>
        <p:nvPr/>
      </p:nvGrpSpPr>
      <p:grpSpPr>
        <a:xfrm>
          <a:off x="0" y="0"/>
          <a:ext cx="0" cy="0"/>
          <a:chOff x="0" y="0"/>
          <a:chExt cx="0" cy="0"/>
        </a:xfrm>
      </p:grpSpPr>
      <p:sp>
        <p:nvSpPr>
          <p:cNvPr id="242" name="Google Shape;242;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s" sz="3800">
                <a:solidFill>
                  <a:srgbClr val="FFFFFF"/>
                </a:solidFill>
                <a:highlight>
                  <a:srgbClr val="B7B7B7"/>
                </a:highlight>
                <a:latin typeface="Amatic SC"/>
                <a:ea typeface="Amatic SC"/>
                <a:cs typeface="Amatic SC"/>
                <a:sym typeface="Amatic SC"/>
              </a:rPr>
              <a:t>amor cortés</a:t>
            </a:r>
            <a:endParaRPr b="1" sz="3800">
              <a:solidFill>
                <a:srgbClr val="FFFFFF"/>
              </a:solidFill>
              <a:highlight>
                <a:srgbClr val="B7B7B7"/>
              </a:highlight>
              <a:latin typeface="Amatic SC"/>
              <a:ea typeface="Amatic SC"/>
              <a:cs typeface="Amatic SC"/>
              <a:sym typeface="Amatic SC"/>
            </a:endParaRPr>
          </a:p>
        </p:txBody>
      </p:sp>
      <p:sp>
        <p:nvSpPr>
          <p:cNvPr id="243" name="Google Shape;243;p18"/>
          <p:cNvSpPr txBox="1"/>
          <p:nvPr>
            <p:ph idx="1" type="body"/>
          </p:nvPr>
        </p:nvSpPr>
        <p:spPr>
          <a:xfrm>
            <a:off x="311700" y="1234050"/>
            <a:ext cx="3999900" cy="3334800"/>
          </a:xfrm>
          <a:prstGeom prst="rect">
            <a:avLst/>
          </a:prstGeom>
          <a:noFill/>
          <a:ln cap="flat" cmpd="sng" w="38100">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400"/>
              <a:buNone/>
            </a:pPr>
            <a:r>
              <a:rPr b="1" lang="es" sz="2300">
                <a:solidFill>
                  <a:schemeClr val="accent3"/>
                </a:solidFill>
                <a:latin typeface="Amatic SC"/>
                <a:ea typeface="Amatic SC"/>
                <a:cs typeface="Amatic SC"/>
                <a:sym typeface="Amatic SC"/>
              </a:rPr>
              <a:t>Se caracteriza por tomar del feudalismo la concepción de la dama como un señor a veces inflexible y cruel, al que se debe respetar y servir. La dama está llena de perfecciones y es moralmente superior al hombre, es el fiel reflejo de la suma belleza celestial, comparada con la virgen María.</a:t>
            </a:r>
            <a:endParaRPr b="1" sz="2800">
              <a:solidFill>
                <a:schemeClr val="accent3"/>
              </a:solidFill>
              <a:latin typeface="Amatic SC"/>
              <a:ea typeface="Amatic SC"/>
              <a:cs typeface="Amatic SC"/>
              <a:sym typeface="Amatic SC"/>
            </a:endParaRPr>
          </a:p>
        </p:txBody>
      </p:sp>
      <p:sp>
        <p:nvSpPr>
          <p:cNvPr id="244" name="Google Shape;244;p18"/>
          <p:cNvSpPr txBox="1"/>
          <p:nvPr>
            <p:ph idx="2" type="body"/>
          </p:nvPr>
        </p:nvSpPr>
        <p:spPr>
          <a:xfrm>
            <a:off x="4832400" y="1234050"/>
            <a:ext cx="3999900" cy="333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400"/>
              <a:buNone/>
            </a:pPr>
            <a:r>
              <a:t/>
            </a:r>
            <a:endParaRPr/>
          </a:p>
        </p:txBody>
      </p:sp>
      <p:pic>
        <p:nvPicPr>
          <p:cNvPr id="245" name="Google Shape;245;p18"/>
          <p:cNvPicPr preferRelativeResize="0"/>
          <p:nvPr/>
        </p:nvPicPr>
        <p:blipFill rotWithShape="1">
          <a:blip r:embed="rId3">
            <a:alphaModFix/>
          </a:blip>
          <a:srcRect b="0" l="0" r="0" t="0"/>
          <a:stretch/>
        </p:blipFill>
        <p:spPr>
          <a:xfrm>
            <a:off x="5016325" y="1759475"/>
            <a:ext cx="3519600" cy="23421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19"/>
          <p:cNvSpPr txBox="1"/>
          <p:nvPr>
            <p:ph type="title"/>
          </p:nvPr>
        </p:nvSpPr>
        <p:spPr>
          <a:xfrm>
            <a:off x="490250" y="526350"/>
            <a:ext cx="5618700" cy="4090800"/>
          </a:xfrm>
          <a:prstGeom prst="rect">
            <a:avLst/>
          </a:prstGeom>
          <a:solidFill>
            <a:srgbClr val="CCCCCC"/>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5400"/>
              <a:buNone/>
            </a:pPr>
            <a:r>
              <a:rPr b="1" lang="es" sz="8700">
                <a:solidFill>
                  <a:schemeClr val="accent3"/>
                </a:solidFill>
                <a:latin typeface="Amatic SC"/>
                <a:ea typeface="Amatic SC"/>
                <a:cs typeface="Amatic SC"/>
                <a:sym typeface="Amatic SC"/>
              </a:rPr>
              <a:t>figuras retóricas</a:t>
            </a:r>
            <a:endParaRPr b="1" sz="8700">
              <a:solidFill>
                <a:schemeClr val="accent3"/>
              </a:solidFill>
              <a:latin typeface="Amatic SC"/>
              <a:ea typeface="Amatic SC"/>
              <a:cs typeface="Amatic SC"/>
              <a:sym typeface="Amatic S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sp>
        <p:nvSpPr>
          <p:cNvPr id="481" name="Google Shape;481;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s"/>
              <a:t>Instrucciones del proyecto</a:t>
            </a:r>
            <a:endParaRPr/>
          </a:p>
        </p:txBody>
      </p:sp>
      <p:sp>
        <p:nvSpPr>
          <p:cNvPr id="482" name="Google Shape;482;p1"/>
          <p:cNvSpPr txBox="1"/>
          <p:nvPr>
            <p:ph idx="1" type="body"/>
          </p:nvPr>
        </p:nvSpPr>
        <p:spPr>
          <a:xfrm>
            <a:off x="-2237515" y="1397396"/>
            <a:ext cx="8520600" cy="3975000"/>
          </a:xfrm>
          <a:prstGeom prst="rect">
            <a:avLst/>
          </a:prstGeom>
          <a:noFill/>
          <a:ln>
            <a:noFill/>
          </a:ln>
        </p:spPr>
        <p:txBody>
          <a:bodyPr anchorCtr="0" anchor="t" bIns="91425" lIns="91425" spcFirstLastPara="1" rIns="91425" wrap="square" tIns="91425">
            <a:noAutofit/>
          </a:bodyPr>
          <a:lstStyle/>
          <a:p>
            <a:pPr indent="-323850" lvl="0" marL="457200" rtl="0" algn="just">
              <a:lnSpc>
                <a:spcPct val="115000"/>
              </a:lnSpc>
              <a:spcBef>
                <a:spcPts val="0"/>
              </a:spcBef>
              <a:spcAft>
                <a:spcPts val="0"/>
              </a:spcAft>
              <a:buClr>
                <a:srgbClr val="434343"/>
              </a:buClr>
              <a:buSzPts val="1500"/>
              <a:buFont typeface="Arial"/>
              <a:buChar char="-"/>
            </a:pPr>
            <a:r>
              <a:rPr lang="es" sz="1500">
                <a:solidFill>
                  <a:srgbClr val="434343"/>
                </a:solidFill>
                <a:latin typeface="Arial"/>
                <a:ea typeface="Arial"/>
                <a:cs typeface="Arial"/>
                <a:sym typeface="Arial"/>
              </a:rPr>
              <a:t>Este plan de trabajo, entrega una serie de actividades que debe ser realizado por usted.</a:t>
            </a:r>
            <a:endParaRPr sz="1500">
              <a:solidFill>
                <a:srgbClr val="434343"/>
              </a:solidFill>
              <a:latin typeface="Arial"/>
              <a:ea typeface="Arial"/>
              <a:cs typeface="Arial"/>
              <a:sym typeface="Arial"/>
            </a:endParaRPr>
          </a:p>
          <a:p>
            <a:pPr indent="-323850" lvl="0" marL="457200" rtl="0" algn="just">
              <a:lnSpc>
                <a:spcPct val="115000"/>
              </a:lnSpc>
              <a:spcBef>
                <a:spcPts val="0"/>
              </a:spcBef>
              <a:spcAft>
                <a:spcPts val="0"/>
              </a:spcAft>
              <a:buClr>
                <a:srgbClr val="434343"/>
              </a:buClr>
              <a:buSzPts val="1500"/>
              <a:buFont typeface="Arial"/>
              <a:buChar char="-"/>
            </a:pPr>
            <a:r>
              <a:rPr lang="es" sz="1500">
                <a:solidFill>
                  <a:srgbClr val="434343"/>
                </a:solidFill>
                <a:latin typeface="Arial"/>
                <a:ea typeface="Arial"/>
                <a:cs typeface="Arial"/>
                <a:sym typeface="Arial"/>
              </a:rPr>
              <a:t>Puede ser “ayudado” por su apoderado. Pero siempre, la prioridad, es que trabaje solito (a).</a:t>
            </a:r>
            <a:endParaRPr sz="1500">
              <a:solidFill>
                <a:srgbClr val="434343"/>
              </a:solidFill>
              <a:latin typeface="Arial"/>
              <a:ea typeface="Arial"/>
              <a:cs typeface="Arial"/>
              <a:sym typeface="Arial"/>
            </a:endParaRPr>
          </a:p>
          <a:p>
            <a:pPr indent="-323850" lvl="0" marL="457200" rtl="0" algn="just">
              <a:lnSpc>
                <a:spcPct val="115000"/>
              </a:lnSpc>
              <a:spcBef>
                <a:spcPts val="0"/>
              </a:spcBef>
              <a:spcAft>
                <a:spcPts val="0"/>
              </a:spcAft>
              <a:buClr>
                <a:srgbClr val="434343"/>
              </a:buClr>
              <a:buSzPts val="1500"/>
              <a:buFont typeface="Arial"/>
              <a:buChar char="-"/>
            </a:pPr>
            <a:r>
              <a:rPr lang="es" sz="1500">
                <a:solidFill>
                  <a:srgbClr val="434343"/>
                </a:solidFill>
                <a:latin typeface="Arial"/>
                <a:ea typeface="Arial"/>
                <a:cs typeface="Arial"/>
                <a:sym typeface="Arial"/>
              </a:rPr>
              <a:t>En sí, el trabajo involucra más de una asignatura. Por lo tanto, que no le parezca raro que se “mezclen” distintas áreas del conocimiento.</a:t>
            </a:r>
            <a:endParaRPr sz="1500">
              <a:solidFill>
                <a:srgbClr val="434343"/>
              </a:solidFill>
              <a:latin typeface="Arial"/>
              <a:ea typeface="Arial"/>
              <a:cs typeface="Arial"/>
              <a:sym typeface="Arial"/>
            </a:endParaRPr>
          </a:p>
          <a:p>
            <a:pPr indent="-323850" lvl="0" marL="457200" rtl="0" algn="just">
              <a:lnSpc>
                <a:spcPct val="115000"/>
              </a:lnSpc>
              <a:spcBef>
                <a:spcPts val="0"/>
              </a:spcBef>
              <a:spcAft>
                <a:spcPts val="0"/>
              </a:spcAft>
              <a:buClr>
                <a:srgbClr val="434343"/>
              </a:buClr>
              <a:buSzPts val="1500"/>
              <a:buFont typeface="Arial"/>
              <a:buChar char="-"/>
            </a:pPr>
            <a:r>
              <a:rPr lang="es" sz="1500">
                <a:solidFill>
                  <a:srgbClr val="434343"/>
                </a:solidFill>
                <a:latin typeface="Arial"/>
                <a:ea typeface="Arial"/>
                <a:cs typeface="Arial"/>
                <a:sym typeface="Arial"/>
              </a:rPr>
              <a:t>No necesariamente el trabajo debe ser realizado en una sesión. Usted puede ir dividiendo el trabajo en “partes” e ir avanzando poco a poco.</a:t>
            </a:r>
            <a:endParaRPr sz="1500">
              <a:solidFill>
                <a:srgbClr val="434343"/>
              </a:solidFill>
              <a:latin typeface="Arial"/>
              <a:ea typeface="Arial"/>
              <a:cs typeface="Arial"/>
              <a:sym typeface="Arial"/>
            </a:endParaRPr>
          </a:p>
          <a:p>
            <a:pPr indent="-323850" lvl="0" marL="457200" rtl="0" algn="just">
              <a:lnSpc>
                <a:spcPct val="115000"/>
              </a:lnSpc>
              <a:spcBef>
                <a:spcPts val="0"/>
              </a:spcBef>
              <a:spcAft>
                <a:spcPts val="0"/>
              </a:spcAft>
              <a:buClr>
                <a:srgbClr val="434343"/>
              </a:buClr>
              <a:buSzPts val="1500"/>
              <a:buFont typeface="Arial"/>
              <a:buChar char="-"/>
            </a:pPr>
            <a:r>
              <a:rPr lang="es" sz="1500">
                <a:solidFill>
                  <a:srgbClr val="434343"/>
                </a:solidFill>
                <a:latin typeface="Arial"/>
                <a:ea typeface="Arial"/>
                <a:cs typeface="Arial"/>
                <a:sym typeface="Arial"/>
              </a:rPr>
              <a:t>Si intenta hacer el trabajo en esta hoja, lo más probable es que no quepa toda la información. Así es que, le recomiendo ir desarrollando el proceso en su cuaderno.</a:t>
            </a:r>
            <a:endParaRPr sz="1500">
              <a:solidFill>
                <a:srgbClr val="434343"/>
              </a:solidFill>
              <a:latin typeface="Arial"/>
              <a:ea typeface="Arial"/>
              <a:cs typeface="Arial"/>
              <a:sym typeface="Arial"/>
            </a:endParaRPr>
          </a:p>
          <a:p>
            <a:pPr indent="-323850" lvl="0" marL="457200" rtl="0" algn="just">
              <a:lnSpc>
                <a:spcPct val="115000"/>
              </a:lnSpc>
              <a:spcBef>
                <a:spcPts val="0"/>
              </a:spcBef>
              <a:spcAft>
                <a:spcPts val="0"/>
              </a:spcAft>
              <a:buClr>
                <a:srgbClr val="434343"/>
              </a:buClr>
              <a:buSzPts val="1500"/>
              <a:buFont typeface="Arial"/>
              <a:buChar char="-"/>
            </a:pPr>
            <a:r>
              <a:rPr lang="es" sz="1500">
                <a:solidFill>
                  <a:srgbClr val="434343"/>
                </a:solidFill>
                <a:latin typeface="Arial"/>
                <a:ea typeface="Arial"/>
                <a:cs typeface="Arial"/>
                <a:sym typeface="Arial"/>
              </a:rPr>
              <a:t>Para el desarrollo de este proyecto se irá monitoreando de manera constante su avance, el cual deberá ser presentado en un video que deberá enviar al correo: </a:t>
            </a:r>
            <a:r>
              <a:rPr lang="es" sz="1500" u="sng">
                <a:solidFill>
                  <a:srgbClr val="0000FF"/>
                </a:solidFill>
                <a:latin typeface="Arial"/>
                <a:ea typeface="Arial"/>
                <a:cs typeface="Arial"/>
                <a:sym typeface="Arial"/>
              </a:rPr>
              <a:t>proyectodearticulacionmixto@gmail.com</a:t>
            </a:r>
            <a:r>
              <a:rPr lang="es" sz="1500">
                <a:solidFill>
                  <a:srgbClr val="434343"/>
                </a:solidFill>
                <a:latin typeface="Arial"/>
                <a:ea typeface="Arial"/>
                <a:cs typeface="Arial"/>
                <a:sym typeface="Arial"/>
              </a:rPr>
              <a:t>.</a:t>
            </a:r>
            <a:endParaRPr sz="1500">
              <a:solidFill>
                <a:srgbClr val="434343"/>
              </a:solidFill>
              <a:latin typeface="Arial"/>
              <a:ea typeface="Arial"/>
              <a:cs typeface="Arial"/>
              <a:sym typeface="Arial"/>
            </a:endParaRPr>
          </a:p>
          <a:p>
            <a:pPr indent="-323850" lvl="0" marL="457200" rtl="0" algn="just">
              <a:lnSpc>
                <a:spcPct val="115000"/>
              </a:lnSpc>
              <a:spcBef>
                <a:spcPts val="0"/>
              </a:spcBef>
              <a:spcAft>
                <a:spcPts val="0"/>
              </a:spcAft>
              <a:buClr>
                <a:srgbClr val="434343"/>
              </a:buClr>
              <a:buSzPts val="1500"/>
              <a:buFont typeface="Arial"/>
              <a:buChar char="-"/>
            </a:pPr>
            <a:r>
              <a:rPr lang="es" sz="1500">
                <a:solidFill>
                  <a:srgbClr val="434343"/>
                </a:solidFill>
                <a:latin typeface="Arial"/>
                <a:ea typeface="Arial"/>
                <a:cs typeface="Arial"/>
                <a:sym typeface="Arial"/>
              </a:rPr>
              <a:t> Los materiales básicos para hacer el trabajo son: PELÍCULA, INTERNET, YOUTUBE, POWER POINT</a:t>
            </a:r>
            <a:endParaRPr sz="15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99999"/>
        </a:solidFill>
      </p:bgPr>
    </p:bg>
    <p:spTree>
      <p:nvGrpSpPr>
        <p:cNvPr id="254" name="Shape 254"/>
        <p:cNvGrpSpPr/>
        <p:nvPr/>
      </p:nvGrpSpPr>
      <p:grpSpPr>
        <a:xfrm>
          <a:off x="0" y="0"/>
          <a:ext cx="0" cy="0"/>
          <a:chOff x="0" y="0"/>
          <a:chExt cx="0" cy="0"/>
        </a:xfrm>
      </p:grpSpPr>
      <p:sp>
        <p:nvSpPr>
          <p:cNvPr id="255" name="Google Shape;255;p20"/>
          <p:cNvSpPr txBox="1"/>
          <p:nvPr/>
        </p:nvSpPr>
        <p:spPr>
          <a:xfrm>
            <a:off x="1078925" y="874200"/>
            <a:ext cx="7253100" cy="3395100"/>
          </a:xfrm>
          <a:prstGeom prst="rect">
            <a:avLst/>
          </a:prstGeom>
          <a:noFill/>
          <a:ln cap="flat" cmpd="sng" w="38100">
            <a:solidFill>
              <a:srgbClr val="CCCCCC"/>
            </a:solidFill>
            <a:prstDash val="dot"/>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1" i="0" lang="es" sz="3600" u="none" cap="none" strike="noStrike">
                <a:solidFill>
                  <a:srgbClr val="FFFFFF"/>
                </a:solidFill>
                <a:latin typeface="Amatic SC"/>
                <a:ea typeface="Amatic SC"/>
                <a:cs typeface="Amatic SC"/>
                <a:sym typeface="Amatic SC"/>
              </a:rPr>
              <a:t>Una </a:t>
            </a:r>
            <a:r>
              <a:rPr b="1" i="0" lang="es" sz="3600" u="none" cap="none" strike="noStrike">
                <a:solidFill>
                  <a:schemeClr val="accent3"/>
                </a:solidFill>
                <a:latin typeface="Amatic SC"/>
                <a:ea typeface="Amatic SC"/>
                <a:cs typeface="Amatic SC"/>
                <a:sym typeface="Amatic SC"/>
              </a:rPr>
              <a:t>figura retórica</a:t>
            </a:r>
            <a:r>
              <a:rPr b="1" i="0" lang="es" sz="3600" u="none" cap="none" strike="noStrike">
                <a:solidFill>
                  <a:srgbClr val="FFFFFF"/>
                </a:solidFill>
                <a:latin typeface="Amatic SC"/>
                <a:ea typeface="Amatic SC"/>
                <a:cs typeface="Amatic SC"/>
                <a:sym typeface="Amatic SC"/>
              </a:rPr>
              <a:t> es un recurso del lenguaje que permite comunicar algo más que un simple mensaje, pues su objetivo es crear belleza a través de las palabras, sugerir ideas y, en definitiva, jugar con el lenguaje.</a:t>
            </a:r>
            <a:endParaRPr b="1" i="0" sz="3800" u="none" cap="none" strike="noStrike">
              <a:solidFill>
                <a:srgbClr val="FFFFFF"/>
              </a:solidFill>
              <a:latin typeface="Amatic SC"/>
              <a:ea typeface="Amatic SC"/>
              <a:cs typeface="Amatic SC"/>
              <a:sym typeface="Amatic S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489" name="Shape 489"/>
        <p:cNvGrpSpPr/>
        <p:nvPr/>
      </p:nvGrpSpPr>
      <p:grpSpPr>
        <a:xfrm>
          <a:off x="0" y="0"/>
          <a:ext cx="0" cy="0"/>
          <a:chOff x="0" y="0"/>
          <a:chExt cx="0" cy="0"/>
        </a:xfrm>
      </p:grpSpPr>
      <p:sp>
        <p:nvSpPr>
          <p:cNvPr id="490" name="Google Shape;490;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s" sz="3800">
                <a:solidFill>
                  <a:srgbClr val="FFFFFF"/>
                </a:solidFill>
                <a:highlight>
                  <a:srgbClr val="999999"/>
                </a:highlight>
                <a:latin typeface="Amatic SC"/>
                <a:ea typeface="Amatic SC"/>
                <a:cs typeface="Amatic SC"/>
                <a:sym typeface="Amatic SC"/>
              </a:rPr>
              <a:t>metáfora                                                           comparación        </a:t>
            </a:r>
            <a:endParaRPr b="1" sz="3800">
              <a:solidFill>
                <a:srgbClr val="FFFFFF"/>
              </a:solidFill>
              <a:highlight>
                <a:srgbClr val="999999"/>
              </a:highlight>
              <a:latin typeface="Amatic SC"/>
              <a:ea typeface="Amatic SC"/>
              <a:cs typeface="Amatic SC"/>
              <a:sym typeface="Amatic SC"/>
            </a:endParaRPr>
          </a:p>
        </p:txBody>
      </p:sp>
      <p:sp>
        <p:nvSpPr>
          <p:cNvPr id="491" name="Google Shape;491;p3"/>
          <p:cNvSpPr txBox="1"/>
          <p:nvPr>
            <p:ph idx="1" type="body"/>
          </p:nvPr>
        </p:nvSpPr>
        <p:spPr>
          <a:xfrm>
            <a:off x="3781830" y="627379"/>
            <a:ext cx="3999900" cy="333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s" sz="2100">
                <a:solidFill>
                  <a:schemeClr val="accent3"/>
                </a:solidFill>
                <a:latin typeface="Amatic SC"/>
                <a:ea typeface="Amatic SC"/>
                <a:cs typeface="Amatic SC"/>
                <a:sym typeface="Amatic SC"/>
              </a:rPr>
              <a:t>Figura retórica de pensamiento por medio de la cual una realidad o concepto se expresan por medio de una realidad o concepto diferentes con los que lo representado guarda cierta relación de semejanza</a:t>
            </a:r>
            <a:endParaRPr b="1" sz="2100">
              <a:solidFill>
                <a:schemeClr val="accent3"/>
              </a:solidFill>
              <a:latin typeface="Amatic SC"/>
              <a:ea typeface="Amatic SC"/>
              <a:cs typeface="Amatic SC"/>
              <a:sym typeface="Amatic SC"/>
            </a:endParaRPr>
          </a:p>
          <a:p>
            <a:pPr indent="0" lvl="0" marL="0" rtl="0" algn="l">
              <a:lnSpc>
                <a:spcPct val="115000"/>
              </a:lnSpc>
              <a:spcBef>
                <a:spcPts val="1600"/>
              </a:spcBef>
              <a:spcAft>
                <a:spcPts val="0"/>
              </a:spcAft>
              <a:buClr>
                <a:schemeClr val="dk2"/>
              </a:buClr>
              <a:buSzPts val="1100"/>
              <a:buFont typeface="Arial"/>
              <a:buNone/>
            </a:pPr>
            <a:r>
              <a:rPr b="1" lang="es" sz="3100">
                <a:solidFill>
                  <a:srgbClr val="FFFFFF"/>
                </a:solidFill>
                <a:latin typeface="Amatic SC"/>
                <a:ea typeface="Amatic SC"/>
                <a:cs typeface="Amatic SC"/>
                <a:sym typeface="Amatic SC"/>
              </a:rPr>
              <a:t>la primavera de la vida’</a:t>
            </a:r>
            <a:r>
              <a:rPr b="1" lang="es" sz="3100">
                <a:solidFill>
                  <a:srgbClr val="878787"/>
                </a:solidFill>
                <a:latin typeface="Amatic SC"/>
                <a:ea typeface="Amatic SC"/>
                <a:cs typeface="Amatic SC"/>
                <a:sym typeface="Amatic SC"/>
              </a:rPr>
              <a:t> </a:t>
            </a:r>
            <a:r>
              <a:rPr b="1" lang="es" sz="3100">
                <a:solidFill>
                  <a:schemeClr val="accent5"/>
                </a:solidFill>
                <a:latin typeface="Amatic SC"/>
                <a:ea typeface="Amatic SC"/>
                <a:cs typeface="Amatic SC"/>
                <a:sym typeface="Amatic SC"/>
              </a:rPr>
              <a:t>es una metáfora de la juventud"</a:t>
            </a:r>
            <a:endParaRPr b="1" sz="3400">
              <a:solidFill>
                <a:schemeClr val="accent5"/>
              </a:solidFill>
              <a:latin typeface="Amatic SC"/>
              <a:ea typeface="Amatic SC"/>
              <a:cs typeface="Amatic SC"/>
              <a:sym typeface="Amatic SC"/>
            </a:endParaRPr>
          </a:p>
          <a:p>
            <a:pPr indent="0" lvl="0" marL="0" rtl="0" algn="l">
              <a:lnSpc>
                <a:spcPct val="115000"/>
              </a:lnSpc>
              <a:spcBef>
                <a:spcPts val="1600"/>
              </a:spcBef>
              <a:spcAft>
                <a:spcPts val="1600"/>
              </a:spcAft>
              <a:buSzPts val="1400"/>
              <a:buNone/>
            </a:pPr>
            <a:r>
              <a:t/>
            </a:r>
            <a:endParaRPr b="1" sz="1900">
              <a:solidFill>
                <a:schemeClr val="accent3"/>
              </a:solidFill>
              <a:latin typeface="Amatic SC"/>
              <a:ea typeface="Amatic SC"/>
              <a:cs typeface="Amatic SC"/>
              <a:sym typeface="Amatic SC"/>
            </a:endParaRPr>
          </a:p>
        </p:txBody>
      </p:sp>
      <p:sp>
        <p:nvSpPr>
          <p:cNvPr id="492" name="Google Shape;492;p3"/>
          <p:cNvSpPr txBox="1"/>
          <p:nvPr>
            <p:ph idx="2" type="body"/>
          </p:nvPr>
        </p:nvSpPr>
        <p:spPr>
          <a:xfrm>
            <a:off x="4832400" y="1234050"/>
            <a:ext cx="3999900" cy="3334800"/>
          </a:xfrm>
          <a:prstGeom prst="rect">
            <a:avLst/>
          </a:prstGeom>
          <a:noFill/>
          <a:ln cap="flat" cmpd="sng" w="38100">
            <a:solidFill>
              <a:srgbClr val="666666"/>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s" sz="2300">
                <a:solidFill>
                  <a:schemeClr val="accent3"/>
                </a:solidFill>
                <a:latin typeface="Amatic SC"/>
                <a:ea typeface="Amatic SC"/>
                <a:cs typeface="Amatic SC"/>
                <a:sym typeface="Amatic SC"/>
              </a:rPr>
              <a:t>consiste en comparar un término real con otro imaginario que se le asemeje en alguna cualidad. utiliza la conjunción “como”</a:t>
            </a:r>
            <a:endParaRPr b="1" sz="2300">
              <a:solidFill>
                <a:schemeClr val="accent3"/>
              </a:solidFill>
              <a:latin typeface="Amatic SC"/>
              <a:ea typeface="Amatic SC"/>
              <a:cs typeface="Amatic SC"/>
              <a:sym typeface="Amatic SC"/>
            </a:endParaRPr>
          </a:p>
          <a:p>
            <a:pPr indent="0" lvl="0" marL="0" rtl="0" algn="l">
              <a:lnSpc>
                <a:spcPct val="115000"/>
              </a:lnSpc>
              <a:spcBef>
                <a:spcPts val="1600"/>
              </a:spcBef>
              <a:spcAft>
                <a:spcPts val="0"/>
              </a:spcAft>
              <a:buSzPts val="1400"/>
              <a:buNone/>
            </a:pPr>
            <a:r>
              <a:rPr b="1" lang="es" sz="3600">
                <a:solidFill>
                  <a:srgbClr val="FFFFFF"/>
                </a:solidFill>
                <a:latin typeface="Amatic SC"/>
                <a:ea typeface="Amatic SC"/>
                <a:cs typeface="Amatic SC"/>
                <a:sym typeface="Amatic SC"/>
              </a:rPr>
              <a:t>Sus manos son suaves </a:t>
            </a:r>
            <a:r>
              <a:rPr b="1" lang="es" sz="3600" u="sng">
                <a:solidFill>
                  <a:schemeClr val="accent5"/>
                </a:solidFill>
                <a:latin typeface="Amatic SC"/>
                <a:ea typeface="Amatic SC"/>
                <a:cs typeface="Amatic SC"/>
                <a:sym typeface="Amatic SC"/>
              </a:rPr>
              <a:t>como</a:t>
            </a:r>
            <a:r>
              <a:rPr b="1" lang="es" sz="3600">
                <a:solidFill>
                  <a:schemeClr val="accent5"/>
                </a:solidFill>
                <a:latin typeface="Amatic SC"/>
                <a:ea typeface="Amatic SC"/>
                <a:cs typeface="Amatic SC"/>
                <a:sym typeface="Amatic SC"/>
              </a:rPr>
              <a:t> </a:t>
            </a:r>
            <a:r>
              <a:rPr b="1" lang="es" sz="3600">
                <a:solidFill>
                  <a:srgbClr val="FFFFFF"/>
                </a:solidFill>
                <a:latin typeface="Amatic SC"/>
                <a:ea typeface="Amatic SC"/>
                <a:cs typeface="Amatic SC"/>
                <a:sym typeface="Amatic SC"/>
              </a:rPr>
              <a:t>el terciopelo </a:t>
            </a:r>
            <a:endParaRPr b="1" sz="3800">
              <a:solidFill>
                <a:srgbClr val="FFFFFF"/>
              </a:solidFill>
              <a:latin typeface="Amatic SC"/>
              <a:ea typeface="Amatic SC"/>
              <a:cs typeface="Amatic SC"/>
              <a:sym typeface="Amatic SC"/>
            </a:endParaRPr>
          </a:p>
          <a:p>
            <a:pPr indent="0" lvl="0" marL="0" rtl="0" algn="l">
              <a:lnSpc>
                <a:spcPct val="115000"/>
              </a:lnSpc>
              <a:spcBef>
                <a:spcPts val="1600"/>
              </a:spcBef>
              <a:spcAft>
                <a:spcPts val="1600"/>
              </a:spcAft>
              <a:buClr>
                <a:schemeClr val="dk2"/>
              </a:buClr>
              <a:buSzPts val="1100"/>
              <a:buFont typeface="Arial"/>
              <a:buNone/>
            </a:pPr>
            <a:r>
              <a:t/>
            </a:r>
            <a:endParaRPr b="1" sz="2300">
              <a:solidFill>
                <a:schemeClr val="accent3"/>
              </a:solidFill>
              <a:latin typeface="Amatic SC"/>
              <a:ea typeface="Amatic SC"/>
              <a:cs typeface="Amatic SC"/>
              <a:sym typeface="Amatic S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266" name="Shape 266"/>
        <p:cNvGrpSpPr/>
        <p:nvPr/>
      </p:nvGrpSpPr>
      <p:grpSpPr>
        <a:xfrm>
          <a:off x="0" y="0"/>
          <a:ext cx="0" cy="0"/>
          <a:chOff x="0" y="0"/>
          <a:chExt cx="0" cy="0"/>
        </a:xfrm>
      </p:grpSpPr>
      <p:sp>
        <p:nvSpPr>
          <p:cNvPr id="267" name="Google Shape;267;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s" sz="3600">
                <a:solidFill>
                  <a:srgbClr val="FFFFFF"/>
                </a:solidFill>
                <a:highlight>
                  <a:srgbClr val="999999"/>
                </a:highlight>
                <a:latin typeface="Amatic SC"/>
                <a:ea typeface="Amatic SC"/>
                <a:cs typeface="Amatic SC"/>
                <a:sym typeface="Amatic SC"/>
              </a:rPr>
              <a:t>hiperbole</a:t>
            </a:r>
            <a:r>
              <a:rPr b="1" lang="es" sz="3600">
                <a:solidFill>
                  <a:srgbClr val="FFFFFF"/>
                </a:solidFill>
                <a:highlight>
                  <a:srgbClr val="999999"/>
                </a:highlight>
                <a:latin typeface="Amatic SC"/>
                <a:ea typeface="Amatic SC"/>
                <a:cs typeface="Amatic SC"/>
                <a:sym typeface="Amatic SC"/>
              </a:rPr>
              <a:t>                                                                       anáfora         </a:t>
            </a:r>
            <a:endParaRPr b="1" sz="3600">
              <a:solidFill>
                <a:srgbClr val="FFFFFF"/>
              </a:solidFill>
              <a:highlight>
                <a:srgbClr val="999999"/>
              </a:highlight>
              <a:latin typeface="Amatic SC"/>
              <a:ea typeface="Amatic SC"/>
              <a:cs typeface="Amatic SC"/>
              <a:sym typeface="Amatic SC"/>
            </a:endParaRPr>
          </a:p>
        </p:txBody>
      </p:sp>
      <p:sp>
        <p:nvSpPr>
          <p:cNvPr id="268" name="Google Shape;268;p22"/>
          <p:cNvSpPr txBox="1"/>
          <p:nvPr>
            <p:ph idx="1" type="body"/>
          </p:nvPr>
        </p:nvSpPr>
        <p:spPr>
          <a:xfrm>
            <a:off x="-84900" y="1320800"/>
            <a:ext cx="3999900" cy="333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s" sz="2700">
                <a:solidFill>
                  <a:schemeClr val="accent3"/>
                </a:solidFill>
                <a:latin typeface="Amatic SC"/>
                <a:ea typeface="Amatic SC"/>
                <a:cs typeface="Amatic SC"/>
                <a:sym typeface="Amatic SC"/>
              </a:rPr>
              <a:t>consiste en una exageración intencionada de la realidad que se expone</a:t>
            </a:r>
            <a:endParaRPr b="1" sz="2700">
              <a:solidFill>
                <a:schemeClr val="accent3"/>
              </a:solidFill>
              <a:latin typeface="Amatic SC"/>
              <a:ea typeface="Amatic SC"/>
              <a:cs typeface="Amatic SC"/>
              <a:sym typeface="Amatic SC"/>
            </a:endParaRPr>
          </a:p>
          <a:p>
            <a:pPr indent="0" lvl="0" marL="0" rtl="0" algn="l">
              <a:lnSpc>
                <a:spcPct val="115000"/>
              </a:lnSpc>
              <a:spcBef>
                <a:spcPts val="1600"/>
              </a:spcBef>
              <a:spcAft>
                <a:spcPts val="1600"/>
              </a:spcAft>
              <a:buClr>
                <a:schemeClr val="dk2"/>
              </a:buClr>
              <a:buSzPts val="1100"/>
              <a:buFont typeface="Arial"/>
              <a:buNone/>
            </a:pPr>
            <a:r>
              <a:rPr b="1" lang="es" sz="3200">
                <a:solidFill>
                  <a:srgbClr val="FFFFFF"/>
                </a:solidFill>
                <a:latin typeface="Amatic SC"/>
                <a:ea typeface="Amatic SC"/>
                <a:cs typeface="Amatic SC"/>
                <a:sym typeface="Amatic SC"/>
              </a:rPr>
              <a:t>llevaba todo el día sin comer, sentía que </a:t>
            </a:r>
            <a:r>
              <a:rPr b="1" lang="es" sz="3200">
                <a:solidFill>
                  <a:schemeClr val="accent5"/>
                </a:solidFill>
                <a:latin typeface="Amatic SC"/>
                <a:ea typeface="Amatic SC"/>
                <a:cs typeface="Amatic SC"/>
                <a:sym typeface="Amatic SC"/>
              </a:rPr>
              <a:t>moriría</a:t>
            </a:r>
            <a:r>
              <a:rPr b="1" lang="es" sz="3200">
                <a:solidFill>
                  <a:srgbClr val="FFFFFF"/>
                </a:solidFill>
                <a:latin typeface="Amatic SC"/>
                <a:ea typeface="Amatic SC"/>
                <a:cs typeface="Amatic SC"/>
                <a:sym typeface="Amatic SC"/>
              </a:rPr>
              <a:t> de hambre</a:t>
            </a:r>
            <a:endParaRPr b="1" sz="1200">
              <a:solidFill>
                <a:schemeClr val="accent3"/>
              </a:solidFill>
              <a:latin typeface="Amatic SC"/>
              <a:ea typeface="Amatic SC"/>
              <a:cs typeface="Amatic SC"/>
              <a:sym typeface="Amatic SC"/>
            </a:endParaRPr>
          </a:p>
        </p:txBody>
      </p:sp>
      <p:sp>
        <p:nvSpPr>
          <p:cNvPr id="269" name="Google Shape;269;p22"/>
          <p:cNvSpPr txBox="1"/>
          <p:nvPr>
            <p:ph idx="2" type="body"/>
          </p:nvPr>
        </p:nvSpPr>
        <p:spPr>
          <a:xfrm>
            <a:off x="4832400" y="1234050"/>
            <a:ext cx="3999900" cy="3334800"/>
          </a:xfrm>
          <a:prstGeom prst="rect">
            <a:avLst/>
          </a:prstGeom>
          <a:noFill/>
          <a:ln cap="flat" cmpd="sng" w="38100">
            <a:solidFill>
              <a:srgbClr val="666666"/>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s" sz="2400">
                <a:solidFill>
                  <a:schemeClr val="accent3"/>
                </a:solidFill>
                <a:latin typeface="Amatic SC"/>
                <a:ea typeface="Amatic SC"/>
                <a:cs typeface="Amatic SC"/>
                <a:sym typeface="Amatic SC"/>
              </a:rPr>
              <a:t>consiste en la repetición de una o varias palabras al principio de una serie de versos u oraciones.</a:t>
            </a:r>
            <a:endParaRPr b="1" sz="2400">
              <a:solidFill>
                <a:schemeClr val="accent3"/>
              </a:solidFill>
              <a:latin typeface="Amatic SC"/>
              <a:ea typeface="Amatic SC"/>
              <a:cs typeface="Amatic SC"/>
              <a:sym typeface="Amatic SC"/>
            </a:endParaRPr>
          </a:p>
          <a:p>
            <a:pPr indent="0" lvl="0" marL="457200" rtl="0" algn="l">
              <a:lnSpc>
                <a:spcPct val="115000"/>
              </a:lnSpc>
              <a:spcBef>
                <a:spcPts val="1600"/>
              </a:spcBef>
              <a:spcAft>
                <a:spcPts val="0"/>
              </a:spcAft>
              <a:buSzPts val="1400"/>
              <a:buNone/>
            </a:pPr>
            <a:r>
              <a:rPr b="1" lang="es" sz="2500">
                <a:solidFill>
                  <a:schemeClr val="accent5"/>
                </a:solidFill>
                <a:latin typeface="Amatic SC"/>
                <a:ea typeface="Amatic SC"/>
                <a:cs typeface="Amatic SC"/>
                <a:sym typeface="Amatic SC"/>
              </a:rPr>
              <a:t>No perdono</a:t>
            </a:r>
            <a:r>
              <a:rPr b="1" lang="es" sz="2500">
                <a:solidFill>
                  <a:srgbClr val="FFFFFF"/>
                </a:solidFill>
                <a:latin typeface="Amatic SC"/>
                <a:ea typeface="Amatic SC"/>
                <a:cs typeface="Amatic SC"/>
                <a:sym typeface="Amatic SC"/>
              </a:rPr>
              <a:t> a la muerte enamorada.</a:t>
            </a:r>
            <a:endParaRPr b="1" sz="2500">
              <a:solidFill>
                <a:srgbClr val="FFFFFF"/>
              </a:solidFill>
              <a:latin typeface="Amatic SC"/>
              <a:ea typeface="Amatic SC"/>
              <a:cs typeface="Amatic SC"/>
              <a:sym typeface="Amatic SC"/>
            </a:endParaRPr>
          </a:p>
          <a:p>
            <a:pPr indent="0" lvl="0" marL="457200" rtl="0" algn="l">
              <a:lnSpc>
                <a:spcPct val="115000"/>
              </a:lnSpc>
              <a:spcBef>
                <a:spcPts val="300"/>
              </a:spcBef>
              <a:spcAft>
                <a:spcPts val="0"/>
              </a:spcAft>
              <a:buSzPts val="1400"/>
              <a:buNone/>
            </a:pPr>
            <a:r>
              <a:rPr b="1" lang="es" sz="2500">
                <a:solidFill>
                  <a:schemeClr val="accent5"/>
                </a:solidFill>
                <a:latin typeface="Amatic SC"/>
                <a:ea typeface="Amatic SC"/>
                <a:cs typeface="Amatic SC"/>
                <a:sym typeface="Amatic SC"/>
              </a:rPr>
              <a:t>no perdono</a:t>
            </a:r>
            <a:r>
              <a:rPr b="1" lang="es" sz="2500">
                <a:solidFill>
                  <a:srgbClr val="FFFFFF"/>
                </a:solidFill>
                <a:latin typeface="Amatic SC"/>
                <a:ea typeface="Amatic SC"/>
                <a:cs typeface="Amatic SC"/>
                <a:sym typeface="Amatic SC"/>
              </a:rPr>
              <a:t> a la vida desatenta.</a:t>
            </a:r>
            <a:endParaRPr b="1" sz="2500">
              <a:solidFill>
                <a:srgbClr val="FFFFFF"/>
              </a:solidFill>
              <a:latin typeface="Amatic SC"/>
              <a:ea typeface="Amatic SC"/>
              <a:cs typeface="Amatic SC"/>
              <a:sym typeface="Amatic SC"/>
            </a:endParaRPr>
          </a:p>
          <a:p>
            <a:pPr indent="0" lvl="0" marL="457200" rtl="0" algn="l">
              <a:lnSpc>
                <a:spcPct val="115000"/>
              </a:lnSpc>
              <a:spcBef>
                <a:spcPts val="300"/>
              </a:spcBef>
              <a:spcAft>
                <a:spcPts val="0"/>
              </a:spcAft>
              <a:buSzPts val="1400"/>
              <a:buNone/>
            </a:pPr>
            <a:r>
              <a:rPr b="1" lang="es" sz="2500">
                <a:solidFill>
                  <a:schemeClr val="accent5"/>
                </a:solidFill>
                <a:latin typeface="Amatic SC"/>
                <a:ea typeface="Amatic SC"/>
                <a:cs typeface="Amatic SC"/>
                <a:sym typeface="Amatic SC"/>
              </a:rPr>
              <a:t>no perdono</a:t>
            </a:r>
            <a:r>
              <a:rPr b="1" lang="es" sz="2500">
                <a:solidFill>
                  <a:srgbClr val="FFFFFF"/>
                </a:solidFill>
                <a:latin typeface="Amatic SC"/>
                <a:ea typeface="Amatic SC"/>
                <a:cs typeface="Amatic SC"/>
                <a:sym typeface="Amatic SC"/>
              </a:rPr>
              <a:t> a la tierra ni a la nada.</a:t>
            </a:r>
            <a:endParaRPr b="1" sz="2500">
              <a:solidFill>
                <a:srgbClr val="FFFFFF"/>
              </a:solidFill>
              <a:latin typeface="Amatic SC"/>
              <a:ea typeface="Amatic SC"/>
              <a:cs typeface="Amatic SC"/>
              <a:sym typeface="Amatic SC"/>
            </a:endParaRPr>
          </a:p>
          <a:p>
            <a:pPr indent="0" lvl="0" marL="0" rtl="0" algn="l">
              <a:lnSpc>
                <a:spcPct val="115000"/>
              </a:lnSpc>
              <a:spcBef>
                <a:spcPts val="300"/>
              </a:spcBef>
              <a:spcAft>
                <a:spcPts val="0"/>
              </a:spcAft>
              <a:buSzPts val="1400"/>
              <a:buNone/>
            </a:pPr>
            <a:r>
              <a:t/>
            </a:r>
            <a:endParaRPr b="1" sz="2400">
              <a:solidFill>
                <a:schemeClr val="accent3"/>
              </a:solidFill>
              <a:latin typeface="Amatic SC"/>
              <a:ea typeface="Amatic SC"/>
              <a:cs typeface="Amatic SC"/>
              <a:sym typeface="Amatic SC"/>
            </a:endParaRPr>
          </a:p>
          <a:p>
            <a:pPr indent="0" lvl="0" marL="0" rtl="0" algn="l">
              <a:lnSpc>
                <a:spcPct val="115000"/>
              </a:lnSpc>
              <a:spcBef>
                <a:spcPts val="1600"/>
              </a:spcBef>
              <a:spcAft>
                <a:spcPts val="1600"/>
              </a:spcAft>
              <a:buSzPts val="1400"/>
              <a:buNone/>
            </a:pPr>
            <a:r>
              <a:t/>
            </a:r>
            <a:endParaRPr b="1" sz="2400">
              <a:solidFill>
                <a:schemeClr val="accent3"/>
              </a:solidFill>
              <a:latin typeface="Amatic SC"/>
              <a:ea typeface="Amatic SC"/>
              <a:cs typeface="Amatic SC"/>
              <a:sym typeface="Amatic S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273" name="Shape 273"/>
        <p:cNvGrpSpPr/>
        <p:nvPr/>
      </p:nvGrpSpPr>
      <p:grpSpPr>
        <a:xfrm>
          <a:off x="0" y="0"/>
          <a:ext cx="0" cy="0"/>
          <a:chOff x="0" y="0"/>
          <a:chExt cx="0" cy="0"/>
        </a:xfrm>
      </p:grpSpPr>
      <p:sp>
        <p:nvSpPr>
          <p:cNvPr id="274" name="Google Shape;274;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s" sz="3700">
                <a:solidFill>
                  <a:srgbClr val="FFFFFF"/>
                </a:solidFill>
                <a:highlight>
                  <a:srgbClr val="999999"/>
                </a:highlight>
                <a:latin typeface="Amatic SC"/>
                <a:ea typeface="Amatic SC"/>
                <a:cs typeface="Amatic SC"/>
                <a:sym typeface="Amatic SC"/>
              </a:rPr>
              <a:t>personificación                                                             epíteto</a:t>
            </a:r>
            <a:endParaRPr b="1" sz="3700">
              <a:solidFill>
                <a:srgbClr val="FFFFFF"/>
              </a:solidFill>
              <a:highlight>
                <a:srgbClr val="999999"/>
              </a:highlight>
              <a:latin typeface="Amatic SC"/>
              <a:ea typeface="Amatic SC"/>
              <a:cs typeface="Amatic SC"/>
              <a:sym typeface="Amatic SC"/>
            </a:endParaRPr>
          </a:p>
        </p:txBody>
      </p:sp>
      <p:sp>
        <p:nvSpPr>
          <p:cNvPr id="275" name="Google Shape;275;p23"/>
          <p:cNvSpPr txBox="1"/>
          <p:nvPr>
            <p:ph idx="1" type="body"/>
          </p:nvPr>
        </p:nvSpPr>
        <p:spPr>
          <a:xfrm>
            <a:off x="311700" y="1234050"/>
            <a:ext cx="3999900" cy="333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s" sz="2500">
                <a:solidFill>
                  <a:schemeClr val="accent3"/>
                </a:solidFill>
                <a:latin typeface="Amatic SC"/>
                <a:ea typeface="Amatic SC"/>
                <a:cs typeface="Amatic SC"/>
                <a:sym typeface="Amatic SC"/>
              </a:rPr>
              <a:t>consiste en dotar de propiedades o cualidades humanas a animales o seres inanimados.</a:t>
            </a:r>
            <a:endParaRPr b="1" sz="2500">
              <a:solidFill>
                <a:schemeClr val="accent3"/>
              </a:solidFill>
              <a:latin typeface="Amatic SC"/>
              <a:ea typeface="Amatic SC"/>
              <a:cs typeface="Amatic SC"/>
              <a:sym typeface="Amatic SC"/>
            </a:endParaRPr>
          </a:p>
          <a:p>
            <a:pPr indent="0" lvl="0" marL="0" rtl="0" algn="l">
              <a:lnSpc>
                <a:spcPct val="115000"/>
              </a:lnSpc>
              <a:spcBef>
                <a:spcPts val="1600"/>
              </a:spcBef>
              <a:spcAft>
                <a:spcPts val="1600"/>
              </a:spcAft>
              <a:buSzPts val="1400"/>
              <a:buNone/>
            </a:pPr>
            <a:r>
              <a:rPr b="1" lang="es" sz="3900">
                <a:solidFill>
                  <a:srgbClr val="FFFFFF"/>
                </a:solidFill>
                <a:latin typeface="Amatic SC"/>
                <a:ea typeface="Amatic SC"/>
                <a:cs typeface="Amatic SC"/>
                <a:sym typeface="Amatic SC"/>
              </a:rPr>
              <a:t>la luna </a:t>
            </a:r>
            <a:r>
              <a:rPr b="1" lang="es" sz="3900">
                <a:solidFill>
                  <a:schemeClr val="accent5"/>
                </a:solidFill>
                <a:latin typeface="Amatic SC"/>
                <a:ea typeface="Amatic SC"/>
                <a:cs typeface="Amatic SC"/>
                <a:sym typeface="Amatic SC"/>
              </a:rPr>
              <a:t>suspiró </a:t>
            </a:r>
            <a:r>
              <a:rPr b="1" lang="es" sz="3900">
                <a:solidFill>
                  <a:srgbClr val="FFFFFF"/>
                </a:solidFill>
                <a:latin typeface="Amatic SC"/>
                <a:ea typeface="Amatic SC"/>
                <a:cs typeface="Amatic SC"/>
                <a:sym typeface="Amatic SC"/>
              </a:rPr>
              <a:t>al verlo</a:t>
            </a:r>
            <a:endParaRPr b="1" sz="3900">
              <a:solidFill>
                <a:srgbClr val="FFFFFF"/>
              </a:solidFill>
              <a:latin typeface="Amatic SC"/>
              <a:ea typeface="Amatic SC"/>
              <a:cs typeface="Amatic SC"/>
              <a:sym typeface="Amatic SC"/>
            </a:endParaRPr>
          </a:p>
        </p:txBody>
      </p:sp>
      <p:sp>
        <p:nvSpPr>
          <p:cNvPr id="276" name="Google Shape;276;p23"/>
          <p:cNvSpPr txBox="1"/>
          <p:nvPr>
            <p:ph idx="2" type="body"/>
          </p:nvPr>
        </p:nvSpPr>
        <p:spPr>
          <a:xfrm>
            <a:off x="4832400" y="1234050"/>
            <a:ext cx="3999900" cy="3334800"/>
          </a:xfrm>
          <a:prstGeom prst="rect">
            <a:avLst/>
          </a:prstGeom>
          <a:noFill/>
          <a:ln cap="flat" cmpd="sng" w="38100">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s" sz="2500">
                <a:solidFill>
                  <a:schemeClr val="accent3"/>
                </a:solidFill>
                <a:latin typeface="Amatic SC"/>
                <a:ea typeface="Amatic SC"/>
                <a:cs typeface="Amatic SC"/>
                <a:sym typeface="Amatic SC"/>
              </a:rPr>
              <a:t> consiste en el uso de adjetivos innecesarios que no añaden ninguna información suplementaria</a:t>
            </a:r>
            <a:endParaRPr b="1" sz="2500">
              <a:solidFill>
                <a:schemeClr val="accent3"/>
              </a:solidFill>
              <a:latin typeface="Amatic SC"/>
              <a:ea typeface="Amatic SC"/>
              <a:cs typeface="Amatic SC"/>
              <a:sym typeface="Amatic SC"/>
            </a:endParaRPr>
          </a:p>
          <a:p>
            <a:pPr indent="0" lvl="0" marL="0" rtl="0" algn="l">
              <a:lnSpc>
                <a:spcPct val="115000"/>
              </a:lnSpc>
              <a:spcBef>
                <a:spcPts val="1600"/>
              </a:spcBef>
              <a:spcAft>
                <a:spcPts val="1600"/>
              </a:spcAft>
              <a:buSzPts val="1400"/>
              <a:buNone/>
            </a:pPr>
            <a:r>
              <a:rPr b="1" lang="es" sz="4000">
                <a:solidFill>
                  <a:srgbClr val="FFFFFF"/>
                </a:solidFill>
                <a:latin typeface="Amatic SC"/>
                <a:ea typeface="Amatic SC"/>
                <a:cs typeface="Amatic SC"/>
                <a:sym typeface="Amatic SC"/>
              </a:rPr>
              <a:t>la noche</a:t>
            </a:r>
            <a:r>
              <a:rPr b="1" lang="es" sz="4000">
                <a:solidFill>
                  <a:schemeClr val="accent3"/>
                </a:solidFill>
                <a:latin typeface="Amatic SC"/>
                <a:ea typeface="Amatic SC"/>
                <a:cs typeface="Amatic SC"/>
                <a:sym typeface="Amatic SC"/>
              </a:rPr>
              <a:t> </a:t>
            </a:r>
            <a:r>
              <a:rPr b="1" lang="es" sz="4000">
                <a:solidFill>
                  <a:schemeClr val="accent5"/>
                </a:solidFill>
                <a:latin typeface="Amatic SC"/>
                <a:ea typeface="Amatic SC"/>
                <a:cs typeface="Amatic SC"/>
                <a:sym typeface="Amatic SC"/>
              </a:rPr>
              <a:t>oscura</a:t>
            </a:r>
            <a:endParaRPr b="1" sz="4000">
              <a:solidFill>
                <a:schemeClr val="accent5"/>
              </a:solidFill>
              <a:latin typeface="Amatic SC"/>
              <a:ea typeface="Amatic SC"/>
              <a:cs typeface="Amatic SC"/>
              <a:sym typeface="Amatic S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280" name="Shape 280"/>
        <p:cNvGrpSpPr/>
        <p:nvPr/>
      </p:nvGrpSpPr>
      <p:grpSpPr>
        <a:xfrm>
          <a:off x="0" y="0"/>
          <a:ext cx="0" cy="0"/>
          <a:chOff x="0" y="0"/>
          <a:chExt cx="0" cy="0"/>
        </a:xfrm>
      </p:grpSpPr>
      <p:sp>
        <p:nvSpPr>
          <p:cNvPr id="281" name="Google Shape;281;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s" sz="3700">
                <a:solidFill>
                  <a:srgbClr val="FFFFFF"/>
                </a:solidFill>
                <a:highlight>
                  <a:srgbClr val="999999"/>
                </a:highlight>
                <a:latin typeface="Amatic SC"/>
                <a:ea typeface="Amatic SC"/>
                <a:cs typeface="Amatic SC"/>
                <a:sym typeface="Amatic SC"/>
              </a:rPr>
              <a:t>aliteración                                                             hipérbaton</a:t>
            </a:r>
            <a:endParaRPr b="1" sz="3700">
              <a:solidFill>
                <a:srgbClr val="FFFFFF"/>
              </a:solidFill>
              <a:highlight>
                <a:srgbClr val="999999"/>
              </a:highlight>
              <a:latin typeface="Amatic SC"/>
              <a:ea typeface="Amatic SC"/>
              <a:cs typeface="Amatic SC"/>
              <a:sym typeface="Amatic SC"/>
            </a:endParaRPr>
          </a:p>
        </p:txBody>
      </p:sp>
      <p:sp>
        <p:nvSpPr>
          <p:cNvPr id="282" name="Google Shape;282;p24"/>
          <p:cNvSpPr txBox="1"/>
          <p:nvPr>
            <p:ph idx="1" type="body"/>
          </p:nvPr>
        </p:nvSpPr>
        <p:spPr>
          <a:xfrm>
            <a:off x="311700" y="1234050"/>
            <a:ext cx="3999900" cy="333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s" sz="2500">
                <a:solidFill>
                  <a:schemeClr val="accent3"/>
                </a:solidFill>
                <a:latin typeface="Amatic SC"/>
                <a:ea typeface="Amatic SC"/>
                <a:cs typeface="Amatic SC"/>
                <a:sym typeface="Amatic SC"/>
              </a:rPr>
              <a:t>se caracteriza por la repetición consecutiva de un mismo fonema o fonemas similares para embellecer el lenguaje </a:t>
            </a:r>
            <a:endParaRPr b="1" sz="2500">
              <a:solidFill>
                <a:schemeClr val="accent3"/>
              </a:solidFill>
              <a:latin typeface="Amatic SC"/>
              <a:ea typeface="Amatic SC"/>
              <a:cs typeface="Amatic SC"/>
              <a:sym typeface="Amatic SC"/>
            </a:endParaRPr>
          </a:p>
          <a:p>
            <a:pPr indent="0" lvl="0" marL="0" rtl="0" algn="l">
              <a:lnSpc>
                <a:spcPct val="115000"/>
              </a:lnSpc>
              <a:spcBef>
                <a:spcPts val="1600"/>
              </a:spcBef>
              <a:spcAft>
                <a:spcPts val="1600"/>
              </a:spcAft>
              <a:buSzPts val="1400"/>
              <a:buNone/>
            </a:pPr>
            <a:r>
              <a:rPr b="1" lang="es" sz="3300">
                <a:solidFill>
                  <a:srgbClr val="FFFFFF"/>
                </a:solidFill>
                <a:latin typeface="Amatic SC"/>
                <a:ea typeface="Amatic SC"/>
                <a:cs typeface="Amatic SC"/>
                <a:sym typeface="Amatic SC"/>
              </a:rPr>
              <a:t>Se laña y se deslaña, se estaña y se desestaña.</a:t>
            </a:r>
            <a:endParaRPr b="1" sz="3300">
              <a:solidFill>
                <a:srgbClr val="FFFFFF"/>
              </a:solidFill>
              <a:latin typeface="Amatic SC"/>
              <a:ea typeface="Amatic SC"/>
              <a:cs typeface="Amatic SC"/>
              <a:sym typeface="Amatic SC"/>
            </a:endParaRPr>
          </a:p>
        </p:txBody>
      </p:sp>
      <p:sp>
        <p:nvSpPr>
          <p:cNvPr id="283" name="Google Shape;283;p24"/>
          <p:cNvSpPr txBox="1"/>
          <p:nvPr>
            <p:ph idx="2" type="body"/>
          </p:nvPr>
        </p:nvSpPr>
        <p:spPr>
          <a:xfrm>
            <a:off x="4832400" y="1234050"/>
            <a:ext cx="3999900" cy="3334800"/>
          </a:xfrm>
          <a:prstGeom prst="rect">
            <a:avLst/>
          </a:prstGeom>
          <a:noFill/>
          <a:ln cap="flat" cmpd="sng" w="38100">
            <a:solidFill>
              <a:srgbClr val="666666"/>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s" sz="2800">
                <a:solidFill>
                  <a:schemeClr val="accent3"/>
                </a:solidFill>
                <a:latin typeface="Amatic SC"/>
                <a:ea typeface="Amatic SC"/>
                <a:cs typeface="Amatic SC"/>
                <a:sym typeface="Amatic SC"/>
              </a:rPr>
              <a:t>consiste en alterar el orden lógico de las palabras de una oración</a:t>
            </a:r>
            <a:endParaRPr b="1" sz="2800">
              <a:solidFill>
                <a:schemeClr val="accent3"/>
              </a:solidFill>
              <a:latin typeface="Amatic SC"/>
              <a:ea typeface="Amatic SC"/>
              <a:cs typeface="Amatic SC"/>
              <a:sym typeface="Amatic SC"/>
            </a:endParaRPr>
          </a:p>
          <a:p>
            <a:pPr indent="0" lvl="0" marL="0" rtl="0" algn="l">
              <a:lnSpc>
                <a:spcPct val="115000"/>
              </a:lnSpc>
              <a:spcBef>
                <a:spcPts val="1600"/>
              </a:spcBef>
              <a:spcAft>
                <a:spcPts val="0"/>
              </a:spcAft>
              <a:buSzPts val="1400"/>
              <a:buNone/>
            </a:pPr>
            <a:r>
              <a:rPr b="1" lang="es" sz="2100">
                <a:solidFill>
                  <a:srgbClr val="FFFFFF"/>
                </a:solidFill>
                <a:latin typeface="Amatic SC"/>
                <a:ea typeface="Amatic SC"/>
                <a:cs typeface="Amatic SC"/>
                <a:sym typeface="Amatic SC"/>
              </a:rPr>
              <a:t>Volverán las golondrinas en tu balcón sus nidos a colgar</a:t>
            </a:r>
            <a:endParaRPr b="1" sz="2100">
              <a:solidFill>
                <a:srgbClr val="FFFFFF"/>
              </a:solidFill>
              <a:latin typeface="Amatic SC"/>
              <a:ea typeface="Amatic SC"/>
              <a:cs typeface="Amatic SC"/>
              <a:sym typeface="Amatic SC"/>
            </a:endParaRPr>
          </a:p>
          <a:p>
            <a:pPr indent="0" lvl="0" marL="0" rtl="0" algn="l">
              <a:lnSpc>
                <a:spcPct val="115000"/>
              </a:lnSpc>
              <a:spcBef>
                <a:spcPts val="1600"/>
              </a:spcBef>
              <a:spcAft>
                <a:spcPts val="0"/>
              </a:spcAft>
              <a:buSzPts val="1400"/>
              <a:buNone/>
            </a:pPr>
            <a:r>
              <a:rPr b="1" lang="es" sz="2400">
                <a:solidFill>
                  <a:schemeClr val="accent5"/>
                </a:solidFill>
                <a:latin typeface="Amatic SC"/>
                <a:ea typeface="Amatic SC"/>
                <a:cs typeface="Amatic SC"/>
                <a:sym typeface="Amatic SC"/>
              </a:rPr>
              <a:t>Lo lógico sería: "Las golondrinas volverán a colgar sus nidos en tu balcón"</a:t>
            </a:r>
            <a:endParaRPr b="1" sz="2400">
              <a:solidFill>
                <a:schemeClr val="accent5"/>
              </a:solidFill>
              <a:latin typeface="Amatic SC"/>
              <a:ea typeface="Amatic SC"/>
              <a:cs typeface="Amatic SC"/>
              <a:sym typeface="Amatic SC"/>
            </a:endParaRPr>
          </a:p>
          <a:p>
            <a:pPr indent="0" lvl="0" marL="0" rtl="0" algn="l">
              <a:lnSpc>
                <a:spcPct val="115000"/>
              </a:lnSpc>
              <a:spcBef>
                <a:spcPts val="1600"/>
              </a:spcBef>
              <a:spcAft>
                <a:spcPts val="0"/>
              </a:spcAft>
              <a:buClr>
                <a:schemeClr val="dk2"/>
              </a:buClr>
              <a:buSzPts val="1100"/>
              <a:buFont typeface="Arial"/>
              <a:buNone/>
            </a:pPr>
            <a:r>
              <a:t/>
            </a:r>
            <a:endParaRPr sz="1100">
              <a:solidFill>
                <a:srgbClr val="222222"/>
              </a:solidFill>
              <a:latin typeface="Lobster"/>
              <a:ea typeface="Lobster"/>
              <a:cs typeface="Lobster"/>
              <a:sym typeface="Lobster"/>
            </a:endParaRPr>
          </a:p>
          <a:p>
            <a:pPr indent="0" lvl="0" marL="0" rtl="0" algn="ctr">
              <a:lnSpc>
                <a:spcPct val="138000"/>
              </a:lnSpc>
              <a:spcBef>
                <a:spcPts val="1600"/>
              </a:spcBef>
              <a:spcAft>
                <a:spcPts val="0"/>
              </a:spcAft>
              <a:buClr>
                <a:schemeClr val="dk2"/>
              </a:buClr>
              <a:buSzPts val="1100"/>
              <a:buFont typeface="Arial"/>
              <a:buNone/>
            </a:pPr>
            <a:r>
              <a:t/>
            </a:r>
            <a:endParaRPr sz="1100">
              <a:solidFill>
                <a:srgbClr val="222222"/>
              </a:solidFill>
              <a:highlight>
                <a:srgbClr val="FFFFFF"/>
              </a:highlight>
              <a:latin typeface="Lobster"/>
              <a:ea typeface="Lobster"/>
              <a:cs typeface="Lobster"/>
              <a:sym typeface="Lobster"/>
            </a:endParaRPr>
          </a:p>
          <a:p>
            <a:pPr indent="0" lvl="0" marL="0" rtl="0" algn="l">
              <a:lnSpc>
                <a:spcPct val="115000"/>
              </a:lnSpc>
              <a:spcBef>
                <a:spcPts val="0"/>
              </a:spcBef>
              <a:spcAft>
                <a:spcPts val="0"/>
              </a:spcAft>
              <a:buClr>
                <a:schemeClr val="dk2"/>
              </a:buClr>
              <a:buSzPts val="1100"/>
              <a:buFont typeface="Arial"/>
              <a:buNone/>
            </a:pPr>
            <a:r>
              <a:t/>
            </a:r>
            <a:endParaRPr sz="1100">
              <a:latin typeface="Lobster"/>
              <a:ea typeface="Lobster"/>
              <a:cs typeface="Lobster"/>
              <a:sym typeface="Lobster"/>
            </a:endParaRPr>
          </a:p>
          <a:p>
            <a:pPr indent="0" lvl="0" marL="0" rtl="0" algn="l">
              <a:lnSpc>
                <a:spcPct val="115000"/>
              </a:lnSpc>
              <a:spcBef>
                <a:spcPts val="0"/>
              </a:spcBef>
              <a:spcAft>
                <a:spcPts val="0"/>
              </a:spcAft>
              <a:buSzPts val="1400"/>
              <a:buNone/>
            </a:pPr>
            <a:r>
              <a:t/>
            </a:r>
            <a:endParaRPr sz="1200">
              <a:solidFill>
                <a:srgbClr val="222222"/>
              </a:solidFill>
              <a:highlight>
                <a:srgbClr val="FFFFFF"/>
              </a:highlight>
              <a:latin typeface="Arial"/>
              <a:ea typeface="Arial"/>
              <a:cs typeface="Arial"/>
              <a:sym typeface="Arial"/>
            </a:endParaRPr>
          </a:p>
          <a:p>
            <a:pPr indent="0" lvl="0" marL="0" rtl="0" algn="l">
              <a:lnSpc>
                <a:spcPct val="115000"/>
              </a:lnSpc>
              <a:spcBef>
                <a:spcPts val="1600"/>
              </a:spcBef>
              <a:spcAft>
                <a:spcPts val="0"/>
              </a:spcAft>
              <a:buClr>
                <a:schemeClr val="dk2"/>
              </a:buClr>
              <a:buSzPts val="1100"/>
              <a:buFont typeface="Arial"/>
              <a:buNone/>
            </a:pPr>
            <a:r>
              <a:t/>
            </a:r>
            <a:endParaRPr sz="1200">
              <a:solidFill>
                <a:srgbClr val="222222"/>
              </a:solidFill>
              <a:highlight>
                <a:srgbClr val="FFFFFF"/>
              </a:highlight>
              <a:latin typeface="Amatic SC"/>
              <a:ea typeface="Amatic SC"/>
              <a:cs typeface="Amatic SC"/>
              <a:sym typeface="Amatic SC"/>
            </a:endParaRPr>
          </a:p>
          <a:p>
            <a:pPr indent="0" lvl="0" marL="0" rtl="0" algn="l">
              <a:lnSpc>
                <a:spcPct val="115000"/>
              </a:lnSpc>
              <a:spcBef>
                <a:spcPts val="1600"/>
              </a:spcBef>
              <a:spcAft>
                <a:spcPts val="0"/>
              </a:spcAft>
              <a:buSzPts val="1400"/>
              <a:buNone/>
            </a:pPr>
            <a:r>
              <a:t/>
            </a:r>
            <a:endParaRPr sz="1200">
              <a:solidFill>
                <a:srgbClr val="222222"/>
              </a:solidFill>
              <a:highlight>
                <a:srgbClr val="FFFFFF"/>
              </a:highlight>
              <a:latin typeface="Arial"/>
              <a:ea typeface="Arial"/>
              <a:cs typeface="Arial"/>
              <a:sym typeface="Arial"/>
            </a:endParaRPr>
          </a:p>
          <a:p>
            <a:pPr indent="0" lvl="0" marL="0" rtl="0" algn="l">
              <a:lnSpc>
                <a:spcPct val="115000"/>
              </a:lnSpc>
              <a:spcBef>
                <a:spcPts val="1600"/>
              </a:spcBef>
              <a:spcAft>
                <a:spcPts val="1600"/>
              </a:spcAft>
              <a:buSzPts val="1400"/>
              <a:buNone/>
            </a:pPr>
            <a:r>
              <a:t/>
            </a:r>
            <a:endParaRPr sz="1200">
              <a:solidFill>
                <a:srgbClr val="222222"/>
              </a:solidFill>
              <a:highlight>
                <a:srgbClr val="FFFFFF"/>
              </a:highlight>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287" name="Shape 287"/>
        <p:cNvGrpSpPr/>
        <p:nvPr/>
      </p:nvGrpSpPr>
      <p:grpSpPr>
        <a:xfrm>
          <a:off x="0" y="0"/>
          <a:ext cx="0" cy="0"/>
          <a:chOff x="0" y="0"/>
          <a:chExt cx="0" cy="0"/>
        </a:xfrm>
      </p:grpSpPr>
      <p:sp>
        <p:nvSpPr>
          <p:cNvPr id="288" name="Google Shape;288;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s" sz="3700">
                <a:solidFill>
                  <a:srgbClr val="FFFFFF"/>
                </a:solidFill>
                <a:highlight>
                  <a:srgbClr val="999999"/>
                </a:highlight>
                <a:latin typeface="Amatic SC"/>
                <a:ea typeface="Amatic SC"/>
                <a:cs typeface="Amatic SC"/>
                <a:sym typeface="Amatic SC"/>
              </a:rPr>
              <a:t>antítesis                                                                  sinestesia</a:t>
            </a:r>
            <a:endParaRPr b="1" sz="3700">
              <a:solidFill>
                <a:srgbClr val="FFFFFF"/>
              </a:solidFill>
              <a:highlight>
                <a:srgbClr val="999999"/>
              </a:highlight>
              <a:latin typeface="Amatic SC"/>
              <a:ea typeface="Amatic SC"/>
              <a:cs typeface="Amatic SC"/>
              <a:sym typeface="Amatic SC"/>
            </a:endParaRPr>
          </a:p>
        </p:txBody>
      </p:sp>
      <p:sp>
        <p:nvSpPr>
          <p:cNvPr id="289" name="Google Shape;289;p25"/>
          <p:cNvSpPr txBox="1"/>
          <p:nvPr>
            <p:ph idx="1" type="body"/>
          </p:nvPr>
        </p:nvSpPr>
        <p:spPr>
          <a:xfrm>
            <a:off x="311700" y="1234050"/>
            <a:ext cx="3999900" cy="333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s" sz="2100">
                <a:solidFill>
                  <a:schemeClr val="accent3"/>
                </a:solidFill>
                <a:latin typeface="Amatic SC"/>
                <a:ea typeface="Amatic SC"/>
                <a:cs typeface="Amatic SC"/>
                <a:sym typeface="Amatic SC"/>
              </a:rPr>
              <a:t>consiste en oponer dos ideas empleando palabras antónimas o frases de significado contrario, cercanas en proximidad y de estructura gramatical similar</a:t>
            </a:r>
            <a:endParaRPr sz="1200">
              <a:solidFill>
                <a:srgbClr val="222222"/>
              </a:solidFill>
              <a:highlight>
                <a:srgbClr val="FFFFFF"/>
              </a:highlight>
              <a:latin typeface="Arial"/>
              <a:ea typeface="Arial"/>
              <a:cs typeface="Arial"/>
              <a:sym typeface="Arial"/>
            </a:endParaRPr>
          </a:p>
          <a:p>
            <a:pPr indent="0" lvl="0" marL="0" rtl="0" algn="l">
              <a:lnSpc>
                <a:spcPct val="115000"/>
              </a:lnSpc>
              <a:spcBef>
                <a:spcPts val="1600"/>
              </a:spcBef>
              <a:spcAft>
                <a:spcPts val="1600"/>
              </a:spcAft>
              <a:buSzPts val="1400"/>
              <a:buNone/>
            </a:pPr>
            <a:r>
              <a:rPr b="1" lang="es" sz="2700">
                <a:solidFill>
                  <a:srgbClr val="FFFFFF"/>
                </a:solidFill>
                <a:latin typeface="Amatic SC"/>
                <a:ea typeface="Amatic SC"/>
                <a:cs typeface="Amatic SC"/>
                <a:sym typeface="Amatic SC"/>
              </a:rPr>
              <a:t>Un </a:t>
            </a:r>
            <a:r>
              <a:rPr b="1" lang="es" sz="2700">
                <a:solidFill>
                  <a:schemeClr val="accent5"/>
                </a:solidFill>
                <a:latin typeface="Amatic SC"/>
                <a:ea typeface="Amatic SC"/>
                <a:cs typeface="Amatic SC"/>
                <a:sym typeface="Amatic SC"/>
              </a:rPr>
              <a:t>pequeño</a:t>
            </a:r>
            <a:r>
              <a:rPr b="1" lang="es" sz="2700">
                <a:solidFill>
                  <a:srgbClr val="FFFFFF"/>
                </a:solidFill>
                <a:latin typeface="Amatic SC"/>
                <a:ea typeface="Amatic SC"/>
                <a:cs typeface="Amatic SC"/>
                <a:sym typeface="Amatic SC"/>
              </a:rPr>
              <a:t> paso para un hombre pero un </a:t>
            </a:r>
            <a:r>
              <a:rPr b="1" lang="es" sz="2700">
                <a:solidFill>
                  <a:schemeClr val="accent5"/>
                </a:solidFill>
                <a:latin typeface="Amatic SC"/>
                <a:ea typeface="Amatic SC"/>
                <a:cs typeface="Amatic SC"/>
                <a:sym typeface="Amatic SC"/>
              </a:rPr>
              <a:t>gran</a:t>
            </a:r>
            <a:r>
              <a:rPr b="1" lang="es" sz="2700">
                <a:solidFill>
                  <a:schemeClr val="accent3"/>
                </a:solidFill>
                <a:latin typeface="Amatic SC"/>
                <a:ea typeface="Amatic SC"/>
                <a:cs typeface="Amatic SC"/>
                <a:sym typeface="Amatic SC"/>
              </a:rPr>
              <a:t> </a:t>
            </a:r>
            <a:r>
              <a:rPr b="1" lang="es" sz="2700">
                <a:solidFill>
                  <a:srgbClr val="FFFFFF"/>
                </a:solidFill>
                <a:latin typeface="Amatic SC"/>
                <a:ea typeface="Amatic SC"/>
                <a:cs typeface="Amatic SC"/>
                <a:sym typeface="Amatic SC"/>
              </a:rPr>
              <a:t>paso para la humanidad</a:t>
            </a:r>
            <a:endParaRPr b="1" sz="2700">
              <a:solidFill>
                <a:srgbClr val="FFFFFF"/>
              </a:solidFill>
              <a:latin typeface="Amatic SC"/>
              <a:ea typeface="Amatic SC"/>
              <a:cs typeface="Amatic SC"/>
              <a:sym typeface="Amatic SC"/>
            </a:endParaRPr>
          </a:p>
        </p:txBody>
      </p:sp>
      <p:sp>
        <p:nvSpPr>
          <p:cNvPr id="290" name="Google Shape;290;p25"/>
          <p:cNvSpPr txBox="1"/>
          <p:nvPr>
            <p:ph idx="2" type="body"/>
          </p:nvPr>
        </p:nvSpPr>
        <p:spPr>
          <a:xfrm>
            <a:off x="4832400" y="1234050"/>
            <a:ext cx="3999900" cy="3334800"/>
          </a:xfrm>
          <a:prstGeom prst="rect">
            <a:avLst/>
          </a:prstGeom>
          <a:noFill/>
          <a:ln cap="flat" cmpd="sng" w="38100">
            <a:solidFill>
              <a:srgbClr val="666666"/>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s" sz="2100">
                <a:solidFill>
                  <a:schemeClr val="accent3"/>
                </a:solidFill>
                <a:latin typeface="Amatic SC"/>
                <a:ea typeface="Amatic SC"/>
                <a:cs typeface="Amatic SC"/>
                <a:sym typeface="Amatic SC"/>
              </a:rPr>
              <a:t>consiste en mezclar sensaciones de sentidos distintos (audición, visión, gusto, olfato, tacto) o mezclar dichas sensaciones con sentimientos (tristeza, alegría, etc...)</a:t>
            </a:r>
            <a:endParaRPr b="1" sz="2500">
              <a:solidFill>
                <a:schemeClr val="lt1"/>
              </a:solidFill>
              <a:latin typeface="Amatic SC"/>
              <a:ea typeface="Amatic SC"/>
              <a:cs typeface="Amatic SC"/>
              <a:sym typeface="Amatic SC"/>
            </a:endParaRPr>
          </a:p>
          <a:p>
            <a:pPr indent="0" lvl="0" marL="0" rtl="0" algn="l">
              <a:lnSpc>
                <a:spcPct val="115000"/>
              </a:lnSpc>
              <a:spcBef>
                <a:spcPts val="1600"/>
              </a:spcBef>
              <a:spcAft>
                <a:spcPts val="0"/>
              </a:spcAft>
              <a:buSzPts val="1400"/>
              <a:buNone/>
            </a:pPr>
            <a:r>
              <a:rPr b="1" lang="es" sz="2800">
                <a:solidFill>
                  <a:schemeClr val="lt1"/>
                </a:solidFill>
                <a:latin typeface="Amatic SC"/>
                <a:ea typeface="Amatic SC"/>
                <a:cs typeface="Amatic SC"/>
                <a:sym typeface="Amatic SC"/>
              </a:rPr>
              <a:t>Suave como un silbido de verano </a:t>
            </a:r>
            <a:endParaRPr b="1" sz="2800">
              <a:solidFill>
                <a:schemeClr val="lt1"/>
              </a:solidFill>
              <a:latin typeface="Amatic SC"/>
              <a:ea typeface="Amatic SC"/>
              <a:cs typeface="Amatic SC"/>
              <a:sym typeface="Amatic SC"/>
            </a:endParaRPr>
          </a:p>
          <a:p>
            <a:pPr indent="0" lvl="0" marL="0" rtl="0" algn="l">
              <a:lnSpc>
                <a:spcPct val="115000"/>
              </a:lnSpc>
              <a:spcBef>
                <a:spcPts val="0"/>
              </a:spcBef>
              <a:spcAft>
                <a:spcPts val="0"/>
              </a:spcAft>
              <a:buSzPts val="1400"/>
              <a:buNone/>
            </a:pPr>
            <a:r>
              <a:rPr b="1" lang="es" sz="2800">
                <a:solidFill>
                  <a:schemeClr val="accent5"/>
                </a:solidFill>
                <a:latin typeface="Amatic SC"/>
                <a:ea typeface="Amatic SC"/>
                <a:cs typeface="Amatic SC"/>
                <a:sym typeface="Amatic SC"/>
              </a:rPr>
              <a:t>(mezcla de tacto con audición)</a:t>
            </a:r>
            <a:endParaRPr b="1" sz="2800">
              <a:solidFill>
                <a:schemeClr val="accent5"/>
              </a:solidFill>
              <a:latin typeface="Amatic SC"/>
              <a:ea typeface="Amatic SC"/>
              <a:cs typeface="Amatic SC"/>
              <a:sym typeface="Amatic SC"/>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294" name="Shape 294"/>
        <p:cNvGrpSpPr/>
        <p:nvPr/>
      </p:nvGrpSpPr>
      <p:grpSpPr>
        <a:xfrm>
          <a:off x="0" y="0"/>
          <a:ext cx="0" cy="0"/>
          <a:chOff x="0" y="0"/>
          <a:chExt cx="0" cy="0"/>
        </a:xfrm>
      </p:grpSpPr>
      <p:sp>
        <p:nvSpPr>
          <p:cNvPr id="295" name="Google Shape;295;p26"/>
          <p:cNvSpPr txBox="1"/>
          <p:nvPr/>
        </p:nvSpPr>
        <p:spPr>
          <a:xfrm>
            <a:off x="493986" y="1166648"/>
            <a:ext cx="8177048" cy="280076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s" sz="8800" u="none" cap="none" strike="noStrike">
                <a:solidFill>
                  <a:schemeClr val="lt1"/>
                </a:solidFill>
                <a:latin typeface="Amatic SC"/>
                <a:ea typeface="Amatic SC"/>
                <a:cs typeface="Amatic SC"/>
                <a:sym typeface="Amatic SC"/>
              </a:rPr>
              <a:t>Historia, Geografía y Ciencias Sociales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Google Shape;300;p27"/>
          <p:cNvSpPr txBox="1"/>
          <p:nvPr>
            <p:ph type="title"/>
          </p:nvPr>
        </p:nvSpPr>
        <p:spPr>
          <a:xfrm>
            <a:off x="311700" y="958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s"/>
              <a:t>Contextualización</a:t>
            </a:r>
            <a:endParaRPr/>
          </a:p>
        </p:txBody>
      </p:sp>
      <p:sp>
        <p:nvSpPr>
          <p:cNvPr id="301" name="Google Shape;301;p27"/>
          <p:cNvSpPr txBox="1"/>
          <p:nvPr>
            <p:ph idx="1" type="body"/>
          </p:nvPr>
        </p:nvSpPr>
        <p:spPr>
          <a:xfrm>
            <a:off x="311700" y="768850"/>
            <a:ext cx="4979400" cy="333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2"/>
              </a:buClr>
              <a:buSzPts val="1100"/>
              <a:buFont typeface="Arial"/>
              <a:buNone/>
            </a:pPr>
            <a:r>
              <a:rPr lang="es" sz="1700">
                <a:latin typeface="Arial"/>
                <a:ea typeface="Arial"/>
                <a:cs typeface="Arial"/>
                <a:sym typeface="Arial"/>
              </a:rPr>
              <a:t>En el siglo XV se puede apreciar el tránsito desde el fin de la Edad Media y el comienzo del Estado moderno. Asimismo,  durante este tránsito surge un movimiento cultural en Europa Occidental que funciona como  período de transición entre ambas edades. El Renacimiento surge mediante las ideas del </a:t>
            </a:r>
            <a:r>
              <a:rPr b="1" lang="es" sz="1700">
                <a:latin typeface="Arial"/>
                <a:ea typeface="Arial"/>
                <a:cs typeface="Arial"/>
                <a:sym typeface="Arial"/>
              </a:rPr>
              <a:t>humanismo, </a:t>
            </a:r>
            <a:r>
              <a:rPr lang="es" sz="1700">
                <a:latin typeface="Arial"/>
                <a:ea typeface="Arial"/>
                <a:cs typeface="Arial"/>
                <a:sym typeface="Arial"/>
              </a:rPr>
              <a:t>la nueva concepción del hombre y del mundo, con nuevos enfoques en los campos de las artes, la política, la filosofía y las ciencias, sustituyendo el </a:t>
            </a:r>
            <a:r>
              <a:rPr b="1" lang="es" sz="1700">
                <a:latin typeface="Arial"/>
                <a:ea typeface="Arial"/>
                <a:cs typeface="Arial"/>
                <a:sym typeface="Arial"/>
              </a:rPr>
              <a:t>teocentrismo medieval</a:t>
            </a:r>
            <a:r>
              <a:rPr lang="es" sz="1700">
                <a:latin typeface="Arial"/>
                <a:ea typeface="Arial"/>
                <a:cs typeface="Arial"/>
                <a:sym typeface="Arial"/>
              </a:rPr>
              <a:t> por el </a:t>
            </a:r>
            <a:r>
              <a:rPr b="1" lang="es" sz="1700">
                <a:latin typeface="Arial"/>
                <a:ea typeface="Arial"/>
                <a:cs typeface="Arial"/>
                <a:sym typeface="Arial"/>
              </a:rPr>
              <a:t>antropocentrismo.</a:t>
            </a:r>
            <a:endParaRPr sz="2400"/>
          </a:p>
        </p:txBody>
      </p:sp>
      <p:pic>
        <p:nvPicPr>
          <p:cNvPr id="302" name="Google Shape;302;p27"/>
          <p:cNvPicPr preferRelativeResize="0"/>
          <p:nvPr/>
        </p:nvPicPr>
        <p:blipFill rotWithShape="1">
          <a:blip r:embed="rId3">
            <a:alphaModFix/>
          </a:blip>
          <a:srcRect b="0" l="0" r="0" t="0"/>
          <a:stretch/>
        </p:blipFill>
        <p:spPr>
          <a:xfrm>
            <a:off x="5443500" y="-118600"/>
            <a:ext cx="3607976" cy="5109699"/>
          </a:xfrm>
          <a:prstGeom prst="rect">
            <a:avLst/>
          </a:prstGeom>
          <a:noFill/>
          <a:ln>
            <a:noFill/>
          </a:ln>
        </p:spPr>
      </p:pic>
      <p:sp>
        <p:nvSpPr>
          <p:cNvPr id="303" name="Google Shape;303;p27"/>
          <p:cNvSpPr txBox="1"/>
          <p:nvPr/>
        </p:nvSpPr>
        <p:spPr>
          <a:xfrm>
            <a:off x="323750" y="4103650"/>
            <a:ext cx="4979400" cy="371400"/>
          </a:xfrm>
          <a:prstGeom prst="rect">
            <a:avLst/>
          </a:prstGeom>
          <a:solidFill>
            <a:schemeClr val="accent5"/>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es" sz="1700" u="none" cap="none" strike="noStrike">
                <a:solidFill>
                  <a:srgbClr val="000000"/>
                </a:solidFill>
                <a:latin typeface="Playfair Display"/>
                <a:ea typeface="Playfair Display"/>
                <a:cs typeface="Playfair Display"/>
                <a:sym typeface="Playfair Display"/>
              </a:rPr>
              <a:t>Teocentrismo: El centro del mundo es Dios</a:t>
            </a:r>
            <a:endParaRPr b="1" i="0" sz="1700" u="none" cap="none" strike="noStrike">
              <a:solidFill>
                <a:srgbClr val="000000"/>
              </a:solidFill>
              <a:latin typeface="Playfair Display"/>
              <a:ea typeface="Playfair Display"/>
              <a:cs typeface="Playfair Display"/>
              <a:sym typeface="Playfair Display"/>
            </a:endParaRPr>
          </a:p>
        </p:txBody>
      </p:sp>
      <p:sp>
        <p:nvSpPr>
          <p:cNvPr id="304" name="Google Shape;304;p27"/>
          <p:cNvSpPr txBox="1"/>
          <p:nvPr/>
        </p:nvSpPr>
        <p:spPr>
          <a:xfrm>
            <a:off x="323700" y="4485450"/>
            <a:ext cx="4979400" cy="371400"/>
          </a:xfrm>
          <a:prstGeom prst="rect">
            <a:avLst/>
          </a:prstGeom>
          <a:solidFill>
            <a:srgbClr val="00FF00"/>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s" sz="1500" u="none" cap="none" strike="noStrike">
                <a:solidFill>
                  <a:srgbClr val="000000"/>
                </a:solidFill>
                <a:latin typeface="Playfair Display"/>
                <a:ea typeface="Playfair Display"/>
                <a:cs typeface="Playfair Display"/>
                <a:sym typeface="Playfair Display"/>
              </a:rPr>
              <a:t>Antropocentrismo: El centro del mundo es el hombre.</a:t>
            </a:r>
            <a:endParaRPr b="1" i="0" sz="15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sp>
        <p:nvSpPr>
          <p:cNvPr id="309" name="Google Shape;309;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s"/>
              <a:t>Comparación del Arte en la Edad Media y Edad Moderna</a:t>
            </a:r>
            <a:endParaRPr/>
          </a:p>
        </p:txBody>
      </p:sp>
      <p:sp>
        <p:nvSpPr>
          <p:cNvPr id="310" name="Google Shape;310;p28"/>
          <p:cNvSpPr txBox="1"/>
          <p:nvPr>
            <p:ph idx="1" type="body"/>
          </p:nvPr>
        </p:nvSpPr>
        <p:spPr>
          <a:xfrm>
            <a:off x="351625" y="4130150"/>
            <a:ext cx="3999900" cy="333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400"/>
              <a:buNone/>
            </a:pPr>
            <a:r>
              <a:rPr lang="es"/>
              <a:t>Gárgola de Notredame, Estilo gótico. Francia</a:t>
            </a:r>
            <a:endParaRPr/>
          </a:p>
        </p:txBody>
      </p:sp>
      <p:sp>
        <p:nvSpPr>
          <p:cNvPr id="311" name="Google Shape;311;p28"/>
          <p:cNvSpPr txBox="1"/>
          <p:nvPr>
            <p:ph idx="2" type="body"/>
          </p:nvPr>
        </p:nvSpPr>
        <p:spPr>
          <a:xfrm>
            <a:off x="4792500" y="4130150"/>
            <a:ext cx="3999900" cy="333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400"/>
              <a:buNone/>
            </a:pPr>
            <a:r>
              <a:rPr lang="es"/>
              <a:t>Piedad del Vaticano, Estilo renacentista, Italia</a:t>
            </a:r>
            <a:endParaRPr/>
          </a:p>
        </p:txBody>
      </p:sp>
      <p:pic>
        <p:nvPicPr>
          <p:cNvPr id="312" name="Google Shape;312;p28"/>
          <p:cNvPicPr preferRelativeResize="0"/>
          <p:nvPr/>
        </p:nvPicPr>
        <p:blipFill rotWithShape="1">
          <a:blip r:embed="rId3">
            <a:alphaModFix/>
          </a:blip>
          <a:srcRect b="0" l="0" r="0" t="0"/>
          <a:stretch/>
        </p:blipFill>
        <p:spPr>
          <a:xfrm>
            <a:off x="271788" y="1234050"/>
            <a:ext cx="4079725" cy="2896100"/>
          </a:xfrm>
          <a:prstGeom prst="rect">
            <a:avLst/>
          </a:prstGeom>
          <a:noFill/>
          <a:ln>
            <a:noFill/>
          </a:ln>
        </p:spPr>
      </p:pic>
      <p:pic>
        <p:nvPicPr>
          <p:cNvPr id="313" name="Google Shape;313;p28"/>
          <p:cNvPicPr preferRelativeResize="0"/>
          <p:nvPr/>
        </p:nvPicPr>
        <p:blipFill rotWithShape="1">
          <a:blip r:embed="rId4">
            <a:alphaModFix/>
          </a:blip>
          <a:srcRect b="0" l="0" r="0" t="0"/>
          <a:stretch/>
        </p:blipFill>
        <p:spPr>
          <a:xfrm>
            <a:off x="4792488" y="1234050"/>
            <a:ext cx="4079725" cy="291408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pic>
        <p:nvPicPr>
          <p:cNvPr id="318" name="Google Shape;318;p29"/>
          <p:cNvPicPr preferRelativeResize="0"/>
          <p:nvPr/>
        </p:nvPicPr>
        <p:blipFill rotWithShape="1">
          <a:blip r:embed="rId3">
            <a:alphaModFix/>
          </a:blip>
          <a:srcRect b="8373" l="22762" r="0" t="0"/>
          <a:stretch/>
        </p:blipFill>
        <p:spPr>
          <a:xfrm>
            <a:off x="-53712" y="0"/>
            <a:ext cx="9251426"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sp>
        <p:nvSpPr>
          <p:cNvPr id="76" name="Google Shape;76;p3"/>
          <p:cNvSpPr txBox="1"/>
          <p:nvPr>
            <p:ph type="title"/>
          </p:nvPr>
        </p:nvSpPr>
        <p:spPr>
          <a:xfrm>
            <a:off x="344250" y="1403850"/>
            <a:ext cx="8455500" cy="2146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800"/>
              <a:buNone/>
            </a:pPr>
            <a:r>
              <a:rPr lang="es"/>
              <a:t>Tema seleccionado</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94" name="Shape 494"/>
        <p:cNvGrpSpPr/>
        <p:nvPr/>
      </p:nvGrpSpPr>
      <p:grpSpPr>
        <a:xfrm>
          <a:off x="0" y="0"/>
          <a:ext cx="0" cy="0"/>
          <a:chOff x="0" y="0"/>
          <a:chExt cx="0" cy="0"/>
        </a:xfrm>
      </p:grpSpPr>
      <p:sp>
        <p:nvSpPr>
          <p:cNvPr id="495" name="Google Shape;495;p1"/>
          <p:cNvSpPr txBox="1"/>
          <p:nvPr>
            <p:ph type="title"/>
          </p:nvPr>
        </p:nvSpPr>
        <p:spPr>
          <a:xfrm>
            <a:off x="7035950" y="161700"/>
            <a:ext cx="1695600" cy="755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s"/>
              <a:t>La Imprenta</a:t>
            </a:r>
            <a:endParaRPr/>
          </a:p>
        </p:txBody>
      </p:sp>
      <p:sp>
        <p:nvSpPr>
          <p:cNvPr id="496" name="Google Shape;496;p1"/>
          <p:cNvSpPr txBox="1"/>
          <p:nvPr>
            <p:ph idx="1" type="body"/>
          </p:nvPr>
        </p:nvSpPr>
        <p:spPr>
          <a:xfrm>
            <a:off x="5420762" y="-202494"/>
            <a:ext cx="4820100" cy="4820100"/>
          </a:xfrm>
          <a:prstGeom prst="rect">
            <a:avLst/>
          </a:prstGeom>
          <a:solidFill>
            <a:srgbClr val="FFFFFF"/>
          </a:solidFill>
          <a:ln cap="flat" cmpd="sng" w="9525">
            <a:solidFill>
              <a:srgbClr val="0944A1"/>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200"/>
              <a:buNone/>
            </a:pPr>
            <a:r>
              <a:rPr lang="es" sz="1500"/>
              <a:t>Durante la edad media la producción de libros se concentraba principalmente en los monasterios, donde los monjes copiaban, con pluma y tinta, obras de autores griegos, romanos y cristianos. Esta situación comenzó a cambiar cuando, a mediados del siglo XV, el orfebre alemán Johannes Gutenberg, perfeccionó la imprenta en Occidente mediante el uso de tipos móviles. </a:t>
            </a:r>
            <a:endParaRPr sz="1500"/>
          </a:p>
          <a:p>
            <a:pPr indent="0" lvl="0" marL="0" rtl="0" algn="just">
              <a:lnSpc>
                <a:spcPct val="115000"/>
              </a:lnSpc>
              <a:spcBef>
                <a:spcPts val="1600"/>
              </a:spcBef>
              <a:spcAft>
                <a:spcPts val="0"/>
              </a:spcAft>
              <a:buSzPts val="1200"/>
              <a:buNone/>
            </a:pPr>
            <a:r>
              <a:rPr lang="es" sz="1500"/>
              <a:t>Lo anterior permitió que el conocimiento no sea solo exclusivo para las altas clases sociales, sino que ahora podía ser masificado y de mayor acceso para otros sujetos. De este modo, la introducción de la imprenta permitió la expansión de ideas por Europa, ya que los libros podrían masificarse a gran escala. Este hecho permitió que durante la época se difundiera el pensamiento humanista,</a:t>
            </a:r>
            <a:endParaRPr sz="1500"/>
          </a:p>
          <a:p>
            <a:pPr indent="0" lvl="0" marL="0" rtl="0" algn="just">
              <a:lnSpc>
                <a:spcPct val="115000"/>
              </a:lnSpc>
              <a:spcBef>
                <a:spcPts val="1600"/>
              </a:spcBef>
              <a:spcAft>
                <a:spcPts val="0"/>
              </a:spcAft>
              <a:buSzPts val="1200"/>
              <a:buNone/>
            </a:pPr>
            <a:r>
              <a:t/>
            </a:r>
            <a:endParaRPr sz="1500"/>
          </a:p>
          <a:p>
            <a:pPr indent="0" lvl="0" marL="0" rtl="0" algn="just">
              <a:lnSpc>
                <a:spcPct val="115000"/>
              </a:lnSpc>
              <a:spcBef>
                <a:spcPts val="1600"/>
              </a:spcBef>
              <a:spcAft>
                <a:spcPts val="1600"/>
              </a:spcAft>
              <a:buSzPts val="1200"/>
              <a:buNone/>
            </a:pPr>
            <a:r>
              <a:t/>
            </a:r>
            <a:endParaRPr sz="1500"/>
          </a:p>
        </p:txBody>
      </p:sp>
      <p:sp>
        <p:nvSpPr>
          <p:cNvPr id="497" name="Google Shape;497;p1"/>
          <p:cNvSpPr txBox="1"/>
          <p:nvPr/>
        </p:nvSpPr>
        <p:spPr>
          <a:xfrm>
            <a:off x="5420750" y="4387800"/>
            <a:ext cx="3310800" cy="755700"/>
          </a:xfrm>
          <a:prstGeom prst="rect">
            <a:avLst/>
          </a:prstGeom>
          <a:solidFill>
            <a:srgbClr val="FFFFFF"/>
          </a:solidFill>
          <a:ln cap="flat" cmpd="sng" w="9525">
            <a:solidFill>
              <a:srgbClr val="0944A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rgbClr val="000000"/>
                </a:solidFill>
                <a:latin typeface="Playfair Display"/>
                <a:ea typeface="Playfair Display"/>
                <a:cs typeface="Playfair Display"/>
                <a:sym typeface="Playfair Display"/>
              </a:rPr>
              <a:t>Para mayor entendimiento, revisar las páginas 16 y 17 del Texto del Estudiante. </a:t>
            </a:r>
            <a:endParaRPr b="0" i="0" sz="14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31"/>
          <p:cNvSpPr txBox="1"/>
          <p:nvPr>
            <p:ph type="title"/>
          </p:nvPr>
        </p:nvSpPr>
        <p:spPr>
          <a:xfrm>
            <a:off x="311700" y="445025"/>
            <a:ext cx="8520600" cy="572700"/>
          </a:xfrm>
          <a:prstGeom prst="rect">
            <a:avLst/>
          </a:prstGeom>
          <a:solidFill>
            <a:srgbClr val="FFFF00"/>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2"/>
              </a:buClr>
              <a:buSzPts val="1100"/>
              <a:buFont typeface="Arial"/>
              <a:buNone/>
            </a:pPr>
            <a:r>
              <a:rPr lang="es" sz="1800">
                <a:latin typeface="Arial"/>
                <a:ea typeface="Arial"/>
                <a:cs typeface="Arial"/>
                <a:sym typeface="Arial"/>
              </a:rPr>
              <a:t>Los inicios de la modernidad: Humanismo, Reforma y choque de dos mundos.</a:t>
            </a:r>
            <a:endParaRPr sz="1800">
              <a:latin typeface="Arial"/>
              <a:ea typeface="Arial"/>
              <a:cs typeface="Arial"/>
              <a:sym typeface="Arial"/>
            </a:endParaRPr>
          </a:p>
          <a:p>
            <a:pPr indent="0" lvl="0" marL="0" rtl="0" algn="l">
              <a:lnSpc>
                <a:spcPct val="100000"/>
              </a:lnSpc>
              <a:spcBef>
                <a:spcPts val="0"/>
              </a:spcBef>
              <a:spcAft>
                <a:spcPts val="0"/>
              </a:spcAft>
              <a:buSzPts val="3000"/>
              <a:buNone/>
            </a:pPr>
            <a:r>
              <a:t/>
            </a:r>
            <a:endParaRPr/>
          </a:p>
        </p:txBody>
      </p:sp>
      <p:sp>
        <p:nvSpPr>
          <p:cNvPr id="331" name="Google Shape;331;p31"/>
          <p:cNvSpPr txBox="1"/>
          <p:nvPr>
            <p:ph idx="1" type="body"/>
          </p:nvPr>
        </p:nvSpPr>
        <p:spPr>
          <a:xfrm>
            <a:off x="311700" y="1234050"/>
            <a:ext cx="3999900" cy="333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400"/>
              <a:buNone/>
            </a:pPr>
            <a:r>
              <a:rPr lang="es" sz="1700">
                <a:latin typeface="Arial"/>
                <a:ea typeface="Arial"/>
                <a:cs typeface="Arial"/>
                <a:sym typeface="Arial"/>
              </a:rPr>
              <a:t>1.- Identificación del filme y la novela:</a:t>
            </a:r>
            <a:endParaRPr sz="1700">
              <a:latin typeface="Arial"/>
              <a:ea typeface="Arial"/>
              <a:cs typeface="Arial"/>
              <a:sym typeface="Arial"/>
            </a:endParaRPr>
          </a:p>
          <a:p>
            <a:pPr indent="0" lvl="0" marL="0" rtl="0" algn="just">
              <a:lnSpc>
                <a:spcPct val="115000"/>
              </a:lnSpc>
              <a:spcBef>
                <a:spcPts val="0"/>
              </a:spcBef>
              <a:spcAft>
                <a:spcPts val="0"/>
              </a:spcAft>
              <a:buClr>
                <a:schemeClr val="dk2"/>
              </a:buClr>
              <a:buSzPts val="1100"/>
              <a:buFont typeface="Arial"/>
              <a:buNone/>
            </a:pPr>
            <a:r>
              <a:t/>
            </a:r>
            <a:endParaRPr sz="1700">
              <a:latin typeface="Arial"/>
              <a:ea typeface="Arial"/>
              <a:cs typeface="Arial"/>
              <a:sym typeface="Arial"/>
            </a:endParaRPr>
          </a:p>
          <a:p>
            <a:pPr indent="-336550" lvl="0" marL="457200" rtl="0" algn="just">
              <a:lnSpc>
                <a:spcPct val="115000"/>
              </a:lnSpc>
              <a:spcBef>
                <a:spcPts val="0"/>
              </a:spcBef>
              <a:spcAft>
                <a:spcPts val="0"/>
              </a:spcAft>
              <a:buSzPts val="1700"/>
              <a:buFont typeface="Arial"/>
              <a:buChar char="-"/>
            </a:pPr>
            <a:r>
              <a:rPr lang="es" sz="1700">
                <a:latin typeface="Arial"/>
                <a:ea typeface="Arial"/>
                <a:cs typeface="Arial"/>
                <a:sym typeface="Arial"/>
              </a:rPr>
              <a:t>Novela: Autor, año de nacimiento, reseña corta de su vida, obras relevantes, fecha de lanzamiento del libro “Nuestra Señora de París”.</a:t>
            </a:r>
            <a:endParaRPr sz="1700">
              <a:latin typeface="Arial"/>
              <a:ea typeface="Arial"/>
              <a:cs typeface="Arial"/>
              <a:sym typeface="Arial"/>
            </a:endParaRPr>
          </a:p>
          <a:p>
            <a:pPr indent="-336550" lvl="0" marL="457200" rtl="0" algn="just">
              <a:lnSpc>
                <a:spcPct val="115000"/>
              </a:lnSpc>
              <a:spcBef>
                <a:spcPts val="0"/>
              </a:spcBef>
              <a:spcAft>
                <a:spcPts val="0"/>
              </a:spcAft>
              <a:buSzPts val="1700"/>
              <a:buFont typeface="Arial"/>
              <a:buChar char="-"/>
            </a:pPr>
            <a:r>
              <a:rPr lang="es" sz="1700">
                <a:latin typeface="Arial"/>
                <a:ea typeface="Arial"/>
                <a:cs typeface="Arial"/>
                <a:sym typeface="Arial"/>
              </a:rPr>
              <a:t>Película: Autor, fecha de lanzamiento, personajes principales y secundarios</a:t>
            </a:r>
            <a:endParaRPr sz="2400"/>
          </a:p>
        </p:txBody>
      </p:sp>
      <p:sp>
        <p:nvSpPr>
          <p:cNvPr id="332" name="Google Shape;332;p31"/>
          <p:cNvSpPr txBox="1"/>
          <p:nvPr>
            <p:ph idx="2" type="body"/>
          </p:nvPr>
        </p:nvSpPr>
        <p:spPr>
          <a:xfrm>
            <a:off x="4832400" y="1234050"/>
            <a:ext cx="3999900" cy="333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400"/>
              <a:buNone/>
            </a:pPr>
            <a:r>
              <a:t/>
            </a:r>
            <a:endParaRPr/>
          </a:p>
        </p:txBody>
      </p:sp>
      <p:pic>
        <p:nvPicPr>
          <p:cNvPr id="333" name="Google Shape;333;p31"/>
          <p:cNvPicPr preferRelativeResize="0"/>
          <p:nvPr/>
        </p:nvPicPr>
        <p:blipFill rotWithShape="1">
          <a:blip r:embed="rId3">
            <a:alphaModFix/>
          </a:blip>
          <a:srcRect b="0" l="0" r="0" t="0"/>
          <a:stretch/>
        </p:blipFill>
        <p:spPr>
          <a:xfrm>
            <a:off x="4498875" y="1141500"/>
            <a:ext cx="4645126" cy="35722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37" name="Shape 337"/>
        <p:cNvGrpSpPr/>
        <p:nvPr/>
      </p:nvGrpSpPr>
      <p:grpSpPr>
        <a:xfrm>
          <a:off x="0" y="0"/>
          <a:ext cx="0" cy="0"/>
          <a:chOff x="0" y="0"/>
          <a:chExt cx="0" cy="0"/>
        </a:xfrm>
      </p:grpSpPr>
      <p:sp>
        <p:nvSpPr>
          <p:cNvPr id="338" name="Google Shape;338;p32"/>
          <p:cNvSpPr txBox="1"/>
          <p:nvPr>
            <p:ph idx="1" type="body"/>
          </p:nvPr>
        </p:nvSpPr>
        <p:spPr>
          <a:xfrm>
            <a:off x="0" y="0"/>
            <a:ext cx="3999900" cy="2338200"/>
          </a:xfrm>
          <a:prstGeom prst="rect">
            <a:avLst/>
          </a:prstGeom>
          <a:gradFill>
            <a:gsLst>
              <a:gs pos="0">
                <a:srgbClr val="FFFFFF"/>
              </a:gs>
              <a:gs pos="100000">
                <a:srgbClr val="B3B3B3"/>
              </a:gs>
            </a:gsLst>
            <a:lin ang="5400012" scaled="0"/>
          </a:grad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400"/>
              <a:buNone/>
            </a:pPr>
            <a:r>
              <a:rPr lang="es" sz="1600">
                <a:latin typeface="Arial"/>
                <a:ea typeface="Arial"/>
                <a:cs typeface="Arial"/>
                <a:sym typeface="Arial"/>
              </a:rPr>
              <a:t>2.- Identificación de la época en la que se ambienta la película: </a:t>
            </a:r>
            <a:endParaRPr sz="1600">
              <a:latin typeface="Arial"/>
              <a:ea typeface="Arial"/>
              <a:cs typeface="Arial"/>
              <a:sym typeface="Arial"/>
            </a:endParaRPr>
          </a:p>
          <a:p>
            <a:pPr indent="-330200" lvl="0" marL="457200" rtl="0" algn="just">
              <a:lnSpc>
                <a:spcPct val="115000"/>
              </a:lnSpc>
              <a:spcBef>
                <a:spcPts val="0"/>
              </a:spcBef>
              <a:spcAft>
                <a:spcPts val="0"/>
              </a:spcAft>
              <a:buSzPts val="1600"/>
              <a:buFont typeface="Arial"/>
              <a:buChar char="●"/>
            </a:pPr>
            <a:r>
              <a:rPr lang="es" sz="1600">
                <a:latin typeface="Arial"/>
                <a:ea typeface="Arial"/>
                <a:cs typeface="Arial"/>
                <a:sym typeface="Arial"/>
              </a:rPr>
              <a:t>SIGLO: </a:t>
            </a:r>
            <a:endParaRPr sz="1600">
              <a:latin typeface="Arial"/>
              <a:ea typeface="Arial"/>
              <a:cs typeface="Arial"/>
              <a:sym typeface="Arial"/>
            </a:endParaRPr>
          </a:p>
          <a:p>
            <a:pPr indent="-330200" lvl="0" marL="457200" rtl="0" algn="just">
              <a:lnSpc>
                <a:spcPct val="115000"/>
              </a:lnSpc>
              <a:spcBef>
                <a:spcPts val="0"/>
              </a:spcBef>
              <a:spcAft>
                <a:spcPts val="0"/>
              </a:spcAft>
              <a:buSzPts val="1600"/>
              <a:buFont typeface="Arial"/>
              <a:buChar char="●"/>
            </a:pPr>
            <a:r>
              <a:rPr lang="es" sz="1600">
                <a:latin typeface="Arial"/>
                <a:ea typeface="Arial"/>
                <a:cs typeface="Arial"/>
                <a:sym typeface="Arial"/>
              </a:rPr>
              <a:t>AÑO</a:t>
            </a:r>
            <a:endParaRPr sz="1600">
              <a:latin typeface="Arial"/>
              <a:ea typeface="Arial"/>
              <a:cs typeface="Arial"/>
              <a:sym typeface="Arial"/>
            </a:endParaRPr>
          </a:p>
          <a:p>
            <a:pPr indent="-330200" lvl="0" marL="457200" rtl="0" algn="just">
              <a:lnSpc>
                <a:spcPct val="115000"/>
              </a:lnSpc>
              <a:spcBef>
                <a:spcPts val="0"/>
              </a:spcBef>
              <a:spcAft>
                <a:spcPts val="0"/>
              </a:spcAft>
              <a:buSzPts val="1600"/>
              <a:buFont typeface="Arial"/>
              <a:buChar char="●"/>
            </a:pPr>
            <a:r>
              <a:rPr lang="es" sz="1600">
                <a:latin typeface="Arial"/>
                <a:ea typeface="Arial"/>
                <a:cs typeface="Arial"/>
                <a:sym typeface="Arial"/>
              </a:rPr>
              <a:t>CIUDAD Y PAÍS</a:t>
            </a:r>
            <a:endParaRPr sz="1600">
              <a:latin typeface="Arial"/>
              <a:ea typeface="Arial"/>
              <a:cs typeface="Arial"/>
              <a:sym typeface="Arial"/>
            </a:endParaRPr>
          </a:p>
          <a:p>
            <a:pPr indent="-330200" lvl="0" marL="457200" rtl="0" algn="just">
              <a:lnSpc>
                <a:spcPct val="115000"/>
              </a:lnSpc>
              <a:spcBef>
                <a:spcPts val="0"/>
              </a:spcBef>
              <a:spcAft>
                <a:spcPts val="0"/>
              </a:spcAft>
              <a:buSzPts val="1600"/>
              <a:buFont typeface="Arial"/>
              <a:buChar char="●"/>
            </a:pPr>
            <a:r>
              <a:rPr lang="es" sz="1600">
                <a:latin typeface="Arial"/>
                <a:ea typeface="Arial"/>
                <a:cs typeface="Arial"/>
                <a:sym typeface="Arial"/>
              </a:rPr>
              <a:t>¿Cómo eran las fachadas de casas y edificios?</a:t>
            </a:r>
            <a:endParaRPr sz="1600">
              <a:latin typeface="Arial"/>
              <a:ea typeface="Arial"/>
              <a:cs typeface="Arial"/>
              <a:sym typeface="Arial"/>
            </a:endParaRPr>
          </a:p>
          <a:p>
            <a:pPr indent="-330200" lvl="0" marL="457200" rtl="0" algn="just">
              <a:lnSpc>
                <a:spcPct val="115000"/>
              </a:lnSpc>
              <a:spcBef>
                <a:spcPts val="0"/>
              </a:spcBef>
              <a:spcAft>
                <a:spcPts val="0"/>
              </a:spcAft>
              <a:buSzPts val="1600"/>
              <a:buFont typeface="Arial"/>
              <a:buChar char="●"/>
            </a:pPr>
            <a:r>
              <a:rPr lang="es" sz="1600">
                <a:latin typeface="Arial"/>
                <a:ea typeface="Arial"/>
                <a:cs typeface="Arial"/>
                <a:sym typeface="Arial"/>
              </a:rPr>
              <a:t>Vestimenta:</a:t>
            </a:r>
            <a:endParaRPr sz="1600">
              <a:latin typeface="Arial"/>
              <a:ea typeface="Arial"/>
              <a:cs typeface="Arial"/>
              <a:sym typeface="Arial"/>
            </a:endParaRPr>
          </a:p>
          <a:p>
            <a:pPr indent="0" lvl="0" marL="0" rtl="0" algn="just">
              <a:lnSpc>
                <a:spcPct val="115000"/>
              </a:lnSpc>
              <a:spcBef>
                <a:spcPts val="0"/>
              </a:spcBef>
              <a:spcAft>
                <a:spcPts val="0"/>
              </a:spcAft>
              <a:buSzPts val="1400"/>
              <a:buNone/>
            </a:pPr>
            <a:r>
              <a:t/>
            </a:r>
            <a:endParaRPr sz="1600">
              <a:latin typeface="Arial"/>
              <a:ea typeface="Arial"/>
              <a:cs typeface="Arial"/>
              <a:sym typeface="Arial"/>
            </a:endParaRPr>
          </a:p>
          <a:p>
            <a:pPr indent="0" lvl="0" marL="0" rtl="0" algn="just">
              <a:lnSpc>
                <a:spcPct val="115000"/>
              </a:lnSpc>
              <a:spcBef>
                <a:spcPts val="0"/>
              </a:spcBef>
              <a:spcAft>
                <a:spcPts val="0"/>
              </a:spcAft>
              <a:buClr>
                <a:schemeClr val="dk2"/>
              </a:buClr>
              <a:buSzPts val="1100"/>
              <a:buFont typeface="Arial"/>
              <a:buNone/>
            </a:pPr>
            <a:r>
              <a:t/>
            </a:r>
            <a:endParaRPr sz="1600">
              <a:latin typeface="Arial"/>
              <a:ea typeface="Arial"/>
              <a:cs typeface="Arial"/>
              <a:sym typeface="Arial"/>
            </a:endParaRPr>
          </a:p>
        </p:txBody>
      </p:sp>
      <p:sp>
        <p:nvSpPr>
          <p:cNvPr id="339" name="Google Shape;339;p32"/>
          <p:cNvSpPr txBox="1"/>
          <p:nvPr>
            <p:ph idx="2" type="body"/>
          </p:nvPr>
        </p:nvSpPr>
        <p:spPr>
          <a:xfrm>
            <a:off x="0" y="3008400"/>
            <a:ext cx="7909800" cy="2135100"/>
          </a:xfrm>
          <a:prstGeom prst="rect">
            <a:avLst/>
          </a:prstGeom>
          <a:gradFill>
            <a:gsLst>
              <a:gs pos="0">
                <a:srgbClr val="FFFFFF"/>
              </a:gs>
              <a:gs pos="100000">
                <a:srgbClr val="B3B3B3"/>
              </a:gs>
            </a:gsLst>
            <a:lin ang="5400012" scaled="0"/>
          </a:grad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400"/>
              <a:buNone/>
            </a:pPr>
            <a:r>
              <a:rPr lang="es" sz="1600">
                <a:latin typeface="Arial"/>
                <a:ea typeface="Arial"/>
                <a:cs typeface="Arial"/>
                <a:sym typeface="Arial"/>
              </a:rPr>
              <a:t>3.- ¿Qué aspectos llaman su atención en el estilo arquitectónico de la sociedad de la época?</a:t>
            </a:r>
            <a:endParaRPr sz="1600">
              <a:latin typeface="Arial"/>
              <a:ea typeface="Arial"/>
              <a:cs typeface="Arial"/>
              <a:sym typeface="Arial"/>
            </a:endParaRPr>
          </a:p>
          <a:p>
            <a:pPr indent="0" lvl="0" marL="0" rtl="0" algn="l">
              <a:lnSpc>
                <a:spcPct val="115000"/>
              </a:lnSpc>
              <a:spcBef>
                <a:spcPts val="0"/>
              </a:spcBef>
              <a:spcAft>
                <a:spcPts val="0"/>
              </a:spcAft>
              <a:buSzPts val="1400"/>
              <a:buNone/>
            </a:pPr>
            <a:r>
              <a:rPr lang="es" sz="1600">
                <a:latin typeface="Arial"/>
                <a:ea typeface="Arial"/>
                <a:cs typeface="Arial"/>
                <a:sym typeface="Arial"/>
              </a:rPr>
              <a:t>4.- En la película analizada, ¿Cuáles son las expresiones del arte gótico? ¿Por qué se encuentran dentro de esta categoría? Para mayor entendimiento, revisar el siguiente link de trabajo: </a:t>
            </a:r>
            <a:r>
              <a:rPr lang="es" sz="1600" u="sng">
                <a:solidFill>
                  <a:srgbClr val="1155CC"/>
                </a:solidFill>
                <a:latin typeface="Arial"/>
                <a:ea typeface="Arial"/>
                <a:cs typeface="Arial"/>
                <a:sym typeface="Arial"/>
                <a:hlinkClick r:id="rId4"/>
              </a:rPr>
              <a:t>https://www.youtube.com/watch?v=x5V6BRvRTgY</a:t>
            </a:r>
            <a:endParaRPr sz="1600">
              <a:latin typeface="Arial"/>
              <a:ea typeface="Arial"/>
              <a:cs typeface="Arial"/>
              <a:sym typeface="Arial"/>
            </a:endParaRPr>
          </a:p>
          <a:p>
            <a:pPr indent="0" lvl="0" marL="0" rtl="0" algn="l">
              <a:lnSpc>
                <a:spcPct val="115000"/>
              </a:lnSpc>
              <a:spcBef>
                <a:spcPts val="0"/>
              </a:spcBef>
              <a:spcAft>
                <a:spcPts val="0"/>
              </a:spcAft>
              <a:buSzPts val="1400"/>
              <a:buNone/>
            </a:pPr>
            <a:r>
              <a:rPr lang="es" sz="1600">
                <a:latin typeface="Arial"/>
                <a:ea typeface="Arial"/>
                <a:cs typeface="Arial"/>
                <a:sym typeface="Arial"/>
              </a:rPr>
              <a:t>5.- ¿Por qué los renacentistas creían que el arte desarrollado durante la Edad Media era de caracter “bárbaro”? ¿Cuál es tu postura frente a ello?</a:t>
            </a:r>
            <a:endParaRPr sz="1600">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Google Shape;344;p33"/>
          <p:cNvSpPr/>
          <p:nvPr/>
        </p:nvSpPr>
        <p:spPr>
          <a:xfrm>
            <a:off x="2785200" y="73438"/>
            <a:ext cx="6358800" cy="5143500"/>
          </a:xfrm>
          <a:prstGeom prst="triangle">
            <a:avLst>
              <a:gd fmla="val 50000"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33"/>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s"/>
              <a:t>Organización Social de la Edad Moderna</a:t>
            </a:r>
            <a:endParaRPr/>
          </a:p>
        </p:txBody>
      </p:sp>
      <p:sp>
        <p:nvSpPr>
          <p:cNvPr id="346" name="Google Shape;346;p3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200"/>
              <a:buNone/>
            </a:pPr>
            <a:r>
              <a:rPr lang="es" sz="1700">
                <a:latin typeface="Arial"/>
                <a:ea typeface="Arial"/>
                <a:cs typeface="Arial"/>
                <a:sym typeface="Arial"/>
              </a:rPr>
              <a:t>6.- Con los personajes previamente identificados, realizar ordenamiento social respecto a la época. Ejemplo: </a:t>
            </a:r>
            <a:endParaRPr sz="1700">
              <a:latin typeface="Arial"/>
              <a:ea typeface="Arial"/>
              <a:cs typeface="Arial"/>
              <a:sym typeface="Arial"/>
            </a:endParaRPr>
          </a:p>
          <a:p>
            <a:pPr indent="0" lvl="0" marL="0" rtl="0" algn="just">
              <a:lnSpc>
                <a:spcPct val="115000"/>
              </a:lnSpc>
              <a:spcBef>
                <a:spcPts val="0"/>
              </a:spcBef>
              <a:spcAft>
                <a:spcPts val="0"/>
              </a:spcAft>
              <a:buSzPts val="1200"/>
              <a:buNone/>
            </a:pPr>
            <a:r>
              <a:rPr lang="es" sz="1700">
                <a:latin typeface="Arial"/>
                <a:ea typeface="Arial"/>
                <a:cs typeface="Arial"/>
                <a:sym typeface="Arial"/>
              </a:rPr>
              <a:t>Claude Frollo → Noble</a:t>
            </a:r>
            <a:endParaRPr sz="1700">
              <a:latin typeface="Arial"/>
              <a:ea typeface="Arial"/>
              <a:cs typeface="Arial"/>
              <a:sym typeface="Arial"/>
            </a:endParaRPr>
          </a:p>
          <a:p>
            <a:pPr indent="0" lvl="0" marL="0" rtl="0" algn="just">
              <a:lnSpc>
                <a:spcPct val="115000"/>
              </a:lnSpc>
              <a:spcBef>
                <a:spcPts val="0"/>
              </a:spcBef>
              <a:spcAft>
                <a:spcPts val="0"/>
              </a:spcAft>
              <a:buSzPts val="1200"/>
              <a:buNone/>
            </a:pPr>
            <a:r>
              <a:rPr lang="es" sz="1700">
                <a:latin typeface="Arial"/>
                <a:ea typeface="Arial"/>
                <a:cs typeface="Arial"/>
                <a:sym typeface="Arial"/>
              </a:rPr>
              <a:t>Cuasimodo →</a:t>
            </a:r>
            <a:endParaRPr sz="1700">
              <a:latin typeface="Arial"/>
              <a:ea typeface="Arial"/>
              <a:cs typeface="Arial"/>
              <a:sym typeface="Arial"/>
            </a:endParaRPr>
          </a:p>
          <a:p>
            <a:pPr indent="0" lvl="0" marL="0" rtl="0" algn="just">
              <a:lnSpc>
                <a:spcPct val="115000"/>
              </a:lnSpc>
              <a:spcBef>
                <a:spcPts val="0"/>
              </a:spcBef>
              <a:spcAft>
                <a:spcPts val="0"/>
              </a:spcAft>
              <a:buSzPts val="1200"/>
              <a:buNone/>
            </a:pPr>
            <a:r>
              <a:rPr lang="es" sz="1700">
                <a:latin typeface="Arial"/>
                <a:ea typeface="Arial"/>
                <a:cs typeface="Arial"/>
                <a:sym typeface="Arial"/>
              </a:rPr>
              <a:t>Esmeralda → </a:t>
            </a:r>
            <a:endParaRPr sz="1700">
              <a:latin typeface="Arial"/>
              <a:ea typeface="Arial"/>
              <a:cs typeface="Arial"/>
              <a:sym typeface="Arial"/>
            </a:endParaRPr>
          </a:p>
          <a:p>
            <a:pPr indent="0" lvl="0" marL="0" rtl="0" algn="just">
              <a:lnSpc>
                <a:spcPct val="115000"/>
              </a:lnSpc>
              <a:spcBef>
                <a:spcPts val="0"/>
              </a:spcBef>
              <a:spcAft>
                <a:spcPts val="0"/>
              </a:spcAft>
              <a:buClr>
                <a:schemeClr val="dk2"/>
              </a:buClr>
              <a:buSzPts val="1100"/>
              <a:buFont typeface="Arial"/>
              <a:buNone/>
            </a:pPr>
            <a:r>
              <a:rPr lang="es" sz="1700">
                <a:latin typeface="Arial"/>
                <a:ea typeface="Arial"/>
                <a:cs typeface="Arial"/>
                <a:sym typeface="Arial"/>
              </a:rPr>
              <a:t>Sacerdote → </a:t>
            </a:r>
            <a:endParaRPr sz="1700">
              <a:latin typeface="Arial"/>
              <a:ea typeface="Arial"/>
              <a:cs typeface="Arial"/>
              <a:sym typeface="Arial"/>
            </a:endParaRPr>
          </a:p>
        </p:txBody>
      </p:sp>
      <p:sp>
        <p:nvSpPr>
          <p:cNvPr id="347" name="Google Shape;347;p33"/>
          <p:cNvSpPr txBox="1"/>
          <p:nvPr/>
        </p:nvSpPr>
        <p:spPr>
          <a:xfrm>
            <a:off x="3453300" y="617938"/>
            <a:ext cx="5022600" cy="4834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0" i="0" lang="es" sz="2100" u="none" cap="none" strike="noStrike">
                <a:solidFill>
                  <a:srgbClr val="000000"/>
                </a:solidFill>
                <a:latin typeface="Playfair Display"/>
                <a:ea typeface="Playfair Display"/>
                <a:cs typeface="Playfair Display"/>
                <a:sym typeface="Playfair Display"/>
              </a:rPr>
              <a:t>El Rey</a:t>
            </a:r>
            <a:endParaRPr b="0" i="0" sz="2100" u="none" cap="none" strike="noStrike">
              <a:solidFill>
                <a:srgbClr val="000000"/>
              </a:solidFill>
              <a:latin typeface="Playfair Display"/>
              <a:ea typeface="Playfair Display"/>
              <a:cs typeface="Playfair Display"/>
              <a:sym typeface="Playfair Display"/>
            </a:endParaRPr>
          </a:p>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Playfair Display"/>
              <a:ea typeface="Playfair Display"/>
              <a:cs typeface="Playfair Display"/>
              <a:sym typeface="Playfair Display"/>
            </a:endParaRPr>
          </a:p>
          <a:p>
            <a:pPr indent="0" lvl="0" marL="0" marR="0" rtl="0" algn="ctr">
              <a:lnSpc>
                <a:spcPct val="100000"/>
              </a:lnSpc>
              <a:spcBef>
                <a:spcPts val="0"/>
              </a:spcBef>
              <a:spcAft>
                <a:spcPts val="0"/>
              </a:spcAft>
              <a:buClr>
                <a:srgbClr val="000000"/>
              </a:buClr>
              <a:buSzPts val="2100"/>
              <a:buFont typeface="Arial"/>
              <a:buNone/>
            </a:pPr>
            <a:r>
              <a:rPr b="0" i="0" lang="es" sz="2100" u="none" cap="none" strike="noStrike">
                <a:solidFill>
                  <a:srgbClr val="000000"/>
                </a:solidFill>
                <a:latin typeface="Playfair Display"/>
                <a:ea typeface="Playfair Display"/>
                <a:cs typeface="Playfair Display"/>
                <a:sym typeface="Playfair Display"/>
              </a:rPr>
              <a:t>Clero</a:t>
            </a:r>
            <a:endParaRPr b="0" i="0" sz="2100" u="none" cap="none" strike="noStrike">
              <a:solidFill>
                <a:srgbClr val="000000"/>
              </a:solidFill>
              <a:latin typeface="Playfair Display"/>
              <a:ea typeface="Playfair Display"/>
              <a:cs typeface="Playfair Display"/>
              <a:sym typeface="Playfair Display"/>
            </a:endParaRPr>
          </a:p>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Playfair Display"/>
              <a:ea typeface="Playfair Display"/>
              <a:cs typeface="Playfair Display"/>
              <a:sym typeface="Playfair Display"/>
            </a:endParaRPr>
          </a:p>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Playfair Display"/>
              <a:ea typeface="Playfair Display"/>
              <a:cs typeface="Playfair Display"/>
              <a:sym typeface="Playfair Display"/>
            </a:endParaRPr>
          </a:p>
          <a:p>
            <a:pPr indent="0" lvl="0" marL="0" marR="0" rtl="0" algn="ctr">
              <a:lnSpc>
                <a:spcPct val="100000"/>
              </a:lnSpc>
              <a:spcBef>
                <a:spcPts val="0"/>
              </a:spcBef>
              <a:spcAft>
                <a:spcPts val="0"/>
              </a:spcAft>
              <a:buClr>
                <a:srgbClr val="000000"/>
              </a:buClr>
              <a:buSzPts val="2100"/>
              <a:buFont typeface="Arial"/>
              <a:buNone/>
            </a:pPr>
            <a:r>
              <a:rPr b="0" i="0" lang="es" sz="2100" u="none" cap="none" strike="noStrike">
                <a:solidFill>
                  <a:srgbClr val="000000"/>
                </a:solidFill>
                <a:latin typeface="Playfair Display"/>
                <a:ea typeface="Playfair Display"/>
                <a:cs typeface="Playfair Display"/>
                <a:sym typeface="Playfair Display"/>
              </a:rPr>
              <a:t>Nobleza</a:t>
            </a:r>
            <a:endParaRPr b="0" i="0" sz="2100" u="none" cap="none" strike="noStrike">
              <a:solidFill>
                <a:srgbClr val="000000"/>
              </a:solidFill>
              <a:latin typeface="Playfair Display"/>
              <a:ea typeface="Playfair Display"/>
              <a:cs typeface="Playfair Display"/>
              <a:sym typeface="Playfair Display"/>
            </a:endParaRPr>
          </a:p>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Playfair Display"/>
              <a:ea typeface="Playfair Display"/>
              <a:cs typeface="Playfair Display"/>
              <a:sym typeface="Playfair Display"/>
            </a:endParaRPr>
          </a:p>
          <a:p>
            <a:pPr indent="0" lvl="0" marL="0" marR="0" rtl="0" algn="ctr">
              <a:lnSpc>
                <a:spcPct val="100000"/>
              </a:lnSpc>
              <a:spcBef>
                <a:spcPts val="0"/>
              </a:spcBef>
              <a:spcAft>
                <a:spcPts val="0"/>
              </a:spcAft>
              <a:buClr>
                <a:srgbClr val="000000"/>
              </a:buClr>
              <a:buSzPts val="2100"/>
              <a:buFont typeface="Arial"/>
              <a:buNone/>
            </a:pPr>
            <a:r>
              <a:rPr b="0" i="0" lang="es" sz="2100" u="none" cap="none" strike="noStrike">
                <a:solidFill>
                  <a:srgbClr val="000000"/>
                </a:solidFill>
                <a:latin typeface="Playfair Display"/>
                <a:ea typeface="Playfair Display"/>
                <a:cs typeface="Playfair Display"/>
                <a:sym typeface="Playfair Display"/>
              </a:rPr>
              <a:t>Burguesía</a:t>
            </a:r>
            <a:endParaRPr b="0" i="0" sz="2100" u="none" cap="none" strike="noStrike">
              <a:solidFill>
                <a:srgbClr val="000000"/>
              </a:solidFill>
              <a:latin typeface="Playfair Display"/>
              <a:ea typeface="Playfair Display"/>
              <a:cs typeface="Playfair Display"/>
              <a:sym typeface="Playfair Display"/>
            </a:endParaRPr>
          </a:p>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Playfair Display"/>
              <a:ea typeface="Playfair Display"/>
              <a:cs typeface="Playfair Display"/>
              <a:sym typeface="Playfair Display"/>
            </a:endParaRPr>
          </a:p>
          <a:p>
            <a:pPr indent="0" lvl="0" marL="0" marR="0" rtl="0" algn="ctr">
              <a:lnSpc>
                <a:spcPct val="100000"/>
              </a:lnSpc>
              <a:spcBef>
                <a:spcPts val="0"/>
              </a:spcBef>
              <a:spcAft>
                <a:spcPts val="0"/>
              </a:spcAft>
              <a:buClr>
                <a:srgbClr val="000000"/>
              </a:buClr>
              <a:buSzPts val="2100"/>
              <a:buFont typeface="Arial"/>
              <a:buNone/>
            </a:pPr>
            <a:r>
              <a:rPr b="0" i="0" lang="es" sz="2100" u="none" cap="none" strike="noStrike">
                <a:solidFill>
                  <a:srgbClr val="000000"/>
                </a:solidFill>
                <a:latin typeface="Playfair Display"/>
                <a:ea typeface="Playfair Display"/>
                <a:cs typeface="Playfair Display"/>
                <a:sym typeface="Playfair Display"/>
              </a:rPr>
              <a:t>Ciudadanía modesta (artesanos, herreros, etc.)</a:t>
            </a:r>
            <a:endParaRPr b="0" i="0" sz="2100" u="none" cap="none" strike="noStrike">
              <a:solidFill>
                <a:srgbClr val="000000"/>
              </a:solidFill>
              <a:latin typeface="Playfair Display"/>
              <a:ea typeface="Playfair Display"/>
              <a:cs typeface="Playfair Display"/>
              <a:sym typeface="Playfair Display"/>
            </a:endParaRPr>
          </a:p>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Playfair Display"/>
              <a:ea typeface="Playfair Display"/>
              <a:cs typeface="Playfair Display"/>
              <a:sym typeface="Playfair Display"/>
            </a:endParaRPr>
          </a:p>
          <a:p>
            <a:pPr indent="0" lvl="0" marL="0" marR="0" rtl="0" algn="ctr">
              <a:lnSpc>
                <a:spcPct val="100000"/>
              </a:lnSpc>
              <a:spcBef>
                <a:spcPts val="0"/>
              </a:spcBef>
              <a:spcAft>
                <a:spcPts val="0"/>
              </a:spcAft>
              <a:buClr>
                <a:srgbClr val="000000"/>
              </a:buClr>
              <a:buSzPts val="2100"/>
              <a:buFont typeface="Arial"/>
              <a:buNone/>
            </a:pPr>
            <a:r>
              <a:rPr b="0" i="0" lang="es" sz="2100" u="none" cap="none" strike="noStrike">
                <a:solidFill>
                  <a:srgbClr val="000000"/>
                </a:solidFill>
                <a:latin typeface="Playfair Display"/>
                <a:ea typeface="Playfair Display"/>
                <a:cs typeface="Playfair Display"/>
                <a:sym typeface="Playfair Display"/>
              </a:rPr>
              <a:t>Bajo pueblo (Pobres, siervos, esclavos)</a:t>
            </a:r>
            <a:endParaRPr b="0" i="0" sz="2100" u="none" cap="none" strike="noStrike">
              <a:solidFill>
                <a:srgbClr val="000000"/>
              </a:solidFill>
              <a:latin typeface="Playfair Display"/>
              <a:ea typeface="Playfair Display"/>
              <a:cs typeface="Playfair Display"/>
              <a:sym typeface="Playfair Display"/>
            </a:endParaRPr>
          </a:p>
        </p:txBody>
      </p:sp>
      <p:sp>
        <p:nvSpPr>
          <p:cNvPr id="348" name="Google Shape;348;p33"/>
          <p:cNvSpPr/>
          <p:nvPr/>
        </p:nvSpPr>
        <p:spPr>
          <a:xfrm>
            <a:off x="5790000" y="986700"/>
            <a:ext cx="349200" cy="402900"/>
          </a:xfrm>
          <a:prstGeom prst="down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33"/>
          <p:cNvSpPr/>
          <p:nvPr/>
        </p:nvSpPr>
        <p:spPr>
          <a:xfrm>
            <a:off x="5790000" y="1808175"/>
            <a:ext cx="349200" cy="402900"/>
          </a:xfrm>
          <a:prstGeom prst="down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33"/>
          <p:cNvSpPr/>
          <p:nvPr/>
        </p:nvSpPr>
        <p:spPr>
          <a:xfrm>
            <a:off x="5790000" y="2629650"/>
            <a:ext cx="349200" cy="402900"/>
          </a:xfrm>
          <a:prstGeom prst="down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33"/>
          <p:cNvSpPr/>
          <p:nvPr/>
        </p:nvSpPr>
        <p:spPr>
          <a:xfrm>
            <a:off x="5790000" y="3251325"/>
            <a:ext cx="349200" cy="402900"/>
          </a:xfrm>
          <a:prstGeom prst="down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33"/>
          <p:cNvSpPr/>
          <p:nvPr/>
        </p:nvSpPr>
        <p:spPr>
          <a:xfrm>
            <a:off x="5790000" y="4166100"/>
            <a:ext cx="349200" cy="402900"/>
          </a:xfrm>
          <a:prstGeom prst="down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Google Shape;357;p34"/>
          <p:cNvSpPr txBox="1"/>
          <p:nvPr>
            <p:ph idx="1" type="body"/>
          </p:nvPr>
        </p:nvSpPr>
        <p:spPr>
          <a:xfrm>
            <a:off x="244550" y="248075"/>
            <a:ext cx="2808000" cy="31794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200"/>
              <a:buNone/>
            </a:pPr>
            <a:r>
              <a:rPr lang="es" sz="1500">
                <a:latin typeface="Arial"/>
                <a:ea typeface="Arial"/>
                <a:cs typeface="Arial"/>
                <a:sym typeface="Arial"/>
              </a:rPr>
              <a:t>Utilizando el texto del estudiante, revisen las páginas 14 y 15 para mayor información sobre el Renacimiento artístico. Luego del análisis, realizar la siguiente actividad: </a:t>
            </a:r>
            <a:endParaRPr sz="1500">
              <a:latin typeface="Arial"/>
              <a:ea typeface="Arial"/>
              <a:cs typeface="Arial"/>
              <a:sym typeface="Arial"/>
            </a:endParaRPr>
          </a:p>
          <a:p>
            <a:pPr indent="0" lvl="0" marL="0" rtl="0" algn="l">
              <a:lnSpc>
                <a:spcPct val="115000"/>
              </a:lnSpc>
              <a:spcBef>
                <a:spcPts val="0"/>
              </a:spcBef>
              <a:spcAft>
                <a:spcPts val="1600"/>
              </a:spcAft>
              <a:buSzPts val="1200"/>
              <a:buNone/>
            </a:pPr>
            <a:r>
              <a:t/>
            </a:r>
            <a:endParaRPr/>
          </a:p>
        </p:txBody>
      </p:sp>
      <p:pic>
        <p:nvPicPr>
          <p:cNvPr id="358" name="Google Shape;358;p34"/>
          <p:cNvPicPr preferRelativeResize="0"/>
          <p:nvPr/>
        </p:nvPicPr>
        <p:blipFill rotWithShape="1">
          <a:blip r:embed="rId3">
            <a:alphaModFix/>
          </a:blip>
          <a:srcRect b="0" l="0" r="0" t="0"/>
          <a:stretch/>
        </p:blipFill>
        <p:spPr>
          <a:xfrm>
            <a:off x="3194766" y="79113"/>
            <a:ext cx="7655959" cy="4985275"/>
          </a:xfrm>
          <a:prstGeom prst="rect">
            <a:avLst/>
          </a:prstGeom>
          <a:noFill/>
          <a:ln>
            <a:noFill/>
          </a:ln>
        </p:spPr>
      </p:pic>
      <p:graphicFrame>
        <p:nvGraphicFramePr>
          <p:cNvPr id="359" name="Google Shape;359;p34"/>
          <p:cNvGraphicFramePr/>
          <p:nvPr/>
        </p:nvGraphicFramePr>
        <p:xfrm>
          <a:off x="116800" y="2675175"/>
          <a:ext cx="3000000" cy="3000000"/>
        </p:xfrm>
        <a:graphic>
          <a:graphicData uri="http://schemas.openxmlformats.org/drawingml/2006/table">
            <a:tbl>
              <a:tblPr>
                <a:noFill/>
                <a:tableStyleId>{9B792055-6D55-438F-9D60-7CD43628B1D3}</a:tableStyleId>
              </a:tblPr>
              <a:tblGrid>
                <a:gridCol w="1061675"/>
                <a:gridCol w="2016300"/>
              </a:tblGrid>
              <a:tr h="477050">
                <a:tc>
                  <a:txBody>
                    <a:bodyPr/>
                    <a:lstStyle/>
                    <a:p>
                      <a:pPr indent="0" lvl="0" marL="0" marR="0" rtl="0" algn="ctr">
                        <a:lnSpc>
                          <a:spcPct val="100000"/>
                        </a:lnSpc>
                        <a:spcBef>
                          <a:spcPts val="0"/>
                        </a:spcBef>
                        <a:spcAft>
                          <a:spcPts val="0"/>
                        </a:spcAft>
                        <a:buClr>
                          <a:srgbClr val="000000"/>
                        </a:buClr>
                        <a:buSzPts val="1100"/>
                        <a:buFont typeface="Arial"/>
                        <a:buNone/>
                      </a:pPr>
                      <a:r>
                        <a:rPr lang="es" sz="1100" u="none" cap="none" strike="noStrike"/>
                        <a:t>Titulo</a:t>
                      </a:r>
                      <a:endParaRPr sz="11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100"/>
                        <a:buFont typeface="Arial"/>
                        <a:buNone/>
                      </a:pPr>
                      <a:r>
                        <a:rPr lang="es" sz="1100" u="none" cap="none" strike="noStrike"/>
                        <a:t>El Nacimiento de Venus</a:t>
                      </a:r>
                      <a:endParaRPr sz="1100" u="none" cap="none" strike="noStrike"/>
                    </a:p>
                  </a:txBody>
                  <a:tcPr marT="63500" marB="63500" marR="63500" marL="63500"/>
                </a:tc>
              </a:tr>
              <a:tr h="477050">
                <a:tc>
                  <a:txBody>
                    <a:bodyPr/>
                    <a:lstStyle/>
                    <a:p>
                      <a:pPr indent="0" lvl="0" marL="0" marR="0" rtl="0" algn="ctr">
                        <a:lnSpc>
                          <a:spcPct val="100000"/>
                        </a:lnSpc>
                        <a:spcBef>
                          <a:spcPts val="0"/>
                        </a:spcBef>
                        <a:spcAft>
                          <a:spcPts val="0"/>
                        </a:spcAft>
                        <a:buClr>
                          <a:srgbClr val="000000"/>
                        </a:buClr>
                        <a:buSzPts val="1100"/>
                        <a:buFont typeface="Arial"/>
                        <a:buNone/>
                      </a:pPr>
                      <a:r>
                        <a:rPr lang="es" sz="1100" u="none" cap="none" strike="noStrike"/>
                        <a:t>Autor</a:t>
                      </a:r>
                      <a:endParaRPr sz="11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100"/>
                        <a:buFont typeface="Arial"/>
                        <a:buNone/>
                      </a:pPr>
                      <a:r>
                        <a:rPr lang="es" sz="1100" u="none" cap="none" strike="noStrike"/>
                        <a:t>Sandro Botticelli (1445-1510</a:t>
                      </a:r>
                      <a:endParaRPr sz="1100" u="none" cap="none" strike="noStrike"/>
                    </a:p>
                  </a:txBody>
                  <a:tcPr marT="63500" marB="63500" marR="63500" marL="63500"/>
                </a:tc>
              </a:tr>
              <a:tr h="477050">
                <a:tc>
                  <a:txBody>
                    <a:bodyPr/>
                    <a:lstStyle/>
                    <a:p>
                      <a:pPr indent="0" lvl="0" marL="0" marR="0" rtl="0" algn="ctr">
                        <a:lnSpc>
                          <a:spcPct val="100000"/>
                        </a:lnSpc>
                        <a:spcBef>
                          <a:spcPts val="0"/>
                        </a:spcBef>
                        <a:spcAft>
                          <a:spcPts val="0"/>
                        </a:spcAft>
                        <a:buClr>
                          <a:srgbClr val="000000"/>
                        </a:buClr>
                        <a:buSzPts val="1100"/>
                        <a:buFont typeface="Arial"/>
                        <a:buNone/>
                      </a:pPr>
                      <a:r>
                        <a:rPr lang="es" sz="1100" u="none" cap="none" strike="noStrike"/>
                        <a:t>Técnica</a:t>
                      </a:r>
                      <a:endParaRPr sz="11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100"/>
                        <a:buFont typeface="Arial"/>
                        <a:buNone/>
                      </a:pPr>
                      <a:r>
                        <a:rPr lang="es" sz="1100" u="none" cap="none" strike="noStrike"/>
                        <a:t>Temple sobre lienzo</a:t>
                      </a:r>
                      <a:endParaRPr sz="1100" u="none" cap="none" strike="noStrike"/>
                    </a:p>
                  </a:txBody>
                  <a:tcPr marT="63500" marB="63500" marR="63500" marL="63500"/>
                </a:tc>
              </a:tr>
              <a:tr h="477050">
                <a:tc>
                  <a:txBody>
                    <a:bodyPr/>
                    <a:lstStyle/>
                    <a:p>
                      <a:pPr indent="0" lvl="0" marL="0" marR="0" rtl="0" algn="ctr">
                        <a:lnSpc>
                          <a:spcPct val="100000"/>
                        </a:lnSpc>
                        <a:spcBef>
                          <a:spcPts val="0"/>
                        </a:spcBef>
                        <a:spcAft>
                          <a:spcPts val="0"/>
                        </a:spcAft>
                        <a:buClr>
                          <a:srgbClr val="000000"/>
                        </a:buClr>
                        <a:buSzPts val="1100"/>
                        <a:buFont typeface="Arial"/>
                        <a:buNone/>
                      </a:pPr>
                      <a:r>
                        <a:rPr lang="es" sz="1100" u="none" cap="none" strike="noStrike"/>
                        <a:t>Tamaño</a:t>
                      </a:r>
                      <a:endParaRPr sz="11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100"/>
                        <a:buFont typeface="Arial"/>
                        <a:buNone/>
                      </a:pPr>
                      <a:r>
                        <a:rPr lang="es" sz="1100" u="none" cap="none" strike="noStrike"/>
                        <a:t>278,5 cm x 172,5 cm</a:t>
                      </a:r>
                      <a:endParaRPr sz="1100" u="none" cap="none" strike="noStrike"/>
                    </a:p>
                  </a:txBody>
                  <a:tcPr marT="63500" marB="63500" marR="63500" marL="63500"/>
                </a:tc>
              </a:tr>
              <a:tr h="477050">
                <a:tc>
                  <a:txBody>
                    <a:bodyPr/>
                    <a:lstStyle/>
                    <a:p>
                      <a:pPr indent="0" lvl="0" marL="0" marR="0" rtl="0" algn="ctr">
                        <a:lnSpc>
                          <a:spcPct val="100000"/>
                        </a:lnSpc>
                        <a:spcBef>
                          <a:spcPts val="0"/>
                        </a:spcBef>
                        <a:spcAft>
                          <a:spcPts val="0"/>
                        </a:spcAft>
                        <a:buClr>
                          <a:srgbClr val="000000"/>
                        </a:buClr>
                        <a:buSzPts val="1100"/>
                        <a:buFont typeface="Arial"/>
                        <a:buNone/>
                      </a:pPr>
                      <a:r>
                        <a:rPr lang="es" sz="1100" u="none" cap="none" strike="noStrike"/>
                        <a:t>Localización</a:t>
                      </a:r>
                      <a:endParaRPr sz="11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100"/>
                        <a:buFont typeface="Arial"/>
                        <a:buNone/>
                      </a:pPr>
                      <a:r>
                        <a:rPr lang="es" sz="1100" u="none" cap="none" strike="noStrike"/>
                        <a:t>Galería Uffizi, Florencia, Italia</a:t>
                      </a:r>
                      <a:endParaRPr sz="1100" u="none" cap="none" strike="noStrike"/>
                    </a:p>
                  </a:txBody>
                  <a:tcPr marT="63500" marB="63500" marR="63500" marL="63500"/>
                </a:tc>
              </a:tr>
            </a:tbl>
          </a:graphicData>
        </a:graphic>
      </p:graphicFrame>
      <p:sp>
        <p:nvSpPr>
          <p:cNvPr id="360" name="Google Shape;360;p34"/>
          <p:cNvSpPr txBox="1"/>
          <p:nvPr/>
        </p:nvSpPr>
        <p:spPr>
          <a:xfrm>
            <a:off x="3263375" y="3855675"/>
            <a:ext cx="5880600" cy="1208700"/>
          </a:xfrm>
          <a:prstGeom prst="rect">
            <a:avLst/>
          </a:prstGeom>
          <a:solidFill>
            <a:srgbClr val="6AA84F"/>
          </a:solidFill>
          <a:ln>
            <a:noFill/>
          </a:ln>
        </p:spPr>
        <p:txBody>
          <a:bodyPr anchorCtr="0" anchor="t" bIns="91425" lIns="91425" spcFirstLastPara="1" rIns="91425" wrap="square" tIns="91425">
            <a:noAutofit/>
          </a:bodyPr>
          <a:lstStyle/>
          <a:p>
            <a:pPr indent="-311150" lvl="0" marL="457200" marR="0" rtl="0" algn="l">
              <a:lnSpc>
                <a:spcPct val="115000"/>
              </a:lnSpc>
              <a:spcBef>
                <a:spcPts val="0"/>
              </a:spcBef>
              <a:spcAft>
                <a:spcPts val="0"/>
              </a:spcAft>
              <a:buClr>
                <a:srgbClr val="FFFFFF"/>
              </a:buClr>
              <a:buSzPts val="1300"/>
              <a:buFont typeface="Arial"/>
              <a:buAutoNum type="alphaLcParenR"/>
            </a:pPr>
            <a:r>
              <a:rPr b="0" i="0" lang="es" sz="1300" u="none" cap="none" strike="noStrike">
                <a:solidFill>
                  <a:srgbClr val="FFFFFF"/>
                </a:solidFill>
                <a:latin typeface="Arial"/>
                <a:ea typeface="Arial"/>
                <a:cs typeface="Arial"/>
                <a:sym typeface="Arial"/>
              </a:rPr>
              <a:t>Haz una lista con al menos tres elementos destacables de la pintura</a:t>
            </a:r>
            <a:endParaRPr b="0" i="0" sz="1300" u="none" cap="none" strike="noStrike">
              <a:solidFill>
                <a:srgbClr val="FFFFFF"/>
              </a:solidFill>
              <a:latin typeface="Arial"/>
              <a:ea typeface="Arial"/>
              <a:cs typeface="Arial"/>
              <a:sym typeface="Arial"/>
            </a:endParaRPr>
          </a:p>
          <a:p>
            <a:pPr indent="-311150" lvl="0" marL="457200" marR="0" rtl="0" algn="l">
              <a:lnSpc>
                <a:spcPct val="115000"/>
              </a:lnSpc>
              <a:spcBef>
                <a:spcPts val="0"/>
              </a:spcBef>
              <a:spcAft>
                <a:spcPts val="0"/>
              </a:spcAft>
              <a:buClr>
                <a:srgbClr val="FFFFFF"/>
              </a:buClr>
              <a:buSzPts val="1300"/>
              <a:buFont typeface="Arial"/>
              <a:buAutoNum type="alphaLcParenR"/>
            </a:pPr>
            <a:r>
              <a:rPr b="0" i="0" lang="es" sz="1300" u="none" cap="none" strike="noStrike">
                <a:solidFill>
                  <a:srgbClr val="FFFFFF"/>
                </a:solidFill>
                <a:latin typeface="Arial"/>
                <a:ea typeface="Arial"/>
                <a:cs typeface="Arial"/>
                <a:sym typeface="Arial"/>
              </a:rPr>
              <a:t>Menciona tres elementos de la pintura que puedan relacionarse con los principios humanistas y renacentistas</a:t>
            </a:r>
            <a:endParaRPr b="0" i="0" sz="1300" u="none" cap="none" strike="noStrike">
              <a:solidFill>
                <a:srgbClr val="FFFFFF"/>
              </a:solidFill>
              <a:latin typeface="Arial"/>
              <a:ea typeface="Arial"/>
              <a:cs typeface="Arial"/>
              <a:sym typeface="Arial"/>
            </a:endParaRPr>
          </a:p>
          <a:p>
            <a:pPr indent="-311150" lvl="0" marL="457200" marR="0" rtl="0" algn="l">
              <a:lnSpc>
                <a:spcPct val="115000"/>
              </a:lnSpc>
              <a:spcBef>
                <a:spcPts val="0"/>
              </a:spcBef>
              <a:spcAft>
                <a:spcPts val="0"/>
              </a:spcAft>
              <a:buClr>
                <a:srgbClr val="FFFFFF"/>
              </a:buClr>
              <a:buSzPts val="1300"/>
              <a:buFont typeface="Arial"/>
              <a:buAutoNum type="alphaLcParenR"/>
            </a:pPr>
            <a:r>
              <a:rPr b="0" i="0" lang="es" sz="1300" u="none" cap="none" strike="noStrike">
                <a:solidFill>
                  <a:srgbClr val="FFFFFF"/>
                </a:solidFill>
                <a:latin typeface="Arial"/>
                <a:ea typeface="Arial"/>
                <a:cs typeface="Arial"/>
                <a:sym typeface="Arial"/>
              </a:rPr>
              <a:t>Explica cómo se relaciona la pintura con la época del Renacimiento.</a:t>
            </a:r>
            <a:endParaRPr b="0" i="0" sz="1600" u="none" cap="none" strike="noStrike">
              <a:solidFill>
                <a:srgbClr val="FFFFFF"/>
              </a:solidFill>
              <a:latin typeface="Playfair Display"/>
              <a:ea typeface="Playfair Display"/>
              <a:cs typeface="Playfair Display"/>
              <a:sym typeface="Playfair Display"/>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35"/>
          <p:cNvSpPr txBox="1"/>
          <p:nvPr>
            <p:ph type="ctrTitle"/>
          </p:nvPr>
        </p:nvSpPr>
        <p:spPr>
          <a:xfrm>
            <a:off x="344250" y="1403850"/>
            <a:ext cx="8455500" cy="2146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800"/>
              <a:buFont typeface="Playfair Display"/>
              <a:buNone/>
            </a:pPr>
            <a:r>
              <a:rPr lang="es"/>
              <a:t>División de números racionales</a:t>
            </a:r>
            <a:endParaRPr/>
          </a:p>
        </p:txBody>
      </p:sp>
      <p:sp>
        <p:nvSpPr>
          <p:cNvPr id="366" name="Google Shape;366;p35"/>
          <p:cNvSpPr txBox="1"/>
          <p:nvPr>
            <p:ph idx="1" type="subTitle"/>
          </p:nvPr>
        </p:nvSpPr>
        <p:spPr>
          <a:xfrm>
            <a:off x="344250" y="3550650"/>
            <a:ext cx="4910100" cy="577800"/>
          </a:xfrm>
          <a:prstGeom prst="rect">
            <a:avLst/>
          </a:prstGeom>
          <a:solidFill>
            <a:schemeClr val="dk2"/>
          </a:solidFill>
          <a:ln>
            <a:noFill/>
          </a:ln>
        </p:spPr>
        <p:txBody>
          <a:bodyPr anchorCtr="0" anchor="ctr" bIns="91425" lIns="91425" spcFirstLastPara="1" rIns="91425" wrap="square" tIns="91425">
            <a:noAutofit/>
          </a:bodyPr>
          <a:lstStyle/>
          <a:p>
            <a:pPr indent="-342900" lvl="0" marL="457200" rtl="0" algn="l">
              <a:lnSpc>
                <a:spcPct val="100000"/>
              </a:lnSpc>
              <a:spcBef>
                <a:spcPts val="0"/>
              </a:spcBef>
              <a:spcAft>
                <a:spcPts val="0"/>
              </a:spcAft>
              <a:buClr>
                <a:schemeClr val="lt1"/>
              </a:buClr>
              <a:buSzPts val="2400"/>
              <a:buFont typeface="Montserrat"/>
              <a:buNone/>
            </a:pPr>
            <a:r>
              <a:rPr lang="es"/>
              <a:t>Actividades para aprender en casa</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sp>
        <p:nvSpPr>
          <p:cNvPr id="371" name="Google Shape;371;p36"/>
          <p:cNvSpPr txBox="1"/>
          <p:nvPr>
            <p:ph type="title"/>
          </p:nvPr>
        </p:nvSpPr>
        <p:spPr>
          <a:xfrm>
            <a:off x="1944694" y="468083"/>
            <a:ext cx="6683765" cy="604579"/>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s"/>
              <a:t>Reciproco de un número racional</a:t>
            </a:r>
            <a:endParaRPr/>
          </a:p>
        </p:txBody>
      </p:sp>
      <p:sp>
        <p:nvSpPr>
          <p:cNvPr id="372" name="Google Shape;372;p36"/>
          <p:cNvSpPr txBox="1"/>
          <p:nvPr>
            <p:ph idx="1" type="body"/>
          </p:nvPr>
        </p:nvSpPr>
        <p:spPr>
          <a:xfrm>
            <a:off x="1941909" y="1151467"/>
            <a:ext cx="6686550" cy="3789810"/>
          </a:xfrm>
          <a:prstGeom prst="rect">
            <a:avLst/>
          </a:prstGeom>
          <a:blipFill rotWithShape="1">
            <a:blip r:embed="rId3">
              <a:alphaModFix/>
            </a:blip>
            <a:stretch>
              <a:fillRect b="0" l="0" r="-189" t="0"/>
            </a:stretch>
          </a:blip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s"/>
              <a:t>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sp>
        <p:nvSpPr>
          <p:cNvPr id="377" name="Google Shape;377;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s"/>
              <a:t>División de fracciones</a:t>
            </a:r>
            <a:endParaRPr/>
          </a:p>
        </p:txBody>
      </p:sp>
      <p:sp>
        <p:nvSpPr>
          <p:cNvPr id="378" name="Google Shape;378;p37"/>
          <p:cNvSpPr txBox="1"/>
          <p:nvPr>
            <p:ph idx="1" type="body"/>
          </p:nvPr>
        </p:nvSpPr>
        <p:spPr>
          <a:xfrm>
            <a:off x="311700" y="1234075"/>
            <a:ext cx="8520600" cy="3334800"/>
          </a:xfrm>
          <a:prstGeom prst="rect">
            <a:avLst/>
          </a:prstGeom>
          <a:blipFill rotWithShape="1">
            <a:blip r:embed="rId3">
              <a:alphaModFix/>
            </a:blip>
            <a:stretch>
              <a:fillRect b="0" l="0" r="0" t="0"/>
            </a:stretch>
          </a:blip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s"/>
              <a:t>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sp>
        <p:nvSpPr>
          <p:cNvPr id="383" name="Google Shape;383;p3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s"/>
              <a:t>División concreta de fracciones</a:t>
            </a:r>
            <a:endParaRPr/>
          </a:p>
        </p:txBody>
      </p:sp>
      <p:pic>
        <p:nvPicPr>
          <p:cNvPr id="384" name="Google Shape;384;p38"/>
          <p:cNvPicPr preferRelativeResize="0"/>
          <p:nvPr>
            <p:ph idx="1" type="body"/>
          </p:nvPr>
        </p:nvPicPr>
        <p:blipFill rotWithShape="1">
          <a:blip r:embed="rId3">
            <a:alphaModFix/>
          </a:blip>
          <a:srcRect b="0" l="0" r="0" t="0"/>
          <a:stretch/>
        </p:blipFill>
        <p:spPr>
          <a:xfrm>
            <a:off x="1252193" y="1428750"/>
            <a:ext cx="1014554" cy="1950516"/>
          </a:xfrm>
          <a:prstGeom prst="rect">
            <a:avLst/>
          </a:prstGeom>
          <a:noFill/>
          <a:ln>
            <a:noFill/>
          </a:ln>
        </p:spPr>
      </p:pic>
      <p:pic>
        <p:nvPicPr>
          <p:cNvPr id="385" name="Google Shape;385;p38"/>
          <p:cNvPicPr preferRelativeResize="0"/>
          <p:nvPr/>
        </p:nvPicPr>
        <p:blipFill rotWithShape="1">
          <a:blip r:embed="rId4">
            <a:alphaModFix/>
          </a:blip>
          <a:srcRect b="0" l="0" r="0" t="0"/>
          <a:stretch/>
        </p:blipFill>
        <p:spPr>
          <a:xfrm>
            <a:off x="1606482" y="3379266"/>
            <a:ext cx="305974" cy="668391"/>
          </a:xfrm>
          <a:prstGeom prst="rect">
            <a:avLst/>
          </a:prstGeom>
          <a:noFill/>
          <a:ln>
            <a:noFill/>
          </a:ln>
        </p:spPr>
      </p:pic>
      <p:pic>
        <p:nvPicPr>
          <p:cNvPr id="386" name="Google Shape;386;p38"/>
          <p:cNvPicPr preferRelativeResize="0"/>
          <p:nvPr/>
        </p:nvPicPr>
        <p:blipFill rotWithShape="1">
          <a:blip r:embed="rId5">
            <a:alphaModFix/>
          </a:blip>
          <a:srcRect b="0" l="0" r="0" t="0"/>
          <a:stretch/>
        </p:blipFill>
        <p:spPr>
          <a:xfrm>
            <a:off x="2329576" y="2240037"/>
            <a:ext cx="228632" cy="1807621"/>
          </a:xfrm>
          <a:prstGeom prst="rect">
            <a:avLst/>
          </a:prstGeom>
          <a:noFill/>
          <a:ln>
            <a:noFill/>
          </a:ln>
        </p:spPr>
      </p:pic>
      <p:pic>
        <p:nvPicPr>
          <p:cNvPr id="387" name="Google Shape;387;p38"/>
          <p:cNvPicPr preferRelativeResize="0"/>
          <p:nvPr/>
        </p:nvPicPr>
        <p:blipFill rotWithShape="1">
          <a:blip r:embed="rId6">
            <a:alphaModFix/>
          </a:blip>
          <a:srcRect b="0" l="0" r="0" t="0"/>
          <a:stretch/>
        </p:blipFill>
        <p:spPr>
          <a:xfrm>
            <a:off x="2558208" y="1427102"/>
            <a:ext cx="1000265" cy="1943372"/>
          </a:xfrm>
          <a:prstGeom prst="rect">
            <a:avLst/>
          </a:prstGeom>
          <a:noFill/>
          <a:ln>
            <a:noFill/>
          </a:ln>
        </p:spPr>
      </p:pic>
      <p:pic>
        <p:nvPicPr>
          <p:cNvPr id="388" name="Google Shape;388;p38"/>
          <p:cNvPicPr preferRelativeResize="0"/>
          <p:nvPr/>
        </p:nvPicPr>
        <p:blipFill rotWithShape="1">
          <a:blip r:embed="rId7">
            <a:alphaModFix/>
          </a:blip>
          <a:srcRect b="0" l="0" r="0" t="0"/>
          <a:stretch/>
        </p:blipFill>
        <p:spPr>
          <a:xfrm>
            <a:off x="2926162" y="3379266"/>
            <a:ext cx="264356" cy="685896"/>
          </a:xfrm>
          <a:prstGeom prst="rect">
            <a:avLst/>
          </a:prstGeom>
          <a:noFill/>
          <a:ln>
            <a:noFill/>
          </a:ln>
        </p:spPr>
      </p:pic>
      <p:sp>
        <p:nvSpPr>
          <p:cNvPr id="389" name="Google Shape;389;p38"/>
          <p:cNvSpPr txBox="1"/>
          <p:nvPr/>
        </p:nvSpPr>
        <p:spPr>
          <a:xfrm>
            <a:off x="4171987" y="1427103"/>
            <a:ext cx="3406702" cy="10618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 sz="1050" u="none" cap="none" strike="noStrike">
                <a:solidFill>
                  <a:srgbClr val="000000"/>
                </a:solidFill>
                <a:latin typeface="Arial"/>
                <a:ea typeface="Arial"/>
                <a:cs typeface="Arial"/>
                <a:sym typeface="Arial"/>
              </a:rPr>
              <a:t>Vamos a dividir ¾ por ½, </a:t>
            </a:r>
            <a:endParaRPr/>
          </a:p>
          <a:p>
            <a:pPr indent="0" lvl="0" marL="0" marR="0" rtl="0" algn="l">
              <a:lnSpc>
                <a:spcPct val="100000"/>
              </a:lnSpc>
              <a:spcBef>
                <a:spcPts val="0"/>
              </a:spcBef>
              <a:spcAft>
                <a:spcPts val="0"/>
              </a:spcAft>
              <a:buNone/>
            </a:pPr>
            <a:r>
              <a:rPr b="0" i="0" lang="es" sz="1050" u="none" cap="none" strike="noStrike">
                <a:solidFill>
                  <a:srgbClr val="000000"/>
                </a:solidFill>
                <a:latin typeface="Arial"/>
                <a:ea typeface="Arial"/>
                <a:cs typeface="Arial"/>
                <a:sym typeface="Arial"/>
              </a:rPr>
              <a:t>Primero amplificamos las fracciones para que</a:t>
            </a:r>
            <a:endParaRPr/>
          </a:p>
          <a:p>
            <a:pPr indent="0" lvl="0" marL="0" marR="0" rtl="0" algn="l">
              <a:lnSpc>
                <a:spcPct val="100000"/>
              </a:lnSpc>
              <a:spcBef>
                <a:spcPts val="0"/>
              </a:spcBef>
              <a:spcAft>
                <a:spcPts val="0"/>
              </a:spcAft>
              <a:buNone/>
            </a:pPr>
            <a:r>
              <a:rPr b="0" i="0" lang="es" sz="1050" u="none" cap="none" strike="noStrike">
                <a:solidFill>
                  <a:srgbClr val="000000"/>
                </a:solidFill>
                <a:latin typeface="Arial"/>
                <a:ea typeface="Arial"/>
                <a:cs typeface="Arial"/>
                <a:sym typeface="Arial"/>
              </a:rPr>
              <a:t>tengan igual denominador en este caso multiplicamos</a:t>
            </a:r>
            <a:endParaRPr/>
          </a:p>
          <a:p>
            <a:pPr indent="0" lvl="0" marL="0" marR="0" rtl="0" algn="l">
              <a:lnSpc>
                <a:spcPct val="100000"/>
              </a:lnSpc>
              <a:spcBef>
                <a:spcPts val="0"/>
              </a:spcBef>
              <a:spcAft>
                <a:spcPts val="0"/>
              </a:spcAft>
              <a:buNone/>
            </a:pPr>
            <a:r>
              <a:rPr b="0" i="0" lang="es" sz="1050" u="none" cap="none" strike="noStrike">
                <a:solidFill>
                  <a:srgbClr val="000000"/>
                </a:solidFill>
                <a:latin typeface="Arial"/>
                <a:ea typeface="Arial"/>
                <a:cs typeface="Arial"/>
                <a:sym typeface="Arial"/>
              </a:rPr>
              <a:t>Los denominadores 4x2=8 y representamos las dos </a:t>
            </a:r>
            <a:endParaRPr/>
          </a:p>
          <a:p>
            <a:pPr indent="0" lvl="0" marL="0" marR="0" rtl="0" algn="l">
              <a:lnSpc>
                <a:spcPct val="100000"/>
              </a:lnSpc>
              <a:spcBef>
                <a:spcPts val="0"/>
              </a:spcBef>
              <a:spcAft>
                <a:spcPts val="0"/>
              </a:spcAft>
              <a:buNone/>
            </a:pPr>
            <a:r>
              <a:rPr b="0" i="0" lang="es" sz="1050" u="none" cap="none" strike="noStrike">
                <a:solidFill>
                  <a:srgbClr val="000000"/>
                </a:solidFill>
                <a:latin typeface="Arial"/>
                <a:ea typeface="Arial"/>
                <a:cs typeface="Arial"/>
                <a:sym typeface="Arial"/>
              </a:rPr>
              <a:t>fracciones en octavos </a:t>
            </a:r>
            <a:endParaRPr/>
          </a:p>
          <a:p>
            <a:pPr indent="0" lvl="0" marL="0" marR="0" rtl="0" algn="l">
              <a:lnSpc>
                <a:spcPct val="100000"/>
              </a:lnSpc>
              <a:spcBef>
                <a:spcPts val="0"/>
              </a:spcBef>
              <a:spcAft>
                <a:spcPts val="0"/>
              </a:spcAft>
              <a:buNone/>
            </a:pPr>
            <a:r>
              <a:rPr b="0" i="0" lang="es" sz="1050" u="none" cap="none" strike="noStrike">
                <a:solidFill>
                  <a:srgbClr val="000000"/>
                </a:solidFill>
                <a:latin typeface="Arial"/>
                <a:ea typeface="Arial"/>
                <a:cs typeface="Arial"/>
                <a:sym typeface="Arial"/>
              </a:rPr>
              <a:t>(también sirve con cuartos) quedando:</a:t>
            </a:r>
            <a:endParaRPr b="0" i="0" sz="1050" u="none" cap="none" strike="noStrike">
              <a:solidFill>
                <a:srgbClr val="000000"/>
              </a:solidFill>
              <a:latin typeface="Arial"/>
              <a:ea typeface="Arial"/>
              <a:cs typeface="Arial"/>
              <a:sym typeface="Arial"/>
            </a:endParaRPr>
          </a:p>
        </p:txBody>
      </p:sp>
      <p:pic>
        <p:nvPicPr>
          <p:cNvPr id="390" name="Google Shape;390;p38"/>
          <p:cNvPicPr preferRelativeResize="0"/>
          <p:nvPr/>
        </p:nvPicPr>
        <p:blipFill rotWithShape="1">
          <a:blip r:embed="rId8">
            <a:alphaModFix/>
          </a:blip>
          <a:srcRect b="0" l="0" r="0" t="0"/>
          <a:stretch/>
        </p:blipFill>
        <p:spPr>
          <a:xfrm>
            <a:off x="1279680" y="1427629"/>
            <a:ext cx="992714" cy="1950610"/>
          </a:xfrm>
          <a:prstGeom prst="rect">
            <a:avLst/>
          </a:prstGeom>
          <a:noFill/>
          <a:ln>
            <a:noFill/>
          </a:ln>
        </p:spPr>
      </p:pic>
      <p:pic>
        <p:nvPicPr>
          <p:cNvPr id="391" name="Google Shape;391;p38"/>
          <p:cNvPicPr preferRelativeResize="0"/>
          <p:nvPr/>
        </p:nvPicPr>
        <p:blipFill rotWithShape="1">
          <a:blip r:embed="rId9">
            <a:alphaModFix/>
          </a:blip>
          <a:srcRect b="0" l="0" r="0" t="0"/>
          <a:stretch/>
        </p:blipFill>
        <p:spPr>
          <a:xfrm>
            <a:off x="1592883" y="3396074"/>
            <a:ext cx="333171" cy="722954"/>
          </a:xfrm>
          <a:prstGeom prst="rect">
            <a:avLst/>
          </a:prstGeom>
          <a:noFill/>
          <a:ln>
            <a:noFill/>
          </a:ln>
        </p:spPr>
      </p:pic>
      <p:pic>
        <p:nvPicPr>
          <p:cNvPr id="392" name="Google Shape;392;p38"/>
          <p:cNvPicPr preferRelativeResize="0"/>
          <p:nvPr/>
        </p:nvPicPr>
        <p:blipFill rotWithShape="1">
          <a:blip r:embed="rId10">
            <a:alphaModFix/>
          </a:blip>
          <a:srcRect b="0" l="0" r="0" t="0"/>
          <a:stretch/>
        </p:blipFill>
        <p:spPr>
          <a:xfrm>
            <a:off x="2545360" y="1428861"/>
            <a:ext cx="1013113" cy="1950610"/>
          </a:xfrm>
          <a:prstGeom prst="rect">
            <a:avLst/>
          </a:prstGeom>
          <a:noFill/>
          <a:ln>
            <a:noFill/>
          </a:ln>
        </p:spPr>
      </p:pic>
      <p:pic>
        <p:nvPicPr>
          <p:cNvPr id="393" name="Google Shape;393;p38"/>
          <p:cNvPicPr preferRelativeResize="0"/>
          <p:nvPr/>
        </p:nvPicPr>
        <p:blipFill rotWithShape="1">
          <a:blip r:embed="rId11">
            <a:alphaModFix/>
          </a:blip>
          <a:srcRect b="0" l="0" r="0" t="0"/>
          <a:stretch/>
        </p:blipFill>
        <p:spPr>
          <a:xfrm>
            <a:off x="2963381" y="3384883"/>
            <a:ext cx="339971" cy="702492"/>
          </a:xfrm>
          <a:prstGeom prst="rect">
            <a:avLst/>
          </a:prstGeom>
          <a:noFill/>
          <a:ln>
            <a:noFill/>
          </a:ln>
        </p:spPr>
      </p:pic>
      <p:sp>
        <p:nvSpPr>
          <p:cNvPr id="394" name="Google Shape;394;p38"/>
          <p:cNvSpPr txBox="1"/>
          <p:nvPr/>
        </p:nvSpPr>
        <p:spPr>
          <a:xfrm>
            <a:off x="4939258" y="4119028"/>
            <a:ext cx="3719989"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 sz="1050" u="none" cap="none" strike="noStrike">
                <a:solidFill>
                  <a:srgbClr val="000000"/>
                </a:solidFill>
                <a:latin typeface="Arial"/>
                <a:ea typeface="Arial"/>
                <a:cs typeface="Arial"/>
                <a:sym typeface="Arial"/>
              </a:rPr>
              <a:t>Como ambas fracciones son octavos, podemos eliminarlos , quedando 6 : 4 que es 6/4 y es lo que representamos</a:t>
            </a:r>
            <a:endParaRPr b="0" i="0" sz="1050" u="none" cap="none" strike="noStrike">
              <a:solidFill>
                <a:srgbClr val="000000"/>
              </a:solidFill>
              <a:latin typeface="Arial"/>
              <a:ea typeface="Arial"/>
              <a:cs typeface="Arial"/>
              <a:sym typeface="Arial"/>
            </a:endParaRPr>
          </a:p>
        </p:txBody>
      </p:sp>
      <p:pic>
        <p:nvPicPr>
          <p:cNvPr id="395" name="Google Shape;395;p38"/>
          <p:cNvPicPr preferRelativeResize="0"/>
          <p:nvPr/>
        </p:nvPicPr>
        <p:blipFill rotWithShape="1">
          <a:blip r:embed="rId12">
            <a:alphaModFix/>
          </a:blip>
          <a:srcRect b="0" l="0" r="0" t="0"/>
          <a:stretch/>
        </p:blipFill>
        <p:spPr>
          <a:xfrm>
            <a:off x="3584985" y="1413603"/>
            <a:ext cx="2629267" cy="1957661"/>
          </a:xfrm>
          <a:prstGeom prst="rect">
            <a:avLst/>
          </a:prstGeom>
          <a:noFill/>
          <a:ln>
            <a:noFill/>
          </a:ln>
        </p:spPr>
      </p:pic>
      <p:pic>
        <p:nvPicPr>
          <p:cNvPr id="396" name="Google Shape;396;p38"/>
          <p:cNvPicPr preferRelativeResize="0"/>
          <p:nvPr/>
        </p:nvPicPr>
        <p:blipFill rotWithShape="1">
          <a:blip r:embed="rId13">
            <a:alphaModFix/>
          </a:blip>
          <a:srcRect b="0" l="0" r="0" t="0"/>
          <a:stretch/>
        </p:blipFill>
        <p:spPr>
          <a:xfrm>
            <a:off x="3613245" y="3364421"/>
            <a:ext cx="2271005" cy="777516"/>
          </a:xfrm>
          <a:prstGeom prst="rect">
            <a:avLst/>
          </a:prstGeom>
          <a:noFill/>
          <a:ln>
            <a:noFill/>
          </a:ln>
        </p:spPr>
      </p:pic>
      <p:pic>
        <p:nvPicPr>
          <p:cNvPr id="397" name="Google Shape;397;p38"/>
          <p:cNvPicPr preferRelativeResize="0"/>
          <p:nvPr/>
        </p:nvPicPr>
        <p:blipFill rotWithShape="1">
          <a:blip r:embed="rId14">
            <a:alphaModFix/>
          </a:blip>
          <a:srcRect b="0" l="0" r="0" t="0"/>
          <a:stretch/>
        </p:blipFill>
        <p:spPr>
          <a:xfrm>
            <a:off x="5996952" y="3375694"/>
            <a:ext cx="771633" cy="693041"/>
          </a:xfrm>
          <a:prstGeom prst="rect">
            <a:avLst/>
          </a:prstGeom>
          <a:noFill/>
          <a:ln>
            <a:noFill/>
          </a:ln>
        </p:spPr>
      </p:pic>
      <p:pic>
        <p:nvPicPr>
          <p:cNvPr id="398" name="Google Shape;398;p38"/>
          <p:cNvPicPr preferRelativeResize="0"/>
          <p:nvPr/>
        </p:nvPicPr>
        <p:blipFill rotWithShape="1">
          <a:blip r:embed="rId15">
            <a:alphaModFix/>
          </a:blip>
          <a:srcRect b="0" l="0" r="0" t="0"/>
          <a:stretch/>
        </p:blipFill>
        <p:spPr>
          <a:xfrm>
            <a:off x="6799253" y="3371242"/>
            <a:ext cx="537154" cy="729773"/>
          </a:xfrm>
          <a:prstGeom prst="rect">
            <a:avLst/>
          </a:prstGeom>
          <a:noFill/>
          <a:ln>
            <a:noFill/>
          </a:ln>
        </p:spPr>
      </p:pic>
      <p:pic>
        <p:nvPicPr>
          <p:cNvPr id="399" name="Google Shape;399;p38"/>
          <p:cNvPicPr preferRelativeResize="0"/>
          <p:nvPr/>
        </p:nvPicPr>
        <p:blipFill rotWithShape="1">
          <a:blip r:embed="rId16">
            <a:alphaModFix/>
          </a:blip>
          <a:srcRect b="0" l="0" r="0" t="0"/>
          <a:stretch/>
        </p:blipFill>
        <p:spPr>
          <a:xfrm>
            <a:off x="7430176" y="3390024"/>
            <a:ext cx="679942" cy="688852"/>
          </a:xfrm>
          <a:prstGeom prst="rect">
            <a:avLst/>
          </a:prstGeom>
          <a:noFill/>
          <a:ln>
            <a:noFill/>
          </a:ln>
        </p:spPr>
      </p:pic>
      <p:sp>
        <p:nvSpPr>
          <p:cNvPr id="400" name="Google Shape;400;p38"/>
          <p:cNvSpPr txBox="1"/>
          <p:nvPr/>
        </p:nvSpPr>
        <p:spPr>
          <a:xfrm>
            <a:off x="991772" y="4315264"/>
            <a:ext cx="3713871"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 sz="1050" u="none" cap="none" strike="noStrike">
                <a:solidFill>
                  <a:srgbClr val="000000"/>
                </a:solidFill>
                <a:latin typeface="Arial"/>
                <a:ea typeface="Arial"/>
                <a:cs typeface="Arial"/>
                <a:sym typeface="Arial"/>
              </a:rPr>
              <a:t>Se puede “ver” que el cuadrado amarillo cabe una y media veces en el rectángulo rojo.</a:t>
            </a:r>
            <a:endParaRPr b="0" i="0" sz="1050" u="none" cap="none" strike="noStrike">
              <a:solidFill>
                <a:srgbClr val="000000"/>
              </a:solidFill>
              <a:latin typeface="Arial"/>
              <a:ea typeface="Arial"/>
              <a:cs typeface="Arial"/>
              <a:sym typeface="Arial"/>
            </a:endParaRPr>
          </a:p>
        </p:txBody>
      </p:sp>
      <p:pic>
        <p:nvPicPr>
          <p:cNvPr id="401" name="Google Shape;401;p38"/>
          <p:cNvPicPr preferRelativeResize="0"/>
          <p:nvPr/>
        </p:nvPicPr>
        <p:blipFill rotWithShape="1">
          <a:blip r:embed="rId17">
            <a:alphaModFix/>
          </a:blip>
          <a:srcRect b="0" l="0" r="0" t="0"/>
          <a:stretch/>
        </p:blipFill>
        <p:spPr>
          <a:xfrm>
            <a:off x="8110117" y="3566547"/>
            <a:ext cx="743054" cy="33580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sp>
        <p:nvSpPr>
          <p:cNvPr id="406" name="Google Shape;406;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s"/>
              <a:t>División concreta de fracciones</a:t>
            </a:r>
            <a:endParaRPr/>
          </a:p>
        </p:txBody>
      </p:sp>
      <p:pic>
        <p:nvPicPr>
          <p:cNvPr id="407" name="Google Shape;407;p39"/>
          <p:cNvPicPr preferRelativeResize="0"/>
          <p:nvPr/>
        </p:nvPicPr>
        <p:blipFill rotWithShape="1">
          <a:blip r:embed="rId3">
            <a:alphaModFix/>
          </a:blip>
          <a:srcRect b="0" l="0" r="0" t="0"/>
          <a:stretch/>
        </p:blipFill>
        <p:spPr>
          <a:xfrm>
            <a:off x="1465264" y="1183684"/>
            <a:ext cx="1149101" cy="1868766"/>
          </a:xfrm>
          <a:prstGeom prst="rect">
            <a:avLst/>
          </a:prstGeom>
          <a:noFill/>
          <a:ln>
            <a:noFill/>
          </a:ln>
        </p:spPr>
      </p:pic>
      <p:pic>
        <p:nvPicPr>
          <p:cNvPr id="408" name="Google Shape;408;p39"/>
          <p:cNvPicPr preferRelativeResize="0"/>
          <p:nvPr/>
        </p:nvPicPr>
        <p:blipFill rotWithShape="1">
          <a:blip r:embed="rId4">
            <a:alphaModFix/>
          </a:blip>
          <a:srcRect b="0" l="0" r="0" t="0"/>
          <a:stretch/>
        </p:blipFill>
        <p:spPr>
          <a:xfrm>
            <a:off x="1875816" y="3040369"/>
            <a:ext cx="305974" cy="729773"/>
          </a:xfrm>
          <a:prstGeom prst="rect">
            <a:avLst/>
          </a:prstGeom>
          <a:noFill/>
          <a:ln>
            <a:noFill/>
          </a:ln>
        </p:spPr>
      </p:pic>
      <p:pic>
        <p:nvPicPr>
          <p:cNvPr id="409" name="Google Shape;409;p39"/>
          <p:cNvPicPr preferRelativeResize="0"/>
          <p:nvPr/>
        </p:nvPicPr>
        <p:blipFill rotWithShape="1">
          <a:blip r:embed="rId5">
            <a:alphaModFix/>
          </a:blip>
          <a:srcRect b="0" l="0" r="0" t="0"/>
          <a:stretch/>
        </p:blipFill>
        <p:spPr>
          <a:xfrm>
            <a:off x="2581790" y="1712824"/>
            <a:ext cx="299174" cy="1971071"/>
          </a:xfrm>
          <a:prstGeom prst="rect">
            <a:avLst/>
          </a:prstGeom>
          <a:noFill/>
          <a:ln>
            <a:noFill/>
          </a:ln>
        </p:spPr>
      </p:pic>
      <p:pic>
        <p:nvPicPr>
          <p:cNvPr id="410" name="Google Shape;410;p39"/>
          <p:cNvPicPr preferRelativeResize="0"/>
          <p:nvPr/>
        </p:nvPicPr>
        <p:blipFill rotWithShape="1">
          <a:blip r:embed="rId6">
            <a:alphaModFix/>
          </a:blip>
          <a:srcRect b="0" l="0" r="0" t="0"/>
          <a:stretch/>
        </p:blipFill>
        <p:spPr>
          <a:xfrm>
            <a:off x="2880964" y="1197325"/>
            <a:ext cx="1149101" cy="1855125"/>
          </a:xfrm>
          <a:prstGeom prst="rect">
            <a:avLst/>
          </a:prstGeom>
          <a:noFill/>
          <a:ln>
            <a:noFill/>
          </a:ln>
        </p:spPr>
      </p:pic>
      <p:pic>
        <p:nvPicPr>
          <p:cNvPr id="411" name="Google Shape;411;p39"/>
          <p:cNvPicPr preferRelativeResize="0"/>
          <p:nvPr/>
        </p:nvPicPr>
        <p:blipFill rotWithShape="1">
          <a:blip r:embed="rId7">
            <a:alphaModFix/>
          </a:blip>
          <a:srcRect b="0" l="0" r="0" t="0"/>
          <a:stretch/>
        </p:blipFill>
        <p:spPr>
          <a:xfrm>
            <a:off x="3298315" y="3027368"/>
            <a:ext cx="299174" cy="763875"/>
          </a:xfrm>
          <a:prstGeom prst="rect">
            <a:avLst/>
          </a:prstGeom>
          <a:noFill/>
          <a:ln>
            <a:noFill/>
          </a:ln>
        </p:spPr>
      </p:pic>
      <p:sp>
        <p:nvSpPr>
          <p:cNvPr id="412" name="Google Shape;412;p39"/>
          <p:cNvSpPr txBox="1"/>
          <p:nvPr/>
        </p:nvSpPr>
        <p:spPr>
          <a:xfrm>
            <a:off x="1001050" y="4004264"/>
            <a:ext cx="3460652" cy="5770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 sz="1050" u="none" cap="none" strike="noStrike">
                <a:solidFill>
                  <a:srgbClr val="000000"/>
                </a:solidFill>
                <a:latin typeface="Arial"/>
                <a:ea typeface="Arial"/>
                <a:cs typeface="Arial"/>
                <a:sym typeface="Arial"/>
              </a:rPr>
              <a:t>Multiplicamos los denominadores</a:t>
            </a:r>
            <a:endParaRPr/>
          </a:p>
          <a:p>
            <a:pPr indent="0" lvl="0" marL="0" marR="0" rtl="0" algn="l">
              <a:lnSpc>
                <a:spcPct val="100000"/>
              </a:lnSpc>
              <a:spcBef>
                <a:spcPts val="0"/>
              </a:spcBef>
              <a:spcAft>
                <a:spcPts val="0"/>
              </a:spcAft>
              <a:buNone/>
            </a:pPr>
            <a:r>
              <a:rPr b="0" i="0" lang="es" sz="1050" u="none" cap="none" strike="noStrike">
                <a:solidFill>
                  <a:srgbClr val="000000"/>
                </a:solidFill>
                <a:latin typeface="Arial"/>
                <a:ea typeface="Arial"/>
                <a:cs typeface="Arial"/>
                <a:sym typeface="Arial"/>
              </a:rPr>
              <a:t>3x5 =15</a:t>
            </a:r>
            <a:endParaRPr/>
          </a:p>
          <a:p>
            <a:pPr indent="0" lvl="0" marL="0" marR="0" rtl="0" algn="l">
              <a:lnSpc>
                <a:spcPct val="100000"/>
              </a:lnSpc>
              <a:spcBef>
                <a:spcPts val="0"/>
              </a:spcBef>
              <a:spcAft>
                <a:spcPts val="0"/>
              </a:spcAft>
              <a:buNone/>
            </a:pPr>
            <a:r>
              <a:rPr b="0" i="0" lang="es" sz="1050" u="none" cap="none" strike="noStrike">
                <a:solidFill>
                  <a:srgbClr val="000000"/>
                </a:solidFill>
                <a:latin typeface="Arial"/>
                <a:ea typeface="Arial"/>
                <a:cs typeface="Arial"/>
                <a:sym typeface="Arial"/>
              </a:rPr>
              <a:t>Replanteamos las fracciones, quedando:</a:t>
            </a:r>
            <a:endParaRPr b="0" i="0" sz="1050" u="none" cap="none" strike="noStrike">
              <a:solidFill>
                <a:srgbClr val="000000"/>
              </a:solidFill>
              <a:latin typeface="Arial"/>
              <a:ea typeface="Arial"/>
              <a:cs typeface="Arial"/>
              <a:sym typeface="Arial"/>
            </a:endParaRPr>
          </a:p>
        </p:txBody>
      </p:sp>
      <p:pic>
        <p:nvPicPr>
          <p:cNvPr id="413" name="Google Shape;413;p39"/>
          <p:cNvPicPr preferRelativeResize="0"/>
          <p:nvPr/>
        </p:nvPicPr>
        <p:blipFill rotWithShape="1">
          <a:blip r:embed="rId8">
            <a:alphaModFix/>
          </a:blip>
          <a:srcRect b="0" l="0" r="0" t="0"/>
          <a:stretch/>
        </p:blipFill>
        <p:spPr>
          <a:xfrm>
            <a:off x="1472406" y="1194231"/>
            <a:ext cx="1155901" cy="1868766"/>
          </a:xfrm>
          <a:prstGeom prst="rect">
            <a:avLst/>
          </a:prstGeom>
          <a:noFill/>
          <a:ln>
            <a:noFill/>
          </a:ln>
        </p:spPr>
      </p:pic>
      <p:pic>
        <p:nvPicPr>
          <p:cNvPr id="414" name="Google Shape;414;p39"/>
          <p:cNvPicPr preferRelativeResize="0"/>
          <p:nvPr/>
        </p:nvPicPr>
        <p:blipFill rotWithShape="1">
          <a:blip r:embed="rId9">
            <a:alphaModFix/>
          </a:blip>
          <a:srcRect b="0" l="0" r="0" t="0"/>
          <a:stretch/>
        </p:blipFill>
        <p:spPr>
          <a:xfrm>
            <a:off x="1785548" y="3031348"/>
            <a:ext cx="475959" cy="777516"/>
          </a:xfrm>
          <a:prstGeom prst="rect">
            <a:avLst/>
          </a:prstGeom>
          <a:noFill/>
          <a:ln>
            <a:noFill/>
          </a:ln>
        </p:spPr>
      </p:pic>
      <p:pic>
        <p:nvPicPr>
          <p:cNvPr id="415" name="Google Shape;415;p39"/>
          <p:cNvPicPr preferRelativeResize="0"/>
          <p:nvPr/>
        </p:nvPicPr>
        <p:blipFill rotWithShape="1">
          <a:blip r:embed="rId10">
            <a:alphaModFix/>
          </a:blip>
          <a:srcRect b="0" l="0" r="0" t="0"/>
          <a:stretch/>
        </p:blipFill>
        <p:spPr>
          <a:xfrm>
            <a:off x="3237120" y="3041895"/>
            <a:ext cx="421564" cy="763875"/>
          </a:xfrm>
          <a:prstGeom prst="rect">
            <a:avLst/>
          </a:prstGeom>
          <a:noFill/>
          <a:ln>
            <a:noFill/>
          </a:ln>
        </p:spPr>
      </p:pic>
      <p:pic>
        <p:nvPicPr>
          <p:cNvPr id="416" name="Google Shape;416;p39"/>
          <p:cNvPicPr preferRelativeResize="0"/>
          <p:nvPr/>
        </p:nvPicPr>
        <p:blipFill rotWithShape="1">
          <a:blip r:embed="rId11">
            <a:alphaModFix/>
          </a:blip>
          <a:srcRect b="0" l="0" r="0" t="0"/>
          <a:stretch/>
        </p:blipFill>
        <p:spPr>
          <a:xfrm>
            <a:off x="2882817" y="1193910"/>
            <a:ext cx="1162700" cy="1848305"/>
          </a:xfrm>
          <a:prstGeom prst="rect">
            <a:avLst/>
          </a:prstGeom>
          <a:noFill/>
          <a:ln>
            <a:noFill/>
          </a:ln>
        </p:spPr>
      </p:pic>
      <p:sp>
        <p:nvSpPr>
          <p:cNvPr id="417" name="Google Shape;417;p39"/>
          <p:cNvSpPr txBox="1"/>
          <p:nvPr/>
        </p:nvSpPr>
        <p:spPr>
          <a:xfrm>
            <a:off x="4885006" y="4167554"/>
            <a:ext cx="3743453" cy="5770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 sz="1050" u="none" cap="none" strike="noStrike">
                <a:solidFill>
                  <a:srgbClr val="000000"/>
                </a:solidFill>
                <a:latin typeface="Arial"/>
                <a:ea typeface="Arial"/>
                <a:cs typeface="Arial"/>
                <a:sym typeface="Arial"/>
              </a:rPr>
              <a:t>Eliminamos los denominadores,</a:t>
            </a:r>
            <a:endParaRPr/>
          </a:p>
          <a:p>
            <a:pPr indent="0" lvl="0" marL="0" marR="0" rtl="0" algn="l">
              <a:lnSpc>
                <a:spcPct val="100000"/>
              </a:lnSpc>
              <a:spcBef>
                <a:spcPts val="0"/>
              </a:spcBef>
              <a:spcAft>
                <a:spcPts val="0"/>
              </a:spcAft>
              <a:buNone/>
            </a:pPr>
            <a:r>
              <a:rPr b="0" i="0" lang="es" sz="1050" u="none" cap="none" strike="noStrike">
                <a:solidFill>
                  <a:srgbClr val="000000"/>
                </a:solidFill>
                <a:latin typeface="Arial"/>
                <a:ea typeface="Arial"/>
                <a:cs typeface="Arial"/>
                <a:sym typeface="Arial"/>
              </a:rPr>
              <a:t>La división que queda es 10:12</a:t>
            </a:r>
            <a:endParaRPr/>
          </a:p>
          <a:p>
            <a:pPr indent="0" lvl="0" marL="0" marR="0" rtl="0" algn="l">
              <a:lnSpc>
                <a:spcPct val="100000"/>
              </a:lnSpc>
              <a:spcBef>
                <a:spcPts val="0"/>
              </a:spcBef>
              <a:spcAft>
                <a:spcPts val="0"/>
              </a:spcAft>
              <a:buNone/>
            </a:pPr>
            <a:r>
              <a:rPr b="0" i="0" lang="es" sz="1050" u="none" cap="none" strike="noStrike">
                <a:solidFill>
                  <a:srgbClr val="000000"/>
                </a:solidFill>
                <a:latin typeface="Arial"/>
                <a:ea typeface="Arial"/>
                <a:cs typeface="Arial"/>
                <a:sym typeface="Arial"/>
              </a:rPr>
              <a:t>Y representamos</a:t>
            </a:r>
            <a:endParaRPr b="0" i="0" sz="1050" u="none" cap="none" strike="noStrike">
              <a:solidFill>
                <a:srgbClr val="000000"/>
              </a:solidFill>
              <a:latin typeface="Arial"/>
              <a:ea typeface="Arial"/>
              <a:cs typeface="Arial"/>
              <a:sym typeface="Arial"/>
            </a:endParaRPr>
          </a:p>
        </p:txBody>
      </p:sp>
      <p:pic>
        <p:nvPicPr>
          <p:cNvPr id="418" name="Google Shape;418;p39"/>
          <p:cNvPicPr preferRelativeResize="0"/>
          <p:nvPr/>
        </p:nvPicPr>
        <p:blipFill rotWithShape="1">
          <a:blip r:embed="rId12">
            <a:alphaModFix/>
          </a:blip>
          <a:srcRect b="0" l="0" r="0" t="0"/>
          <a:stretch/>
        </p:blipFill>
        <p:spPr>
          <a:xfrm>
            <a:off x="4074182" y="1799713"/>
            <a:ext cx="999514" cy="1991531"/>
          </a:xfrm>
          <a:prstGeom prst="rect">
            <a:avLst/>
          </a:prstGeom>
          <a:noFill/>
          <a:ln>
            <a:noFill/>
          </a:ln>
        </p:spPr>
      </p:pic>
      <p:pic>
        <p:nvPicPr>
          <p:cNvPr id="419" name="Google Shape;419;p39"/>
          <p:cNvPicPr preferRelativeResize="0"/>
          <p:nvPr/>
        </p:nvPicPr>
        <p:blipFill rotWithShape="1">
          <a:blip r:embed="rId13">
            <a:alphaModFix/>
          </a:blip>
          <a:srcRect b="0" l="0" r="0" t="0"/>
          <a:stretch/>
        </p:blipFill>
        <p:spPr>
          <a:xfrm>
            <a:off x="4352242" y="1283465"/>
            <a:ext cx="1171739" cy="1514687"/>
          </a:xfrm>
          <a:prstGeom prst="rect">
            <a:avLst/>
          </a:prstGeom>
          <a:noFill/>
          <a:ln>
            <a:noFill/>
          </a:ln>
        </p:spPr>
      </p:pic>
      <p:sp>
        <p:nvSpPr>
          <p:cNvPr id="420" name="Google Shape;420;p39"/>
          <p:cNvSpPr txBox="1"/>
          <p:nvPr/>
        </p:nvSpPr>
        <p:spPr>
          <a:xfrm>
            <a:off x="5830707" y="2118062"/>
            <a:ext cx="1972994"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 sz="1050" u="none" cap="none" strike="noStrike">
                <a:solidFill>
                  <a:srgbClr val="000000"/>
                </a:solidFill>
                <a:latin typeface="Arial"/>
                <a:ea typeface="Arial"/>
                <a:cs typeface="Arial"/>
                <a:sym typeface="Arial"/>
              </a:rPr>
              <a:t>Simplificamos</a:t>
            </a:r>
            <a:endParaRPr b="0" i="0" sz="1050" u="none" cap="none" strike="noStrike">
              <a:solidFill>
                <a:srgbClr val="000000"/>
              </a:solidFill>
              <a:latin typeface="Arial"/>
              <a:ea typeface="Arial"/>
              <a:cs typeface="Arial"/>
              <a:sym typeface="Arial"/>
            </a:endParaRPr>
          </a:p>
        </p:txBody>
      </p:sp>
      <p:pic>
        <p:nvPicPr>
          <p:cNvPr id="421" name="Google Shape;421;p39"/>
          <p:cNvPicPr preferRelativeResize="0"/>
          <p:nvPr/>
        </p:nvPicPr>
        <p:blipFill rotWithShape="1">
          <a:blip r:embed="rId14">
            <a:alphaModFix/>
          </a:blip>
          <a:srcRect b="0" l="0" r="0" t="0"/>
          <a:stretch/>
        </p:blipFill>
        <p:spPr>
          <a:xfrm>
            <a:off x="4384368" y="1293270"/>
            <a:ext cx="1183098" cy="1514110"/>
          </a:xfrm>
          <a:prstGeom prst="rect">
            <a:avLst/>
          </a:prstGeom>
          <a:noFill/>
          <a:ln>
            <a:noFill/>
          </a:ln>
        </p:spPr>
      </p:pic>
      <p:pic>
        <p:nvPicPr>
          <p:cNvPr id="422" name="Google Shape;422;p39"/>
          <p:cNvPicPr preferRelativeResize="0"/>
          <p:nvPr/>
        </p:nvPicPr>
        <p:blipFill rotWithShape="1">
          <a:blip r:embed="rId15">
            <a:alphaModFix/>
          </a:blip>
          <a:srcRect b="0" l="0" r="0" t="0"/>
          <a:stretch/>
        </p:blipFill>
        <p:spPr>
          <a:xfrm>
            <a:off x="5044495" y="3005591"/>
            <a:ext cx="607304" cy="65731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3" name="Shape 483"/>
        <p:cNvGrpSpPr/>
        <p:nvPr/>
      </p:nvGrpSpPr>
      <p:grpSpPr>
        <a:xfrm>
          <a:off x="0" y="0"/>
          <a:ext cx="0" cy="0"/>
          <a:chOff x="0" y="0"/>
          <a:chExt cx="0" cy="0"/>
        </a:xfrm>
      </p:grpSpPr>
      <p:sp>
        <p:nvSpPr>
          <p:cNvPr id="484" name="Google Shape;484;p2"/>
          <p:cNvSpPr txBox="1"/>
          <p:nvPr>
            <p:ph type="title"/>
          </p:nvPr>
        </p:nvSpPr>
        <p:spPr>
          <a:xfrm>
            <a:off x="265500" y="329625"/>
            <a:ext cx="4045200" cy="17862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200"/>
              <a:buNone/>
            </a:pPr>
            <a:r>
              <a:rPr lang="es"/>
              <a:t>El Jorobado de Notredame</a:t>
            </a:r>
            <a:endParaRPr/>
          </a:p>
        </p:txBody>
      </p:sp>
      <p:sp>
        <p:nvSpPr>
          <p:cNvPr id="485" name="Google Shape;485;p2"/>
          <p:cNvSpPr txBox="1"/>
          <p:nvPr>
            <p:ph idx="1" type="subTitle"/>
          </p:nvPr>
        </p:nvSpPr>
        <p:spPr>
          <a:xfrm>
            <a:off x="265500" y="2223076"/>
            <a:ext cx="4045200" cy="1345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2100"/>
              <a:buNone/>
            </a:pPr>
            <a:r>
              <a:rPr b="1" lang="es" sz="1300">
                <a:latin typeface="Arial"/>
                <a:ea typeface="Arial"/>
                <a:cs typeface="Arial"/>
                <a:sym typeface="Arial"/>
              </a:rPr>
              <a:t>Película de Disney (1996)</a:t>
            </a:r>
            <a:endParaRPr b="1" sz="1300">
              <a:latin typeface="Arial"/>
              <a:ea typeface="Arial"/>
              <a:cs typeface="Arial"/>
              <a:sym typeface="Arial"/>
            </a:endParaRPr>
          </a:p>
          <a:p>
            <a:pPr indent="0" lvl="0" marL="0" rtl="0" algn="ctr">
              <a:lnSpc>
                <a:spcPct val="115000"/>
              </a:lnSpc>
              <a:spcBef>
                <a:spcPts val="0"/>
              </a:spcBef>
              <a:spcAft>
                <a:spcPts val="0"/>
              </a:spcAft>
              <a:buClr>
                <a:schemeClr val="dk2"/>
              </a:buClr>
              <a:buSzPts val="1100"/>
              <a:buFont typeface="Arial"/>
              <a:buNone/>
            </a:pPr>
            <a:r>
              <a:rPr b="1" lang="es" sz="1300">
                <a:latin typeface="Arial"/>
                <a:ea typeface="Arial"/>
                <a:cs typeface="Arial"/>
                <a:sym typeface="Arial"/>
              </a:rPr>
              <a:t>Basado en el cuento de Victor Hugo “Nuestra Señora de París” (1830) Romanticismo</a:t>
            </a:r>
            <a:endParaRPr b="1" sz="1300">
              <a:latin typeface="Arial"/>
              <a:ea typeface="Arial"/>
              <a:cs typeface="Arial"/>
              <a:sym typeface="Arial"/>
            </a:endParaRPr>
          </a:p>
          <a:p>
            <a:pPr indent="0" lvl="0" marL="0" rtl="0" algn="ctr">
              <a:lnSpc>
                <a:spcPct val="115000"/>
              </a:lnSpc>
              <a:spcBef>
                <a:spcPts val="0"/>
              </a:spcBef>
              <a:spcAft>
                <a:spcPts val="0"/>
              </a:spcAft>
              <a:buClr>
                <a:schemeClr val="dk2"/>
              </a:buClr>
              <a:buSzPts val="1100"/>
              <a:buFont typeface="Arial"/>
              <a:buNone/>
            </a:pPr>
            <a:r>
              <a:rPr b="1" lang="es" sz="1300">
                <a:latin typeface="Arial"/>
                <a:ea typeface="Arial"/>
                <a:cs typeface="Arial"/>
                <a:sym typeface="Arial"/>
              </a:rPr>
              <a:t>Ambientado en el París Medieval, durante la época renacentista 1482.</a:t>
            </a:r>
            <a:endParaRPr sz="2400"/>
          </a:p>
        </p:txBody>
      </p:sp>
      <p:sp>
        <p:nvSpPr>
          <p:cNvPr id="486" name="Google Shape;486;p2"/>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SzPts val="1800"/>
              <a:buNone/>
            </a:pPr>
            <a:r>
              <a:t/>
            </a:r>
            <a:endParaRPr/>
          </a:p>
        </p:txBody>
      </p:sp>
      <p:pic>
        <p:nvPicPr>
          <p:cNvPr id="487" name="Google Shape;487;p2"/>
          <p:cNvPicPr preferRelativeResize="0"/>
          <p:nvPr/>
        </p:nvPicPr>
        <p:blipFill rotWithShape="1">
          <a:blip r:embed="rId3">
            <a:alphaModFix/>
          </a:blip>
          <a:srcRect b="0" l="0" r="0" t="0"/>
          <a:stretch/>
        </p:blipFill>
        <p:spPr>
          <a:xfrm>
            <a:off x="4572000" y="0"/>
            <a:ext cx="4572000" cy="5143499"/>
          </a:xfrm>
          <a:prstGeom prst="rect">
            <a:avLst/>
          </a:prstGeom>
          <a:noFill/>
          <a:ln>
            <a:noFill/>
          </a:ln>
        </p:spPr>
      </p:pic>
      <p:sp>
        <p:nvSpPr>
          <p:cNvPr id="488" name="Google Shape;488;p2"/>
          <p:cNvSpPr txBox="1"/>
          <p:nvPr/>
        </p:nvSpPr>
        <p:spPr>
          <a:xfrm>
            <a:off x="307350" y="3568575"/>
            <a:ext cx="3961500" cy="11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rgbClr val="000000"/>
                </a:solidFill>
                <a:latin typeface="Playfair Display"/>
                <a:ea typeface="Playfair Display"/>
                <a:cs typeface="Playfair Display"/>
                <a:sym typeface="Playfair Display"/>
              </a:rPr>
              <a:t>Link: </a:t>
            </a:r>
            <a:r>
              <a:rPr b="0" i="0" lang="es" sz="1400" u="sng" cap="none" strike="noStrike">
                <a:solidFill>
                  <a:schemeClr val="hlink"/>
                </a:solidFill>
                <a:latin typeface="Playfair Display"/>
                <a:ea typeface="Playfair Display"/>
                <a:cs typeface="Playfair Display"/>
                <a:sym typeface="Playfair Display"/>
                <a:hlinkClick r:id="rId4"/>
              </a:rPr>
              <a:t>https://www.pelisplanet.com/ver-jorobado-notre-dame-online/</a:t>
            </a:r>
            <a:endParaRPr b="0" i="0" sz="1400" u="none" cap="none" strike="noStrike">
              <a:solidFill>
                <a:srgbClr val="000000"/>
              </a:solidFill>
              <a:latin typeface="Playfair Display"/>
              <a:ea typeface="Playfair Display"/>
              <a:cs typeface="Playfair Display"/>
              <a:sym typeface="Playfair Display"/>
            </a:endParaRPr>
          </a:p>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rgbClr val="000000"/>
                </a:solidFill>
                <a:latin typeface="Playfair Display"/>
                <a:ea typeface="Playfair Display"/>
                <a:cs typeface="Playfair Display"/>
                <a:sym typeface="Playfair Display"/>
              </a:rPr>
              <a:t>Link Youtube: </a:t>
            </a:r>
            <a:r>
              <a:rPr b="0" i="0" lang="es" sz="1400" u="sng" cap="none" strike="noStrike">
                <a:solidFill>
                  <a:schemeClr val="hlink"/>
                </a:solidFill>
                <a:latin typeface="Playfair Display"/>
                <a:ea typeface="Playfair Display"/>
                <a:cs typeface="Playfair Display"/>
                <a:sym typeface="Playfair Display"/>
                <a:hlinkClick r:id="rId5"/>
              </a:rPr>
              <a:t>https://www.youtube.com/watch?v=YkjxKKM7AjU&amp;list=PLVtH1q_l8JQPEnakHmNyzKyM_ZgdABsMT</a:t>
            </a:r>
            <a:endParaRPr b="0" i="0" sz="1400" u="none" cap="none" strike="noStrike">
              <a:solidFill>
                <a:srgbClr val="000000"/>
              </a:solidFill>
              <a:latin typeface="Playfair Display"/>
              <a:ea typeface="Playfair Display"/>
              <a:cs typeface="Playfair Display"/>
              <a:sym typeface="Playfair Display"/>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6" name="Shape 426"/>
        <p:cNvGrpSpPr/>
        <p:nvPr/>
      </p:nvGrpSpPr>
      <p:grpSpPr>
        <a:xfrm>
          <a:off x="0" y="0"/>
          <a:ext cx="0" cy="0"/>
          <a:chOff x="0" y="0"/>
          <a:chExt cx="0" cy="0"/>
        </a:xfrm>
      </p:grpSpPr>
      <p:sp>
        <p:nvSpPr>
          <p:cNvPr id="427" name="Google Shape;427;p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s"/>
              <a:t>De manera Simbólica</a:t>
            </a:r>
            <a:endParaRPr/>
          </a:p>
        </p:txBody>
      </p:sp>
      <p:sp>
        <p:nvSpPr>
          <p:cNvPr id="428" name="Google Shape;428;p40"/>
          <p:cNvSpPr/>
          <p:nvPr/>
        </p:nvSpPr>
        <p:spPr>
          <a:xfrm>
            <a:off x="2101377" y="1428750"/>
            <a:ext cx="5884944" cy="1178592"/>
          </a:xfrm>
          <a:prstGeom prst="rect">
            <a:avLst/>
          </a:prstGeom>
          <a:blipFill rotWithShape="1">
            <a:blip r:embed="rId3">
              <a:alphaModFix/>
            </a:blip>
            <a:stretch>
              <a:fillRect b="-1074"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s" sz="1400" u="none" cap="none" strike="noStrike">
                <a:latin typeface="Arial"/>
                <a:ea typeface="Arial"/>
                <a:cs typeface="Arial"/>
                <a:sym typeface="Arial"/>
              </a:rPr>
              <a:t> </a:t>
            </a:r>
            <a:endParaRPr/>
          </a:p>
        </p:txBody>
      </p:sp>
      <p:sp>
        <p:nvSpPr>
          <p:cNvPr id="429" name="Google Shape;429;p40"/>
          <p:cNvSpPr/>
          <p:nvPr/>
        </p:nvSpPr>
        <p:spPr>
          <a:xfrm>
            <a:off x="3090934" y="2847615"/>
            <a:ext cx="3611886" cy="1177566"/>
          </a:xfrm>
          <a:prstGeom prst="rect">
            <a:avLst/>
          </a:prstGeom>
          <a:blipFill rotWithShape="1">
            <a:blip r:embed="rId4">
              <a:alphaModFix/>
            </a:blip>
            <a:stretch>
              <a:fillRect b="-1062"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s" sz="1400" u="none" cap="none" strike="noStrike">
                <a:latin typeface="Arial"/>
                <a:ea typeface="Arial"/>
                <a:cs typeface="Arial"/>
                <a:sym typeface="Arial"/>
              </a:rPr>
              <a:t> </a:t>
            </a:r>
            <a:endParaRPr/>
          </a:p>
        </p:txBody>
      </p:sp>
      <p:sp>
        <p:nvSpPr>
          <p:cNvPr id="430" name="Google Shape;430;p40"/>
          <p:cNvSpPr txBox="1"/>
          <p:nvPr/>
        </p:nvSpPr>
        <p:spPr>
          <a:xfrm>
            <a:off x="1318847" y="4167554"/>
            <a:ext cx="5982286"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 sz="1050" u="none" cap="none" strike="noStrike">
                <a:solidFill>
                  <a:srgbClr val="000000"/>
                </a:solidFill>
                <a:latin typeface="Arial"/>
                <a:ea typeface="Arial"/>
                <a:cs typeface="Arial"/>
                <a:sym typeface="Arial"/>
              </a:rPr>
              <a:t>En el ultimo ejemplo no se multiplican los denominadores, se trabajo con el mínimo común denominador, es decir m.c.d. (6 , 3 ) =6</a:t>
            </a:r>
            <a:endParaRPr b="0" i="0" sz="105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sp>
        <p:nvSpPr>
          <p:cNvPr id="435" name="Google Shape;435;p4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s"/>
              <a:t>Utilizando el reciproco del divisor</a:t>
            </a:r>
            <a:endParaRPr/>
          </a:p>
        </p:txBody>
      </p:sp>
      <p:sp>
        <p:nvSpPr>
          <p:cNvPr id="436" name="Google Shape;436;p41"/>
          <p:cNvSpPr txBox="1"/>
          <p:nvPr>
            <p:ph idx="1" type="body"/>
          </p:nvPr>
        </p:nvSpPr>
        <p:spPr>
          <a:xfrm>
            <a:off x="1941909" y="1600200"/>
            <a:ext cx="6686550" cy="3316459"/>
          </a:xfrm>
          <a:prstGeom prst="rect">
            <a:avLst/>
          </a:prstGeom>
          <a:blipFill rotWithShape="1">
            <a:blip r:embed="rId3">
              <a:alphaModFix/>
            </a:blip>
            <a:stretch>
              <a:fillRect b="0" l="0" r="0" t="0"/>
            </a:stretch>
          </a:blip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s"/>
              <a:t>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sp>
        <p:nvSpPr>
          <p:cNvPr id="441" name="Google Shape;441;g800609c275_1_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Actividad</a:t>
            </a:r>
            <a:endParaRPr/>
          </a:p>
        </p:txBody>
      </p:sp>
      <p:sp>
        <p:nvSpPr>
          <p:cNvPr id="442" name="Google Shape;442;g800609c275_1_0"/>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lang="es"/>
              <a:t>Resuelve los ejercicios de la página 20 del cuaderno de ejercicios. Solo la actividad 1. </a:t>
            </a:r>
            <a:endParaRPr/>
          </a:p>
          <a:p>
            <a:pPr indent="0" lvl="0" marL="0" rtl="0" algn="l">
              <a:spcBef>
                <a:spcPts val="0"/>
              </a:spcBef>
              <a:spcAft>
                <a:spcPts val="0"/>
              </a:spcAft>
              <a:buNone/>
            </a:pPr>
            <a:r>
              <a:t/>
            </a:r>
            <a:endParaRPr/>
          </a:p>
        </p:txBody>
      </p:sp>
      <p:pic>
        <p:nvPicPr>
          <p:cNvPr id="443" name="Google Shape;443;g800609c275_1_0"/>
          <p:cNvPicPr preferRelativeResize="0"/>
          <p:nvPr/>
        </p:nvPicPr>
        <p:blipFill>
          <a:blip r:embed="rId3">
            <a:alphaModFix/>
          </a:blip>
          <a:stretch>
            <a:fillRect/>
          </a:stretch>
        </p:blipFill>
        <p:spPr>
          <a:xfrm>
            <a:off x="314325" y="2027263"/>
            <a:ext cx="8515350" cy="26384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7" name="Shape 447"/>
        <p:cNvGrpSpPr/>
        <p:nvPr/>
      </p:nvGrpSpPr>
      <p:grpSpPr>
        <a:xfrm>
          <a:off x="0" y="0"/>
          <a:ext cx="0" cy="0"/>
          <a:chOff x="0" y="0"/>
          <a:chExt cx="0" cy="0"/>
        </a:xfrm>
      </p:grpSpPr>
      <p:sp>
        <p:nvSpPr>
          <p:cNvPr id="448" name="Google Shape;448;p42"/>
          <p:cNvSpPr txBox="1"/>
          <p:nvPr/>
        </p:nvSpPr>
        <p:spPr>
          <a:xfrm>
            <a:off x="207545" y="216568"/>
            <a:ext cx="1082348"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 sz="2100" u="none" cap="none" strike="noStrike">
                <a:solidFill>
                  <a:srgbClr val="000000"/>
                </a:solidFill>
                <a:latin typeface="Century Gothic"/>
                <a:ea typeface="Century Gothic"/>
                <a:cs typeface="Century Gothic"/>
                <a:sym typeface="Century Gothic"/>
              </a:rPr>
              <a:t>INGLÉS</a:t>
            </a:r>
            <a:endParaRPr/>
          </a:p>
        </p:txBody>
      </p:sp>
      <p:sp>
        <p:nvSpPr>
          <p:cNvPr id="449" name="Google Shape;449;p42"/>
          <p:cNvSpPr/>
          <p:nvPr/>
        </p:nvSpPr>
        <p:spPr>
          <a:xfrm>
            <a:off x="207544" y="1184742"/>
            <a:ext cx="8446169" cy="9002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 sz="1050" u="none" cap="none" strike="noStrike">
                <a:solidFill>
                  <a:srgbClr val="000000"/>
                </a:solidFill>
                <a:latin typeface="Century Gothic"/>
                <a:ea typeface="Century Gothic"/>
                <a:cs typeface="Century Gothic"/>
                <a:sym typeface="Century Gothic"/>
              </a:rPr>
              <a:t>1.- Piensa y responde. ¿Crees en el amor a la distancia? ¿Conoces alguna canción que hable del amor y vivir en otro país con otra cultura? ¿Sabes que tan lejos esta Cuba y USA?  ¿Qué diferencia crees que existe entre la cultura de Cuba y USA?</a:t>
            </a:r>
            <a:endParaRPr b="0" i="0" sz="105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s" sz="1050" u="none" cap="none" strike="noStrike">
                <a:solidFill>
                  <a:srgbClr val="000000"/>
                </a:solidFill>
                <a:latin typeface="Century Gothic"/>
                <a:ea typeface="Century Gothic"/>
                <a:cs typeface="Century Gothic"/>
                <a:sym typeface="Century Gothic"/>
              </a:rPr>
              <a:t>Escucha la siguiente canción:</a:t>
            </a:r>
            <a:r>
              <a:rPr b="0" i="0" lang="es" sz="1050" u="none" cap="none" strike="noStrike">
                <a:solidFill>
                  <a:srgbClr val="000000"/>
                </a:solidFill>
                <a:latin typeface="Calibri"/>
                <a:ea typeface="Calibri"/>
                <a:cs typeface="Calibri"/>
                <a:sym typeface="Calibri"/>
              </a:rPr>
              <a:t> </a:t>
            </a:r>
            <a:r>
              <a:rPr b="0" i="0" lang="es" sz="1050" u="sng" cap="none" strike="noStrike">
                <a:solidFill>
                  <a:srgbClr val="0563C1"/>
                </a:solidFill>
                <a:latin typeface="Century Gothic"/>
                <a:ea typeface="Century Gothic"/>
                <a:cs typeface="Century Gothic"/>
                <a:sym typeface="Century Gothic"/>
                <a:hlinkClick r:id="rId4"/>
              </a:rPr>
              <a:t>https://www.youtube.com/watch?v=HCjNJDNzw8Y</a:t>
            </a:r>
            <a:r>
              <a:rPr b="0" i="0" lang="es" sz="1050" u="none" cap="none" strike="noStrike">
                <a:solidFill>
                  <a:srgbClr val="000000"/>
                </a:solidFill>
                <a:latin typeface="Century Gothic"/>
                <a:ea typeface="Century Gothic"/>
                <a:cs typeface="Century Gothic"/>
                <a:sym typeface="Century Gothic"/>
              </a:rPr>
              <a:t> </a:t>
            </a:r>
            <a:endParaRPr b="0" i="0" sz="105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s" sz="1050" u="none" cap="none" strike="noStrike">
                <a:solidFill>
                  <a:srgbClr val="000000"/>
                </a:solidFill>
                <a:latin typeface="Century Gothic"/>
                <a:ea typeface="Century Gothic"/>
                <a:cs typeface="Century Gothic"/>
                <a:sym typeface="Century Gothic"/>
              </a:rPr>
              <a:t> </a:t>
            </a:r>
            <a:endParaRPr b="0" i="0" sz="105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s" sz="1050" u="none" cap="none" strike="noStrike">
                <a:solidFill>
                  <a:srgbClr val="000000"/>
                </a:solidFill>
                <a:latin typeface="Century Gothic"/>
                <a:ea typeface="Century Gothic"/>
                <a:cs typeface="Century Gothic"/>
                <a:sym typeface="Century Gothic"/>
              </a:rPr>
              <a:t>2.- Completa la canción con las palabras del cuadro. Las imágenes te pueden ayudar a completar. </a:t>
            </a:r>
            <a:endParaRPr b="0" i="0" sz="1050" u="none" cap="none" strike="noStrike">
              <a:solidFill>
                <a:srgbClr val="000000"/>
              </a:solidFill>
              <a:latin typeface="Calibri"/>
              <a:ea typeface="Calibri"/>
              <a:cs typeface="Calibri"/>
              <a:sym typeface="Calibri"/>
            </a:endParaRPr>
          </a:p>
        </p:txBody>
      </p:sp>
      <p:graphicFrame>
        <p:nvGraphicFramePr>
          <p:cNvPr id="450" name="Google Shape;450;p42"/>
          <p:cNvGraphicFramePr/>
          <p:nvPr/>
        </p:nvGraphicFramePr>
        <p:xfrm>
          <a:off x="982479" y="2061905"/>
          <a:ext cx="3000000" cy="3000000"/>
        </p:xfrm>
        <a:graphic>
          <a:graphicData uri="http://schemas.openxmlformats.org/drawingml/2006/table">
            <a:tbl>
              <a:tblPr bandRow="1" firstCol="1" firstRow="1">
                <a:noFill/>
                <a:tableStyleId>{9B792055-6D55-438F-9D60-7CD43628B1D3}</a:tableStyleId>
              </a:tblPr>
              <a:tblGrid>
                <a:gridCol w="6507175"/>
              </a:tblGrid>
              <a:tr h="266200">
                <a:tc>
                  <a:txBody>
                    <a:bodyPr/>
                    <a:lstStyle/>
                    <a:p>
                      <a:pPr indent="0" lvl="0" marL="0" marR="0" rtl="0" algn="ctr">
                        <a:lnSpc>
                          <a:spcPct val="100000"/>
                        </a:lnSpc>
                        <a:spcBef>
                          <a:spcPts val="0"/>
                        </a:spcBef>
                        <a:spcAft>
                          <a:spcPts val="0"/>
                        </a:spcAft>
                        <a:buNone/>
                      </a:pPr>
                      <a:r>
                        <a:rPr lang="es" sz="1200" u="none" cap="none" strike="noStrike">
                          <a:solidFill>
                            <a:srgbClr val="000000"/>
                          </a:solidFill>
                          <a:latin typeface="Century Gothic"/>
                          <a:ea typeface="Century Gothic"/>
                          <a:cs typeface="Century Gothic"/>
                          <a:sym typeface="Century Gothic"/>
                        </a:rPr>
                        <a:t>BACK – GO- HALF – HEART (X2) – LOVED- MANNERS- MINUTE- MET- ROOM- SUMMER</a:t>
                      </a:r>
                      <a:endParaRPr sz="1200" u="none" cap="none" strike="noStrike">
                        <a:solidFill>
                          <a:srgbClr val="000000"/>
                        </a:solidFill>
                        <a:latin typeface="Century Gothic"/>
                        <a:ea typeface="Century Gothic"/>
                        <a:cs typeface="Century Gothic"/>
                        <a:sym typeface="Century Gothic"/>
                      </a:endParaRPr>
                    </a:p>
                  </a:txBody>
                  <a:tcPr marT="0" marB="0" marR="51425" marL="51425"/>
                </a:tc>
              </a:tr>
            </a:tbl>
          </a:graphicData>
        </a:graphic>
      </p:graphicFrame>
      <p:graphicFrame>
        <p:nvGraphicFramePr>
          <p:cNvPr id="451" name="Google Shape;451;p42"/>
          <p:cNvGraphicFramePr/>
          <p:nvPr/>
        </p:nvGraphicFramePr>
        <p:xfrm>
          <a:off x="1664318" y="2328111"/>
          <a:ext cx="5532622" cy="2979104"/>
        </p:xfrm>
        <a:graphic>
          <a:graphicData uri="http://schemas.openxmlformats.org/presentationml/2006/ole">
            <mc:AlternateContent>
              <mc:Choice Requires="v">
                <p:oleObj r:id="rId5" imgH="2979104" imgW="5532622" progId="Word.Document.12" spid="_x0000_s1">
                  <p:embed/>
                </p:oleObj>
              </mc:Choice>
              <mc:Fallback>
                <p:oleObj r:id="rId6" imgH="2979104" imgW="5532622" progId="Word.Document.12">
                  <p:embed/>
                  <p:pic>
                    <p:nvPicPr>
                      <p:cNvPr id="451" name="Google Shape;451;p42"/>
                      <p:cNvPicPr preferRelativeResize="0"/>
                      <p:nvPr/>
                    </p:nvPicPr>
                    <p:blipFill rotWithShape="1">
                      <a:blip r:embed="rId7">
                        <a:alphaModFix/>
                      </a:blip>
                      <a:srcRect b="0" l="0" r="0" t="0"/>
                      <a:stretch/>
                    </p:blipFill>
                    <p:spPr>
                      <a:xfrm>
                        <a:off x="1664318" y="2328111"/>
                        <a:ext cx="5532622" cy="2979104"/>
                      </a:xfrm>
                      <a:prstGeom prst="rect">
                        <a:avLst/>
                      </a:prstGeom>
                      <a:noFill/>
                      <a:ln>
                        <a:noFill/>
                      </a:ln>
                    </p:spPr>
                  </p:pic>
                </p:oleObj>
              </mc:Fallback>
            </mc:AlternateContent>
          </a:graphicData>
        </a:graphic>
      </p:graphicFrame>
      <p:sp>
        <p:nvSpPr>
          <p:cNvPr id="452" name="Google Shape;452;p42"/>
          <p:cNvSpPr/>
          <p:nvPr/>
        </p:nvSpPr>
        <p:spPr>
          <a:xfrm>
            <a:off x="1744579" y="342865"/>
            <a:ext cx="6909134" cy="577081"/>
          </a:xfrm>
          <a:prstGeom prst="rect">
            <a:avLst/>
          </a:prstGeom>
          <a:solidFill>
            <a:srgbClr val="FFFF00"/>
          </a:solidFill>
          <a:ln cap="flat" cmpd="sng" w="9525">
            <a:solidFill>
              <a:srgbClr val="FF8AD8"/>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 sz="1050" u="none" cap="none" strike="noStrike">
                <a:solidFill>
                  <a:srgbClr val="0070C0"/>
                </a:solidFill>
                <a:latin typeface="Century Gothic"/>
                <a:ea typeface="Century Gothic"/>
                <a:cs typeface="Century Gothic"/>
                <a:sym typeface="Century Gothic"/>
              </a:rPr>
              <a:t>Meta</a:t>
            </a:r>
            <a:r>
              <a:rPr b="0" i="0" lang="es" sz="1050" u="none" cap="none" strike="noStrike">
                <a:solidFill>
                  <a:srgbClr val="0070C0"/>
                </a:solidFill>
                <a:latin typeface="Century Gothic"/>
                <a:ea typeface="Century Gothic"/>
                <a:cs typeface="Century Gothic"/>
                <a:sym typeface="Century Gothic"/>
              </a:rPr>
              <a:t>: Al final de este proyecto serás capaz de hablar de un país del mundo. Además serás capaz de reconocer palabras relacionadas al amor y los viajes. Serás capaz de deletrear algunas palabras en inglés </a:t>
            </a:r>
            <a:r>
              <a:rPr b="1" i="0" lang="es" sz="1050" u="none" cap="none" strike="noStrike">
                <a:solidFill>
                  <a:srgbClr val="0070C0"/>
                </a:solidFill>
                <a:latin typeface="Century Gothic"/>
                <a:ea typeface="Century Gothic"/>
                <a:cs typeface="Century Gothic"/>
                <a:sym typeface="Century Gothic"/>
              </a:rPr>
              <a:t>¡Mucho éxito!</a:t>
            </a:r>
            <a:endParaRPr b="0" i="0" sz="1050" u="none" cap="none" strike="noStrike">
              <a:solidFill>
                <a:srgbClr val="0070C0"/>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6" name="Shape 456"/>
        <p:cNvGrpSpPr/>
        <p:nvPr/>
      </p:nvGrpSpPr>
      <p:grpSpPr>
        <a:xfrm>
          <a:off x="0" y="0"/>
          <a:ext cx="0" cy="0"/>
          <a:chOff x="0" y="0"/>
          <a:chExt cx="0" cy="0"/>
        </a:xfrm>
      </p:grpSpPr>
      <p:sp>
        <p:nvSpPr>
          <p:cNvPr id="457" name="Google Shape;457;p43"/>
          <p:cNvSpPr/>
          <p:nvPr/>
        </p:nvSpPr>
        <p:spPr>
          <a:xfrm>
            <a:off x="351924" y="234616"/>
            <a:ext cx="8428121" cy="41549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 sz="1200" u="none" cap="none" strike="noStrike">
                <a:solidFill>
                  <a:srgbClr val="000000"/>
                </a:solidFill>
                <a:latin typeface="Century Gothic"/>
                <a:ea typeface="Century Gothic"/>
                <a:cs typeface="Century Gothic"/>
                <a:sym typeface="Century Gothic"/>
              </a:rPr>
              <a:t>3.- Lee el texto “The magical Country” de la página 43. Sigue los siguientes pasos.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s" sz="1200" u="none" cap="none" strike="noStrike">
                <a:solidFill>
                  <a:srgbClr val="000000"/>
                </a:solidFill>
                <a:latin typeface="Century Gothic"/>
                <a:ea typeface="Century Gothic"/>
                <a:cs typeface="Century Gothic"/>
                <a:sym typeface="Century Gothic"/>
              </a:rPr>
              <a:t>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s" sz="1200" u="none" cap="none" strike="noStrike">
                <a:solidFill>
                  <a:srgbClr val="000000"/>
                </a:solidFill>
                <a:latin typeface="Century Gothic"/>
                <a:ea typeface="Century Gothic"/>
                <a:cs typeface="Century Gothic"/>
                <a:sym typeface="Century Gothic"/>
              </a:rPr>
              <a:t>3.1 Observa la imagen que aparece. ¿De qué crees que se tratará el texto?</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s" sz="1200" u="none" cap="none" strike="noStrike">
                <a:solidFill>
                  <a:srgbClr val="000000"/>
                </a:solidFill>
                <a:latin typeface="Century Gothic"/>
                <a:ea typeface="Century Gothic"/>
                <a:cs typeface="Century Gothic"/>
                <a:sym typeface="Century Gothic"/>
              </a:rPr>
              <a:t>3.2 Marca en el texto todas las palabras que se parecen al español y crees tengan el mismo significado, por ejemplo: natural: en español también significa “natural”</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s" sz="1200" u="none" cap="none" strike="noStrike">
                <a:solidFill>
                  <a:srgbClr val="000000"/>
                </a:solidFill>
                <a:latin typeface="Century Gothic"/>
                <a:ea typeface="Century Gothic"/>
                <a:cs typeface="Century Gothic"/>
                <a:sym typeface="Century Gothic"/>
              </a:rPr>
              <a:t>3.3 Una vez que hayas identificado las palabras que se parecen al español. Piensa. ¿De qué se trata el texto?</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s" sz="1200" u="none" cap="none" strike="noStrike">
                <a:solidFill>
                  <a:srgbClr val="000000"/>
                </a:solidFill>
                <a:latin typeface="Century Gothic"/>
                <a:ea typeface="Century Gothic"/>
                <a:cs typeface="Century Gothic"/>
                <a:sym typeface="Century Gothic"/>
              </a:rPr>
              <a:t>3.4 Lee el vocabulario de la primera actividad. Vuelve a leer el texto y responde las siguientes preguntas. </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s" sz="1200" u="none" cap="none" strike="noStrike">
                <a:solidFill>
                  <a:srgbClr val="000000"/>
                </a:solidFill>
                <a:latin typeface="Century Gothic"/>
                <a:ea typeface="Century Gothic"/>
                <a:cs typeface="Century Gothic"/>
                <a:sym typeface="Century Gothic"/>
              </a:rPr>
              <a:t>a.- ¿Qué característica hace especial a Australia?</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s" sz="1200" u="none" cap="none" strike="noStrike">
                <a:solidFill>
                  <a:srgbClr val="000000"/>
                </a:solidFill>
                <a:latin typeface="Century Gothic"/>
                <a:ea typeface="Century Gothic"/>
                <a:cs typeface="Century Gothic"/>
                <a:sym typeface="Century Gothic"/>
              </a:rPr>
              <a:t>b.- ¿Qué océanos rodean a Australia?</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s" sz="1200" u="none" cap="none" strike="noStrike">
                <a:solidFill>
                  <a:srgbClr val="000000"/>
                </a:solidFill>
                <a:latin typeface="Century Gothic"/>
                <a:ea typeface="Century Gothic"/>
                <a:cs typeface="Century Gothic"/>
                <a:sym typeface="Century Gothic"/>
              </a:rPr>
              <a:t>c.- ¿Dónde están ubicadas sus ciudades?</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s" sz="1200" u="none" cap="none" strike="noStrike">
                <a:solidFill>
                  <a:srgbClr val="000000"/>
                </a:solidFill>
                <a:latin typeface="Century Gothic"/>
                <a:ea typeface="Century Gothic"/>
                <a:cs typeface="Century Gothic"/>
                <a:sym typeface="Century Gothic"/>
              </a:rPr>
              <a:t>d.- ¿Por qué son “Platypus” y “echidnas” especial?</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s" sz="1200" u="none" cap="none" strike="noStrike">
                <a:solidFill>
                  <a:srgbClr val="000000"/>
                </a:solidFill>
                <a:latin typeface="Century Gothic"/>
                <a:ea typeface="Century Gothic"/>
                <a:cs typeface="Century Gothic"/>
                <a:sym typeface="Century Gothic"/>
              </a:rPr>
              <a:t>e.- ¿Cuál es el significado de Aussie?</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s" sz="1200" u="none" cap="none" strike="noStrike">
                <a:solidFill>
                  <a:srgbClr val="000000"/>
                </a:solidFill>
                <a:latin typeface="Century Gothic"/>
                <a:ea typeface="Century Gothic"/>
                <a:cs typeface="Century Gothic"/>
                <a:sym typeface="Century Gothic"/>
              </a:rPr>
              <a:t>f.- ¿Qué ciudades son mencionadas en el texto?</a:t>
            </a:r>
            <a:endParaRPr b="0" i="0" sz="1200" u="none" cap="none" strike="noStrike">
              <a:solidFill>
                <a:srgbClr val="000000"/>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sp>
        <p:nvSpPr>
          <p:cNvPr id="462" name="Google Shape;462;p44"/>
          <p:cNvSpPr/>
          <p:nvPr/>
        </p:nvSpPr>
        <p:spPr>
          <a:xfrm>
            <a:off x="264694" y="262953"/>
            <a:ext cx="7775408" cy="5770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 sz="2100" u="sng" cap="none" strike="noStrike">
                <a:solidFill>
                  <a:srgbClr val="000000"/>
                </a:solidFill>
                <a:latin typeface="Century Gothic"/>
                <a:ea typeface="Century Gothic"/>
                <a:cs typeface="Century Gothic"/>
                <a:sym typeface="Century Gothic"/>
              </a:rPr>
              <a:t>Actividad Evaluada: </a:t>
            </a:r>
            <a:endParaRPr/>
          </a:p>
          <a:p>
            <a:pPr indent="0" lvl="0" marL="0" marR="0" rtl="0" algn="l">
              <a:lnSpc>
                <a:spcPct val="100000"/>
              </a:lnSpc>
              <a:spcBef>
                <a:spcPts val="0"/>
              </a:spcBef>
              <a:spcAft>
                <a:spcPts val="0"/>
              </a:spcAft>
              <a:buNone/>
            </a:pPr>
            <a:r>
              <a:rPr b="0" i="0" lang="es" sz="1050" u="none" cap="none" strike="noStrike">
                <a:solidFill>
                  <a:srgbClr val="000000"/>
                </a:solidFill>
                <a:latin typeface="Century Gothic"/>
                <a:ea typeface="Century Gothic"/>
                <a:cs typeface="Century Gothic"/>
                <a:sym typeface="Century Gothic"/>
              </a:rPr>
              <a:t>Elige la opción que desafíe lo que sabes en inglés</a:t>
            </a:r>
            <a:endParaRPr b="0" i="0" sz="2700" u="none" cap="none" strike="noStrike">
              <a:solidFill>
                <a:srgbClr val="000000"/>
              </a:solidFill>
              <a:latin typeface="Calibri"/>
              <a:ea typeface="Calibri"/>
              <a:cs typeface="Calibri"/>
              <a:sym typeface="Calibri"/>
            </a:endParaRPr>
          </a:p>
        </p:txBody>
      </p:sp>
      <p:sp>
        <p:nvSpPr>
          <p:cNvPr id="463" name="Google Shape;463;p44"/>
          <p:cNvSpPr/>
          <p:nvPr/>
        </p:nvSpPr>
        <p:spPr>
          <a:xfrm>
            <a:off x="264693" y="1106565"/>
            <a:ext cx="851535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 sz="1200" u="sng" cap="none" strike="noStrike">
                <a:solidFill>
                  <a:srgbClr val="000000"/>
                </a:solidFill>
                <a:latin typeface="Century Gothic"/>
                <a:ea typeface="Century Gothic"/>
                <a:cs typeface="Century Gothic"/>
                <a:sym typeface="Century Gothic"/>
              </a:rPr>
              <a:t>OPCIÓN 1:</a:t>
            </a:r>
            <a:r>
              <a:rPr b="0" i="0" lang="es" sz="1200" u="none" cap="none" strike="noStrike">
                <a:solidFill>
                  <a:srgbClr val="000000"/>
                </a:solidFill>
                <a:latin typeface="Century Gothic"/>
                <a:ea typeface="Century Gothic"/>
                <a:cs typeface="Century Gothic"/>
                <a:sym typeface="Century Gothic"/>
              </a:rPr>
              <a:t> Escoge 5 oraciones del texto que hablan sobre Australia y dibuja lo que entendiste. Por ejemplo:</a:t>
            </a:r>
            <a:endParaRPr b="0" i="0" sz="1200" u="none" cap="none" strike="noStrike">
              <a:solidFill>
                <a:srgbClr val="000000"/>
              </a:solidFill>
              <a:latin typeface="Calibri"/>
              <a:ea typeface="Calibri"/>
              <a:cs typeface="Calibri"/>
              <a:sym typeface="Calibri"/>
            </a:endParaRPr>
          </a:p>
        </p:txBody>
      </p:sp>
      <p:graphicFrame>
        <p:nvGraphicFramePr>
          <p:cNvPr id="464" name="Google Shape;464;p44"/>
          <p:cNvGraphicFramePr/>
          <p:nvPr/>
        </p:nvGraphicFramePr>
        <p:xfrm>
          <a:off x="486175" y="1627634"/>
          <a:ext cx="3000000" cy="3000000"/>
        </p:xfrm>
        <a:graphic>
          <a:graphicData uri="http://schemas.openxmlformats.org/drawingml/2006/table">
            <a:tbl>
              <a:tblPr>
                <a:noFill/>
                <a:tableStyleId>{330E1432-7515-471C-8FB5-78D439B1E7E9}</a:tableStyleId>
              </a:tblPr>
              <a:tblGrid>
                <a:gridCol w="3776975"/>
                <a:gridCol w="3776975"/>
              </a:tblGrid>
              <a:tr h="548650">
                <a:tc>
                  <a:txBody>
                    <a:bodyPr/>
                    <a:lstStyle/>
                    <a:p>
                      <a:pPr indent="0" lvl="0" marL="0" marR="0" rtl="0" algn="l">
                        <a:lnSpc>
                          <a:spcPct val="100000"/>
                        </a:lnSpc>
                        <a:spcBef>
                          <a:spcPts val="0"/>
                        </a:spcBef>
                        <a:spcAft>
                          <a:spcPts val="0"/>
                        </a:spcAft>
                        <a:buNone/>
                      </a:pPr>
                      <a:r>
                        <a:rPr lang="es" sz="1200" u="none" cap="none" strike="noStrike">
                          <a:latin typeface="Century Gothic"/>
                          <a:ea typeface="Century Gothic"/>
                          <a:cs typeface="Century Gothic"/>
                          <a:sym typeface="Century Gothic"/>
                        </a:rPr>
                        <a:t>1.- </a:t>
                      </a:r>
                      <a:r>
                        <a:rPr i="1" lang="es" sz="1200" u="none" cap="none" strike="noStrike">
                          <a:latin typeface="Century Gothic"/>
                          <a:ea typeface="Century Gothic"/>
                          <a:cs typeface="Century Gothic"/>
                          <a:sym typeface="Century Gothic"/>
                        </a:rPr>
                        <a:t>Australia’s amazing</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None/>
                      </a:pPr>
                      <a:r>
                        <a:rPr i="1" lang="es" sz="1200" u="none" cap="none" strike="noStrike">
                          <a:latin typeface="Century Gothic"/>
                          <a:ea typeface="Century Gothic"/>
                          <a:cs typeface="Century Gothic"/>
                          <a:sym typeface="Century Gothic"/>
                        </a:rPr>
                        <a:t>fauna includes around 1,500 types of spiders</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None/>
                      </a:pPr>
                      <a:r>
                        <a:rPr i="1" lang="es" sz="1200" u="none" cap="none" strike="noStrike">
                          <a:latin typeface="Century Gothic"/>
                          <a:ea typeface="Century Gothic"/>
                          <a:cs typeface="Century Gothic"/>
                          <a:sym typeface="Century Gothic"/>
                        </a:rPr>
                        <a:t>and 4,000 types of ants.</a:t>
                      </a:r>
                      <a:endParaRPr sz="1200" u="none" cap="none" strike="noStrike">
                        <a:latin typeface="Calibri"/>
                        <a:ea typeface="Calibri"/>
                        <a:cs typeface="Calibri"/>
                        <a:sym typeface="Calibri"/>
                      </a:endParaRPr>
                    </a:p>
                  </a:txBody>
                  <a:tcPr marT="0" marB="0" marR="51425" marL="5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s" sz="1200" u="none" cap="none" strike="noStrike">
                          <a:latin typeface="Century Gothic"/>
                          <a:ea typeface="Century Gothic"/>
                          <a:cs typeface="Century Gothic"/>
                          <a:sym typeface="Century Gothic"/>
                        </a:rPr>
                        <a:t>Aquí puedes dibujar las arañas y hormigas que puedes encontrar en Australia. </a:t>
                      </a:r>
                      <a:endParaRPr sz="1200" u="none" cap="none" strike="noStrike">
                        <a:latin typeface="Calibri"/>
                        <a:ea typeface="Calibri"/>
                        <a:cs typeface="Calibri"/>
                        <a:sym typeface="Calibri"/>
                      </a:endParaRPr>
                    </a:p>
                  </a:txBody>
                  <a:tcPr marT="0" marB="0" marR="51425" marL="5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465" name="Google Shape;465;p44"/>
          <p:cNvSpPr/>
          <p:nvPr/>
        </p:nvSpPr>
        <p:spPr>
          <a:xfrm>
            <a:off x="264693" y="2443428"/>
            <a:ext cx="799197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 sz="1200" u="none" cap="none" strike="noStrike">
                <a:solidFill>
                  <a:srgbClr val="000000"/>
                </a:solidFill>
                <a:latin typeface="Century Gothic"/>
                <a:ea typeface="Century Gothic"/>
                <a:cs typeface="Century Gothic"/>
                <a:sym typeface="Century Gothic"/>
              </a:rPr>
              <a:t>Cuando hayas elegido las frases y dibujado, graba un video o un audio leyendo las frases que elegiste y mostrando los dibujos. </a:t>
            </a:r>
            <a:endParaRPr b="0" i="0" sz="1200" u="none" cap="none" strike="noStrike">
              <a:solidFill>
                <a:srgbClr val="000000"/>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9" name="Shape 469"/>
        <p:cNvGrpSpPr/>
        <p:nvPr/>
      </p:nvGrpSpPr>
      <p:grpSpPr>
        <a:xfrm>
          <a:off x="0" y="0"/>
          <a:ext cx="0" cy="0"/>
          <a:chOff x="0" y="0"/>
          <a:chExt cx="0" cy="0"/>
        </a:xfrm>
      </p:grpSpPr>
      <p:sp>
        <p:nvSpPr>
          <p:cNvPr id="470" name="Google Shape;470;p45"/>
          <p:cNvSpPr/>
          <p:nvPr/>
        </p:nvSpPr>
        <p:spPr>
          <a:xfrm>
            <a:off x="291766" y="366418"/>
            <a:ext cx="8542421"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 sz="1050" u="none" cap="none" strike="noStrike">
                <a:solidFill>
                  <a:srgbClr val="000000"/>
                </a:solidFill>
                <a:latin typeface="Century Gothic"/>
                <a:ea typeface="Century Gothic"/>
                <a:cs typeface="Century Gothic"/>
                <a:sym typeface="Century Gothic"/>
              </a:rPr>
              <a:t>OPCIÓN 2:</a:t>
            </a:r>
            <a:r>
              <a:rPr b="0" i="0" lang="es" sz="1050" u="none" cap="none" strike="noStrike">
                <a:solidFill>
                  <a:srgbClr val="000000"/>
                </a:solidFill>
                <a:latin typeface="Century Gothic"/>
                <a:ea typeface="Century Gothic"/>
                <a:cs typeface="Century Gothic"/>
                <a:sym typeface="Century Gothic"/>
              </a:rPr>
              <a:t> Crea un poster sobre Australia usando la información del texto e información de internet. El poster debe contener imágenes y/o dibujos. Además de la siguiente información obligatoria acompañada de una imagen y/o dibujo:</a:t>
            </a:r>
            <a:endParaRPr b="0" i="0" sz="2700" u="none" cap="none" strike="noStrike">
              <a:solidFill>
                <a:srgbClr val="000000"/>
              </a:solidFill>
              <a:latin typeface="Calibri"/>
              <a:ea typeface="Calibri"/>
              <a:cs typeface="Calibri"/>
              <a:sym typeface="Calibri"/>
            </a:endParaRPr>
          </a:p>
        </p:txBody>
      </p:sp>
      <p:graphicFrame>
        <p:nvGraphicFramePr>
          <p:cNvPr id="471" name="Google Shape;471;p45"/>
          <p:cNvGraphicFramePr/>
          <p:nvPr/>
        </p:nvGraphicFramePr>
        <p:xfrm>
          <a:off x="626269" y="1204912"/>
          <a:ext cx="7892654" cy="3814763"/>
        </p:xfrm>
        <a:graphic>
          <a:graphicData uri="http://schemas.openxmlformats.org/presentationml/2006/ole">
            <mc:AlternateContent>
              <mc:Choice Requires="v">
                <p:oleObj r:id="rId4" imgH="3814763" imgW="7892654" progId="Word.Document.12" spid="_x0000_s1">
                  <p:embed/>
                </p:oleObj>
              </mc:Choice>
              <mc:Fallback>
                <p:oleObj r:id="rId5" imgH="3814763" imgW="7892654" progId="Word.Document.12">
                  <p:embed/>
                  <p:pic>
                    <p:nvPicPr>
                      <p:cNvPr id="471" name="Google Shape;471;p45"/>
                      <p:cNvPicPr preferRelativeResize="0"/>
                      <p:nvPr/>
                    </p:nvPicPr>
                    <p:blipFill rotWithShape="1">
                      <a:blip r:embed="rId6">
                        <a:alphaModFix/>
                      </a:blip>
                      <a:srcRect b="0" l="0" r="0" t="0"/>
                      <a:stretch/>
                    </p:blipFill>
                    <p:spPr>
                      <a:xfrm>
                        <a:off x="626269" y="1204912"/>
                        <a:ext cx="7892654" cy="3814763"/>
                      </a:xfrm>
                      <a:prstGeom prst="rect">
                        <a:avLst/>
                      </a:prstGeom>
                      <a:noFill/>
                      <a:ln cap="flat" cmpd="sng" w="12700">
                        <a:solidFill>
                          <a:schemeClr val="dk1"/>
                        </a:solidFill>
                        <a:prstDash val="solid"/>
                        <a:round/>
                        <a:headEnd len="sm" w="sm" type="none"/>
                        <a:tailEnd len="sm" w="sm" type="none"/>
                      </a:ln>
                    </p:spPr>
                  </p:pic>
                </p:oleObj>
              </mc:Fallback>
            </mc:AlternateContent>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5" name="Shape 475"/>
        <p:cNvGrpSpPr/>
        <p:nvPr/>
      </p:nvGrpSpPr>
      <p:grpSpPr>
        <a:xfrm>
          <a:off x="0" y="0"/>
          <a:ext cx="0" cy="0"/>
          <a:chOff x="0" y="0"/>
          <a:chExt cx="0" cy="0"/>
        </a:xfrm>
      </p:grpSpPr>
      <p:pic>
        <p:nvPicPr>
          <p:cNvPr id="476" name="Google Shape;476;p46"/>
          <p:cNvPicPr preferRelativeResize="0"/>
          <p:nvPr/>
        </p:nvPicPr>
        <p:blipFill rotWithShape="1">
          <a:blip r:embed="rId3">
            <a:alphaModFix/>
          </a:blip>
          <a:srcRect b="2750" l="17423" r="21546" t="3499"/>
          <a:stretch/>
        </p:blipFill>
        <p:spPr>
          <a:xfrm>
            <a:off x="3416592" y="2031972"/>
            <a:ext cx="1447738" cy="1250926"/>
          </a:xfrm>
          <a:prstGeom prst="rect">
            <a:avLst/>
          </a:prstGeom>
          <a:noFill/>
          <a:ln>
            <a:noFill/>
          </a:ln>
        </p:spPr>
      </p:pic>
      <p:sp>
        <p:nvSpPr>
          <p:cNvPr id="477" name="Google Shape;477;p46"/>
          <p:cNvSpPr txBox="1"/>
          <p:nvPr/>
        </p:nvSpPr>
        <p:spPr>
          <a:xfrm>
            <a:off x="369693" y="450221"/>
            <a:ext cx="8667757" cy="35779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 sz="1200" u="sng" cap="none" strike="noStrike">
                <a:solidFill>
                  <a:srgbClr val="000000"/>
                </a:solidFill>
                <a:latin typeface="Century Gothic"/>
                <a:ea typeface="Century Gothic"/>
                <a:cs typeface="Century Gothic"/>
                <a:sym typeface="Century Gothic"/>
              </a:rPr>
              <a:t>OPCIÓN 3</a:t>
            </a:r>
            <a:r>
              <a:rPr b="1" i="0" lang="es" sz="1200" u="none" cap="none" strike="noStrike">
                <a:solidFill>
                  <a:srgbClr val="000000"/>
                </a:solidFill>
                <a:latin typeface="Century Gothic"/>
                <a:ea typeface="Century Gothic"/>
                <a:cs typeface="Century Gothic"/>
                <a:sym typeface="Century Gothic"/>
              </a:rPr>
              <a:t>:</a:t>
            </a:r>
            <a:r>
              <a:rPr b="0" i="0" lang="es" sz="1200" u="none" cap="none" strike="noStrike">
                <a:solidFill>
                  <a:srgbClr val="000000"/>
                </a:solidFill>
                <a:latin typeface="Century Gothic"/>
                <a:ea typeface="Century Gothic"/>
                <a:cs typeface="Century Gothic"/>
                <a:sym typeface="Century Gothic"/>
              </a:rPr>
              <a:t> Follow the steps in option 2. Create your brochure about a country your like. Your brochure must</a:t>
            </a:r>
            <a:endParaRPr b="0" i="0" sz="1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0" i="0" lang="es" sz="1200" u="none" cap="none" strike="noStrike">
                <a:solidFill>
                  <a:srgbClr val="000000"/>
                </a:solidFill>
                <a:latin typeface="Century Gothic"/>
                <a:ea typeface="Century Gothic"/>
                <a:cs typeface="Century Gothic"/>
                <a:sym typeface="Century Gothic"/>
              </a:rPr>
              <a:t> have the same information from option 2:  Country, location, inhabitants, cities, animals, places to visit, traditional</a:t>
            </a:r>
            <a:endParaRPr b="0" i="0" sz="1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0" i="0" lang="es" sz="1200" u="none" cap="none" strike="noStrike">
                <a:solidFill>
                  <a:srgbClr val="000000"/>
                </a:solidFill>
                <a:latin typeface="Century Gothic"/>
                <a:ea typeface="Century Gothic"/>
                <a:cs typeface="Century Gothic"/>
                <a:sym typeface="Century Gothic"/>
              </a:rPr>
              <a:t> food, popular sports, Flag. Every information must come with an image or drawing. </a:t>
            </a:r>
            <a:endParaRPr/>
          </a:p>
          <a:p>
            <a:pPr indent="0" lvl="0" marL="0" marR="0" rtl="0" algn="l">
              <a:lnSpc>
                <a:spcPct val="100000"/>
              </a:lnSpc>
              <a:spcBef>
                <a:spcPts val="0"/>
              </a:spcBef>
              <a:spcAft>
                <a:spcPts val="0"/>
              </a:spcAft>
              <a:buNone/>
            </a:pPr>
            <a:r>
              <a:rPr b="1" i="0" lang="es" sz="1200" u="sng" cap="none" strike="noStrike">
                <a:solidFill>
                  <a:srgbClr val="000000"/>
                </a:solidFill>
                <a:latin typeface="Century Gothic"/>
                <a:ea typeface="Century Gothic"/>
                <a:cs typeface="Century Gothic"/>
                <a:sym typeface="Century Gothic"/>
              </a:rPr>
              <a:t>When you are finished send a picture to the teacher and record an audio or video presentig your brochure. </a:t>
            </a:r>
            <a:endParaRPr b="0" i="0" sz="1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1" i="0" lang="es" sz="1200" u="none" cap="none" strike="noStrike">
                <a:solidFill>
                  <a:srgbClr val="000000"/>
                </a:solidFill>
                <a:latin typeface="Century Gothic"/>
                <a:ea typeface="Century Gothic"/>
                <a:cs typeface="Century Gothic"/>
                <a:sym typeface="Century Gothic"/>
              </a:rPr>
              <a:t> </a:t>
            </a:r>
            <a:endParaRPr b="0" i="0" sz="1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1" i="0" lang="es" sz="1200" u="sng" cap="none" strike="noStrike">
                <a:solidFill>
                  <a:srgbClr val="000000"/>
                </a:solidFill>
                <a:latin typeface="Century Gothic"/>
                <a:ea typeface="Century Gothic"/>
                <a:cs typeface="Century Gothic"/>
                <a:sym typeface="Century Gothic"/>
              </a:rPr>
              <a:t>OPCIÓN 4: </a:t>
            </a:r>
            <a:r>
              <a:rPr b="0" i="0" lang="es" sz="1200" u="none" cap="none" strike="noStrike">
                <a:solidFill>
                  <a:srgbClr val="000000"/>
                </a:solidFill>
                <a:latin typeface="Century Gothic"/>
                <a:ea typeface="Century Gothic"/>
                <a:cs typeface="Century Gothic"/>
                <a:sym typeface="Century Gothic"/>
              </a:rPr>
              <a:t>Graba un audio cantando la canción Habana de Camila Cabello en inglés.</a:t>
            </a:r>
            <a:endParaRPr/>
          </a:p>
          <a:p>
            <a:pPr indent="0" lvl="0" marL="0" marR="0" rtl="0" algn="l">
              <a:lnSpc>
                <a:spcPct val="100000"/>
              </a:lnSpc>
              <a:spcBef>
                <a:spcPts val="0"/>
              </a:spcBef>
              <a:spcAft>
                <a:spcPts val="0"/>
              </a:spcAft>
              <a:buNone/>
            </a:pPr>
            <a:r>
              <a:rPr b="0" i="0" lang="es" sz="1200" u="none" cap="none" strike="noStrike">
                <a:solidFill>
                  <a:srgbClr val="000000"/>
                </a:solidFill>
                <a:latin typeface="Century Gothic"/>
                <a:ea typeface="Century Gothic"/>
                <a:cs typeface="Century Gothic"/>
                <a:sym typeface="Century Gothic"/>
              </a:rPr>
              <a:t> Envíalo a tu profesor(a) de inglés.</a:t>
            </a:r>
            <a:endParaRPr b="0" i="0" sz="1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0" i="0" lang="es" sz="1200" u="none" cap="none" strike="noStrike">
                <a:solidFill>
                  <a:srgbClr val="000000"/>
                </a:solidFill>
                <a:latin typeface="Century Gothic"/>
                <a:ea typeface="Century Gothic"/>
                <a:cs typeface="Century Gothic"/>
                <a:sym typeface="Century Gothic"/>
              </a:rPr>
              <a:t> </a:t>
            </a:r>
            <a:endParaRPr b="0" i="0" sz="1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t/>
            </a:r>
            <a:endParaRPr b="1" i="0" sz="1200" u="sng"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t/>
            </a:r>
            <a:endParaRPr b="1" i="0" sz="1200" u="sng"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t/>
            </a:r>
            <a:endParaRPr b="1" i="0" sz="1200" u="sng"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t/>
            </a:r>
            <a:endParaRPr b="1" i="0" sz="1200" u="sng"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t/>
            </a:r>
            <a:endParaRPr b="1" i="0" sz="1200" u="sng"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t/>
            </a:r>
            <a:endParaRPr b="1" i="0" sz="1200" u="sng"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t/>
            </a:r>
            <a:endParaRPr b="1" i="0" sz="1200" u="sng"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1" i="0" lang="es" sz="1200" u="sng" cap="none" strike="noStrike">
                <a:solidFill>
                  <a:srgbClr val="000000"/>
                </a:solidFill>
                <a:latin typeface="Century Gothic"/>
                <a:ea typeface="Century Gothic"/>
                <a:cs typeface="Century Gothic"/>
                <a:sym typeface="Century Gothic"/>
              </a:rPr>
              <a:t>EXIT TICKET:</a:t>
            </a:r>
            <a:endParaRPr b="0" i="0" sz="1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0" i="0" lang="es" sz="1200" u="none" cap="none" strike="noStrike">
                <a:solidFill>
                  <a:srgbClr val="000000"/>
                </a:solidFill>
                <a:latin typeface="Century Gothic"/>
                <a:ea typeface="Century Gothic"/>
                <a:cs typeface="Century Gothic"/>
                <a:sym typeface="Century Gothic"/>
              </a:rPr>
              <a:t>Responde las siguientes preguntas. ¿Crees que elegir una forma de ser evaluado es bueno? </a:t>
            </a:r>
            <a:endParaRPr/>
          </a:p>
          <a:p>
            <a:pPr indent="0" lvl="0" marL="0" marR="0" rtl="0" algn="l">
              <a:lnSpc>
                <a:spcPct val="100000"/>
              </a:lnSpc>
              <a:spcBef>
                <a:spcPts val="0"/>
              </a:spcBef>
              <a:spcAft>
                <a:spcPts val="0"/>
              </a:spcAft>
              <a:buNone/>
            </a:pPr>
            <a:r>
              <a:rPr b="0" i="0" lang="es" sz="1200" u="none" cap="none" strike="noStrike">
                <a:solidFill>
                  <a:srgbClr val="000000"/>
                </a:solidFill>
                <a:latin typeface="Century Gothic"/>
                <a:ea typeface="Century Gothic"/>
                <a:cs typeface="Century Gothic"/>
                <a:sym typeface="Century Gothic"/>
              </a:rPr>
              <a:t>¿Por qué? ¿Qué fue lo que más te costó de realizar la actividad?</a:t>
            </a:r>
            <a:endParaRPr b="0" i="0" sz="1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478" name="Google Shape;478;p46"/>
          <p:cNvSpPr/>
          <p:nvPr/>
        </p:nvSpPr>
        <p:spPr>
          <a:xfrm>
            <a:off x="28762" y="4023017"/>
            <a:ext cx="9115238" cy="830997"/>
          </a:xfrm>
          <a:prstGeom prst="rect">
            <a:avLst/>
          </a:prstGeom>
          <a:solidFill>
            <a:srgbClr val="FFFF00"/>
          </a:solidFill>
          <a:ln cap="flat" cmpd="sng" w="9525">
            <a:solidFill>
              <a:srgbClr val="FF2F9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 sz="1200" u="sng" cap="none" strike="noStrike">
                <a:solidFill>
                  <a:srgbClr val="00B0F0"/>
                </a:solidFill>
                <a:latin typeface="Century Gothic"/>
                <a:ea typeface="Century Gothic"/>
                <a:cs typeface="Century Gothic"/>
                <a:sym typeface="Century Gothic"/>
              </a:rPr>
              <a:t>¿Quieres practicar vocabulario?</a:t>
            </a:r>
            <a:endParaRPr b="0" i="0" sz="1200" u="none" cap="none" strike="noStrike">
              <a:solidFill>
                <a:srgbClr val="00B0F0"/>
              </a:solidFill>
              <a:latin typeface="Calibri"/>
              <a:ea typeface="Calibri"/>
              <a:cs typeface="Calibri"/>
              <a:sym typeface="Calibri"/>
            </a:endParaRPr>
          </a:p>
          <a:p>
            <a:pPr indent="0" lvl="0" marL="0" marR="0" rtl="0" algn="l">
              <a:lnSpc>
                <a:spcPct val="100000"/>
              </a:lnSpc>
              <a:spcBef>
                <a:spcPts val="0"/>
              </a:spcBef>
              <a:spcAft>
                <a:spcPts val="0"/>
              </a:spcAft>
              <a:buNone/>
            </a:pPr>
            <a:r>
              <a:rPr b="0" i="0" lang="es" sz="1200" u="none" cap="none" strike="noStrike">
                <a:solidFill>
                  <a:srgbClr val="00B0F0"/>
                </a:solidFill>
                <a:latin typeface="Century Gothic"/>
                <a:ea typeface="Century Gothic"/>
                <a:cs typeface="Century Gothic"/>
                <a:sym typeface="Century Gothic"/>
              </a:rPr>
              <a:t>Mira el siguiente video </a:t>
            </a:r>
            <a:r>
              <a:rPr b="1" i="0" lang="es" sz="1200" u="sng" cap="none" strike="noStrike">
                <a:solidFill>
                  <a:srgbClr val="00B0F0"/>
                </a:solidFill>
                <a:latin typeface="Century Gothic"/>
                <a:ea typeface="Century Gothic"/>
                <a:cs typeface="Century Gothic"/>
                <a:sym typeface="Century Gothic"/>
              </a:rPr>
              <a:t>“El jorobado de Notre Dame” </a:t>
            </a:r>
            <a:r>
              <a:rPr b="0" i="0" lang="es" sz="1200" u="none" cap="none" strike="noStrike">
                <a:solidFill>
                  <a:srgbClr val="00B0F0"/>
                </a:solidFill>
                <a:latin typeface="Century Gothic"/>
                <a:ea typeface="Century Gothic"/>
                <a:cs typeface="Century Gothic"/>
                <a:sym typeface="Century Gothic"/>
              </a:rPr>
              <a:t>en la escena interpretada por la actriz Salma Hayeck: </a:t>
            </a:r>
            <a:r>
              <a:rPr b="0" i="0" lang="es" sz="1200" u="sng" cap="none" strike="noStrike">
                <a:solidFill>
                  <a:srgbClr val="00B0F0"/>
                </a:solidFill>
                <a:latin typeface="Century Gothic"/>
                <a:ea typeface="Century Gothic"/>
                <a:cs typeface="Century Gothic"/>
                <a:sym typeface="Century Gothic"/>
                <a:hlinkClick r:id="rId4"/>
              </a:rPr>
              <a:t>https://www.youtube.com/watch?v=TLT6ZQSgwCM</a:t>
            </a:r>
            <a:r>
              <a:rPr b="0" i="0" lang="es" sz="1200" u="none" cap="none" strike="noStrike">
                <a:solidFill>
                  <a:srgbClr val="00B0F0"/>
                </a:solidFill>
                <a:latin typeface="Century Gothic"/>
                <a:ea typeface="Century Gothic"/>
                <a:cs typeface="Century Gothic"/>
                <a:sym typeface="Century Gothic"/>
              </a:rPr>
              <a:t> Busca en un diccionario o traductor: 10 adjetivos que representen a la actriz y a Camila Cabello física y psicológicamente. Escríbelos en tu cuaderno. </a:t>
            </a:r>
            <a:endParaRPr b="0" i="0" sz="1200" u="none" cap="none" strike="noStrike">
              <a:solidFill>
                <a:srgbClr val="00B0F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Google Shape;90;p5"/>
          <p:cNvSpPr txBox="1"/>
          <p:nvPr>
            <p:ph type="title"/>
          </p:nvPr>
        </p:nvSpPr>
        <p:spPr>
          <a:xfrm>
            <a:off x="490250" y="526350"/>
            <a:ext cx="5618700" cy="4090800"/>
          </a:xfrm>
          <a:prstGeom prst="rect">
            <a:avLst/>
          </a:prstGeom>
          <a:noFill/>
          <a:ln cap="flat" cmpd="sng" w="76200">
            <a:solidFill>
              <a:srgbClr val="B7B7B7"/>
            </a:solidFill>
            <a:prstDash val="dot"/>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5400"/>
              <a:buNone/>
            </a:pPr>
            <a:r>
              <a:rPr b="1" lang="es" sz="7700">
                <a:solidFill>
                  <a:schemeClr val="accent3"/>
                </a:solidFill>
                <a:latin typeface="Amatic SC"/>
                <a:ea typeface="Amatic SC"/>
                <a:cs typeface="Amatic SC"/>
                <a:sym typeface="Amatic SC"/>
              </a:rPr>
              <a:t>Lengua y Literatura</a:t>
            </a:r>
            <a:endParaRPr b="1" sz="7700">
              <a:solidFill>
                <a:schemeClr val="accent3"/>
              </a:solidFill>
              <a:latin typeface="Amatic SC"/>
              <a:ea typeface="Amatic SC"/>
              <a:cs typeface="Amatic SC"/>
              <a:sym typeface="Amatic S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94" name="Shape 94"/>
        <p:cNvGrpSpPr/>
        <p:nvPr/>
      </p:nvGrpSpPr>
      <p:grpSpPr>
        <a:xfrm>
          <a:off x="0" y="0"/>
          <a:ext cx="0" cy="0"/>
          <a:chOff x="0" y="0"/>
          <a:chExt cx="0" cy="0"/>
        </a:xfrm>
      </p:grpSpPr>
      <p:sp>
        <p:nvSpPr>
          <p:cNvPr id="95" name="Google Shape;95;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s" sz="3400">
                <a:solidFill>
                  <a:srgbClr val="FFFFFF"/>
                </a:solidFill>
                <a:highlight>
                  <a:srgbClr val="999999"/>
                </a:highlight>
                <a:latin typeface="Amatic SC"/>
                <a:ea typeface="Amatic SC"/>
                <a:cs typeface="Amatic SC"/>
                <a:sym typeface="Amatic SC"/>
              </a:rPr>
              <a:t>¿como desarrollar un resumen?</a:t>
            </a:r>
            <a:endParaRPr b="1" sz="3400">
              <a:solidFill>
                <a:srgbClr val="FFFFFF"/>
              </a:solidFill>
              <a:highlight>
                <a:srgbClr val="999999"/>
              </a:highlight>
              <a:latin typeface="Amatic SC"/>
              <a:ea typeface="Amatic SC"/>
              <a:cs typeface="Amatic SC"/>
              <a:sym typeface="Amatic SC"/>
            </a:endParaRPr>
          </a:p>
        </p:txBody>
      </p:sp>
      <p:sp>
        <p:nvSpPr>
          <p:cNvPr id="96" name="Google Shape;96;p6"/>
          <p:cNvSpPr/>
          <p:nvPr/>
        </p:nvSpPr>
        <p:spPr>
          <a:xfrm>
            <a:off x="173375" y="1634875"/>
            <a:ext cx="3121500" cy="2402100"/>
          </a:xfrm>
          <a:prstGeom prst="rightArrow">
            <a:avLst>
              <a:gd fmla="val 50000" name="adj1"/>
              <a:gd fmla="val 50000" name="adj2"/>
            </a:avLst>
          </a:prstGeom>
          <a:noFill/>
          <a:ln cap="flat" cmpd="sng" w="2857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100"/>
              <a:buFont typeface="Arial"/>
              <a:buNone/>
            </a:pPr>
            <a:r>
              <a:rPr b="1" i="0" lang="es" sz="2600" u="none" cap="none" strike="noStrike">
                <a:solidFill>
                  <a:schemeClr val="accent3"/>
                </a:solidFill>
                <a:latin typeface="Amatic SC"/>
                <a:ea typeface="Amatic SC"/>
                <a:cs typeface="Amatic SC"/>
                <a:sym typeface="Amatic SC"/>
              </a:rPr>
              <a:t>Se presentan los personajes, el lugar y el principio de la acción</a:t>
            </a:r>
            <a:endParaRPr b="1" i="0" sz="2600" u="none" cap="none" strike="noStrike">
              <a:solidFill>
                <a:schemeClr val="accent3"/>
              </a:solidFill>
              <a:latin typeface="Amatic SC"/>
              <a:ea typeface="Amatic SC"/>
              <a:cs typeface="Amatic SC"/>
              <a:sym typeface="Amatic SC"/>
            </a:endParaRPr>
          </a:p>
        </p:txBody>
      </p:sp>
      <p:sp>
        <p:nvSpPr>
          <p:cNvPr id="97" name="Google Shape;97;p6"/>
          <p:cNvSpPr/>
          <p:nvPr/>
        </p:nvSpPr>
        <p:spPr>
          <a:xfrm>
            <a:off x="2791800" y="1587325"/>
            <a:ext cx="3408000" cy="2497200"/>
          </a:xfrm>
          <a:prstGeom prst="notchedRightArrow">
            <a:avLst>
              <a:gd fmla="val 50000" name="adj1"/>
              <a:gd fmla="val 50000" name="adj2"/>
            </a:avLst>
          </a:prstGeom>
          <a:noFill/>
          <a:ln cap="flat" cmpd="sng" w="2857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1" i="0" lang="es" sz="2100" u="none" cap="none" strike="noStrike">
                <a:solidFill>
                  <a:schemeClr val="accent3"/>
                </a:solidFill>
                <a:latin typeface="Amatic SC"/>
                <a:ea typeface="Amatic SC"/>
                <a:cs typeface="Amatic SC"/>
                <a:sym typeface="Amatic SC"/>
              </a:rPr>
              <a:t>Donde se inician otros sucesos. La historia comienza a complejizarse hasta llegar a un cierre</a:t>
            </a:r>
            <a:endParaRPr b="1" i="0" sz="2100" u="none" cap="none" strike="noStrike">
              <a:solidFill>
                <a:schemeClr val="accent3"/>
              </a:solidFill>
              <a:latin typeface="Amatic SC"/>
              <a:ea typeface="Amatic SC"/>
              <a:cs typeface="Amatic SC"/>
              <a:sym typeface="Amatic SC"/>
            </a:endParaRPr>
          </a:p>
        </p:txBody>
      </p:sp>
      <p:sp>
        <p:nvSpPr>
          <p:cNvPr id="98" name="Google Shape;98;p6"/>
          <p:cNvSpPr/>
          <p:nvPr/>
        </p:nvSpPr>
        <p:spPr>
          <a:xfrm>
            <a:off x="5709425" y="1549525"/>
            <a:ext cx="3219300" cy="2572800"/>
          </a:xfrm>
          <a:prstGeom prst="notchedRightArrow">
            <a:avLst>
              <a:gd fmla="val 50000" name="adj1"/>
              <a:gd fmla="val 50000" name="adj2"/>
            </a:avLst>
          </a:prstGeom>
          <a:noFill/>
          <a:ln cap="flat" cmpd="sng" w="2857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s" sz="2700" u="none" cap="none" strike="noStrike">
                <a:solidFill>
                  <a:schemeClr val="accent3"/>
                </a:solidFill>
                <a:latin typeface="Amatic SC"/>
                <a:ea typeface="Amatic SC"/>
                <a:cs typeface="Amatic SC"/>
                <a:sym typeface="Amatic SC"/>
              </a:rPr>
              <a:t>momento en donde se resuelve el conflicto.</a:t>
            </a:r>
            <a:endParaRPr b="1" i="0" sz="2700" u="none" cap="none" strike="noStrike">
              <a:solidFill>
                <a:schemeClr val="accent3"/>
              </a:solidFill>
              <a:latin typeface="Amatic SC"/>
              <a:ea typeface="Amatic SC"/>
              <a:cs typeface="Amatic SC"/>
              <a:sym typeface="Amatic SC"/>
            </a:endParaRPr>
          </a:p>
        </p:txBody>
      </p:sp>
      <p:sp>
        <p:nvSpPr>
          <p:cNvPr id="99" name="Google Shape;99;p6"/>
          <p:cNvSpPr txBox="1"/>
          <p:nvPr/>
        </p:nvSpPr>
        <p:spPr>
          <a:xfrm>
            <a:off x="261925" y="4217100"/>
            <a:ext cx="1031100" cy="500700"/>
          </a:xfrm>
          <a:prstGeom prst="rect">
            <a:avLst/>
          </a:prstGeom>
          <a:solidFill>
            <a:srgbClr val="999999"/>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700"/>
              <a:buFont typeface="Arial"/>
              <a:buNone/>
            </a:pPr>
            <a:r>
              <a:rPr b="1" i="0" lang="es" sz="2700" u="none" cap="none" strike="noStrike">
                <a:solidFill>
                  <a:srgbClr val="FFFFFF"/>
                </a:solidFill>
                <a:latin typeface="Amatic SC"/>
                <a:ea typeface="Amatic SC"/>
                <a:cs typeface="Amatic SC"/>
                <a:sym typeface="Amatic SC"/>
              </a:rPr>
              <a:t>INICIO</a:t>
            </a:r>
            <a:endParaRPr b="1" i="0" sz="2700" u="none" cap="none" strike="noStrike">
              <a:solidFill>
                <a:srgbClr val="FFFFFF"/>
              </a:solidFill>
              <a:latin typeface="Amatic SC"/>
              <a:ea typeface="Amatic SC"/>
              <a:cs typeface="Amatic SC"/>
              <a:sym typeface="Amatic SC"/>
            </a:endParaRPr>
          </a:p>
        </p:txBody>
      </p:sp>
      <p:sp>
        <p:nvSpPr>
          <p:cNvPr id="100" name="Google Shape;100;p6"/>
          <p:cNvSpPr txBox="1"/>
          <p:nvPr/>
        </p:nvSpPr>
        <p:spPr>
          <a:xfrm>
            <a:off x="3055925" y="4195025"/>
            <a:ext cx="1622400" cy="572700"/>
          </a:xfrm>
          <a:prstGeom prst="rect">
            <a:avLst/>
          </a:prstGeom>
          <a:solidFill>
            <a:srgbClr val="999999"/>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i="0" lang="es" sz="2600" u="none" cap="none" strike="noStrike">
                <a:solidFill>
                  <a:srgbClr val="EFEFEF"/>
                </a:solidFill>
                <a:latin typeface="Amatic SC"/>
                <a:ea typeface="Amatic SC"/>
                <a:cs typeface="Amatic SC"/>
                <a:sym typeface="Amatic SC"/>
              </a:rPr>
              <a:t>DESARROLLO</a:t>
            </a:r>
            <a:endParaRPr b="1" i="0" sz="2600" u="none" cap="none" strike="noStrike">
              <a:solidFill>
                <a:srgbClr val="EFEFEF"/>
              </a:solidFill>
              <a:latin typeface="Amatic SC"/>
              <a:ea typeface="Amatic SC"/>
              <a:cs typeface="Amatic SC"/>
              <a:sym typeface="Amatic SC"/>
            </a:endParaRPr>
          </a:p>
        </p:txBody>
      </p:sp>
      <p:sp>
        <p:nvSpPr>
          <p:cNvPr id="101" name="Google Shape;101;p6"/>
          <p:cNvSpPr txBox="1"/>
          <p:nvPr/>
        </p:nvSpPr>
        <p:spPr>
          <a:xfrm>
            <a:off x="5835175" y="4251750"/>
            <a:ext cx="1622400" cy="500700"/>
          </a:xfrm>
          <a:prstGeom prst="rect">
            <a:avLst/>
          </a:prstGeom>
          <a:solidFill>
            <a:srgbClr val="999999"/>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700"/>
              <a:buFont typeface="Arial"/>
              <a:buNone/>
            </a:pPr>
            <a:r>
              <a:rPr b="1" i="0" lang="es" sz="2700" u="none" cap="none" strike="noStrike">
                <a:solidFill>
                  <a:srgbClr val="EFEFEF"/>
                </a:solidFill>
                <a:latin typeface="Amatic SC"/>
                <a:ea typeface="Amatic SC"/>
                <a:cs typeface="Amatic SC"/>
                <a:sym typeface="Amatic SC"/>
              </a:rPr>
              <a:t>DESENLACE</a:t>
            </a:r>
            <a:endParaRPr b="1" i="0" sz="2700" u="none" cap="none" strike="noStrike">
              <a:solidFill>
                <a:srgbClr val="EFEFEF"/>
              </a:solidFill>
              <a:latin typeface="Amatic SC"/>
              <a:ea typeface="Amatic SC"/>
              <a:cs typeface="Amatic SC"/>
              <a:sym typeface="Amatic S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105" name="Shape 105"/>
        <p:cNvGrpSpPr/>
        <p:nvPr/>
      </p:nvGrpSpPr>
      <p:grpSpPr>
        <a:xfrm>
          <a:off x="0" y="0"/>
          <a:ext cx="0" cy="0"/>
          <a:chOff x="0" y="0"/>
          <a:chExt cx="0" cy="0"/>
        </a:xfrm>
      </p:grpSpPr>
      <p:sp>
        <p:nvSpPr>
          <p:cNvPr id="106" name="Google Shape;106;p7"/>
          <p:cNvSpPr txBox="1"/>
          <p:nvPr>
            <p:ph type="title"/>
          </p:nvPr>
        </p:nvSpPr>
        <p:spPr>
          <a:xfrm>
            <a:off x="311700" y="445025"/>
            <a:ext cx="8520600" cy="572700"/>
          </a:xfrm>
          <a:prstGeom prst="rect">
            <a:avLst/>
          </a:prstGeom>
          <a:solidFill>
            <a:srgbClr val="999999"/>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s">
                <a:solidFill>
                  <a:schemeClr val="accent3"/>
                </a:solidFill>
                <a:latin typeface="Amatic SC"/>
                <a:ea typeface="Amatic SC"/>
                <a:cs typeface="Amatic SC"/>
                <a:sym typeface="Amatic SC"/>
              </a:rPr>
              <a:t>DESCRIPCIÓN DE PERSONAJES</a:t>
            </a:r>
            <a:endParaRPr b="1">
              <a:solidFill>
                <a:schemeClr val="accent3"/>
              </a:solidFill>
              <a:latin typeface="Amatic SC"/>
              <a:ea typeface="Amatic SC"/>
              <a:cs typeface="Amatic SC"/>
              <a:sym typeface="Amatic SC"/>
            </a:endParaRPr>
          </a:p>
        </p:txBody>
      </p:sp>
      <p:sp>
        <p:nvSpPr>
          <p:cNvPr id="107" name="Google Shape;107;p7"/>
          <p:cNvSpPr txBox="1"/>
          <p:nvPr>
            <p:ph idx="1" type="body"/>
          </p:nvPr>
        </p:nvSpPr>
        <p:spPr>
          <a:xfrm>
            <a:off x="311700" y="1234050"/>
            <a:ext cx="3999900" cy="3334800"/>
          </a:xfrm>
          <a:prstGeom prst="rect">
            <a:avLst/>
          </a:prstGeom>
          <a:solidFill>
            <a:schemeClr val="accent3"/>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s" sz="2400">
                <a:solidFill>
                  <a:srgbClr val="EFEFEF"/>
                </a:solidFill>
                <a:latin typeface="Amatic SC"/>
                <a:ea typeface="Amatic SC"/>
                <a:cs typeface="Amatic SC"/>
                <a:sym typeface="Amatic SC"/>
              </a:rPr>
              <a:t>FÍSICA</a:t>
            </a:r>
            <a:endParaRPr b="1" sz="2400">
              <a:solidFill>
                <a:srgbClr val="EFEFEF"/>
              </a:solidFill>
              <a:latin typeface="Amatic SC"/>
              <a:ea typeface="Amatic SC"/>
              <a:cs typeface="Amatic SC"/>
              <a:sym typeface="Amatic SC"/>
            </a:endParaRPr>
          </a:p>
          <a:p>
            <a:pPr indent="0" lvl="0" marL="0" rtl="0" algn="l">
              <a:lnSpc>
                <a:spcPct val="115000"/>
              </a:lnSpc>
              <a:spcBef>
                <a:spcPts val="1600"/>
              </a:spcBef>
              <a:spcAft>
                <a:spcPts val="1600"/>
              </a:spcAft>
              <a:buSzPts val="1400"/>
              <a:buNone/>
            </a:pPr>
            <a:r>
              <a:rPr b="1" lang="es" sz="2400">
                <a:solidFill>
                  <a:srgbClr val="EFEFEF"/>
                </a:solidFill>
                <a:latin typeface="Amatic SC"/>
                <a:ea typeface="Amatic SC"/>
                <a:cs typeface="Amatic SC"/>
                <a:sym typeface="Amatic SC"/>
              </a:rPr>
              <a:t>LA DESCRIPCIÓN FÍSICA DE LOS PERSONAJES SE CENTRA PRINCIPALMENTE EN LO QUE PODEMOS VER DEL PERSONAJE, YA SEA SU COLOR DE PIEL, CONTEXTURA FÍSICA, LARGO DEL CABELLO, COLOR DE OJOS, GÉNERO, VESTIMENTA, RANGO ETÁREO, ETC.</a:t>
            </a:r>
            <a:endParaRPr b="1" sz="2400">
              <a:solidFill>
                <a:srgbClr val="EFEFEF"/>
              </a:solidFill>
              <a:latin typeface="Amatic SC"/>
              <a:ea typeface="Amatic SC"/>
              <a:cs typeface="Amatic SC"/>
              <a:sym typeface="Amatic SC"/>
            </a:endParaRPr>
          </a:p>
        </p:txBody>
      </p:sp>
      <p:sp>
        <p:nvSpPr>
          <p:cNvPr id="108" name="Google Shape;108;p7"/>
          <p:cNvSpPr txBox="1"/>
          <p:nvPr/>
        </p:nvSpPr>
        <p:spPr>
          <a:xfrm>
            <a:off x="4678200" y="1327750"/>
            <a:ext cx="3835500" cy="324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fair Display"/>
              <a:ea typeface="Playfair Display"/>
              <a:cs typeface="Playfair Display"/>
              <a:sym typeface="Playfair Display"/>
            </a:endParaRPr>
          </a:p>
        </p:txBody>
      </p:sp>
      <p:pic>
        <p:nvPicPr>
          <p:cNvPr descr="Sabrina Spellman | El mundo oculto de Sabrina Wiki | Fandom" id="109" name="Google Shape;109;p7"/>
          <p:cNvPicPr preferRelativeResize="0"/>
          <p:nvPr/>
        </p:nvPicPr>
        <p:blipFill rotWithShape="1">
          <a:blip r:embed="rId3">
            <a:alphaModFix/>
          </a:blip>
          <a:srcRect b="0" l="0" r="0" t="0"/>
          <a:stretch/>
        </p:blipFill>
        <p:spPr>
          <a:xfrm>
            <a:off x="5044434" y="1327750"/>
            <a:ext cx="2881016" cy="3241200"/>
          </a:xfrm>
          <a:prstGeom prst="rect">
            <a:avLst/>
          </a:prstGeom>
          <a:noFill/>
          <a:ln>
            <a:noFill/>
          </a:ln>
        </p:spPr>
      </p:pic>
      <p:cxnSp>
        <p:nvCxnSpPr>
          <p:cNvPr id="110" name="Google Shape;110;p7"/>
          <p:cNvCxnSpPr/>
          <p:nvPr/>
        </p:nvCxnSpPr>
        <p:spPr>
          <a:xfrm flipH="1" rot="10800000">
            <a:off x="6878950" y="1679825"/>
            <a:ext cx="1207200" cy="25200"/>
          </a:xfrm>
          <a:prstGeom prst="straightConnector1">
            <a:avLst/>
          </a:prstGeom>
          <a:noFill/>
          <a:ln cap="flat" cmpd="sng" w="28575">
            <a:solidFill>
              <a:srgbClr val="CCCCCC"/>
            </a:solidFill>
            <a:prstDash val="solid"/>
            <a:round/>
            <a:headEnd len="sm" w="sm" type="none"/>
            <a:tailEnd len="med" w="med" type="triangle"/>
          </a:ln>
        </p:spPr>
      </p:cxnSp>
      <p:sp>
        <p:nvSpPr>
          <p:cNvPr id="111" name="Google Shape;111;p7"/>
          <p:cNvSpPr txBox="1"/>
          <p:nvPr/>
        </p:nvSpPr>
        <p:spPr>
          <a:xfrm>
            <a:off x="8161700" y="1554125"/>
            <a:ext cx="855300" cy="37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1" i="0" lang="es" sz="2300" u="none" cap="none" strike="noStrike">
                <a:solidFill>
                  <a:schemeClr val="accent3"/>
                </a:solidFill>
                <a:latin typeface="Amatic SC"/>
                <a:ea typeface="Amatic SC"/>
                <a:cs typeface="Amatic SC"/>
                <a:sym typeface="Amatic SC"/>
              </a:rPr>
              <a:t>RUBIA</a:t>
            </a:r>
            <a:endParaRPr b="1" i="0" sz="2300" u="none" cap="none" strike="noStrike">
              <a:solidFill>
                <a:schemeClr val="accent3"/>
              </a:solidFill>
              <a:latin typeface="Amatic SC"/>
              <a:ea typeface="Amatic SC"/>
              <a:cs typeface="Amatic SC"/>
              <a:sym typeface="Amatic SC"/>
            </a:endParaRPr>
          </a:p>
        </p:txBody>
      </p:sp>
      <p:cxnSp>
        <p:nvCxnSpPr>
          <p:cNvPr id="112" name="Google Shape;112;p7"/>
          <p:cNvCxnSpPr/>
          <p:nvPr/>
        </p:nvCxnSpPr>
        <p:spPr>
          <a:xfrm flipH="1" rot="10800000">
            <a:off x="7080175" y="2585250"/>
            <a:ext cx="905400" cy="498600"/>
          </a:xfrm>
          <a:prstGeom prst="straightConnector1">
            <a:avLst/>
          </a:prstGeom>
          <a:noFill/>
          <a:ln cap="flat" cmpd="sng" w="28575">
            <a:solidFill>
              <a:srgbClr val="B7B7B7"/>
            </a:solidFill>
            <a:prstDash val="solid"/>
            <a:round/>
            <a:headEnd len="sm" w="sm" type="none"/>
            <a:tailEnd len="med" w="med" type="triangle"/>
          </a:ln>
        </p:spPr>
      </p:cxnSp>
      <p:sp>
        <p:nvSpPr>
          <p:cNvPr id="113" name="Google Shape;113;p7"/>
          <p:cNvSpPr txBox="1"/>
          <p:nvPr/>
        </p:nvSpPr>
        <p:spPr>
          <a:xfrm>
            <a:off x="7977000" y="2447000"/>
            <a:ext cx="855300" cy="37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s" sz="2000" u="none" cap="none" strike="noStrike">
                <a:solidFill>
                  <a:schemeClr val="accent3"/>
                </a:solidFill>
                <a:latin typeface="Amatic SC"/>
                <a:ea typeface="Amatic SC"/>
                <a:cs typeface="Amatic SC"/>
                <a:sym typeface="Amatic SC"/>
              </a:rPr>
              <a:t>DELGADA</a:t>
            </a:r>
            <a:endParaRPr b="1" i="0" sz="2000" u="none" cap="none" strike="noStrike">
              <a:solidFill>
                <a:schemeClr val="accent3"/>
              </a:solidFill>
              <a:latin typeface="Amatic SC"/>
              <a:ea typeface="Amatic SC"/>
              <a:cs typeface="Amatic SC"/>
              <a:sym typeface="Amatic SC"/>
            </a:endParaRPr>
          </a:p>
        </p:txBody>
      </p:sp>
      <p:cxnSp>
        <p:nvCxnSpPr>
          <p:cNvPr id="114" name="Google Shape;114;p7"/>
          <p:cNvCxnSpPr/>
          <p:nvPr/>
        </p:nvCxnSpPr>
        <p:spPr>
          <a:xfrm flipH="1">
            <a:off x="5495675" y="2824275"/>
            <a:ext cx="440100" cy="465300"/>
          </a:xfrm>
          <a:prstGeom prst="straightConnector1">
            <a:avLst/>
          </a:prstGeom>
          <a:noFill/>
          <a:ln cap="flat" cmpd="sng" w="28575">
            <a:solidFill>
              <a:srgbClr val="D9D9D9"/>
            </a:solidFill>
            <a:prstDash val="solid"/>
            <a:round/>
            <a:headEnd len="sm" w="sm" type="none"/>
            <a:tailEnd len="med" w="med" type="triangle"/>
          </a:ln>
        </p:spPr>
      </p:cxnSp>
      <p:sp>
        <p:nvSpPr>
          <p:cNvPr id="115" name="Google Shape;115;p7"/>
          <p:cNvSpPr txBox="1"/>
          <p:nvPr/>
        </p:nvSpPr>
        <p:spPr>
          <a:xfrm>
            <a:off x="4678200" y="3352450"/>
            <a:ext cx="1043700" cy="49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1" i="0" lang="es" sz="2300" u="none" cap="none" strike="noStrike">
                <a:solidFill>
                  <a:schemeClr val="accent3"/>
                </a:solidFill>
                <a:latin typeface="Amatic SC"/>
                <a:ea typeface="Amatic SC"/>
                <a:cs typeface="Amatic SC"/>
                <a:sym typeface="Amatic SC"/>
              </a:rPr>
              <a:t>PIEL CLARA</a:t>
            </a:r>
            <a:endParaRPr b="1" i="0" sz="2300" u="none" cap="none" strike="noStrike">
              <a:solidFill>
                <a:schemeClr val="accent3"/>
              </a:solidFill>
              <a:latin typeface="Amatic SC"/>
              <a:ea typeface="Amatic SC"/>
              <a:cs typeface="Amatic SC"/>
              <a:sym typeface="Amatic S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119" name="Shape 119"/>
        <p:cNvGrpSpPr/>
        <p:nvPr/>
      </p:nvGrpSpPr>
      <p:grpSpPr>
        <a:xfrm>
          <a:off x="0" y="0"/>
          <a:ext cx="0" cy="0"/>
          <a:chOff x="0" y="0"/>
          <a:chExt cx="0" cy="0"/>
        </a:xfrm>
      </p:grpSpPr>
      <p:sp>
        <p:nvSpPr>
          <p:cNvPr id="120" name="Google Shape;120;p8"/>
          <p:cNvSpPr txBox="1"/>
          <p:nvPr>
            <p:ph idx="2" type="body"/>
          </p:nvPr>
        </p:nvSpPr>
        <p:spPr>
          <a:xfrm>
            <a:off x="4832400" y="1234050"/>
            <a:ext cx="3999900" cy="3334800"/>
          </a:xfrm>
          <a:prstGeom prst="rect">
            <a:avLst/>
          </a:prstGeom>
          <a:solidFill>
            <a:schemeClr val="accent3"/>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s" sz="2400">
                <a:solidFill>
                  <a:srgbClr val="EFEFEF"/>
                </a:solidFill>
                <a:latin typeface="Amatic SC"/>
                <a:ea typeface="Amatic SC"/>
                <a:cs typeface="Amatic SC"/>
                <a:sym typeface="Amatic SC"/>
              </a:rPr>
              <a:t>PSICOLÓGICA</a:t>
            </a:r>
            <a:endParaRPr b="1" sz="2400">
              <a:solidFill>
                <a:srgbClr val="EFEFEF"/>
              </a:solidFill>
              <a:latin typeface="Amatic SC"/>
              <a:ea typeface="Amatic SC"/>
              <a:cs typeface="Amatic SC"/>
              <a:sym typeface="Amatic SC"/>
            </a:endParaRPr>
          </a:p>
          <a:p>
            <a:pPr indent="0" lvl="0" marL="0" rtl="0" algn="l">
              <a:lnSpc>
                <a:spcPct val="115000"/>
              </a:lnSpc>
              <a:spcBef>
                <a:spcPts val="1600"/>
              </a:spcBef>
              <a:spcAft>
                <a:spcPts val="1600"/>
              </a:spcAft>
              <a:buSzPts val="1400"/>
              <a:buNone/>
            </a:pPr>
            <a:r>
              <a:rPr b="1" lang="es" sz="2400">
                <a:solidFill>
                  <a:srgbClr val="EFEFEF"/>
                </a:solidFill>
                <a:latin typeface="Amatic SC"/>
                <a:ea typeface="Amatic SC"/>
                <a:cs typeface="Amatic SC"/>
                <a:sym typeface="Amatic SC"/>
              </a:rPr>
              <a:t>MIENTRAS QUE LA DESCRIPCIÓN SICOLÓGICA SE BASA PRINCIPALMENTE EN LA PERSONALIDAD DEL PERSONAJE, EN SUS EMOCIONES Y SENTIMIENTOS, EN LA PERCEPCIÓN QUE PODEMOS TENER DE ESTE SEGÚN SU ACTUAR DENTRO DE LOS ACONTECIMIENTOS</a:t>
            </a:r>
            <a:endParaRPr b="1" sz="2400">
              <a:solidFill>
                <a:srgbClr val="EFEFEF"/>
              </a:solidFill>
              <a:latin typeface="Amatic SC"/>
              <a:ea typeface="Amatic SC"/>
              <a:cs typeface="Amatic SC"/>
              <a:sym typeface="Amatic SC"/>
            </a:endParaRPr>
          </a:p>
        </p:txBody>
      </p:sp>
      <p:pic>
        <p:nvPicPr>
          <p:cNvPr descr="La casa de papel': ¿Por qué decidieron que Rio fuera el detenido ..." id="121" name="Google Shape;121;p8"/>
          <p:cNvPicPr preferRelativeResize="0"/>
          <p:nvPr/>
        </p:nvPicPr>
        <p:blipFill rotWithShape="1">
          <a:blip r:embed="rId3">
            <a:alphaModFix/>
          </a:blip>
          <a:srcRect b="0" l="0" r="0" t="0"/>
          <a:stretch/>
        </p:blipFill>
        <p:spPr>
          <a:xfrm>
            <a:off x="273088" y="1756125"/>
            <a:ext cx="4077124" cy="2290650"/>
          </a:xfrm>
          <a:prstGeom prst="rect">
            <a:avLst/>
          </a:prstGeom>
          <a:noFill/>
          <a:ln>
            <a:noFill/>
          </a:ln>
        </p:spPr>
      </p:pic>
      <p:cxnSp>
        <p:nvCxnSpPr>
          <p:cNvPr id="122" name="Google Shape;122;p8"/>
          <p:cNvCxnSpPr/>
          <p:nvPr/>
        </p:nvCxnSpPr>
        <p:spPr>
          <a:xfrm rot="10800000">
            <a:off x="1886200" y="2678650"/>
            <a:ext cx="704400" cy="0"/>
          </a:xfrm>
          <a:prstGeom prst="straightConnector1">
            <a:avLst/>
          </a:prstGeom>
          <a:noFill/>
          <a:ln cap="flat" cmpd="sng" w="28575">
            <a:solidFill>
              <a:srgbClr val="D9D9D9"/>
            </a:solidFill>
            <a:prstDash val="solid"/>
            <a:round/>
            <a:headEnd len="sm" w="sm" type="none"/>
            <a:tailEnd len="med" w="med" type="triangle"/>
          </a:ln>
        </p:spPr>
      </p:cxnSp>
      <p:cxnSp>
        <p:nvCxnSpPr>
          <p:cNvPr id="123" name="Google Shape;123;p8"/>
          <p:cNvCxnSpPr/>
          <p:nvPr/>
        </p:nvCxnSpPr>
        <p:spPr>
          <a:xfrm rot="10800000">
            <a:off x="1974250" y="2212850"/>
            <a:ext cx="528300" cy="12600"/>
          </a:xfrm>
          <a:prstGeom prst="straightConnector1">
            <a:avLst/>
          </a:prstGeom>
          <a:noFill/>
          <a:ln cap="flat" cmpd="sng" w="28575">
            <a:solidFill>
              <a:srgbClr val="D9D9D9"/>
            </a:solidFill>
            <a:prstDash val="solid"/>
            <a:round/>
            <a:headEnd len="sm" w="sm" type="none"/>
            <a:tailEnd len="med" w="med" type="triangle"/>
          </a:ln>
        </p:spPr>
      </p:cxnSp>
      <p:cxnSp>
        <p:nvCxnSpPr>
          <p:cNvPr id="124" name="Google Shape;124;p8"/>
          <p:cNvCxnSpPr/>
          <p:nvPr/>
        </p:nvCxnSpPr>
        <p:spPr>
          <a:xfrm rot="10800000">
            <a:off x="1924000" y="3018150"/>
            <a:ext cx="628800" cy="25200"/>
          </a:xfrm>
          <a:prstGeom prst="straightConnector1">
            <a:avLst/>
          </a:prstGeom>
          <a:noFill/>
          <a:ln cap="flat" cmpd="sng" w="28575">
            <a:solidFill>
              <a:srgbClr val="999999"/>
            </a:solidFill>
            <a:prstDash val="solid"/>
            <a:round/>
            <a:headEnd len="sm" w="sm" type="none"/>
            <a:tailEnd len="med" w="med" type="triangle"/>
          </a:ln>
        </p:spPr>
      </p:cxnSp>
      <p:sp>
        <p:nvSpPr>
          <p:cNvPr id="125" name="Google Shape;125;p8"/>
          <p:cNvSpPr txBox="1"/>
          <p:nvPr/>
        </p:nvSpPr>
        <p:spPr>
          <a:xfrm>
            <a:off x="855250" y="1974350"/>
            <a:ext cx="1194600" cy="36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s" sz="2400" u="none" cap="none" strike="noStrike">
                <a:solidFill>
                  <a:srgbClr val="D9D9D9"/>
                </a:solidFill>
                <a:latin typeface="Amatic SC"/>
                <a:ea typeface="Amatic SC"/>
                <a:cs typeface="Amatic SC"/>
                <a:sym typeface="Amatic SC"/>
              </a:rPr>
              <a:t>feliz</a:t>
            </a:r>
            <a:endParaRPr b="1" i="0" sz="2400" u="none" cap="none" strike="noStrike">
              <a:solidFill>
                <a:srgbClr val="D9D9D9"/>
              </a:solidFill>
              <a:latin typeface="Amatic SC"/>
              <a:ea typeface="Amatic SC"/>
              <a:cs typeface="Amatic SC"/>
              <a:sym typeface="Amatic SC"/>
            </a:endParaRPr>
          </a:p>
        </p:txBody>
      </p:sp>
      <p:sp>
        <p:nvSpPr>
          <p:cNvPr id="126" name="Google Shape;126;p8"/>
          <p:cNvSpPr txBox="1"/>
          <p:nvPr/>
        </p:nvSpPr>
        <p:spPr>
          <a:xfrm>
            <a:off x="653925" y="2433450"/>
            <a:ext cx="11067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s" sz="1800" u="none" cap="none" strike="noStrike">
                <a:solidFill>
                  <a:srgbClr val="CCCCCC"/>
                </a:solidFill>
                <a:latin typeface="Amatic SC"/>
                <a:ea typeface="Amatic SC"/>
                <a:cs typeface="Amatic SC"/>
                <a:sym typeface="Amatic SC"/>
              </a:rPr>
              <a:t>emocionado</a:t>
            </a:r>
            <a:endParaRPr b="1" i="0" sz="1800" u="none" cap="none" strike="noStrike">
              <a:solidFill>
                <a:srgbClr val="CCCCCC"/>
              </a:solidFill>
              <a:latin typeface="Amatic SC"/>
              <a:ea typeface="Amatic SC"/>
              <a:cs typeface="Amatic SC"/>
              <a:sym typeface="Amatic SC"/>
            </a:endParaRPr>
          </a:p>
        </p:txBody>
      </p:sp>
      <p:sp>
        <p:nvSpPr>
          <p:cNvPr id="127" name="Google Shape;127;p8"/>
          <p:cNvSpPr txBox="1"/>
          <p:nvPr/>
        </p:nvSpPr>
        <p:spPr>
          <a:xfrm>
            <a:off x="698025" y="2804350"/>
            <a:ext cx="1018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s" sz="2400" u="none" cap="none" strike="noStrike">
                <a:solidFill>
                  <a:srgbClr val="CCCCCC"/>
                </a:solidFill>
                <a:latin typeface="Amatic SC"/>
                <a:ea typeface="Amatic SC"/>
                <a:cs typeface="Amatic SC"/>
                <a:sym typeface="Amatic SC"/>
              </a:rPr>
              <a:t>alegre</a:t>
            </a:r>
            <a:endParaRPr b="1" i="0" sz="2400" u="none" cap="none" strike="noStrike">
              <a:solidFill>
                <a:srgbClr val="CCCCCC"/>
              </a:solidFill>
              <a:latin typeface="Amatic SC"/>
              <a:ea typeface="Amatic SC"/>
              <a:cs typeface="Amatic SC"/>
              <a:sym typeface="Amatic S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131" name="Shape 131"/>
        <p:cNvGrpSpPr/>
        <p:nvPr/>
      </p:nvGrpSpPr>
      <p:grpSpPr>
        <a:xfrm>
          <a:off x="0" y="0"/>
          <a:ext cx="0" cy="0"/>
          <a:chOff x="0" y="0"/>
          <a:chExt cx="0" cy="0"/>
        </a:xfrm>
      </p:grpSpPr>
      <p:sp>
        <p:nvSpPr>
          <p:cNvPr id="132" name="Google Shape;132;p9"/>
          <p:cNvSpPr txBox="1"/>
          <p:nvPr>
            <p:ph idx="1" type="body"/>
          </p:nvPr>
        </p:nvSpPr>
        <p:spPr>
          <a:xfrm>
            <a:off x="311700" y="567525"/>
            <a:ext cx="8520600" cy="1947600"/>
          </a:xfrm>
          <a:prstGeom prst="rect">
            <a:avLst/>
          </a:prstGeom>
          <a:solidFill>
            <a:schemeClr val="accent3"/>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s" sz="2400">
                <a:solidFill>
                  <a:srgbClr val="D9D9D9"/>
                </a:solidFill>
                <a:latin typeface="Amatic SC"/>
                <a:ea typeface="Amatic SC"/>
                <a:cs typeface="Amatic SC"/>
                <a:sym typeface="Amatic SC"/>
              </a:rPr>
              <a:t>retrato</a:t>
            </a:r>
            <a:endParaRPr b="1" sz="2400">
              <a:solidFill>
                <a:srgbClr val="D9D9D9"/>
              </a:solidFill>
              <a:latin typeface="Amatic SC"/>
              <a:ea typeface="Amatic SC"/>
              <a:cs typeface="Amatic SC"/>
              <a:sym typeface="Amatic SC"/>
            </a:endParaRPr>
          </a:p>
          <a:p>
            <a:pPr indent="0" lvl="0" marL="0" rtl="0" algn="l">
              <a:lnSpc>
                <a:spcPct val="115000"/>
              </a:lnSpc>
              <a:spcBef>
                <a:spcPts val="1600"/>
              </a:spcBef>
              <a:spcAft>
                <a:spcPts val="1600"/>
              </a:spcAft>
              <a:buSzPts val="1400"/>
              <a:buNone/>
            </a:pPr>
            <a:r>
              <a:rPr b="1" lang="es" sz="2400">
                <a:solidFill>
                  <a:srgbClr val="D9D9D9"/>
                </a:solidFill>
                <a:latin typeface="Amatic SC"/>
                <a:ea typeface="Amatic SC"/>
                <a:cs typeface="Amatic SC"/>
                <a:sym typeface="Amatic SC"/>
              </a:rPr>
              <a:t>este tipo de descripción, engloba ambas perspectivas anteriores, dado que es una mezcla entre sí. cuando hablamos de retrato, podemos incluir en él características físicas y sicológicas de nuestros personajes al mismo tiempo.</a:t>
            </a:r>
            <a:endParaRPr b="1" sz="2400">
              <a:solidFill>
                <a:srgbClr val="D9D9D9"/>
              </a:solidFill>
              <a:latin typeface="Amatic SC"/>
              <a:ea typeface="Amatic SC"/>
              <a:cs typeface="Amatic SC"/>
              <a:sym typeface="Amatic SC"/>
            </a:endParaRPr>
          </a:p>
        </p:txBody>
      </p:sp>
      <p:pic>
        <p:nvPicPr>
          <p:cNvPr descr="Teoría que asegura que el Burro de 'Shrek' era un humano antes ..." id="133" name="Google Shape;133;p9"/>
          <p:cNvPicPr preferRelativeResize="0"/>
          <p:nvPr/>
        </p:nvPicPr>
        <p:blipFill rotWithShape="1">
          <a:blip r:embed="rId3">
            <a:alphaModFix/>
          </a:blip>
          <a:srcRect b="0" l="0" r="0" t="0"/>
          <a:stretch/>
        </p:blipFill>
        <p:spPr>
          <a:xfrm>
            <a:off x="2159975" y="2858300"/>
            <a:ext cx="4824051" cy="1947599"/>
          </a:xfrm>
          <a:prstGeom prst="rect">
            <a:avLst/>
          </a:prstGeom>
          <a:noFill/>
          <a:ln>
            <a:noFill/>
          </a:ln>
        </p:spPr>
      </p:pic>
      <p:cxnSp>
        <p:nvCxnSpPr>
          <p:cNvPr id="134" name="Google Shape;134;p9"/>
          <p:cNvCxnSpPr/>
          <p:nvPr/>
        </p:nvCxnSpPr>
        <p:spPr>
          <a:xfrm flipH="1" rot="10800000">
            <a:off x="4791375" y="3043375"/>
            <a:ext cx="364800" cy="138300"/>
          </a:xfrm>
          <a:prstGeom prst="straightConnector1">
            <a:avLst/>
          </a:prstGeom>
          <a:noFill/>
          <a:ln cap="flat" cmpd="sng" w="28575">
            <a:solidFill>
              <a:srgbClr val="CCCCCC"/>
            </a:solidFill>
            <a:prstDash val="solid"/>
            <a:round/>
            <a:headEnd len="sm" w="sm" type="none"/>
            <a:tailEnd len="med" w="med" type="triangle"/>
          </a:ln>
        </p:spPr>
      </p:cxnSp>
      <p:cxnSp>
        <p:nvCxnSpPr>
          <p:cNvPr id="135" name="Google Shape;135;p9"/>
          <p:cNvCxnSpPr/>
          <p:nvPr/>
        </p:nvCxnSpPr>
        <p:spPr>
          <a:xfrm flipH="1" rot="10800000">
            <a:off x="5130925" y="3521325"/>
            <a:ext cx="352200" cy="100500"/>
          </a:xfrm>
          <a:prstGeom prst="straightConnector1">
            <a:avLst/>
          </a:prstGeom>
          <a:noFill/>
          <a:ln cap="flat" cmpd="sng" w="28575">
            <a:solidFill>
              <a:srgbClr val="CCCCCC"/>
            </a:solidFill>
            <a:prstDash val="solid"/>
            <a:round/>
            <a:headEnd len="sm" w="sm" type="none"/>
            <a:tailEnd len="med" w="med" type="triangle"/>
          </a:ln>
        </p:spPr>
      </p:cxnSp>
      <p:cxnSp>
        <p:nvCxnSpPr>
          <p:cNvPr id="136" name="Google Shape;136;p9"/>
          <p:cNvCxnSpPr/>
          <p:nvPr/>
        </p:nvCxnSpPr>
        <p:spPr>
          <a:xfrm>
            <a:off x="5306975" y="3999100"/>
            <a:ext cx="414900" cy="37800"/>
          </a:xfrm>
          <a:prstGeom prst="straightConnector1">
            <a:avLst/>
          </a:prstGeom>
          <a:noFill/>
          <a:ln cap="flat" cmpd="sng" w="28575">
            <a:solidFill>
              <a:srgbClr val="CCCCCC"/>
            </a:solidFill>
            <a:prstDash val="solid"/>
            <a:round/>
            <a:headEnd len="sm" w="sm" type="none"/>
            <a:tailEnd len="med" w="med" type="triangle"/>
          </a:ln>
        </p:spPr>
      </p:cxnSp>
      <p:cxnSp>
        <p:nvCxnSpPr>
          <p:cNvPr id="137" name="Google Shape;137;p9"/>
          <p:cNvCxnSpPr/>
          <p:nvPr/>
        </p:nvCxnSpPr>
        <p:spPr>
          <a:xfrm rot="10800000">
            <a:off x="3269550" y="3646900"/>
            <a:ext cx="390000" cy="37800"/>
          </a:xfrm>
          <a:prstGeom prst="straightConnector1">
            <a:avLst/>
          </a:prstGeom>
          <a:noFill/>
          <a:ln cap="flat" cmpd="sng" w="28575">
            <a:solidFill>
              <a:srgbClr val="CCCCCC"/>
            </a:solidFill>
            <a:prstDash val="solid"/>
            <a:round/>
            <a:headEnd len="sm" w="sm" type="none"/>
            <a:tailEnd len="med" w="med" type="triangle"/>
          </a:ln>
        </p:spPr>
      </p:cxnSp>
      <p:sp>
        <p:nvSpPr>
          <p:cNvPr id="138" name="Google Shape;138;p9"/>
          <p:cNvSpPr txBox="1"/>
          <p:nvPr/>
        </p:nvSpPr>
        <p:spPr>
          <a:xfrm>
            <a:off x="5256675" y="2766675"/>
            <a:ext cx="1131900" cy="41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s" sz="2400" u="none" cap="none" strike="noStrike">
                <a:solidFill>
                  <a:srgbClr val="D9D9D9"/>
                </a:solidFill>
                <a:latin typeface="Amatic SC"/>
                <a:ea typeface="Amatic SC"/>
                <a:cs typeface="Amatic SC"/>
                <a:sym typeface="Amatic SC"/>
              </a:rPr>
              <a:t>gris</a:t>
            </a:r>
            <a:endParaRPr b="1" i="0" sz="2400" u="none" cap="none" strike="noStrike">
              <a:solidFill>
                <a:srgbClr val="D9D9D9"/>
              </a:solidFill>
              <a:latin typeface="Amatic SC"/>
              <a:ea typeface="Amatic SC"/>
              <a:cs typeface="Amatic SC"/>
              <a:sym typeface="Amatic SC"/>
            </a:endParaRPr>
          </a:p>
        </p:txBody>
      </p:sp>
      <p:sp>
        <p:nvSpPr>
          <p:cNvPr id="139" name="Google Shape;139;p9"/>
          <p:cNvSpPr txBox="1"/>
          <p:nvPr/>
        </p:nvSpPr>
        <p:spPr>
          <a:xfrm>
            <a:off x="5483125" y="3194325"/>
            <a:ext cx="1068900" cy="327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s" sz="2400" u="none" cap="none" strike="noStrike">
                <a:solidFill>
                  <a:srgbClr val="D9D9D9"/>
                </a:solidFill>
                <a:latin typeface="Amatic SC"/>
                <a:ea typeface="Amatic SC"/>
                <a:cs typeface="Amatic SC"/>
                <a:sym typeface="Amatic SC"/>
              </a:rPr>
              <a:t>amistoso</a:t>
            </a:r>
            <a:endParaRPr b="1" i="0" sz="2400" u="none" cap="none" strike="noStrike">
              <a:solidFill>
                <a:srgbClr val="D9D9D9"/>
              </a:solidFill>
              <a:latin typeface="Amatic SC"/>
              <a:ea typeface="Amatic SC"/>
              <a:cs typeface="Amatic SC"/>
              <a:sym typeface="Amatic SC"/>
            </a:endParaRPr>
          </a:p>
        </p:txBody>
      </p:sp>
      <p:sp>
        <p:nvSpPr>
          <p:cNvPr id="140" name="Google Shape;140;p9"/>
          <p:cNvSpPr txBox="1"/>
          <p:nvPr/>
        </p:nvSpPr>
        <p:spPr>
          <a:xfrm>
            <a:off x="5721875" y="3810550"/>
            <a:ext cx="1068900" cy="41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s" sz="1800" u="none" cap="none" strike="noStrike">
                <a:solidFill>
                  <a:srgbClr val="D9D9D9"/>
                </a:solidFill>
                <a:latin typeface="Amatic SC"/>
                <a:ea typeface="Amatic SC"/>
                <a:cs typeface="Amatic SC"/>
                <a:sym typeface="Amatic SC"/>
              </a:rPr>
              <a:t>parlanchín</a:t>
            </a:r>
            <a:endParaRPr b="1" i="0" sz="1800" u="none" cap="none" strike="noStrike">
              <a:solidFill>
                <a:srgbClr val="D9D9D9"/>
              </a:solidFill>
              <a:latin typeface="Amatic SC"/>
              <a:ea typeface="Amatic SC"/>
              <a:cs typeface="Amatic SC"/>
              <a:sym typeface="Amatic SC"/>
            </a:endParaRPr>
          </a:p>
        </p:txBody>
      </p:sp>
      <p:sp>
        <p:nvSpPr>
          <p:cNvPr id="141" name="Google Shape;141;p9"/>
          <p:cNvSpPr txBox="1"/>
          <p:nvPr/>
        </p:nvSpPr>
        <p:spPr>
          <a:xfrm>
            <a:off x="2200775" y="3345150"/>
            <a:ext cx="1068900" cy="327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s" sz="1800" u="none" cap="none" strike="noStrike">
                <a:solidFill>
                  <a:srgbClr val="D9D9D9"/>
                </a:solidFill>
                <a:latin typeface="Amatic SC"/>
                <a:ea typeface="Amatic SC"/>
                <a:cs typeface="Amatic SC"/>
                <a:sym typeface="Amatic SC"/>
              </a:rPr>
              <a:t>orejas largas</a:t>
            </a:r>
            <a:endParaRPr b="1" i="0" sz="1800" u="none" cap="none" strike="noStrike">
              <a:solidFill>
                <a:srgbClr val="D9D9D9"/>
              </a:solidFill>
              <a:latin typeface="Amatic SC"/>
              <a:ea typeface="Amatic SC"/>
              <a:cs typeface="Amatic SC"/>
              <a:sym typeface="Amatic SC"/>
            </a:endParaRPr>
          </a:p>
        </p:txBody>
      </p:sp>
    </p:spTree>
  </p:cSld>
  <p:clrMapOvr>
    <a:masterClrMapping/>
  </p:clrMapOvr>
</p:sld>
</file>

<file path=ppt/theme/theme1.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