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3" r:id="rId4"/>
    <p:sldId id="264" r:id="rId5"/>
    <p:sldId id="265" r:id="rId6"/>
    <p:sldId id="274" r:id="rId7"/>
    <p:sldId id="267" r:id="rId8"/>
    <p:sldId id="268" r:id="rId9"/>
    <p:sldId id="269" r:id="rId10"/>
    <p:sldId id="275" r:id="rId11"/>
    <p:sldId id="271" r:id="rId12"/>
    <p:sldId id="272"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33"/>
  </p:normalViewPr>
  <p:slideViewPr>
    <p:cSldViewPr snapToGrid="0" snapToObjects="1">
      <p:cViewPr>
        <p:scale>
          <a:sx n="78" d="100"/>
          <a:sy n="78" d="100"/>
        </p:scale>
        <p:origin x="-3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22F38D-FA9E-964E-97D0-12D478CE67E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25C900E0-C601-904F-9B80-ABBA23F1D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9E6DA97B-29B2-224A-8499-308318453187}"/>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800E3B10-7DA6-E243-BC84-1BAA8D62580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5EA6E26-BC0A-104F-BBB9-0ACC3ECCF6F3}"/>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23895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C080C4-4AB9-8343-BD38-E9B08F769B4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BC2A306B-DCD9-B540-9193-2937EC9A783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70447948-9B46-454B-9C3D-E2B1ADE93180}"/>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2EA47813-3F50-174E-B679-54F60CA2D1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778285D0-D077-3145-91A9-72667DCCA34E}"/>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225789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194EE15-D28A-5247-8F4D-43D275E1282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886AD995-DFCA-5242-A40D-FFE08E655BB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D383AC38-A413-934E-A4DA-6E07D702C0C1}"/>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A7187CC0-9261-5649-BA1A-6BDE52B08FF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81610D79-370C-A54D-96B3-626F4238462F}"/>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316488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1B6224-B1CB-CC40-A671-13A576E690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09694B3-A8AB-6747-A26E-9080F7F6AA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B7A8B2B-36A0-A24D-8AAC-210C192F7485}"/>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117F4662-4495-414C-A2F2-732F2547F4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3AB013A2-65F7-9845-BD5E-535B124A29A3}"/>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11008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8B6F53-09F6-554C-9D0D-B38E66375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6F4673E4-0AB1-EE46-9F34-88F5CDCB9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35D722F-568A-CD41-A7EA-464EF6A52F2B}"/>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F2621F64-9F09-3F4D-98B3-FAF5B2A4D9F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2CAD2A7-2A18-A64D-BF57-052DF579063E}"/>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185954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635610-6AD3-D74B-9CD5-276B9452A55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8A8D7F5-C925-0947-8F47-6B0D57156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D8877F41-C6C9-064A-9987-B4AC3A16147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5FAB8587-2575-1A4A-9FA5-25DBC364866E}"/>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C8D3F4B0-7583-1A4D-941C-7728073ACC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C57D1C02-3074-2F4E-9AAD-E1BCD1190708}"/>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344380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35D158-ADCC-344C-B010-B258D48F3F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4517E09C-B6A8-CD41-A461-20A2601D8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238434F-C356-0F47-A692-09043A7338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7278FA81-4BC4-3942-8183-5FD96C57F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90A4CD3-AD8A-B647-A0CC-3567A8526A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4CE91D65-F3B9-864D-89C7-C57470A9E592}"/>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8" name="Marcador de pie de página 7">
            <a:extLst>
              <a:ext uri="{FF2B5EF4-FFF2-40B4-BE49-F238E27FC236}">
                <a16:creationId xmlns:a16="http://schemas.microsoft.com/office/drawing/2014/main" xmlns="" id="{E5D462E0-DE17-7D4B-AA56-3DA21B75352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A71C884F-5763-1F49-8149-8E2596C67E16}"/>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18047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1D87E2-E89C-9347-94D7-DE2BDBBD7D1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6AC17681-EAFB-DC43-99FE-62ACE1D9157A}"/>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4" name="Marcador de pie de página 3">
            <a:extLst>
              <a:ext uri="{FF2B5EF4-FFF2-40B4-BE49-F238E27FC236}">
                <a16:creationId xmlns:a16="http://schemas.microsoft.com/office/drawing/2014/main" xmlns="" id="{87F20DA7-650E-4847-AB17-763B6B300CB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223AC8A6-C513-A144-B8DC-3D558F545A6B}"/>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2747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31D99B6-01FD-E94A-A6D6-8DC16EC7348A}"/>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3" name="Marcador de pie de página 2">
            <a:extLst>
              <a:ext uri="{FF2B5EF4-FFF2-40B4-BE49-F238E27FC236}">
                <a16:creationId xmlns:a16="http://schemas.microsoft.com/office/drawing/2014/main" xmlns="" id="{AD62EEF2-87A9-134A-93D8-1C85483917B0}"/>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4CBC5E9F-D4E3-3B42-9021-FC3DD36C3912}"/>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327708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036F9E-A11C-1F45-A7B2-48B9CF9AAD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17BF7D5-9EEE-7C4F-9E15-B74E517B2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0277E9D0-5CB4-AB46-82E2-CB743A575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EF71FD5-0FA8-864E-B4A3-4140786EFE7F}"/>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39985543-FBCB-A842-B7B1-9C3774FF593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1649BBED-3130-FB4C-BE00-4A9B31915F6E}"/>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388393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6D3BE1-59FA-644D-B2A6-19FB9A6289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C806637A-643D-F141-A391-018EEA6B9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974CD7BD-990D-1A40-99C7-38D99CD13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4B68761-60D8-4444-9707-981BA6D26322}"/>
              </a:ext>
            </a:extLst>
          </p:cNvPr>
          <p:cNvSpPr>
            <a:spLocks noGrp="1"/>
          </p:cNvSpPr>
          <p:nvPr>
            <p:ph type="dt" sz="half" idx="10"/>
          </p:nvPr>
        </p:nvSpPr>
        <p:spPr/>
        <p:txBody>
          <a:bodyPr/>
          <a:lstStyle/>
          <a:p>
            <a:fld id="{83F65F3A-1FE9-EA4E-82DE-383762944A24}" type="datetimeFigureOut">
              <a:rPr lang="es-CL" smtClean="0"/>
              <a:t>29-04-2020</a:t>
            </a:fld>
            <a:endParaRPr lang="es-CL"/>
          </a:p>
        </p:txBody>
      </p:sp>
      <p:sp>
        <p:nvSpPr>
          <p:cNvPr id="6" name="Marcador de pie de página 5">
            <a:extLst>
              <a:ext uri="{FF2B5EF4-FFF2-40B4-BE49-F238E27FC236}">
                <a16:creationId xmlns:a16="http://schemas.microsoft.com/office/drawing/2014/main" xmlns="" id="{9CD4B34B-7D8E-3A41-9E07-4013D440F68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63C4D6D-5678-9D43-B927-02E9027D9106}"/>
              </a:ext>
            </a:extLst>
          </p:cNvPr>
          <p:cNvSpPr>
            <a:spLocks noGrp="1"/>
          </p:cNvSpPr>
          <p:nvPr>
            <p:ph type="sldNum" sz="quarter" idx="12"/>
          </p:nvPr>
        </p:nvSpPr>
        <p:spPr/>
        <p:txBody>
          <a:bodyPr/>
          <a:lstStyle/>
          <a:p>
            <a:fld id="{14AC64A8-10CB-CF41-A06D-66522DC03DF2}" type="slidenum">
              <a:rPr lang="es-CL" smtClean="0"/>
              <a:t>‹Nº›</a:t>
            </a:fld>
            <a:endParaRPr lang="es-CL"/>
          </a:p>
        </p:txBody>
      </p:sp>
    </p:spTree>
    <p:extLst>
      <p:ext uri="{BB962C8B-B14F-4D97-AF65-F5344CB8AC3E}">
        <p14:creationId xmlns:p14="http://schemas.microsoft.com/office/powerpoint/2010/main" val="317149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E1CBEDF-53A8-0449-9C6D-BC20612E3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A7D2A9C-A6AD-F143-AB09-43FCA480E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4149E28E-DD79-4F48-8776-3144DF14F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65F3A-1FE9-EA4E-82DE-383762944A24}" type="datetimeFigureOut">
              <a:rPr lang="es-CL" smtClean="0"/>
              <a:t>29-04-2020</a:t>
            </a:fld>
            <a:endParaRPr lang="es-CL"/>
          </a:p>
        </p:txBody>
      </p:sp>
      <p:sp>
        <p:nvSpPr>
          <p:cNvPr id="5" name="Marcador de pie de página 4">
            <a:extLst>
              <a:ext uri="{FF2B5EF4-FFF2-40B4-BE49-F238E27FC236}">
                <a16:creationId xmlns:a16="http://schemas.microsoft.com/office/drawing/2014/main" xmlns="" id="{C258538E-C429-394A-BDDD-76D8FD81D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EF5B817D-4360-BF40-B2EF-E24235B1C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C64A8-10CB-CF41-A06D-66522DC03DF2}" type="slidenum">
              <a:rPr lang="es-CL" smtClean="0"/>
              <a:t>‹Nº›</a:t>
            </a:fld>
            <a:endParaRPr lang="es-CL"/>
          </a:p>
        </p:txBody>
      </p:sp>
    </p:spTree>
    <p:extLst>
      <p:ext uri="{BB962C8B-B14F-4D97-AF65-F5344CB8AC3E}">
        <p14:creationId xmlns:p14="http://schemas.microsoft.com/office/powerpoint/2010/main" val="229980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YOK1FMT-j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24000" y="498448"/>
            <a:ext cx="9144000" cy="2387600"/>
          </a:xfrm>
        </p:spPr>
        <p:txBody>
          <a:bodyPr>
            <a:normAutofit fontScale="90000"/>
          </a:bodyPr>
          <a:lstStyle/>
          <a:p>
            <a:r>
              <a:rPr lang="es-CL" dirty="0">
                <a:latin typeface="Century Gothic" panose="020B0502020202020204" pitchFamily="34" charset="0"/>
              </a:rPr>
              <a:t>Proyecto articulado mayo</a:t>
            </a:r>
            <a:br>
              <a:rPr lang="es-CL" dirty="0">
                <a:latin typeface="Century Gothic" panose="020B0502020202020204" pitchFamily="34" charset="0"/>
              </a:rPr>
            </a:br>
            <a:r>
              <a:rPr lang="es-CL" dirty="0">
                <a:latin typeface="Century Gothic" panose="020B0502020202020204" pitchFamily="34" charset="0"/>
              </a:rPr>
              <a:t>«Aprendo jugando»</a:t>
            </a:r>
          </a:p>
        </p:txBody>
      </p:sp>
      <p:sp>
        <p:nvSpPr>
          <p:cNvPr id="3" name="2 Subtítulo"/>
          <p:cNvSpPr>
            <a:spLocks noGrp="1"/>
          </p:cNvSpPr>
          <p:nvPr>
            <p:ph type="subTitle" idx="1"/>
          </p:nvPr>
        </p:nvSpPr>
        <p:spPr>
          <a:xfrm>
            <a:off x="1524000" y="2886048"/>
            <a:ext cx="9144000" cy="893472"/>
          </a:xfrm>
        </p:spPr>
        <p:txBody>
          <a:bodyPr>
            <a:normAutofit/>
          </a:bodyPr>
          <a:lstStyle/>
          <a:p>
            <a:r>
              <a:rPr lang="es-CL" dirty="0">
                <a:latin typeface="Century Gothic" panose="020B0502020202020204" pitchFamily="34" charset="0"/>
              </a:rPr>
              <a:t>Pre </a:t>
            </a:r>
            <a:r>
              <a:rPr lang="es-CL" dirty="0" smtClean="0">
                <a:latin typeface="Century Gothic" panose="020B0502020202020204" pitchFamily="34" charset="0"/>
              </a:rPr>
              <a:t>kínder A y B</a:t>
            </a:r>
            <a:endParaRPr lang="es-CL" dirty="0">
              <a:latin typeface="Century Gothic" panose="020B0502020202020204" pitchFamily="34" charset="0"/>
            </a:endParaRPr>
          </a:p>
          <a:p>
            <a:r>
              <a:rPr lang="es-CL" dirty="0">
                <a:latin typeface="Century Gothic" panose="020B0502020202020204" pitchFamily="34" charset="0"/>
              </a:rPr>
              <a:t>Liceo Particular Mixto B1</a:t>
            </a:r>
          </a:p>
        </p:txBody>
      </p:sp>
      <p:pic>
        <p:nvPicPr>
          <p:cNvPr id="4" name="Imagen 3">
            <a:extLst>
              <a:ext uri="{FF2B5EF4-FFF2-40B4-BE49-F238E27FC236}">
                <a16:creationId xmlns:a16="http://schemas.microsoft.com/office/drawing/2014/main" xmlns="" id="{0768C691-4FEC-4348-9C20-994CF60CE687}"/>
              </a:ext>
            </a:extLst>
          </p:cNvPr>
          <p:cNvPicPr>
            <a:picLocks noChangeAspect="1"/>
          </p:cNvPicPr>
          <p:nvPr/>
        </p:nvPicPr>
        <p:blipFill>
          <a:blip r:embed="rId2"/>
          <a:stretch>
            <a:fillRect/>
          </a:stretch>
        </p:blipFill>
        <p:spPr>
          <a:xfrm>
            <a:off x="606896" y="552478"/>
            <a:ext cx="825057" cy="1139770"/>
          </a:xfrm>
          <a:prstGeom prst="rect">
            <a:avLst/>
          </a:prstGeom>
        </p:spPr>
      </p:pic>
      <p:sp>
        <p:nvSpPr>
          <p:cNvPr id="6" name="5 Rectángulo"/>
          <p:cNvSpPr/>
          <p:nvPr/>
        </p:nvSpPr>
        <p:spPr>
          <a:xfrm>
            <a:off x="1641778" y="4575086"/>
            <a:ext cx="8839532" cy="1200329"/>
          </a:xfrm>
          <a:prstGeom prst="rect">
            <a:avLst/>
          </a:prstGeom>
        </p:spPr>
        <p:txBody>
          <a:bodyPr wrap="square">
            <a:spAutoFit/>
          </a:bodyPr>
          <a:lstStyle/>
          <a:p>
            <a:r>
              <a:rPr lang="es-CL" sz="2400" b="1" dirty="0">
                <a:latin typeface="Century Gothic" panose="020B0502020202020204" pitchFamily="34" charset="0"/>
              </a:rPr>
              <a:t>OBJETIVO:</a:t>
            </a:r>
            <a:r>
              <a:rPr lang="es-CL" sz="2400" dirty="0">
                <a:latin typeface="Century Gothic" panose="020B0502020202020204" pitchFamily="34" charset="0"/>
              </a:rPr>
              <a:t> Desarrollar habilidades comunicativas, destrezas de lectura inicial y habilidades de pensamiento matemático, en contexto de cuarentena.</a:t>
            </a:r>
          </a:p>
        </p:txBody>
      </p:sp>
    </p:spTree>
    <p:extLst>
      <p:ext uri="{BB962C8B-B14F-4D97-AF65-F5344CB8AC3E}">
        <p14:creationId xmlns:p14="http://schemas.microsoft.com/office/powerpoint/2010/main" val="13653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520" y="1962277"/>
            <a:ext cx="8464296" cy="1341755"/>
          </a:xfrm>
        </p:spPr>
        <p:txBody>
          <a:bodyPr>
            <a:normAutofit fontScale="90000"/>
          </a:bodyPr>
          <a:lstStyle/>
          <a:p>
            <a:r>
              <a:rPr lang="es-CL" dirty="0" smtClean="0"/>
              <a:t/>
            </a:r>
            <a:br>
              <a:rPr lang="es-CL" dirty="0" smtClean="0"/>
            </a:br>
            <a:r>
              <a:rPr lang="es-CL" dirty="0" smtClean="0"/>
              <a:t>Página 76-77  “el conejo comilón”</a:t>
            </a:r>
            <a:br>
              <a:rPr lang="es-CL" dirty="0" smtClean="0"/>
            </a:br>
            <a:r>
              <a:rPr lang="es-CL" dirty="0" smtClean="0"/>
              <a:t>Página 114 “Los cuatro osos”</a:t>
            </a:r>
            <a:br>
              <a:rPr lang="es-CL" dirty="0" smtClean="0"/>
            </a:br>
            <a:r>
              <a:rPr lang="es-CL" dirty="0" smtClean="0"/>
              <a:t>Página 82-83 “ La abeja Alicia”</a:t>
            </a:r>
            <a:br>
              <a:rPr lang="es-CL" dirty="0" smtClean="0"/>
            </a:br>
            <a:r>
              <a:rPr lang="es-CL" dirty="0" smtClean="0"/>
              <a:t/>
            </a:r>
            <a:br>
              <a:rPr lang="es-CL" dirty="0" smtClean="0"/>
            </a:br>
            <a:endParaRPr lang="es-CL" dirty="0"/>
          </a:p>
        </p:txBody>
      </p:sp>
      <p:pic>
        <p:nvPicPr>
          <p:cNvPr id="4098" name="Picture 2" descr="https://www.caligrafix.cl/flipbooks/img/TL1/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113" y="1372638"/>
            <a:ext cx="3084576" cy="4051077"/>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350520" y="517525"/>
            <a:ext cx="8726424" cy="951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b="1" dirty="0" smtClean="0"/>
              <a:t>Para trabajar la comprensión lectora</a:t>
            </a:r>
            <a:endParaRPr lang="es-CL" b="1" dirty="0"/>
          </a:p>
        </p:txBody>
      </p:sp>
    </p:spTree>
    <p:extLst>
      <p:ext uri="{BB962C8B-B14F-4D97-AF65-F5344CB8AC3E}">
        <p14:creationId xmlns:p14="http://schemas.microsoft.com/office/powerpoint/2010/main" val="370070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2156" y="55855"/>
            <a:ext cx="10515600" cy="1325563"/>
          </a:xfrm>
        </p:spPr>
        <p:txBody>
          <a:bodyPr/>
          <a:lstStyle/>
          <a:p>
            <a:r>
              <a:rPr lang="es-CL" b="1" dirty="0">
                <a:latin typeface="Century Gothic" panose="020B0502020202020204" pitchFamily="34" charset="0"/>
              </a:rPr>
              <a:t>Autoevaluación</a:t>
            </a:r>
            <a:r>
              <a:rPr lang="es-CL" dirty="0">
                <a:latin typeface="Century Gothic" panose="020B0502020202020204" pitchFamily="34" charset="0"/>
              </a:rPr>
              <a:t> </a:t>
            </a:r>
          </a:p>
        </p:txBody>
      </p:sp>
      <p:sp>
        <p:nvSpPr>
          <p:cNvPr id="3" name="2 Rectángulo"/>
          <p:cNvSpPr/>
          <p:nvPr/>
        </p:nvSpPr>
        <p:spPr>
          <a:xfrm>
            <a:off x="2351584" y="1196752"/>
            <a:ext cx="6696744" cy="369332"/>
          </a:xfrm>
          <a:prstGeom prst="rect">
            <a:avLst/>
          </a:prstGeom>
        </p:spPr>
        <p:txBody>
          <a:bodyPr wrap="square">
            <a:spAutoFit/>
          </a:bodyPr>
          <a:lstStyle/>
          <a:p>
            <a:r>
              <a:rPr lang="es-CL" b="1" dirty="0">
                <a:latin typeface="Century Gothic" panose="020B0502020202020204" pitchFamily="34" charset="0"/>
              </a:rPr>
              <a:t>Para autoevaluarte considera  los siguientes simbolismos</a:t>
            </a:r>
            <a:endParaRPr lang="es-CL" dirty="0">
              <a:latin typeface="Century Gothic" panose="020B0502020202020204" pitchFamily="34" charset="0"/>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2867298305"/>
              </p:ext>
            </p:extLst>
          </p:nvPr>
        </p:nvGraphicFramePr>
        <p:xfrm>
          <a:off x="2973071" y="1751881"/>
          <a:ext cx="5764213" cy="3189287"/>
        </p:xfrm>
        <a:graphic>
          <a:graphicData uri="http://schemas.openxmlformats.org/presentationml/2006/ole">
            <mc:AlternateContent xmlns:mc="http://schemas.openxmlformats.org/markup-compatibility/2006">
              <mc:Choice xmlns:v="urn:schemas-microsoft-com:vml" Requires="v">
                <p:oleObj spid="_x0000_s2100" name="Documento" r:id="rId3" imgW="5763832" imgH="3189923" progId="Word.Document.12">
                  <p:embed/>
                </p:oleObj>
              </mc:Choice>
              <mc:Fallback>
                <p:oleObj name="Documento" r:id="rId3" imgW="5763832" imgH="3189923" progId="Word.Document.12">
                  <p:embed/>
                  <p:pic>
                    <p:nvPicPr>
                      <p:cNvPr id="5" name="4 Objeto"/>
                      <p:cNvPicPr/>
                      <p:nvPr/>
                    </p:nvPicPr>
                    <p:blipFill>
                      <a:blip r:embed="rId4"/>
                      <a:stretch>
                        <a:fillRect/>
                      </a:stretch>
                    </p:blipFill>
                    <p:spPr>
                      <a:xfrm>
                        <a:off x="2973071" y="1751881"/>
                        <a:ext cx="5764213" cy="3189287"/>
                      </a:xfrm>
                      <a:prstGeom prst="rect">
                        <a:avLst/>
                      </a:prstGeom>
                    </p:spPr>
                  </p:pic>
                </p:oleObj>
              </mc:Fallback>
            </mc:AlternateContent>
          </a:graphicData>
        </a:graphic>
      </p:graphicFrame>
      <p:sp>
        <p:nvSpPr>
          <p:cNvPr id="6" name="5 Rectángulo"/>
          <p:cNvSpPr/>
          <p:nvPr/>
        </p:nvSpPr>
        <p:spPr>
          <a:xfrm>
            <a:off x="442156" y="4941168"/>
            <a:ext cx="9772650" cy="646331"/>
          </a:xfrm>
          <a:prstGeom prst="rect">
            <a:avLst/>
          </a:prstGeom>
        </p:spPr>
        <p:txBody>
          <a:bodyPr wrap="square">
            <a:spAutoFit/>
          </a:bodyPr>
          <a:lstStyle/>
          <a:p>
            <a:r>
              <a:rPr lang="es-CL" b="1" dirty="0">
                <a:latin typeface="Century Gothic" panose="020B0502020202020204" pitchFamily="34" charset="0"/>
              </a:rPr>
              <a:t>La auto evaluación deberás completarla cada vez que termines una tarea.</a:t>
            </a:r>
            <a:endParaRPr lang="es-CL" dirty="0">
              <a:latin typeface="Century Gothic" panose="020B0502020202020204" pitchFamily="34" charset="0"/>
            </a:endParaRPr>
          </a:p>
          <a:p>
            <a:r>
              <a:rPr lang="es-CL" b="1" dirty="0">
                <a:latin typeface="Century Gothic" panose="020B0502020202020204" pitchFamily="34" charset="0"/>
              </a:rPr>
              <a:t> </a:t>
            </a:r>
            <a:endParaRPr lang="es-CL" dirty="0">
              <a:latin typeface="Century Gothic" panose="020B0502020202020204" pitchFamily="34" charset="0"/>
            </a:endParaRPr>
          </a:p>
        </p:txBody>
      </p:sp>
    </p:spTree>
    <p:extLst>
      <p:ext uri="{BB962C8B-B14F-4D97-AF65-F5344CB8AC3E}">
        <p14:creationId xmlns:p14="http://schemas.microsoft.com/office/powerpoint/2010/main" val="58850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010" y="322283"/>
            <a:ext cx="8229600" cy="634082"/>
          </a:xfrm>
        </p:spPr>
        <p:txBody>
          <a:bodyPr>
            <a:noAutofit/>
          </a:bodyPr>
          <a:lstStyle/>
          <a:p>
            <a:r>
              <a:rPr lang="es-CL" sz="3600" b="1" dirty="0">
                <a:latin typeface="Century Gothic" panose="020B0502020202020204" pitchFamily="34" charset="0"/>
              </a:rPr>
              <a:t>Evalúo mi trabajo </a:t>
            </a:r>
          </a:p>
        </p:txBody>
      </p:sp>
      <p:sp>
        <p:nvSpPr>
          <p:cNvPr id="3" name="2 Rectángulo"/>
          <p:cNvSpPr/>
          <p:nvPr/>
        </p:nvSpPr>
        <p:spPr>
          <a:xfrm>
            <a:off x="461010" y="956365"/>
            <a:ext cx="3780202" cy="369332"/>
          </a:xfrm>
          <a:prstGeom prst="rect">
            <a:avLst/>
          </a:prstGeom>
        </p:spPr>
        <p:txBody>
          <a:bodyPr wrap="none">
            <a:spAutoFit/>
          </a:bodyPr>
          <a:lstStyle/>
          <a:p>
            <a:r>
              <a:rPr lang="es-CL" b="1" dirty="0">
                <a:latin typeface="Century Gothic" panose="020B0502020202020204" pitchFamily="34" charset="0"/>
              </a:rPr>
              <a:t>Pídele a un adulto que te ayude</a:t>
            </a:r>
            <a:endParaRPr lang="es-CL" dirty="0">
              <a:latin typeface="Century Gothic" panose="020B0502020202020204" pitchFamily="34"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088820230"/>
              </p:ext>
            </p:extLst>
          </p:nvPr>
        </p:nvGraphicFramePr>
        <p:xfrm>
          <a:off x="4923964" y="731520"/>
          <a:ext cx="5597732" cy="6010656"/>
        </p:xfrm>
        <a:graphic>
          <a:graphicData uri="http://schemas.openxmlformats.org/presentationml/2006/ole">
            <mc:AlternateContent xmlns:mc="http://schemas.openxmlformats.org/markup-compatibility/2006">
              <mc:Choice xmlns:v="urn:schemas-microsoft-com:vml" Requires="v">
                <p:oleObj spid="_x0000_s3124" name="Documento" r:id="rId3" imgW="5763832" imgH="8076867" progId="Word.Document.12">
                  <p:embed/>
                </p:oleObj>
              </mc:Choice>
              <mc:Fallback>
                <p:oleObj name="Documento" r:id="rId3" imgW="5763832" imgH="8076867" progId="Word.Document.12">
                  <p:embed/>
                  <p:pic>
                    <p:nvPicPr>
                      <p:cNvPr id="4" name="3 Objeto"/>
                      <p:cNvPicPr/>
                      <p:nvPr/>
                    </p:nvPicPr>
                    <p:blipFill>
                      <a:blip r:embed="rId4"/>
                      <a:stretch>
                        <a:fillRect/>
                      </a:stretch>
                    </p:blipFill>
                    <p:spPr>
                      <a:xfrm>
                        <a:off x="4923964" y="731520"/>
                        <a:ext cx="5597732" cy="6010656"/>
                      </a:xfrm>
                      <a:prstGeom prst="rect">
                        <a:avLst/>
                      </a:prstGeom>
                    </p:spPr>
                  </p:pic>
                </p:oleObj>
              </mc:Fallback>
            </mc:AlternateContent>
          </a:graphicData>
        </a:graphic>
      </p:graphicFrame>
      <p:sp>
        <p:nvSpPr>
          <p:cNvPr id="5" name="4 CuadroTexto"/>
          <p:cNvSpPr txBox="1"/>
          <p:nvPr/>
        </p:nvSpPr>
        <p:spPr>
          <a:xfrm>
            <a:off x="309333" y="1352363"/>
            <a:ext cx="4421163" cy="1200329"/>
          </a:xfrm>
          <a:prstGeom prst="rect">
            <a:avLst/>
          </a:prstGeom>
          <a:noFill/>
        </p:spPr>
        <p:txBody>
          <a:bodyPr wrap="square" rtlCol="0">
            <a:spAutoFit/>
          </a:bodyPr>
          <a:lstStyle/>
          <a:p>
            <a:r>
              <a:rPr lang="es-CL" sz="1600" dirty="0">
                <a:latin typeface="Century Gothic" panose="020B0502020202020204" pitchFamily="34" charset="0"/>
              </a:rPr>
              <a:t>Una vez evaluadas las tareas pídele a tu mamá o papá que le envíe una foto  del cuadro completado a la tía educadora.</a:t>
            </a:r>
          </a:p>
          <a:p>
            <a:endParaRPr lang="es-CL" sz="2400" dirty="0"/>
          </a:p>
        </p:txBody>
      </p:sp>
    </p:spTree>
    <p:extLst>
      <p:ext uri="{BB962C8B-B14F-4D97-AF65-F5344CB8AC3E}">
        <p14:creationId xmlns:p14="http://schemas.microsoft.com/office/powerpoint/2010/main" val="213897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61060" y="274639"/>
            <a:ext cx="8229600" cy="562074"/>
          </a:xfrm>
        </p:spPr>
        <p:txBody>
          <a:bodyPr>
            <a:normAutofit fontScale="90000"/>
          </a:bodyPr>
          <a:lstStyle/>
          <a:p>
            <a:r>
              <a:rPr lang="es-CL" b="1" dirty="0">
                <a:latin typeface="Century Gothic" panose="020B0502020202020204" pitchFamily="34" charset="0"/>
              </a:rPr>
              <a:t>Descripción</a:t>
            </a:r>
          </a:p>
        </p:txBody>
      </p:sp>
      <p:sp>
        <p:nvSpPr>
          <p:cNvPr id="5" name="4 Rectángulo"/>
          <p:cNvSpPr/>
          <p:nvPr/>
        </p:nvSpPr>
        <p:spPr>
          <a:xfrm>
            <a:off x="861060" y="836713"/>
            <a:ext cx="10923270" cy="4801314"/>
          </a:xfrm>
          <a:prstGeom prst="rect">
            <a:avLst/>
          </a:prstGeom>
        </p:spPr>
        <p:txBody>
          <a:bodyPr wrap="square">
            <a:spAutoFit/>
          </a:bodyPr>
          <a:lstStyle/>
          <a:p>
            <a:r>
              <a:rPr lang="es-CL" dirty="0">
                <a:latin typeface="Century Gothic" panose="020B0502020202020204" pitchFamily="34" charset="0"/>
              </a:rPr>
              <a:t>El proyecto articulado que a continuación se expone está organizado en tareas, algunas están definidas para ser realizadas de una vez y otras  se realizarán en dos, tres o cuatro veces. Estas tareas están diseñadas para ser realizadas bajo la supervisión de un adulto y tienen como característica principal que apuntan al desarrollo de competencias comunicativas y de resolución de problemas. En su mayoría están planteadas de manera lúdica con la finalidad de no agobiar ni a los niños ni a los apoderados, siendo una instancia para compartir en familia y a la vez de aprendizaje.</a:t>
            </a:r>
          </a:p>
          <a:p>
            <a:r>
              <a:rPr lang="es-CL" dirty="0">
                <a:latin typeface="Century Gothic" panose="020B0502020202020204" pitchFamily="34" charset="0"/>
              </a:rPr>
              <a:t>Todas las tareas se vinculan con algún Objetivo de Aprendizaje del currículum de lenguaje o matemática, lo que no quiere decir, que dado que apuntan al desarrollo de habilidades transversales, también se vinculen con otras asignaturas.</a:t>
            </a:r>
          </a:p>
          <a:p>
            <a:r>
              <a:rPr lang="es-CL" dirty="0">
                <a:latin typeface="Century Gothic" panose="020B0502020202020204" pitchFamily="34" charset="0"/>
              </a:rPr>
              <a:t>La primera tarea, se plantea como una rutina diaria y tiene como finalidad desarrollar el gusto por la lectura, por lo tanto el apoderado debe otorgar libertad al niño o niña para que elija lo que quiera leer, ojear o escuchar. Las demás tareas están organizadas en un calendario anexado al final del documento. En este calendario también se sugieren páginas de los textos entregados por el ministerio.</a:t>
            </a:r>
          </a:p>
          <a:p>
            <a:r>
              <a:rPr lang="es-CL" dirty="0">
                <a:latin typeface="Century Gothic" panose="020B0502020202020204" pitchFamily="34" charset="0"/>
              </a:rPr>
              <a:t>También se adjunta una autoevaluación que deberá realizar el estudiante junto a un adulto y enviarla a su profesor o profesora, ya sea por correo electrónico o bien por </a:t>
            </a:r>
            <a:r>
              <a:rPr lang="es-CL" dirty="0" err="1">
                <a:latin typeface="Century Gothic" panose="020B0502020202020204" pitchFamily="34" charset="0"/>
              </a:rPr>
              <a:t>whatsapp</a:t>
            </a:r>
            <a:r>
              <a:rPr lang="es-CL" dirty="0">
                <a:latin typeface="Century Gothic" panose="020B0502020202020204" pitchFamily="34" charset="0"/>
              </a:rPr>
              <a:t>.</a:t>
            </a:r>
          </a:p>
        </p:txBody>
      </p:sp>
    </p:spTree>
    <p:extLst>
      <p:ext uri="{BB962C8B-B14F-4D97-AF65-F5344CB8AC3E}">
        <p14:creationId xmlns:p14="http://schemas.microsoft.com/office/powerpoint/2010/main" val="130265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2794" y="346646"/>
            <a:ext cx="8229600" cy="634082"/>
          </a:xfrm>
        </p:spPr>
        <p:txBody>
          <a:bodyPr>
            <a:normAutofit/>
          </a:bodyPr>
          <a:lstStyle/>
          <a:p>
            <a:pPr algn="l"/>
            <a:r>
              <a:rPr lang="es-CL" sz="3600" b="1" dirty="0">
                <a:latin typeface="Century Gothic" panose="020B0502020202020204" pitchFamily="34" charset="0"/>
              </a:rPr>
              <a:t>Tarea 1</a:t>
            </a:r>
            <a:r>
              <a:rPr lang="es-CL" sz="2800" b="1" dirty="0">
                <a:latin typeface="Century Gothic" panose="020B0502020202020204" pitchFamily="34" charset="0"/>
              </a:rPr>
              <a:t> (Lenguaje verbal)</a:t>
            </a:r>
          </a:p>
        </p:txBody>
      </p:sp>
      <p:sp>
        <p:nvSpPr>
          <p:cNvPr id="3" name="2 Rectángulo"/>
          <p:cNvSpPr/>
          <p:nvPr/>
        </p:nvSpPr>
        <p:spPr>
          <a:xfrm>
            <a:off x="562794" y="980728"/>
            <a:ext cx="11066412" cy="923330"/>
          </a:xfrm>
          <a:prstGeom prst="rect">
            <a:avLst/>
          </a:prstGeom>
        </p:spPr>
        <p:txBody>
          <a:bodyPr wrap="square">
            <a:spAutoFit/>
          </a:bodyPr>
          <a:lstStyle/>
          <a:p>
            <a:r>
              <a:rPr lang="es-CL" b="1" u="sng" dirty="0">
                <a:latin typeface="Century Gothic" panose="020B0502020202020204" pitchFamily="34" charset="0"/>
              </a:rPr>
              <a:t>Escucha le lectura del libro “Ocho </a:t>
            </a:r>
            <a:r>
              <a:rPr lang="es-CL" b="1" u="sng" dirty="0" smtClean="0">
                <a:latin typeface="Century Gothic" panose="020B0502020202020204" pitchFamily="34" charset="0"/>
              </a:rPr>
              <a:t>patas y un cuento” </a:t>
            </a:r>
            <a:r>
              <a:rPr lang="es-CL" dirty="0" smtClean="0">
                <a:latin typeface="Century Gothic" panose="020B0502020202020204" pitchFamily="34" charset="0"/>
              </a:rPr>
              <a:t>luego </a:t>
            </a:r>
            <a:r>
              <a:rPr lang="es-CL" dirty="0">
                <a:latin typeface="Century Gothic" panose="020B0502020202020204" pitchFamily="34" charset="0"/>
              </a:rPr>
              <a:t>desarrolla las siguientes actividades en tu cuaderno o de manera oral. (Te lo puede leer tu mamá o lo puedes ver y escuchar en el </a:t>
            </a:r>
            <a:r>
              <a:rPr lang="es-CL" dirty="0" smtClean="0">
                <a:latin typeface="Century Gothic" panose="020B0502020202020204" pitchFamily="34" charset="0"/>
              </a:rPr>
              <a:t>CUENTO  que viene  en el material)</a:t>
            </a:r>
            <a:endParaRPr lang="es-CL" dirty="0">
              <a:latin typeface="Century Gothic" panose="020B0502020202020204" pitchFamily="34" charset="0"/>
            </a:endParaRPr>
          </a:p>
        </p:txBody>
      </p:sp>
      <p:sp>
        <p:nvSpPr>
          <p:cNvPr id="4" name="3 Rectángulo"/>
          <p:cNvSpPr/>
          <p:nvPr/>
        </p:nvSpPr>
        <p:spPr>
          <a:xfrm>
            <a:off x="562794" y="2337758"/>
            <a:ext cx="11301546" cy="2585323"/>
          </a:xfrm>
          <a:prstGeom prst="rect">
            <a:avLst/>
          </a:prstGeom>
        </p:spPr>
        <p:txBody>
          <a:bodyPr wrap="square">
            <a:spAutoFit/>
          </a:bodyPr>
          <a:lstStyle/>
          <a:p>
            <a:pPr lvl="0"/>
            <a:r>
              <a:rPr lang="es-CL" b="1" dirty="0">
                <a:latin typeface="Century Gothic" panose="020B0502020202020204" pitchFamily="34" charset="0"/>
              </a:rPr>
              <a:t>Tu mamá o adulto acompañante te hará una preguntas y tú deberás responderlas en forma oral.</a:t>
            </a:r>
            <a:endParaRPr lang="es-CL" dirty="0">
              <a:latin typeface="Century Gothic" panose="020B0502020202020204" pitchFamily="34" charset="0"/>
            </a:endParaRPr>
          </a:p>
          <a:p>
            <a:pPr marL="285750" indent="-285750">
              <a:buFont typeface="Wingdings" panose="05000000000000000000" pitchFamily="2" charset="2"/>
              <a:buChar char="ü"/>
            </a:pPr>
            <a:r>
              <a:rPr lang="es-CL" dirty="0">
                <a:latin typeface="Century Gothic" panose="020B0502020202020204" pitchFamily="34" charset="0"/>
              </a:rPr>
              <a:t>¿Quién es el personaje del que habla el cuento?</a:t>
            </a:r>
          </a:p>
          <a:p>
            <a:pPr marL="285750" indent="-285750">
              <a:buFont typeface="Wingdings" panose="05000000000000000000" pitchFamily="2" charset="2"/>
              <a:buChar char="ü"/>
            </a:pPr>
            <a:r>
              <a:rPr lang="es-CL" dirty="0">
                <a:latin typeface="Century Gothic" panose="020B0502020202020204" pitchFamily="34" charset="0"/>
              </a:rPr>
              <a:t>¿Qué problema tenía el personaje?</a:t>
            </a:r>
          </a:p>
          <a:p>
            <a:pPr marL="285750" indent="-285750">
              <a:buFont typeface="Wingdings" panose="05000000000000000000" pitchFamily="2" charset="2"/>
              <a:buChar char="ü"/>
            </a:pPr>
            <a:r>
              <a:rPr lang="es-CL" dirty="0">
                <a:latin typeface="Century Gothic" panose="020B0502020202020204" pitchFamily="34" charset="0"/>
              </a:rPr>
              <a:t>¿Cómo resolvió el problema a?</a:t>
            </a:r>
          </a:p>
          <a:p>
            <a:pPr marL="285750" indent="-285750">
              <a:buFont typeface="Wingdings" panose="05000000000000000000" pitchFamily="2" charset="2"/>
              <a:buChar char="ü"/>
            </a:pPr>
            <a:r>
              <a:rPr lang="es-CL" dirty="0">
                <a:latin typeface="Century Gothic" panose="020B0502020202020204" pitchFamily="34" charset="0"/>
              </a:rPr>
              <a:t>¿Crees que a veces te pareces a l personaje? ¿Por qué</a:t>
            </a:r>
            <a:r>
              <a:rPr lang="es-CL" dirty="0" smtClean="0">
                <a:latin typeface="Century Gothic" panose="020B0502020202020204" pitchFamily="34" charset="0"/>
              </a:rPr>
              <a:t>?</a:t>
            </a:r>
          </a:p>
          <a:p>
            <a:endParaRPr lang="es-CL" dirty="0">
              <a:latin typeface="Century Gothic" panose="020B0502020202020204" pitchFamily="34" charset="0"/>
            </a:endParaRPr>
          </a:p>
          <a:p>
            <a:pPr lvl="0"/>
            <a:r>
              <a:rPr lang="es-CL" dirty="0">
                <a:latin typeface="Century Gothic" panose="020B0502020202020204" pitchFamily="34" charset="0"/>
              </a:rPr>
              <a:t>Ahora, dile a tu mamá o adulto acompañante que te de una hoja de block o un cuaderno </a:t>
            </a:r>
            <a:r>
              <a:rPr lang="es-CL" dirty="0" smtClean="0">
                <a:latin typeface="Century Gothic" panose="020B0502020202020204" pitchFamily="34" charset="0"/>
              </a:rPr>
              <a:t> </a:t>
            </a:r>
            <a:r>
              <a:rPr lang="es-CL" dirty="0">
                <a:latin typeface="Century Gothic" panose="020B0502020202020204" pitchFamily="34" charset="0"/>
              </a:rPr>
              <a:t>y haz un lindo dibujo de lo que más te gustó del libro  y luego coloréalo. Una vez que lo hayas terminado muéstraselo a tu familia y cuéntales lo que has dibujado y por qué te gustó más. </a:t>
            </a:r>
          </a:p>
        </p:txBody>
      </p:sp>
    </p:spTree>
    <p:extLst>
      <p:ext uri="{BB962C8B-B14F-4D97-AF65-F5344CB8AC3E}">
        <p14:creationId xmlns:p14="http://schemas.microsoft.com/office/powerpoint/2010/main" val="51354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2704" y="347428"/>
            <a:ext cx="8229600" cy="562074"/>
          </a:xfrm>
        </p:spPr>
        <p:txBody>
          <a:bodyPr>
            <a:normAutofit fontScale="90000"/>
          </a:bodyPr>
          <a:lstStyle/>
          <a:p>
            <a:pPr algn="l"/>
            <a:r>
              <a:rPr lang="es-CL" b="1" dirty="0">
                <a:latin typeface="Century Gothic" panose="020B0502020202020204" pitchFamily="34" charset="0"/>
              </a:rPr>
              <a:t>Tarea 2 </a:t>
            </a:r>
            <a:r>
              <a:rPr lang="es-CL" sz="3200" b="1" dirty="0">
                <a:latin typeface="Century Gothic" panose="020B0502020202020204" pitchFamily="34" charset="0"/>
              </a:rPr>
              <a:t>(Lenguaje verbal)</a:t>
            </a:r>
          </a:p>
        </p:txBody>
      </p:sp>
      <p:sp>
        <p:nvSpPr>
          <p:cNvPr id="3" name="2 Rectángulo"/>
          <p:cNvSpPr/>
          <p:nvPr/>
        </p:nvSpPr>
        <p:spPr>
          <a:xfrm>
            <a:off x="602704" y="961179"/>
            <a:ext cx="10873016" cy="830997"/>
          </a:xfrm>
          <a:prstGeom prst="rect">
            <a:avLst/>
          </a:prstGeom>
        </p:spPr>
        <p:txBody>
          <a:bodyPr wrap="square">
            <a:spAutoFit/>
          </a:bodyPr>
          <a:lstStyle/>
          <a:p>
            <a:r>
              <a:rPr lang="es-CL" sz="1600" dirty="0">
                <a:latin typeface="Century Gothic" panose="020B0502020202020204" pitchFamily="34" charset="0"/>
              </a:rPr>
              <a:t>Ahora vamos a jugar a descubrir las palabras que comienzan con la misma sílaba. Observa el ejemplo.</a:t>
            </a:r>
          </a:p>
          <a:p>
            <a:r>
              <a:rPr lang="es-CL" sz="1600" b="1" dirty="0">
                <a:latin typeface="Century Gothic" panose="020B0502020202020204" pitchFamily="34" charset="0"/>
              </a:rPr>
              <a:t>Adulto debe decir: casa comienza con la sílaba </a:t>
            </a:r>
            <a:r>
              <a:rPr lang="es-CL" sz="1600" b="1" dirty="0" err="1">
                <a:latin typeface="Century Gothic" panose="020B0502020202020204" pitchFamily="34" charset="0"/>
              </a:rPr>
              <a:t>ca</a:t>
            </a:r>
            <a:r>
              <a:rPr lang="es-CL" sz="1600" b="1" dirty="0">
                <a:latin typeface="Century Gothic" panose="020B0502020202020204" pitchFamily="34" charset="0"/>
              </a:rPr>
              <a:t>. </a:t>
            </a:r>
            <a:r>
              <a:rPr lang="es-CL" sz="1600" b="1" dirty="0" smtClean="0">
                <a:latin typeface="Century Gothic" panose="020B0502020202020204" pitchFamily="34" charset="0"/>
              </a:rPr>
              <a:t> Y volver a repetir </a:t>
            </a:r>
            <a:r>
              <a:rPr lang="es-CL" sz="1600" b="1" dirty="0" err="1" smtClean="0">
                <a:latin typeface="Century Gothic" panose="020B0502020202020204" pitchFamily="34" charset="0"/>
              </a:rPr>
              <a:t>ca,ca</a:t>
            </a:r>
            <a:r>
              <a:rPr lang="es-CL" sz="1600" b="1" dirty="0" smtClean="0">
                <a:latin typeface="Century Gothic" panose="020B0502020202020204" pitchFamily="34" charset="0"/>
              </a:rPr>
              <a:t>, </a:t>
            </a:r>
            <a:r>
              <a:rPr lang="es-CL" sz="1600" b="1" dirty="0" err="1" smtClean="0">
                <a:latin typeface="Century Gothic" panose="020B0502020202020204" pitchFamily="34" charset="0"/>
              </a:rPr>
              <a:t>ca</a:t>
            </a:r>
            <a:r>
              <a:rPr lang="es-CL" sz="1600" b="1" dirty="0" smtClean="0">
                <a:latin typeface="Century Gothic" panose="020B0502020202020204" pitchFamily="34" charset="0"/>
              </a:rPr>
              <a:t>  ¿Cuál </a:t>
            </a:r>
            <a:r>
              <a:rPr lang="es-CL" sz="1600" b="1" dirty="0">
                <a:latin typeface="Century Gothic" panose="020B0502020202020204" pitchFamily="34" charset="0"/>
              </a:rPr>
              <a:t>de estos dibujos comienza con la misma sílaba: maleta, limón o cama</a:t>
            </a:r>
            <a:r>
              <a:rPr lang="es-CL" sz="1600" b="1" dirty="0" smtClean="0">
                <a:latin typeface="Century Gothic" panose="020B0502020202020204" pitchFamily="34" charset="0"/>
              </a:rPr>
              <a:t>? (repetir la silaba inicial mas de dos veces)</a:t>
            </a:r>
            <a:endParaRPr lang="es-CL" sz="1600" dirty="0">
              <a:latin typeface="Century Gothic" panose="020B0502020202020204" pitchFamily="34" charset="0"/>
            </a:endParaRPr>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92176"/>
            <a:ext cx="6774561" cy="1962150"/>
          </a:xfrm>
          <a:prstGeom prst="rect">
            <a:avLst/>
          </a:prstGeom>
          <a:noFill/>
          <a:ln>
            <a:noFill/>
          </a:ln>
          <a:effectLst/>
        </p:spPr>
      </p:pic>
      <p:sp>
        <p:nvSpPr>
          <p:cNvPr id="5" name="4 Rectángulo"/>
          <p:cNvSpPr/>
          <p:nvPr/>
        </p:nvSpPr>
        <p:spPr>
          <a:xfrm>
            <a:off x="602704" y="3615414"/>
            <a:ext cx="10655846" cy="1200329"/>
          </a:xfrm>
          <a:prstGeom prst="rect">
            <a:avLst/>
          </a:prstGeom>
        </p:spPr>
        <p:txBody>
          <a:bodyPr wrap="square">
            <a:spAutoFit/>
          </a:bodyPr>
          <a:lstStyle/>
          <a:p>
            <a:r>
              <a:rPr lang="es-CL" dirty="0">
                <a:latin typeface="Century Gothic" panose="020B0502020202020204" pitchFamily="34" charset="0"/>
              </a:rPr>
              <a:t>Viste que fácil. Ahora tú solito, primero observarás las imágenes que te mostraré y contaremos las sílabas de cada palabra. (El adulto debe mostrar las imágenes no las palabras escritas, </a:t>
            </a:r>
            <a:r>
              <a:rPr lang="es-CL" b="1" dirty="0">
                <a:latin typeface="Century Gothic" panose="020B0502020202020204" pitchFamily="34" charset="0"/>
              </a:rPr>
              <a:t>que estarán en una presentación separada que dice imágenes para sílaba inicial</a:t>
            </a:r>
            <a:r>
              <a:rPr lang="es-CL" dirty="0">
                <a:latin typeface="Century Gothic" panose="020B0502020202020204" pitchFamily="34" charset="0"/>
              </a:rPr>
              <a:t>), luego señalará  con qué sílaba comienza cada palabra. </a:t>
            </a:r>
          </a:p>
        </p:txBody>
      </p:sp>
      <p:sp>
        <p:nvSpPr>
          <p:cNvPr id="6" name="5 Rectángulo"/>
          <p:cNvSpPr/>
          <p:nvPr/>
        </p:nvSpPr>
        <p:spPr>
          <a:xfrm>
            <a:off x="602704" y="4973491"/>
            <a:ext cx="10107206" cy="738664"/>
          </a:xfrm>
          <a:prstGeom prst="rect">
            <a:avLst/>
          </a:prstGeom>
        </p:spPr>
        <p:txBody>
          <a:bodyPr wrap="square">
            <a:spAutoFit/>
          </a:bodyPr>
          <a:lstStyle/>
          <a:p>
            <a:r>
              <a:rPr lang="es-CL" dirty="0">
                <a:latin typeface="Century Gothic" panose="020B0502020202020204" pitchFamily="34" charset="0"/>
              </a:rPr>
              <a:t>Para terminar la tarea colorearás las imágenes de palabras que comiencen igual que el modelo. (Página imprimible </a:t>
            </a:r>
            <a:r>
              <a:rPr lang="es-CL" sz="2400" b="1" dirty="0">
                <a:latin typeface="Century Gothic" panose="020B0502020202020204" pitchFamily="34" charset="0"/>
              </a:rPr>
              <a:t>tarea 2)</a:t>
            </a:r>
          </a:p>
        </p:txBody>
      </p:sp>
      <p:sp>
        <p:nvSpPr>
          <p:cNvPr id="9" name="8 CuadroTexto"/>
          <p:cNvSpPr txBox="1"/>
          <p:nvPr/>
        </p:nvSpPr>
        <p:spPr>
          <a:xfrm>
            <a:off x="1353312" y="2969083"/>
            <a:ext cx="1304544" cy="646331"/>
          </a:xfrm>
          <a:prstGeom prst="rect">
            <a:avLst/>
          </a:prstGeom>
          <a:noFill/>
        </p:spPr>
        <p:txBody>
          <a:bodyPr wrap="square" rtlCol="0">
            <a:spAutoFit/>
          </a:bodyPr>
          <a:lstStyle/>
          <a:p>
            <a:r>
              <a:rPr lang="es-CL" dirty="0" smtClean="0"/>
              <a:t>CA</a:t>
            </a:r>
          </a:p>
          <a:p>
            <a:r>
              <a:rPr lang="es-CL" dirty="0" smtClean="0"/>
              <a:t>CA</a:t>
            </a:r>
            <a:endParaRPr lang="es-CL" dirty="0"/>
          </a:p>
        </p:txBody>
      </p:sp>
      <p:sp>
        <p:nvSpPr>
          <p:cNvPr id="10" name="9 CuadroTexto"/>
          <p:cNvSpPr txBox="1"/>
          <p:nvPr/>
        </p:nvSpPr>
        <p:spPr>
          <a:xfrm>
            <a:off x="2932176" y="2810158"/>
            <a:ext cx="1304544" cy="646331"/>
          </a:xfrm>
          <a:prstGeom prst="rect">
            <a:avLst/>
          </a:prstGeom>
          <a:noFill/>
        </p:spPr>
        <p:txBody>
          <a:bodyPr wrap="square" rtlCol="0">
            <a:spAutoFit/>
          </a:bodyPr>
          <a:lstStyle/>
          <a:p>
            <a:r>
              <a:rPr lang="es-CL" dirty="0" smtClean="0"/>
              <a:t>MA</a:t>
            </a:r>
          </a:p>
          <a:p>
            <a:r>
              <a:rPr lang="es-CL" dirty="0" smtClean="0"/>
              <a:t>MA</a:t>
            </a:r>
          </a:p>
        </p:txBody>
      </p:sp>
      <p:sp>
        <p:nvSpPr>
          <p:cNvPr id="11" name="10 CuadroTexto"/>
          <p:cNvSpPr txBox="1"/>
          <p:nvPr/>
        </p:nvSpPr>
        <p:spPr>
          <a:xfrm>
            <a:off x="4606480" y="2773251"/>
            <a:ext cx="1304544" cy="646331"/>
          </a:xfrm>
          <a:prstGeom prst="rect">
            <a:avLst/>
          </a:prstGeom>
          <a:noFill/>
        </p:spPr>
        <p:txBody>
          <a:bodyPr wrap="square" rtlCol="0">
            <a:spAutoFit/>
          </a:bodyPr>
          <a:lstStyle/>
          <a:p>
            <a:r>
              <a:rPr lang="es-CL" dirty="0" smtClean="0"/>
              <a:t>LI</a:t>
            </a:r>
          </a:p>
          <a:p>
            <a:r>
              <a:rPr lang="es-CL" dirty="0" smtClean="0"/>
              <a:t>LI</a:t>
            </a:r>
            <a:endParaRPr lang="es-CL" dirty="0"/>
          </a:p>
        </p:txBody>
      </p:sp>
      <p:sp>
        <p:nvSpPr>
          <p:cNvPr id="12" name="11 CuadroTexto"/>
          <p:cNvSpPr txBox="1"/>
          <p:nvPr/>
        </p:nvSpPr>
        <p:spPr>
          <a:xfrm>
            <a:off x="6321552" y="2822680"/>
            <a:ext cx="1304544" cy="646331"/>
          </a:xfrm>
          <a:prstGeom prst="rect">
            <a:avLst/>
          </a:prstGeom>
          <a:noFill/>
        </p:spPr>
        <p:txBody>
          <a:bodyPr wrap="square" rtlCol="0">
            <a:spAutoFit/>
          </a:bodyPr>
          <a:lstStyle/>
          <a:p>
            <a:r>
              <a:rPr lang="es-CL" dirty="0" smtClean="0"/>
              <a:t>CA</a:t>
            </a:r>
          </a:p>
          <a:p>
            <a:r>
              <a:rPr lang="es-CL" dirty="0" smtClean="0"/>
              <a:t>CA</a:t>
            </a:r>
            <a:endParaRPr lang="es-CL" dirty="0"/>
          </a:p>
        </p:txBody>
      </p:sp>
    </p:spTree>
    <p:extLst>
      <p:ext uri="{BB962C8B-B14F-4D97-AF65-F5344CB8AC3E}">
        <p14:creationId xmlns:p14="http://schemas.microsoft.com/office/powerpoint/2010/main" val="14274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046" y="173620"/>
            <a:ext cx="11471045" cy="754532"/>
          </a:xfrm>
        </p:spPr>
        <p:txBody>
          <a:bodyPr>
            <a:normAutofit fontScale="90000"/>
          </a:bodyPr>
          <a:lstStyle/>
          <a:p>
            <a:pPr algn="l"/>
            <a:r>
              <a:rPr lang="es-CL" sz="4000" b="1" dirty="0">
                <a:latin typeface="Century Gothic" panose="020B0502020202020204" pitchFamily="34" charset="0"/>
              </a:rPr>
              <a:t>Tarea 3</a:t>
            </a:r>
            <a:r>
              <a:rPr lang="es-CL" sz="3200" b="1" dirty="0">
                <a:latin typeface="Century Gothic" panose="020B0502020202020204" pitchFamily="34" charset="0"/>
              </a:rPr>
              <a:t> </a:t>
            </a:r>
            <a:r>
              <a:rPr lang="es-CL" sz="3200" dirty="0">
                <a:latin typeface="Century Gothic" panose="020B0502020202020204" pitchFamily="34" charset="0"/>
              </a:rPr>
              <a:t>(Pensamiento matemático) </a:t>
            </a:r>
            <a:r>
              <a:rPr lang="es-CL" sz="3100" i="1" dirty="0">
                <a:latin typeface="Century Gothic" panose="020B0502020202020204" pitchFamily="34" charset="0"/>
              </a:rPr>
              <a:t>Repite la tarea tres días, hasta memorizar el patrón.</a:t>
            </a:r>
            <a:endParaRPr lang="es-CL" sz="3200" dirty="0">
              <a:latin typeface="Century Gothic" panose="020B0502020202020204" pitchFamily="34" charset="0"/>
            </a:endParaRPr>
          </a:p>
        </p:txBody>
      </p:sp>
      <p:sp>
        <p:nvSpPr>
          <p:cNvPr id="3" name="2 Rectángulo"/>
          <p:cNvSpPr/>
          <p:nvPr/>
        </p:nvSpPr>
        <p:spPr>
          <a:xfrm>
            <a:off x="162046" y="928152"/>
            <a:ext cx="11633091" cy="1538883"/>
          </a:xfrm>
          <a:prstGeom prst="rect">
            <a:avLst/>
          </a:prstGeom>
        </p:spPr>
        <p:txBody>
          <a:bodyPr wrap="square">
            <a:spAutoFit/>
          </a:bodyPr>
          <a:lstStyle/>
          <a:p>
            <a:r>
              <a:rPr lang="es-CL" sz="2800" b="1" u="sng" dirty="0" smtClean="0">
                <a:solidFill>
                  <a:srgbClr val="FF0000"/>
                </a:solidFill>
                <a:latin typeface="Century Gothic" panose="020B0502020202020204" pitchFamily="34" charset="0"/>
              </a:rPr>
              <a:t>PARA TRABAJAR PATRONES PRIMEROS SE DEBE HACER ASI</a:t>
            </a:r>
            <a:r>
              <a:rPr lang="es-CL" sz="2800" b="1" dirty="0" smtClean="0">
                <a:latin typeface="Century Gothic" panose="020B0502020202020204" pitchFamily="34" charset="0"/>
              </a:rPr>
              <a:t>:</a:t>
            </a:r>
          </a:p>
          <a:p>
            <a:r>
              <a:rPr lang="es-CL" sz="2400" b="1" dirty="0" smtClean="0">
                <a:latin typeface="Century Gothic" panose="020B0502020202020204" pitchFamily="34" charset="0"/>
              </a:rPr>
              <a:t>Paso 1: Jugar con juguetes u otro material  que tengas en tu hogar  por  ejemplo</a:t>
            </a:r>
          </a:p>
          <a:p>
            <a:endParaRPr lang="es-CL" dirty="0">
              <a:latin typeface="Century Gothic" panose="020B0502020202020204" pitchFamily="34" charset="0"/>
            </a:endParaRPr>
          </a:p>
        </p:txBody>
      </p:sp>
      <p:pic>
        <p:nvPicPr>
          <p:cNvPr id="5" name="Picture 2" descr="5 Juegos para enseñar series y patrones a niños de preescolar"/>
          <p:cNvPicPr>
            <a:picLocks noChangeAspect="1" noChangeArrowheads="1"/>
          </p:cNvPicPr>
          <p:nvPr/>
        </p:nvPicPr>
        <p:blipFill rotWithShape="1">
          <a:blip r:embed="rId2">
            <a:extLst>
              <a:ext uri="{28A0092B-C50C-407E-A947-70E740481C1C}">
                <a14:useLocalDpi xmlns:a14="http://schemas.microsoft.com/office/drawing/2010/main" val="0"/>
              </a:ext>
            </a:extLst>
          </a:blip>
          <a:srcRect l="16068" r="25082" b="14464"/>
          <a:stretch/>
        </p:blipFill>
        <p:spPr bwMode="auto">
          <a:xfrm>
            <a:off x="162047" y="2256697"/>
            <a:ext cx="2673750" cy="2325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ild making a car pattern"/>
          <p:cNvPicPr>
            <a:picLocks noChangeAspect="1" noChangeArrowheads="1"/>
          </p:cNvPicPr>
          <p:nvPr/>
        </p:nvPicPr>
        <p:blipFill rotWithShape="1">
          <a:blip r:embed="rId3">
            <a:extLst>
              <a:ext uri="{28A0092B-C50C-407E-A947-70E740481C1C}">
                <a14:useLocalDpi xmlns:a14="http://schemas.microsoft.com/office/drawing/2010/main" val="0"/>
              </a:ext>
            </a:extLst>
          </a:blip>
          <a:srcRect t="5596" r="8438" b="25193"/>
          <a:stretch/>
        </p:blipFill>
        <p:spPr bwMode="auto">
          <a:xfrm>
            <a:off x="3183037" y="2141316"/>
            <a:ext cx="4004841" cy="2717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atrones AB: ¡A secuenciar elementos! - Aprender Jun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267" y="1979271"/>
            <a:ext cx="3929071" cy="248743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46709" y="4582414"/>
            <a:ext cx="2743731" cy="1754326"/>
          </a:xfrm>
          <a:prstGeom prst="rect">
            <a:avLst/>
          </a:prstGeom>
        </p:spPr>
        <p:txBody>
          <a:bodyPr wrap="square">
            <a:spAutoFit/>
          </a:bodyPr>
          <a:lstStyle/>
          <a:p>
            <a:r>
              <a:rPr lang="es-CL" b="1" dirty="0" smtClean="0">
                <a:latin typeface="Century Gothic" panose="020B0502020202020204" pitchFamily="34" charset="0"/>
              </a:rPr>
              <a:t>PUEDES USAR TUS </a:t>
            </a:r>
          </a:p>
          <a:p>
            <a:r>
              <a:rPr lang="es-CL" b="1" dirty="0" smtClean="0">
                <a:latin typeface="Century Gothic" panose="020B0502020202020204" pitchFamily="34" charset="0"/>
              </a:rPr>
              <a:t>LEGOS (amarillo-verde-amarillo-verde)</a:t>
            </a:r>
          </a:p>
          <a:p>
            <a:r>
              <a:rPr lang="es-CL" b="1" dirty="0" smtClean="0">
                <a:latin typeface="Century Gothic" panose="020B0502020202020204" pitchFamily="34" charset="0"/>
              </a:rPr>
              <a:t>(Lego-figura-lego-figura)</a:t>
            </a:r>
          </a:p>
          <a:p>
            <a:endParaRPr lang="es-CL" b="1" dirty="0" smtClean="0">
              <a:latin typeface="Century Gothic" panose="020B0502020202020204" pitchFamily="34" charset="0"/>
            </a:endParaRPr>
          </a:p>
        </p:txBody>
      </p:sp>
      <p:sp>
        <p:nvSpPr>
          <p:cNvPr id="9" name="8 Rectángulo"/>
          <p:cNvSpPr/>
          <p:nvPr/>
        </p:nvSpPr>
        <p:spPr>
          <a:xfrm>
            <a:off x="3485380" y="4859253"/>
            <a:ext cx="3227936" cy="1200329"/>
          </a:xfrm>
          <a:prstGeom prst="rect">
            <a:avLst/>
          </a:prstGeom>
        </p:spPr>
        <p:txBody>
          <a:bodyPr wrap="square">
            <a:spAutoFit/>
          </a:bodyPr>
          <a:lstStyle/>
          <a:p>
            <a:r>
              <a:rPr lang="es-CL" b="1" dirty="0" smtClean="0">
                <a:latin typeface="Century Gothic" panose="020B0502020202020204" pitchFamily="34" charset="0"/>
              </a:rPr>
              <a:t>PUEDES USAR TUS </a:t>
            </a:r>
          </a:p>
          <a:p>
            <a:r>
              <a:rPr lang="es-CL" b="1" dirty="0" smtClean="0">
                <a:latin typeface="Century Gothic" panose="020B0502020202020204" pitchFamily="34" charset="0"/>
              </a:rPr>
              <a:t>AUTITOS (auto grande-chico-grande-chico)</a:t>
            </a:r>
          </a:p>
          <a:p>
            <a:endParaRPr lang="es-CL" b="1" dirty="0" smtClean="0">
              <a:latin typeface="Century Gothic" panose="020B0502020202020204" pitchFamily="34" charset="0"/>
            </a:endParaRPr>
          </a:p>
        </p:txBody>
      </p:sp>
      <p:sp>
        <p:nvSpPr>
          <p:cNvPr id="10" name="9 Rectángulo"/>
          <p:cNvSpPr/>
          <p:nvPr/>
        </p:nvSpPr>
        <p:spPr>
          <a:xfrm>
            <a:off x="7642619" y="4664361"/>
            <a:ext cx="3723719" cy="1200329"/>
          </a:xfrm>
          <a:prstGeom prst="rect">
            <a:avLst/>
          </a:prstGeom>
        </p:spPr>
        <p:txBody>
          <a:bodyPr wrap="square">
            <a:spAutoFit/>
          </a:bodyPr>
          <a:lstStyle/>
          <a:p>
            <a:r>
              <a:rPr lang="es-CL" b="1" dirty="0" smtClean="0">
                <a:latin typeface="Century Gothic" panose="020B0502020202020204" pitchFamily="34" charset="0"/>
              </a:rPr>
              <a:t>Puedes usar </a:t>
            </a:r>
            <a:r>
              <a:rPr lang="es-CL" b="1" dirty="0" err="1" smtClean="0">
                <a:latin typeface="Century Gothic" panose="020B0502020202020204" pitchFamily="34" charset="0"/>
              </a:rPr>
              <a:t>plasticina</a:t>
            </a:r>
            <a:r>
              <a:rPr lang="es-CL" b="1" dirty="0" smtClean="0">
                <a:latin typeface="Century Gothic" panose="020B0502020202020204" pitchFamily="34" charset="0"/>
              </a:rPr>
              <a:t> (un trocito verde-rojo-verde-rojo.)</a:t>
            </a:r>
          </a:p>
          <a:p>
            <a:r>
              <a:rPr lang="es-CL" b="1" dirty="0" smtClean="0">
                <a:latin typeface="Century Gothic" panose="020B0502020202020204" pitchFamily="34" charset="0"/>
              </a:rPr>
              <a:t>O palitos de helado  como  dice el ejemplo</a:t>
            </a:r>
          </a:p>
        </p:txBody>
      </p:sp>
    </p:spTree>
    <p:extLst>
      <p:ext uri="{BB962C8B-B14F-4D97-AF65-F5344CB8AC3E}">
        <p14:creationId xmlns:p14="http://schemas.microsoft.com/office/powerpoint/2010/main" val="372232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65692" y="245563"/>
            <a:ext cx="11266170" cy="1785104"/>
          </a:xfrm>
          <a:prstGeom prst="rect">
            <a:avLst/>
          </a:prstGeom>
        </p:spPr>
        <p:txBody>
          <a:bodyPr wrap="square">
            <a:spAutoFit/>
          </a:bodyPr>
          <a:lstStyle/>
          <a:p>
            <a:r>
              <a:rPr lang="es-CL" sz="3200" b="1" dirty="0" smtClean="0">
                <a:latin typeface="Century Gothic" panose="020B0502020202020204" pitchFamily="34" charset="0"/>
              </a:rPr>
              <a:t>PASO 2</a:t>
            </a:r>
            <a:r>
              <a:rPr lang="es-CL" sz="3200" dirty="0" smtClean="0">
                <a:latin typeface="Century Gothic" panose="020B0502020202020204" pitchFamily="34" charset="0"/>
              </a:rPr>
              <a:t>: OBSERVA LOS SIGUIENTES VIDEOS  </a:t>
            </a:r>
          </a:p>
          <a:p>
            <a:r>
              <a:rPr lang="es-CL" sz="2000" b="1" dirty="0" smtClean="0">
                <a:latin typeface="Century Gothic" panose="020B0502020202020204" pitchFamily="34" charset="0"/>
              </a:rPr>
              <a:t>VIDEO 1 :JUEGO  DE SECUENCIAS DE COLORES</a:t>
            </a:r>
          </a:p>
          <a:p>
            <a:r>
              <a:rPr lang="es-CL" sz="2000" b="1" dirty="0" smtClean="0">
                <a:latin typeface="Century Gothic" panose="020B0502020202020204" pitchFamily="34" charset="0"/>
              </a:rPr>
              <a:t>VIDEO 2: JUEGO DE SECUENCIAS</a:t>
            </a:r>
          </a:p>
          <a:p>
            <a:r>
              <a:rPr lang="es-CL" sz="2000" b="1" dirty="0" smtClean="0">
                <a:latin typeface="Century Gothic" panose="020B0502020202020204" pitchFamily="34" charset="0"/>
              </a:rPr>
              <a:t>VIDEO 3: JUEGO DE PATRONES LÓGICOS. </a:t>
            </a:r>
          </a:p>
          <a:p>
            <a:endParaRPr lang="es-CL" b="1" dirty="0">
              <a:latin typeface="Century Gothic" panose="020B0502020202020204" pitchFamily="34" charset="0"/>
            </a:endParaRPr>
          </a:p>
        </p:txBody>
      </p:sp>
      <p:sp>
        <p:nvSpPr>
          <p:cNvPr id="7" name="6 Rectángulo"/>
          <p:cNvSpPr/>
          <p:nvPr/>
        </p:nvSpPr>
        <p:spPr>
          <a:xfrm>
            <a:off x="451875" y="1814346"/>
            <a:ext cx="11266170" cy="3385542"/>
          </a:xfrm>
          <a:prstGeom prst="rect">
            <a:avLst/>
          </a:prstGeom>
        </p:spPr>
        <p:txBody>
          <a:bodyPr wrap="square">
            <a:spAutoFit/>
          </a:bodyPr>
          <a:lstStyle/>
          <a:p>
            <a:pPr marL="285750" indent="-285750">
              <a:buFont typeface="Arial" pitchFamily="34" charset="0"/>
              <a:buChar char="•"/>
            </a:pPr>
            <a:r>
              <a:rPr lang="es-CL" sz="2800" b="1" dirty="0" smtClean="0">
                <a:latin typeface="Century Gothic" panose="020B0502020202020204" pitchFamily="34" charset="0"/>
              </a:rPr>
              <a:t>PASO 3: REALIZA ESTOS PATRONES CORPORALES</a:t>
            </a:r>
          </a:p>
          <a:p>
            <a:pPr marL="285750" indent="-285750">
              <a:buFont typeface="Arial" pitchFamily="34" charset="0"/>
              <a:buChar char="•"/>
            </a:pPr>
            <a:r>
              <a:rPr lang="es-CL" dirty="0" smtClean="0">
                <a:latin typeface="Century Gothic" panose="020B0502020202020204" pitchFamily="34" charset="0"/>
              </a:rPr>
              <a:t>Caminar 1 adelante y otro atrás , adelante, atrás  al </a:t>
            </a:r>
            <a:r>
              <a:rPr lang="es-CL" dirty="0">
                <a:latin typeface="Century Gothic" panose="020B0502020202020204" pitchFamily="34" charset="0"/>
              </a:rPr>
              <a:t>ritmo </a:t>
            </a:r>
            <a:r>
              <a:rPr lang="es-CL" dirty="0" smtClean="0">
                <a:latin typeface="Century Gothic" panose="020B0502020202020204" pitchFamily="34" charset="0"/>
              </a:rPr>
              <a:t>de una  música.</a:t>
            </a:r>
          </a:p>
          <a:p>
            <a:pPr marL="285750" indent="-285750">
              <a:buFont typeface="Arial" pitchFamily="34" charset="0"/>
              <a:buChar char="•"/>
            </a:pPr>
            <a:r>
              <a:rPr lang="es-CL" dirty="0" smtClean="0">
                <a:latin typeface="Century Gothic" panose="020B0502020202020204" pitchFamily="34" charset="0"/>
              </a:rPr>
              <a:t>Brazos arriba, brazo abajo , brazos arriba, brazos abajo.</a:t>
            </a:r>
          </a:p>
          <a:p>
            <a:pPr marL="285750" indent="-285750">
              <a:buFont typeface="Arial" pitchFamily="34" charset="0"/>
              <a:buChar char="•"/>
            </a:pPr>
            <a:r>
              <a:rPr lang="es-CL" dirty="0" smtClean="0">
                <a:latin typeface="Century Gothic" panose="020B0502020202020204" pitchFamily="34" charset="0"/>
              </a:rPr>
              <a:t>Repetir </a:t>
            </a:r>
            <a:r>
              <a:rPr lang="es-CL" dirty="0">
                <a:latin typeface="Century Gothic" panose="020B0502020202020204" pitchFamily="34" charset="0"/>
              </a:rPr>
              <a:t>varias veces la secuencia hasta que te la aprendas de memoria, </a:t>
            </a:r>
          </a:p>
          <a:p>
            <a:pPr marL="285750" indent="-285750">
              <a:buFont typeface="Arial" pitchFamily="34" charset="0"/>
              <a:buChar char="•"/>
            </a:pPr>
            <a:r>
              <a:rPr lang="es-CL" dirty="0">
                <a:latin typeface="Century Gothic" panose="020B0502020202020204" pitchFamily="34" charset="0"/>
              </a:rPr>
              <a:t>Cuando te la hayas aprendido de memoria, inventa otro movimiento y agrégalo a la secuencia.</a:t>
            </a:r>
          </a:p>
          <a:p>
            <a:pPr marL="285750" indent="-285750">
              <a:buFont typeface="Arial" pitchFamily="34" charset="0"/>
              <a:buChar char="•"/>
            </a:pPr>
            <a:r>
              <a:rPr lang="es-CL" dirty="0">
                <a:latin typeface="Century Gothic" panose="020B0502020202020204" pitchFamily="34" charset="0"/>
              </a:rPr>
              <a:t>Pídele a alguien que te grabe y se lo envías a la tía</a:t>
            </a:r>
            <a:r>
              <a:rPr lang="es-CL" dirty="0" smtClean="0">
                <a:latin typeface="Century Gothic" panose="020B0502020202020204" pitchFamily="34" charset="0"/>
              </a:rPr>
              <a:t>.</a:t>
            </a:r>
          </a:p>
          <a:p>
            <a:pPr marL="285750" indent="-285750">
              <a:buFont typeface="Arial" pitchFamily="34" charset="0"/>
              <a:buChar char="•"/>
            </a:pPr>
            <a:r>
              <a:rPr lang="es-CL" sz="4000" b="1" dirty="0" smtClean="0">
                <a:latin typeface="Century Gothic" panose="020B0502020202020204" pitchFamily="34" charset="0"/>
              </a:rPr>
              <a:t>P</a:t>
            </a:r>
            <a:r>
              <a:rPr lang="es-CL" sz="3200" b="1" dirty="0" smtClean="0">
                <a:latin typeface="Century Gothic" panose="020B0502020202020204" pitchFamily="34" charset="0"/>
              </a:rPr>
              <a:t>ASO 4 :</a:t>
            </a:r>
            <a:r>
              <a:rPr lang="es-CL" sz="2800" b="1" dirty="0" smtClean="0">
                <a:latin typeface="Century Gothic" panose="020B0502020202020204" pitchFamily="34" charset="0"/>
              </a:rPr>
              <a:t> </a:t>
            </a:r>
            <a:r>
              <a:rPr lang="es-CL" sz="2400" b="1" dirty="0" smtClean="0">
                <a:latin typeface="Century Gothic" panose="020B0502020202020204" pitchFamily="34" charset="0"/>
              </a:rPr>
              <a:t>REALIZA LA TAREA 4 </a:t>
            </a:r>
            <a:r>
              <a:rPr lang="es-CL" sz="2000" dirty="0" smtClean="0">
                <a:latin typeface="Century Gothic" panose="020B0502020202020204" pitchFamily="34" charset="0"/>
              </a:rPr>
              <a:t>(que viene más abajo)</a:t>
            </a:r>
          </a:p>
          <a:p>
            <a:pPr marL="285750" indent="-285750">
              <a:buFont typeface="Arial" pitchFamily="34" charset="0"/>
              <a:buChar char="•"/>
            </a:pPr>
            <a:r>
              <a:rPr lang="es-CL" sz="3200" b="1" dirty="0" smtClean="0">
                <a:latin typeface="Century Gothic" panose="020B0502020202020204" pitchFamily="34" charset="0"/>
              </a:rPr>
              <a:t>PASO 5: </a:t>
            </a:r>
            <a:r>
              <a:rPr lang="es-CL" sz="2400" dirty="0" smtClean="0">
                <a:latin typeface="Century Gothic" panose="020B0502020202020204" pitchFamily="34" charset="0"/>
              </a:rPr>
              <a:t>TRABAJAR EN TEXTO LOGICA Y NUMEROS NT1</a:t>
            </a:r>
          </a:p>
          <a:p>
            <a:pPr marL="285750" indent="-285750">
              <a:buFont typeface="Arial" pitchFamily="34" charset="0"/>
              <a:buChar char="•"/>
            </a:pPr>
            <a:r>
              <a:rPr lang="es-CL" sz="2400" dirty="0" smtClean="0">
                <a:latin typeface="Century Gothic" panose="020B0502020202020204" pitchFamily="34" charset="0"/>
              </a:rPr>
              <a:t> paginas 83,84,85</a:t>
            </a:r>
            <a:endParaRPr lang="es-CL" sz="2800" dirty="0" smtClean="0">
              <a:latin typeface="Century Gothic" panose="020B0502020202020204" pitchFamily="34" charset="0"/>
            </a:endParaRPr>
          </a:p>
        </p:txBody>
      </p:sp>
      <p:pic>
        <p:nvPicPr>
          <p:cNvPr id="4098" name="Picture 2" descr="https://www.caligrafix.cl/flipbooks/img/LN1/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978" y="4070421"/>
            <a:ext cx="1961425" cy="257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7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9944" y="568112"/>
            <a:ext cx="8229600" cy="418058"/>
          </a:xfrm>
        </p:spPr>
        <p:txBody>
          <a:bodyPr>
            <a:noAutofit/>
          </a:bodyPr>
          <a:lstStyle/>
          <a:p>
            <a:pPr algn="l"/>
            <a:r>
              <a:rPr lang="es-CL" sz="3200" b="1" dirty="0">
                <a:latin typeface="Century Gothic" panose="020B0502020202020204" pitchFamily="34" charset="0"/>
              </a:rPr>
              <a:t>Tarea 5 (Lenguaje verbal) </a:t>
            </a:r>
            <a:r>
              <a:rPr lang="es-CL" sz="2400" b="1" i="1" dirty="0">
                <a:latin typeface="Century Gothic" panose="020B0502020202020204" pitchFamily="34" charset="0"/>
              </a:rPr>
              <a:t>Repite tres día esta tarea para memorizar bien</a:t>
            </a:r>
            <a:endParaRPr lang="es-CL" sz="3200" b="1" dirty="0">
              <a:latin typeface="Century Gothic" panose="020B0502020202020204" pitchFamily="34" charset="0"/>
            </a:endParaRPr>
          </a:p>
        </p:txBody>
      </p:sp>
      <p:sp>
        <p:nvSpPr>
          <p:cNvPr id="3" name="2 Rectángulo"/>
          <p:cNvSpPr/>
          <p:nvPr/>
        </p:nvSpPr>
        <p:spPr>
          <a:xfrm>
            <a:off x="619944" y="1484784"/>
            <a:ext cx="11392986" cy="4524315"/>
          </a:xfrm>
          <a:prstGeom prst="rect">
            <a:avLst/>
          </a:prstGeom>
        </p:spPr>
        <p:txBody>
          <a:bodyPr wrap="square">
            <a:spAutoFit/>
          </a:bodyPr>
          <a:lstStyle/>
          <a:p>
            <a:pPr lvl="0"/>
            <a:r>
              <a:rPr lang="es-CL" sz="2400" dirty="0">
                <a:latin typeface="Century Gothic" panose="020B0502020202020204" pitchFamily="34" charset="0"/>
              </a:rPr>
              <a:t>Ahora aprenderemos una canción que se llama  </a:t>
            </a:r>
            <a:r>
              <a:rPr lang="es-CL" sz="3600" b="1" dirty="0">
                <a:latin typeface="Century Gothic" panose="020B0502020202020204" pitchFamily="34" charset="0"/>
              </a:rPr>
              <a:t>“La chinita Margarita”. </a:t>
            </a:r>
            <a:r>
              <a:rPr lang="es-CL" sz="2400" dirty="0">
                <a:latin typeface="Century Gothic" panose="020B0502020202020204" pitchFamily="34" charset="0"/>
              </a:rPr>
              <a:t>Escucha el audio que te envío y luego, trata de cantarla, dile a alguien de tu familia que la cante contigo.</a:t>
            </a:r>
          </a:p>
          <a:p>
            <a:pPr lvl="0"/>
            <a:r>
              <a:rPr lang="es-CL" sz="2400" dirty="0">
                <a:latin typeface="Century Gothic" panose="020B0502020202020204" pitchFamily="34" charset="0"/>
              </a:rPr>
              <a:t>Dibuja a la chinita Margarita en tu cuaderno o en una </a:t>
            </a:r>
            <a:r>
              <a:rPr lang="es-CL" sz="2400" dirty="0" smtClean="0">
                <a:latin typeface="Century Gothic" panose="020B0502020202020204" pitchFamily="34" charset="0"/>
              </a:rPr>
              <a:t>hoja.</a:t>
            </a:r>
            <a:endParaRPr lang="es-CL" sz="2400" dirty="0">
              <a:latin typeface="Century Gothic" panose="020B0502020202020204" pitchFamily="34" charset="0"/>
            </a:endParaRPr>
          </a:p>
          <a:p>
            <a:pPr lvl="0"/>
            <a:r>
              <a:rPr lang="es-CL" sz="2400" dirty="0">
                <a:latin typeface="Century Gothic" panose="020B0502020202020204" pitchFamily="34" charset="0"/>
              </a:rPr>
              <a:t>Tu mamá o un adulto te leerán algunas palabras y tú dirás que palabras de la canción riman con ella: Chinita (Margarita), rodilla (cosquilla), nariz (achís), Cabeza (lesa) , traviesa (</a:t>
            </a:r>
            <a:r>
              <a:rPr lang="es-CL" sz="2400" dirty="0" err="1">
                <a:latin typeface="Century Gothic" panose="020B0502020202020204" pitchFamily="34" charset="0"/>
              </a:rPr>
              <a:t>Margaresa</a:t>
            </a:r>
            <a:r>
              <a:rPr lang="es-CL" sz="2400" dirty="0">
                <a:latin typeface="Century Gothic" panose="020B0502020202020204" pitchFamily="34" charset="0"/>
              </a:rPr>
              <a:t>)</a:t>
            </a:r>
          </a:p>
          <a:p>
            <a:pPr lvl="0"/>
            <a:r>
              <a:rPr lang="es-CL" sz="2400" dirty="0">
                <a:latin typeface="Century Gothic" panose="020B0502020202020204" pitchFamily="34" charset="0"/>
              </a:rPr>
              <a:t>Ahora que ya debes haber aprendido la canción vas a cantarla con movimiento. Inventa una coreografía, pídele a alguien que te ayude y cuando ya esté lista pide que te la graben para que luego envíes el vídeo a la tía.</a:t>
            </a:r>
          </a:p>
        </p:txBody>
      </p:sp>
    </p:spTree>
    <p:extLst>
      <p:ext uri="{BB962C8B-B14F-4D97-AF65-F5344CB8AC3E}">
        <p14:creationId xmlns:p14="http://schemas.microsoft.com/office/powerpoint/2010/main" val="3864395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455" y="288821"/>
            <a:ext cx="8229600" cy="706090"/>
          </a:xfrm>
        </p:spPr>
        <p:txBody>
          <a:bodyPr>
            <a:normAutofit/>
          </a:bodyPr>
          <a:lstStyle/>
          <a:p>
            <a:pPr algn="l"/>
            <a:r>
              <a:rPr lang="es-CL" sz="3200" b="1" dirty="0">
                <a:latin typeface="Century Gothic" panose="020B0502020202020204" pitchFamily="34" charset="0"/>
              </a:rPr>
              <a:t>Tarea </a:t>
            </a:r>
            <a:r>
              <a:rPr lang="es-CL" sz="3200" b="1" dirty="0" smtClean="0">
                <a:latin typeface="Century Gothic" panose="020B0502020202020204" pitchFamily="34" charset="0"/>
              </a:rPr>
              <a:t>6 </a:t>
            </a:r>
            <a:r>
              <a:rPr lang="es-CL" sz="3200" b="1" dirty="0">
                <a:latin typeface="Century Gothic" panose="020B0502020202020204" pitchFamily="34" charset="0"/>
              </a:rPr>
              <a:t>(Pensamiento matemático)</a:t>
            </a:r>
          </a:p>
        </p:txBody>
      </p:sp>
      <p:sp>
        <p:nvSpPr>
          <p:cNvPr id="3" name="2 Rectángulo"/>
          <p:cNvSpPr/>
          <p:nvPr/>
        </p:nvSpPr>
        <p:spPr>
          <a:xfrm>
            <a:off x="491489" y="908721"/>
            <a:ext cx="11301055" cy="1200329"/>
          </a:xfrm>
          <a:prstGeom prst="rect">
            <a:avLst/>
          </a:prstGeom>
        </p:spPr>
        <p:txBody>
          <a:bodyPr wrap="square">
            <a:spAutoFit/>
          </a:bodyPr>
          <a:lstStyle/>
          <a:p>
            <a:r>
              <a:rPr lang="es-CL" dirty="0" err="1">
                <a:latin typeface="Century Gothic" panose="020B0502020202020204" pitchFamily="34" charset="0"/>
              </a:rPr>
              <a:t>Kiki</a:t>
            </a:r>
            <a:r>
              <a:rPr lang="es-CL" dirty="0">
                <a:latin typeface="Century Gothic" panose="020B0502020202020204" pitchFamily="34" charset="0"/>
              </a:rPr>
              <a:t>, la patita cocino unos ricos pasteles  que le mandó hacer la señora gallina, la señora tortuga y la señora jirafa. Sabe que unos eran de frambuesa, otros eran de limón y otros eran de chocolate. Tiene que echarlos en una bandeja para cada una, pero está súper confundida. Creo que tendrás que ayudarla.</a:t>
            </a:r>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7824193" y="2348881"/>
            <a:ext cx="1609725" cy="1533525"/>
          </a:xfrm>
          <a:prstGeom prst="rect">
            <a:avLst/>
          </a:prstGeom>
        </p:spPr>
      </p:pic>
      <p:sp>
        <p:nvSpPr>
          <p:cNvPr id="5" name="45 Llamada ovalada"/>
          <p:cNvSpPr/>
          <p:nvPr/>
        </p:nvSpPr>
        <p:spPr>
          <a:xfrm>
            <a:off x="6034097" y="2348880"/>
            <a:ext cx="1157278" cy="876300"/>
          </a:xfrm>
          <a:prstGeom prst="wedgeEllipseCallout">
            <a:avLst>
              <a:gd name="adj1" fmla="val 102645"/>
              <a:gd name="adj2" fmla="val -12500"/>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L" sz="2800" b="1">
                <a:ea typeface="Calibri"/>
                <a:cs typeface="Times New Roman"/>
              </a:rPr>
              <a:t>¿?</a:t>
            </a:r>
            <a:endParaRPr lang="es-CL" sz="1100">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30" y="2109050"/>
            <a:ext cx="2084387"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13" y="5052753"/>
            <a:ext cx="11588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5" cstate="print">
            <a:extLst>
              <a:ext uri="{28A0092B-C50C-407E-A947-70E740481C1C}">
                <a14:useLocalDpi xmlns:a14="http://schemas.microsoft.com/office/drawing/2010/main" val="0"/>
              </a:ext>
            </a:extLst>
          </a:blip>
          <a:stretch>
            <a:fillRect/>
          </a:stretch>
        </p:blipFill>
        <p:spPr>
          <a:xfrm>
            <a:off x="5129222" y="4695883"/>
            <a:ext cx="904875" cy="1430020"/>
          </a:xfrm>
          <a:prstGeom prst="rect">
            <a:avLst/>
          </a:prstGeom>
        </p:spPr>
      </p:pic>
      <p:sp>
        <p:nvSpPr>
          <p:cNvPr id="6" name="5 Rectángulo"/>
          <p:cNvSpPr/>
          <p:nvPr/>
        </p:nvSpPr>
        <p:spPr>
          <a:xfrm>
            <a:off x="7608168" y="4268789"/>
            <a:ext cx="4184376" cy="923330"/>
          </a:xfrm>
          <a:prstGeom prst="rect">
            <a:avLst/>
          </a:prstGeom>
        </p:spPr>
        <p:txBody>
          <a:bodyPr wrap="square">
            <a:spAutoFit/>
          </a:bodyPr>
          <a:lstStyle/>
          <a:p>
            <a:r>
              <a:rPr lang="es-CL" b="1" dirty="0">
                <a:latin typeface="Century Gothic" panose="020B0502020202020204" pitchFamily="34" charset="0"/>
              </a:rPr>
              <a:t>En una hoja imprimible estarán  los pasteles, recórtalos y luego ponlos en la bandeja de cada señora.</a:t>
            </a:r>
          </a:p>
        </p:txBody>
      </p:sp>
    </p:spTree>
    <p:extLst>
      <p:ext uri="{BB962C8B-B14F-4D97-AF65-F5344CB8AC3E}">
        <p14:creationId xmlns:p14="http://schemas.microsoft.com/office/powerpoint/2010/main" val="82885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22642"/>
          </a:xfrm>
        </p:spPr>
        <p:txBody>
          <a:bodyPr>
            <a:noAutofit/>
          </a:bodyPr>
          <a:lstStyle/>
          <a:p>
            <a:pPr algn="l"/>
            <a:r>
              <a:rPr lang="es-CL" sz="3200" b="1" dirty="0"/>
              <a:t>Tarea 7 (Lenguaje verbal</a:t>
            </a:r>
            <a:r>
              <a:rPr lang="es-CL" sz="3200" b="1" dirty="0" smtClean="0"/>
              <a:t>)</a:t>
            </a:r>
            <a:br>
              <a:rPr lang="es-CL" sz="3200" b="1" dirty="0" smtClean="0"/>
            </a:br>
            <a:r>
              <a:rPr lang="es-CL" sz="3200" b="1" dirty="0" smtClean="0"/>
              <a:t> CUENTO EL LIBRO DE LOS CERDOS</a:t>
            </a:r>
            <a:endParaRPr lang="es-CL" sz="3200" b="1" dirty="0"/>
          </a:p>
        </p:txBody>
      </p:sp>
      <p:sp>
        <p:nvSpPr>
          <p:cNvPr id="3" name="2 Rectángulo"/>
          <p:cNvSpPr/>
          <p:nvPr/>
        </p:nvSpPr>
        <p:spPr>
          <a:xfrm>
            <a:off x="950976" y="1268760"/>
            <a:ext cx="9875520" cy="4154984"/>
          </a:xfrm>
          <a:prstGeom prst="rect">
            <a:avLst/>
          </a:prstGeom>
        </p:spPr>
        <p:txBody>
          <a:bodyPr wrap="square">
            <a:spAutoFit/>
          </a:bodyPr>
          <a:lstStyle/>
          <a:p>
            <a:r>
              <a:rPr lang="es-CL" sz="2200" dirty="0"/>
              <a:t>Ahora escucharemos el cuento “El libro de los cerdos”.  Antes de verlo  harás un dibujo donde representes de qué crees que tratará el libro, según lo que te dice el título. Luego que hagas tu dibujo cuéntale a alguien de tu familia lo que dibujaste.</a:t>
            </a:r>
          </a:p>
          <a:p>
            <a:r>
              <a:rPr lang="es-CL" sz="2200" dirty="0"/>
              <a:t>Una vez hecho lo anterior podrás ver el vídeo que se anexa en los recursos enviados, si no  puedes ver el vídeo este es el link para que lo veas en un teléfono </a:t>
            </a:r>
            <a:r>
              <a:rPr lang="es-CL" sz="2200" u="sng" dirty="0">
                <a:hlinkClick r:id="rId2"/>
              </a:rPr>
              <a:t>https://www.youtube.com/watch?v=oYOK1FMT-js</a:t>
            </a:r>
            <a:r>
              <a:rPr lang="es-CL" sz="2200" dirty="0"/>
              <a:t> ,.</a:t>
            </a:r>
          </a:p>
          <a:p>
            <a:r>
              <a:rPr lang="es-CL" sz="2200" dirty="0"/>
              <a:t>Luego de ver el vídeo tu mamá o algún adulto que esté en tu casa te hará las siguientes preguntas, que tú responderás en forma oral:</a:t>
            </a:r>
          </a:p>
          <a:p>
            <a:pPr lvl="0"/>
            <a:r>
              <a:rPr lang="es-CL" sz="2200" dirty="0"/>
              <a:t>¿Qué fue lo que más te llamó la atención del cuento? ¿Por qué?</a:t>
            </a:r>
          </a:p>
          <a:p>
            <a:pPr lvl="0"/>
            <a:r>
              <a:rPr lang="es-CL" sz="2200" dirty="0"/>
              <a:t>¿Lo que viste en el vídeo se parece a la realidad a veces? Explica</a:t>
            </a:r>
          </a:p>
          <a:p>
            <a:pPr lvl="0"/>
            <a:r>
              <a:rPr lang="es-CL" sz="2200" dirty="0"/>
              <a:t>Dibuja lo que más te gustó del libro y luego explícale a alguien. Dile a mamá que te grabe un vídeo con tu dibujo y la explicación dada por ti, para enviarlo a la tía.</a:t>
            </a:r>
          </a:p>
        </p:txBody>
      </p:sp>
    </p:spTree>
    <p:extLst>
      <p:ext uri="{BB962C8B-B14F-4D97-AF65-F5344CB8AC3E}">
        <p14:creationId xmlns:p14="http://schemas.microsoft.com/office/powerpoint/2010/main" val="38441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1306</Words>
  <Application>Microsoft Office PowerPoint</Application>
  <PresentationFormat>Personalizado</PresentationFormat>
  <Paragraphs>79</Paragraphs>
  <Slides>12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Tema de Office</vt:lpstr>
      <vt:lpstr>Documento</vt:lpstr>
      <vt:lpstr>Proyecto articulado mayo «Aprendo jugando»</vt:lpstr>
      <vt:lpstr>Descripción</vt:lpstr>
      <vt:lpstr>Tarea 1 (Lenguaje verbal)</vt:lpstr>
      <vt:lpstr>Tarea 2 (Lenguaje verbal)</vt:lpstr>
      <vt:lpstr>Tarea 3 (Pensamiento matemático) Repite la tarea tres días, hasta memorizar el patrón.</vt:lpstr>
      <vt:lpstr>Presentación de PowerPoint</vt:lpstr>
      <vt:lpstr>Tarea 5 (Lenguaje verbal) Repite tres día esta tarea para memorizar bien</vt:lpstr>
      <vt:lpstr>Tarea 6 (Pensamiento matemático)</vt:lpstr>
      <vt:lpstr>Tarea 7 (Lenguaje verbal)  CUENTO EL LIBRO DE LOS CERDOS</vt:lpstr>
      <vt:lpstr> Página 76-77  “el conejo comilón” Página 114 “Los cuatro osos” Página 82-83 “ La abeja Alicia”  </vt:lpstr>
      <vt:lpstr>Autoevaluación </vt:lpstr>
      <vt:lpstr>Evalúo mi trabajo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articulado mayo «Aprendo jugando»</dc:title>
  <dc:creator>Microsoft Office User</dc:creator>
  <cp:lastModifiedBy>andrea</cp:lastModifiedBy>
  <cp:revision>42</cp:revision>
  <dcterms:created xsi:type="dcterms:W3CDTF">2020-04-28T01:57:57Z</dcterms:created>
  <dcterms:modified xsi:type="dcterms:W3CDTF">2020-04-29T23:49:09Z</dcterms:modified>
</cp:coreProperties>
</file>