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33"/>
  </p:normalViewPr>
  <p:slideViewPr>
    <p:cSldViewPr snapToGrid="0" snapToObjects="1">
      <p:cViewPr>
        <p:scale>
          <a:sx n="81" d="100"/>
          <a:sy n="81" d="100"/>
        </p:scale>
        <p:origin x="-276"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422F38D-FA9E-964E-97D0-12D478CE67E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xmlns="" id="{25C900E0-C601-904F-9B80-ABBA23F1D7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xmlns="" id="{9E6DA97B-29B2-224A-8499-308318453187}"/>
              </a:ext>
            </a:extLst>
          </p:cNvPr>
          <p:cNvSpPr>
            <a:spLocks noGrp="1"/>
          </p:cNvSpPr>
          <p:nvPr>
            <p:ph type="dt" sz="half" idx="10"/>
          </p:nvPr>
        </p:nvSpPr>
        <p:spPr/>
        <p:txBody>
          <a:bodyPr/>
          <a:lstStyle/>
          <a:p>
            <a:fld id="{83F65F3A-1FE9-EA4E-82DE-383762944A24}" type="datetimeFigureOut">
              <a:rPr lang="es-CL" smtClean="0"/>
              <a:t>29-04-2020</a:t>
            </a:fld>
            <a:endParaRPr lang="es-CL"/>
          </a:p>
        </p:txBody>
      </p:sp>
      <p:sp>
        <p:nvSpPr>
          <p:cNvPr id="5" name="Marcador de pie de página 4">
            <a:extLst>
              <a:ext uri="{FF2B5EF4-FFF2-40B4-BE49-F238E27FC236}">
                <a16:creationId xmlns:a16="http://schemas.microsoft.com/office/drawing/2014/main" xmlns="" id="{800E3B10-7DA6-E243-BC84-1BAA8D62580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xmlns="" id="{F5EA6E26-BC0A-104F-BBB9-0ACC3ECCF6F3}"/>
              </a:ext>
            </a:extLst>
          </p:cNvPr>
          <p:cNvSpPr>
            <a:spLocks noGrp="1"/>
          </p:cNvSpPr>
          <p:nvPr>
            <p:ph type="sldNum" sz="quarter" idx="12"/>
          </p:nvPr>
        </p:nvSpPr>
        <p:spPr/>
        <p:txBody>
          <a:bodyPr/>
          <a:lstStyle/>
          <a:p>
            <a:fld id="{14AC64A8-10CB-CF41-A06D-66522DC03DF2}" type="slidenum">
              <a:rPr lang="es-CL" smtClean="0"/>
              <a:t>‹Nº›</a:t>
            </a:fld>
            <a:endParaRPr lang="es-CL"/>
          </a:p>
        </p:txBody>
      </p:sp>
    </p:spTree>
    <p:extLst>
      <p:ext uri="{BB962C8B-B14F-4D97-AF65-F5344CB8AC3E}">
        <p14:creationId xmlns:p14="http://schemas.microsoft.com/office/powerpoint/2010/main" val="238959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5C080C4-4AB9-8343-BD38-E9B08F769B4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xmlns="" id="{BC2A306B-DCD9-B540-9193-2937EC9A783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70447948-9B46-454B-9C3D-E2B1ADE93180}"/>
              </a:ext>
            </a:extLst>
          </p:cNvPr>
          <p:cNvSpPr>
            <a:spLocks noGrp="1"/>
          </p:cNvSpPr>
          <p:nvPr>
            <p:ph type="dt" sz="half" idx="10"/>
          </p:nvPr>
        </p:nvSpPr>
        <p:spPr/>
        <p:txBody>
          <a:bodyPr/>
          <a:lstStyle/>
          <a:p>
            <a:fld id="{83F65F3A-1FE9-EA4E-82DE-383762944A24}" type="datetimeFigureOut">
              <a:rPr lang="es-CL" smtClean="0"/>
              <a:t>29-04-2020</a:t>
            </a:fld>
            <a:endParaRPr lang="es-CL"/>
          </a:p>
        </p:txBody>
      </p:sp>
      <p:sp>
        <p:nvSpPr>
          <p:cNvPr id="5" name="Marcador de pie de página 4">
            <a:extLst>
              <a:ext uri="{FF2B5EF4-FFF2-40B4-BE49-F238E27FC236}">
                <a16:creationId xmlns:a16="http://schemas.microsoft.com/office/drawing/2014/main" xmlns="" id="{2EA47813-3F50-174E-B679-54F60CA2D1A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xmlns="" id="{778285D0-D077-3145-91A9-72667DCCA34E}"/>
              </a:ext>
            </a:extLst>
          </p:cNvPr>
          <p:cNvSpPr>
            <a:spLocks noGrp="1"/>
          </p:cNvSpPr>
          <p:nvPr>
            <p:ph type="sldNum" sz="quarter" idx="12"/>
          </p:nvPr>
        </p:nvSpPr>
        <p:spPr/>
        <p:txBody>
          <a:bodyPr/>
          <a:lstStyle/>
          <a:p>
            <a:fld id="{14AC64A8-10CB-CF41-A06D-66522DC03DF2}" type="slidenum">
              <a:rPr lang="es-CL" smtClean="0"/>
              <a:t>‹Nº›</a:t>
            </a:fld>
            <a:endParaRPr lang="es-CL"/>
          </a:p>
        </p:txBody>
      </p:sp>
    </p:spTree>
    <p:extLst>
      <p:ext uri="{BB962C8B-B14F-4D97-AF65-F5344CB8AC3E}">
        <p14:creationId xmlns:p14="http://schemas.microsoft.com/office/powerpoint/2010/main" val="2257897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7194EE15-D28A-5247-8F4D-43D275E1282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xmlns="" id="{886AD995-DFCA-5242-A40D-FFE08E655BB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D383AC38-A413-934E-A4DA-6E07D702C0C1}"/>
              </a:ext>
            </a:extLst>
          </p:cNvPr>
          <p:cNvSpPr>
            <a:spLocks noGrp="1"/>
          </p:cNvSpPr>
          <p:nvPr>
            <p:ph type="dt" sz="half" idx="10"/>
          </p:nvPr>
        </p:nvSpPr>
        <p:spPr/>
        <p:txBody>
          <a:bodyPr/>
          <a:lstStyle/>
          <a:p>
            <a:fld id="{83F65F3A-1FE9-EA4E-82DE-383762944A24}" type="datetimeFigureOut">
              <a:rPr lang="es-CL" smtClean="0"/>
              <a:t>29-04-2020</a:t>
            </a:fld>
            <a:endParaRPr lang="es-CL"/>
          </a:p>
        </p:txBody>
      </p:sp>
      <p:sp>
        <p:nvSpPr>
          <p:cNvPr id="5" name="Marcador de pie de página 4">
            <a:extLst>
              <a:ext uri="{FF2B5EF4-FFF2-40B4-BE49-F238E27FC236}">
                <a16:creationId xmlns:a16="http://schemas.microsoft.com/office/drawing/2014/main" xmlns="" id="{A7187CC0-9261-5649-BA1A-6BDE52B08FF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xmlns="" id="{81610D79-370C-A54D-96B3-626F4238462F}"/>
              </a:ext>
            </a:extLst>
          </p:cNvPr>
          <p:cNvSpPr>
            <a:spLocks noGrp="1"/>
          </p:cNvSpPr>
          <p:nvPr>
            <p:ph type="sldNum" sz="quarter" idx="12"/>
          </p:nvPr>
        </p:nvSpPr>
        <p:spPr/>
        <p:txBody>
          <a:bodyPr/>
          <a:lstStyle/>
          <a:p>
            <a:fld id="{14AC64A8-10CB-CF41-A06D-66522DC03DF2}" type="slidenum">
              <a:rPr lang="es-CL" smtClean="0"/>
              <a:t>‹Nº›</a:t>
            </a:fld>
            <a:endParaRPr lang="es-CL"/>
          </a:p>
        </p:txBody>
      </p:sp>
    </p:spTree>
    <p:extLst>
      <p:ext uri="{BB962C8B-B14F-4D97-AF65-F5344CB8AC3E}">
        <p14:creationId xmlns:p14="http://schemas.microsoft.com/office/powerpoint/2010/main" val="3164885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F1B6224-B1CB-CC40-A671-13A576E6901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xmlns="" id="{409694B3-A8AB-6747-A26E-9080F7F6AA3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AB7A8B2B-36A0-A24D-8AAC-210C192F7485}"/>
              </a:ext>
            </a:extLst>
          </p:cNvPr>
          <p:cNvSpPr>
            <a:spLocks noGrp="1"/>
          </p:cNvSpPr>
          <p:nvPr>
            <p:ph type="dt" sz="half" idx="10"/>
          </p:nvPr>
        </p:nvSpPr>
        <p:spPr/>
        <p:txBody>
          <a:bodyPr/>
          <a:lstStyle/>
          <a:p>
            <a:fld id="{83F65F3A-1FE9-EA4E-82DE-383762944A24}" type="datetimeFigureOut">
              <a:rPr lang="es-CL" smtClean="0"/>
              <a:t>29-04-2020</a:t>
            </a:fld>
            <a:endParaRPr lang="es-CL"/>
          </a:p>
        </p:txBody>
      </p:sp>
      <p:sp>
        <p:nvSpPr>
          <p:cNvPr id="5" name="Marcador de pie de página 4">
            <a:extLst>
              <a:ext uri="{FF2B5EF4-FFF2-40B4-BE49-F238E27FC236}">
                <a16:creationId xmlns:a16="http://schemas.microsoft.com/office/drawing/2014/main" xmlns="" id="{117F4662-4495-414C-A2F2-732F2547F48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xmlns="" id="{3AB013A2-65F7-9845-BD5E-535B124A29A3}"/>
              </a:ext>
            </a:extLst>
          </p:cNvPr>
          <p:cNvSpPr>
            <a:spLocks noGrp="1"/>
          </p:cNvSpPr>
          <p:nvPr>
            <p:ph type="sldNum" sz="quarter" idx="12"/>
          </p:nvPr>
        </p:nvSpPr>
        <p:spPr/>
        <p:txBody>
          <a:bodyPr/>
          <a:lstStyle/>
          <a:p>
            <a:fld id="{14AC64A8-10CB-CF41-A06D-66522DC03DF2}" type="slidenum">
              <a:rPr lang="es-CL" smtClean="0"/>
              <a:t>‹Nº›</a:t>
            </a:fld>
            <a:endParaRPr lang="es-CL"/>
          </a:p>
        </p:txBody>
      </p:sp>
    </p:spTree>
    <p:extLst>
      <p:ext uri="{BB962C8B-B14F-4D97-AF65-F5344CB8AC3E}">
        <p14:creationId xmlns:p14="http://schemas.microsoft.com/office/powerpoint/2010/main" val="1100894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48B6F53-09F6-554C-9D0D-B38E66375D2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xmlns="" id="{6F4673E4-0AB1-EE46-9F34-88F5CDCB9C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E35D722F-568A-CD41-A7EA-464EF6A52F2B}"/>
              </a:ext>
            </a:extLst>
          </p:cNvPr>
          <p:cNvSpPr>
            <a:spLocks noGrp="1"/>
          </p:cNvSpPr>
          <p:nvPr>
            <p:ph type="dt" sz="half" idx="10"/>
          </p:nvPr>
        </p:nvSpPr>
        <p:spPr/>
        <p:txBody>
          <a:bodyPr/>
          <a:lstStyle/>
          <a:p>
            <a:fld id="{83F65F3A-1FE9-EA4E-82DE-383762944A24}" type="datetimeFigureOut">
              <a:rPr lang="es-CL" smtClean="0"/>
              <a:t>29-04-2020</a:t>
            </a:fld>
            <a:endParaRPr lang="es-CL"/>
          </a:p>
        </p:txBody>
      </p:sp>
      <p:sp>
        <p:nvSpPr>
          <p:cNvPr id="5" name="Marcador de pie de página 4">
            <a:extLst>
              <a:ext uri="{FF2B5EF4-FFF2-40B4-BE49-F238E27FC236}">
                <a16:creationId xmlns:a16="http://schemas.microsoft.com/office/drawing/2014/main" xmlns="" id="{F2621F64-9F09-3F4D-98B3-FAF5B2A4D9F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xmlns="" id="{52CAD2A7-2A18-A64D-BF57-052DF579063E}"/>
              </a:ext>
            </a:extLst>
          </p:cNvPr>
          <p:cNvSpPr>
            <a:spLocks noGrp="1"/>
          </p:cNvSpPr>
          <p:nvPr>
            <p:ph type="sldNum" sz="quarter" idx="12"/>
          </p:nvPr>
        </p:nvSpPr>
        <p:spPr/>
        <p:txBody>
          <a:bodyPr/>
          <a:lstStyle/>
          <a:p>
            <a:fld id="{14AC64A8-10CB-CF41-A06D-66522DC03DF2}" type="slidenum">
              <a:rPr lang="es-CL" smtClean="0"/>
              <a:t>‹Nº›</a:t>
            </a:fld>
            <a:endParaRPr lang="es-CL"/>
          </a:p>
        </p:txBody>
      </p:sp>
    </p:spTree>
    <p:extLst>
      <p:ext uri="{BB962C8B-B14F-4D97-AF65-F5344CB8AC3E}">
        <p14:creationId xmlns:p14="http://schemas.microsoft.com/office/powerpoint/2010/main" val="1859548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8635610-6AD3-D74B-9CD5-276B9452A55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xmlns="" id="{C8A8D7F5-C925-0947-8F47-6B0D5715613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xmlns="" id="{D8877F41-C6C9-064A-9987-B4AC3A16147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xmlns="" id="{5FAB8587-2575-1A4A-9FA5-25DBC364866E}"/>
              </a:ext>
            </a:extLst>
          </p:cNvPr>
          <p:cNvSpPr>
            <a:spLocks noGrp="1"/>
          </p:cNvSpPr>
          <p:nvPr>
            <p:ph type="dt" sz="half" idx="10"/>
          </p:nvPr>
        </p:nvSpPr>
        <p:spPr/>
        <p:txBody>
          <a:bodyPr/>
          <a:lstStyle/>
          <a:p>
            <a:fld id="{83F65F3A-1FE9-EA4E-82DE-383762944A24}" type="datetimeFigureOut">
              <a:rPr lang="es-CL" smtClean="0"/>
              <a:t>29-04-2020</a:t>
            </a:fld>
            <a:endParaRPr lang="es-CL"/>
          </a:p>
        </p:txBody>
      </p:sp>
      <p:sp>
        <p:nvSpPr>
          <p:cNvPr id="6" name="Marcador de pie de página 5">
            <a:extLst>
              <a:ext uri="{FF2B5EF4-FFF2-40B4-BE49-F238E27FC236}">
                <a16:creationId xmlns:a16="http://schemas.microsoft.com/office/drawing/2014/main" xmlns="" id="{C8D3F4B0-7583-1A4D-941C-7728073ACC3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xmlns="" id="{C57D1C02-3074-2F4E-9AAD-E1BCD1190708}"/>
              </a:ext>
            </a:extLst>
          </p:cNvPr>
          <p:cNvSpPr>
            <a:spLocks noGrp="1"/>
          </p:cNvSpPr>
          <p:nvPr>
            <p:ph type="sldNum" sz="quarter" idx="12"/>
          </p:nvPr>
        </p:nvSpPr>
        <p:spPr/>
        <p:txBody>
          <a:bodyPr/>
          <a:lstStyle/>
          <a:p>
            <a:fld id="{14AC64A8-10CB-CF41-A06D-66522DC03DF2}" type="slidenum">
              <a:rPr lang="es-CL" smtClean="0"/>
              <a:t>‹Nº›</a:t>
            </a:fld>
            <a:endParaRPr lang="es-CL"/>
          </a:p>
        </p:txBody>
      </p:sp>
    </p:spTree>
    <p:extLst>
      <p:ext uri="{BB962C8B-B14F-4D97-AF65-F5344CB8AC3E}">
        <p14:creationId xmlns:p14="http://schemas.microsoft.com/office/powerpoint/2010/main" val="3443800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335D158-ADCC-344C-B010-B258D48F3F5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xmlns="" id="{4517E09C-B6A8-CD41-A461-20A2601D8E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4238434F-C356-0F47-A692-09043A73383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xmlns="" id="{7278FA81-4BC4-3942-8183-5FD96C57F1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490A4CD3-AD8A-B647-A0CC-3567A8526AB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xmlns="" id="{4CE91D65-F3B9-864D-89C7-C57470A9E592}"/>
              </a:ext>
            </a:extLst>
          </p:cNvPr>
          <p:cNvSpPr>
            <a:spLocks noGrp="1"/>
          </p:cNvSpPr>
          <p:nvPr>
            <p:ph type="dt" sz="half" idx="10"/>
          </p:nvPr>
        </p:nvSpPr>
        <p:spPr/>
        <p:txBody>
          <a:bodyPr/>
          <a:lstStyle/>
          <a:p>
            <a:fld id="{83F65F3A-1FE9-EA4E-82DE-383762944A24}" type="datetimeFigureOut">
              <a:rPr lang="es-CL" smtClean="0"/>
              <a:t>29-04-2020</a:t>
            </a:fld>
            <a:endParaRPr lang="es-CL"/>
          </a:p>
        </p:txBody>
      </p:sp>
      <p:sp>
        <p:nvSpPr>
          <p:cNvPr id="8" name="Marcador de pie de página 7">
            <a:extLst>
              <a:ext uri="{FF2B5EF4-FFF2-40B4-BE49-F238E27FC236}">
                <a16:creationId xmlns:a16="http://schemas.microsoft.com/office/drawing/2014/main" xmlns="" id="{E5D462E0-DE17-7D4B-AA56-3DA21B753527}"/>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xmlns="" id="{A71C884F-5763-1F49-8149-8E2596C67E16}"/>
              </a:ext>
            </a:extLst>
          </p:cNvPr>
          <p:cNvSpPr>
            <a:spLocks noGrp="1"/>
          </p:cNvSpPr>
          <p:nvPr>
            <p:ph type="sldNum" sz="quarter" idx="12"/>
          </p:nvPr>
        </p:nvSpPr>
        <p:spPr/>
        <p:txBody>
          <a:bodyPr/>
          <a:lstStyle/>
          <a:p>
            <a:fld id="{14AC64A8-10CB-CF41-A06D-66522DC03DF2}" type="slidenum">
              <a:rPr lang="es-CL" smtClean="0"/>
              <a:t>‹Nº›</a:t>
            </a:fld>
            <a:endParaRPr lang="es-CL"/>
          </a:p>
        </p:txBody>
      </p:sp>
    </p:spTree>
    <p:extLst>
      <p:ext uri="{BB962C8B-B14F-4D97-AF65-F5344CB8AC3E}">
        <p14:creationId xmlns:p14="http://schemas.microsoft.com/office/powerpoint/2010/main" val="180472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81D87E2-E89C-9347-94D7-DE2BDBBD7D1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xmlns="" id="{6AC17681-EAFB-DC43-99FE-62ACE1D9157A}"/>
              </a:ext>
            </a:extLst>
          </p:cNvPr>
          <p:cNvSpPr>
            <a:spLocks noGrp="1"/>
          </p:cNvSpPr>
          <p:nvPr>
            <p:ph type="dt" sz="half" idx="10"/>
          </p:nvPr>
        </p:nvSpPr>
        <p:spPr/>
        <p:txBody>
          <a:bodyPr/>
          <a:lstStyle/>
          <a:p>
            <a:fld id="{83F65F3A-1FE9-EA4E-82DE-383762944A24}" type="datetimeFigureOut">
              <a:rPr lang="es-CL" smtClean="0"/>
              <a:t>29-04-2020</a:t>
            </a:fld>
            <a:endParaRPr lang="es-CL"/>
          </a:p>
        </p:txBody>
      </p:sp>
      <p:sp>
        <p:nvSpPr>
          <p:cNvPr id="4" name="Marcador de pie de página 3">
            <a:extLst>
              <a:ext uri="{FF2B5EF4-FFF2-40B4-BE49-F238E27FC236}">
                <a16:creationId xmlns:a16="http://schemas.microsoft.com/office/drawing/2014/main" xmlns="" id="{87F20DA7-650E-4847-AB17-763B6B300CB8}"/>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xmlns="" id="{223AC8A6-C513-A144-B8DC-3D558F545A6B}"/>
              </a:ext>
            </a:extLst>
          </p:cNvPr>
          <p:cNvSpPr>
            <a:spLocks noGrp="1"/>
          </p:cNvSpPr>
          <p:nvPr>
            <p:ph type="sldNum" sz="quarter" idx="12"/>
          </p:nvPr>
        </p:nvSpPr>
        <p:spPr/>
        <p:txBody>
          <a:bodyPr/>
          <a:lstStyle/>
          <a:p>
            <a:fld id="{14AC64A8-10CB-CF41-A06D-66522DC03DF2}" type="slidenum">
              <a:rPr lang="es-CL" smtClean="0"/>
              <a:t>‹Nº›</a:t>
            </a:fld>
            <a:endParaRPr lang="es-CL"/>
          </a:p>
        </p:txBody>
      </p:sp>
    </p:spTree>
    <p:extLst>
      <p:ext uri="{BB962C8B-B14F-4D97-AF65-F5344CB8AC3E}">
        <p14:creationId xmlns:p14="http://schemas.microsoft.com/office/powerpoint/2010/main" val="274712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531D99B6-01FD-E94A-A6D6-8DC16EC7348A}"/>
              </a:ext>
            </a:extLst>
          </p:cNvPr>
          <p:cNvSpPr>
            <a:spLocks noGrp="1"/>
          </p:cNvSpPr>
          <p:nvPr>
            <p:ph type="dt" sz="half" idx="10"/>
          </p:nvPr>
        </p:nvSpPr>
        <p:spPr/>
        <p:txBody>
          <a:bodyPr/>
          <a:lstStyle/>
          <a:p>
            <a:fld id="{83F65F3A-1FE9-EA4E-82DE-383762944A24}" type="datetimeFigureOut">
              <a:rPr lang="es-CL" smtClean="0"/>
              <a:t>29-04-2020</a:t>
            </a:fld>
            <a:endParaRPr lang="es-CL"/>
          </a:p>
        </p:txBody>
      </p:sp>
      <p:sp>
        <p:nvSpPr>
          <p:cNvPr id="3" name="Marcador de pie de página 2">
            <a:extLst>
              <a:ext uri="{FF2B5EF4-FFF2-40B4-BE49-F238E27FC236}">
                <a16:creationId xmlns:a16="http://schemas.microsoft.com/office/drawing/2014/main" xmlns="" id="{AD62EEF2-87A9-134A-93D8-1C85483917B0}"/>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xmlns="" id="{4CBC5E9F-D4E3-3B42-9021-FC3DD36C3912}"/>
              </a:ext>
            </a:extLst>
          </p:cNvPr>
          <p:cNvSpPr>
            <a:spLocks noGrp="1"/>
          </p:cNvSpPr>
          <p:nvPr>
            <p:ph type="sldNum" sz="quarter" idx="12"/>
          </p:nvPr>
        </p:nvSpPr>
        <p:spPr/>
        <p:txBody>
          <a:bodyPr/>
          <a:lstStyle/>
          <a:p>
            <a:fld id="{14AC64A8-10CB-CF41-A06D-66522DC03DF2}" type="slidenum">
              <a:rPr lang="es-CL" smtClean="0"/>
              <a:t>‹Nº›</a:t>
            </a:fld>
            <a:endParaRPr lang="es-CL"/>
          </a:p>
        </p:txBody>
      </p:sp>
    </p:spTree>
    <p:extLst>
      <p:ext uri="{BB962C8B-B14F-4D97-AF65-F5344CB8AC3E}">
        <p14:creationId xmlns:p14="http://schemas.microsoft.com/office/powerpoint/2010/main" val="3277084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4036F9E-A11C-1F45-A7B2-48B9CF9AAD2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xmlns="" id="{417BF7D5-9EEE-7C4F-9E15-B74E517B27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xmlns="" id="{0277E9D0-5CB4-AB46-82E2-CB743A5752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AEF71FD5-0FA8-864E-B4A3-4140786EFE7F}"/>
              </a:ext>
            </a:extLst>
          </p:cNvPr>
          <p:cNvSpPr>
            <a:spLocks noGrp="1"/>
          </p:cNvSpPr>
          <p:nvPr>
            <p:ph type="dt" sz="half" idx="10"/>
          </p:nvPr>
        </p:nvSpPr>
        <p:spPr/>
        <p:txBody>
          <a:bodyPr/>
          <a:lstStyle/>
          <a:p>
            <a:fld id="{83F65F3A-1FE9-EA4E-82DE-383762944A24}" type="datetimeFigureOut">
              <a:rPr lang="es-CL" smtClean="0"/>
              <a:t>29-04-2020</a:t>
            </a:fld>
            <a:endParaRPr lang="es-CL"/>
          </a:p>
        </p:txBody>
      </p:sp>
      <p:sp>
        <p:nvSpPr>
          <p:cNvPr id="6" name="Marcador de pie de página 5">
            <a:extLst>
              <a:ext uri="{FF2B5EF4-FFF2-40B4-BE49-F238E27FC236}">
                <a16:creationId xmlns:a16="http://schemas.microsoft.com/office/drawing/2014/main" xmlns="" id="{39985543-FBCB-A842-B7B1-9C3774FF593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xmlns="" id="{1649BBED-3130-FB4C-BE00-4A9B31915F6E}"/>
              </a:ext>
            </a:extLst>
          </p:cNvPr>
          <p:cNvSpPr>
            <a:spLocks noGrp="1"/>
          </p:cNvSpPr>
          <p:nvPr>
            <p:ph type="sldNum" sz="quarter" idx="12"/>
          </p:nvPr>
        </p:nvSpPr>
        <p:spPr/>
        <p:txBody>
          <a:bodyPr/>
          <a:lstStyle/>
          <a:p>
            <a:fld id="{14AC64A8-10CB-CF41-A06D-66522DC03DF2}" type="slidenum">
              <a:rPr lang="es-CL" smtClean="0"/>
              <a:t>‹Nº›</a:t>
            </a:fld>
            <a:endParaRPr lang="es-CL"/>
          </a:p>
        </p:txBody>
      </p:sp>
    </p:spTree>
    <p:extLst>
      <p:ext uri="{BB962C8B-B14F-4D97-AF65-F5344CB8AC3E}">
        <p14:creationId xmlns:p14="http://schemas.microsoft.com/office/powerpoint/2010/main" val="3883931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66D3BE1-59FA-644D-B2A6-19FB9A6289E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xmlns="" id="{C806637A-643D-F141-A391-018EEA6B9B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xmlns="" id="{974CD7BD-990D-1A40-99C7-38D99CD134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B4B68761-60D8-4444-9707-981BA6D26322}"/>
              </a:ext>
            </a:extLst>
          </p:cNvPr>
          <p:cNvSpPr>
            <a:spLocks noGrp="1"/>
          </p:cNvSpPr>
          <p:nvPr>
            <p:ph type="dt" sz="half" idx="10"/>
          </p:nvPr>
        </p:nvSpPr>
        <p:spPr/>
        <p:txBody>
          <a:bodyPr/>
          <a:lstStyle/>
          <a:p>
            <a:fld id="{83F65F3A-1FE9-EA4E-82DE-383762944A24}" type="datetimeFigureOut">
              <a:rPr lang="es-CL" smtClean="0"/>
              <a:t>29-04-2020</a:t>
            </a:fld>
            <a:endParaRPr lang="es-CL"/>
          </a:p>
        </p:txBody>
      </p:sp>
      <p:sp>
        <p:nvSpPr>
          <p:cNvPr id="6" name="Marcador de pie de página 5">
            <a:extLst>
              <a:ext uri="{FF2B5EF4-FFF2-40B4-BE49-F238E27FC236}">
                <a16:creationId xmlns:a16="http://schemas.microsoft.com/office/drawing/2014/main" xmlns="" id="{9CD4B34B-7D8E-3A41-9E07-4013D440F680}"/>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xmlns="" id="{F63C4D6D-5678-9D43-B927-02E9027D9106}"/>
              </a:ext>
            </a:extLst>
          </p:cNvPr>
          <p:cNvSpPr>
            <a:spLocks noGrp="1"/>
          </p:cNvSpPr>
          <p:nvPr>
            <p:ph type="sldNum" sz="quarter" idx="12"/>
          </p:nvPr>
        </p:nvSpPr>
        <p:spPr/>
        <p:txBody>
          <a:bodyPr/>
          <a:lstStyle/>
          <a:p>
            <a:fld id="{14AC64A8-10CB-CF41-A06D-66522DC03DF2}" type="slidenum">
              <a:rPr lang="es-CL" smtClean="0"/>
              <a:t>‹Nº›</a:t>
            </a:fld>
            <a:endParaRPr lang="es-CL"/>
          </a:p>
        </p:txBody>
      </p:sp>
    </p:spTree>
    <p:extLst>
      <p:ext uri="{BB962C8B-B14F-4D97-AF65-F5344CB8AC3E}">
        <p14:creationId xmlns:p14="http://schemas.microsoft.com/office/powerpoint/2010/main" val="3171495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2000" b="-12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0E1CBEDF-53A8-0449-9C6D-BC20612E3E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xmlns="" id="{3A7D2A9C-A6AD-F143-AB09-43FCA480EE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xmlns="" id="{4149E28E-DD79-4F48-8776-3144DF14FE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F65F3A-1FE9-EA4E-82DE-383762944A24}" type="datetimeFigureOut">
              <a:rPr lang="es-CL" smtClean="0"/>
              <a:t>29-04-2020</a:t>
            </a:fld>
            <a:endParaRPr lang="es-CL"/>
          </a:p>
        </p:txBody>
      </p:sp>
      <p:sp>
        <p:nvSpPr>
          <p:cNvPr id="5" name="Marcador de pie de página 4">
            <a:extLst>
              <a:ext uri="{FF2B5EF4-FFF2-40B4-BE49-F238E27FC236}">
                <a16:creationId xmlns:a16="http://schemas.microsoft.com/office/drawing/2014/main" xmlns="" id="{C258538E-C429-394A-BDDD-76D8FD81D2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xmlns="" id="{EF5B817D-4360-BF40-B2EF-E24235B1CE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C64A8-10CB-CF41-A06D-66522DC03DF2}" type="slidenum">
              <a:rPr lang="es-CL" smtClean="0"/>
              <a:t>‹Nº›</a:t>
            </a:fld>
            <a:endParaRPr lang="es-CL"/>
          </a:p>
        </p:txBody>
      </p:sp>
    </p:spTree>
    <p:extLst>
      <p:ext uri="{BB962C8B-B14F-4D97-AF65-F5344CB8AC3E}">
        <p14:creationId xmlns:p14="http://schemas.microsoft.com/office/powerpoint/2010/main" val="2299804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oYOK1FMT-js"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package" Target="../embeddings/Documento_de_Microsoft_Word1.docx"/></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package" Target="../embeddings/Documento_de_Microsoft_Word2.docx"/></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11.emf"/><Relationship Id="rId4" Type="http://schemas.openxmlformats.org/officeDocument/2006/relationships/package" Target="../embeddings/Documento_de_Microsoft_Word3.docx"/></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0B6Ge0FzHG0" TargetMode="External"/><Relationship Id="rId2" Type="http://schemas.openxmlformats.org/officeDocument/2006/relationships/hyperlink" Target="https://www.youtube.com/watch?v=_0Bys1iEZdc" TargetMode="External"/><Relationship Id="rId1" Type="http://schemas.openxmlformats.org/officeDocument/2006/relationships/slideLayout" Target="../slideLayouts/slideLayout6.xml"/><Relationship Id="rId5" Type="http://schemas.openxmlformats.org/officeDocument/2006/relationships/hyperlink" Target="https://www.youtube.com/watch?v=DR-cfDsHCGA" TargetMode="External"/><Relationship Id="rId4" Type="http://schemas.openxmlformats.org/officeDocument/2006/relationships/hyperlink" Target="https://www.youtube.com/watch?v=zxIpA5nF_L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curriculumnacional.mineduc.cl/estudiante/621/w3-article-21133.html" TargetMode="External"/><Relationship Id="rId2" Type="http://schemas.openxmlformats.org/officeDocument/2006/relationships/hyperlink" Target="https://www.vivaleercuentosdigitales.cl/"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L" dirty="0">
                <a:latin typeface="Century Gothic" panose="020B0502020202020204" pitchFamily="34" charset="0"/>
              </a:rPr>
              <a:t>Proyecto articulado mayo</a:t>
            </a:r>
            <a:br>
              <a:rPr lang="es-CL" dirty="0">
                <a:latin typeface="Century Gothic" panose="020B0502020202020204" pitchFamily="34" charset="0"/>
              </a:rPr>
            </a:br>
            <a:r>
              <a:rPr lang="es-CL" dirty="0">
                <a:latin typeface="Century Gothic" panose="020B0502020202020204" pitchFamily="34" charset="0"/>
              </a:rPr>
              <a:t>«Aprendo jugando»</a:t>
            </a:r>
          </a:p>
        </p:txBody>
      </p:sp>
      <p:sp>
        <p:nvSpPr>
          <p:cNvPr id="3" name="2 Subtítulo"/>
          <p:cNvSpPr>
            <a:spLocks noGrp="1"/>
          </p:cNvSpPr>
          <p:nvPr>
            <p:ph type="subTitle" idx="1"/>
          </p:nvPr>
        </p:nvSpPr>
        <p:spPr/>
        <p:txBody>
          <a:bodyPr>
            <a:normAutofit/>
          </a:bodyPr>
          <a:lstStyle/>
          <a:p>
            <a:r>
              <a:rPr lang="es-CL" dirty="0" smtClean="0">
                <a:latin typeface="Century Gothic" panose="020B0502020202020204" pitchFamily="34" charset="0"/>
              </a:rPr>
              <a:t>Kínder A - B - C</a:t>
            </a:r>
            <a:endParaRPr lang="es-CL" dirty="0">
              <a:latin typeface="Century Gothic" panose="020B0502020202020204" pitchFamily="34" charset="0"/>
            </a:endParaRPr>
          </a:p>
          <a:p>
            <a:r>
              <a:rPr lang="es-CL" dirty="0">
                <a:latin typeface="Century Gothic" panose="020B0502020202020204" pitchFamily="34" charset="0"/>
              </a:rPr>
              <a:t>Liceo Particular Mixto B1</a:t>
            </a:r>
          </a:p>
        </p:txBody>
      </p:sp>
      <p:pic>
        <p:nvPicPr>
          <p:cNvPr id="4" name="Imagen 3">
            <a:extLst>
              <a:ext uri="{FF2B5EF4-FFF2-40B4-BE49-F238E27FC236}">
                <a16:creationId xmlns:a16="http://schemas.microsoft.com/office/drawing/2014/main" xmlns="" id="{0768C691-4FEC-4348-9C20-994CF60CE687}"/>
              </a:ext>
            </a:extLst>
          </p:cNvPr>
          <p:cNvPicPr>
            <a:picLocks noChangeAspect="1"/>
          </p:cNvPicPr>
          <p:nvPr/>
        </p:nvPicPr>
        <p:blipFill>
          <a:blip r:embed="rId2"/>
          <a:stretch>
            <a:fillRect/>
          </a:stretch>
        </p:blipFill>
        <p:spPr>
          <a:xfrm>
            <a:off x="606896" y="552478"/>
            <a:ext cx="825057" cy="1139770"/>
          </a:xfrm>
          <a:prstGeom prst="rect">
            <a:avLst/>
          </a:prstGeom>
        </p:spPr>
      </p:pic>
    </p:spTree>
    <p:extLst>
      <p:ext uri="{BB962C8B-B14F-4D97-AF65-F5344CB8AC3E}">
        <p14:creationId xmlns:p14="http://schemas.microsoft.com/office/powerpoint/2010/main" val="1365302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5310" y="340259"/>
            <a:ext cx="8229600" cy="706090"/>
          </a:xfrm>
        </p:spPr>
        <p:txBody>
          <a:bodyPr>
            <a:normAutofit/>
          </a:bodyPr>
          <a:lstStyle/>
          <a:p>
            <a:pPr algn="l"/>
            <a:r>
              <a:rPr lang="es-CL" sz="3200" b="1" dirty="0">
                <a:latin typeface="Century Gothic" panose="020B0502020202020204" pitchFamily="34" charset="0"/>
              </a:rPr>
              <a:t>Tarea 4 (Pensamiento matemático)</a:t>
            </a:r>
          </a:p>
        </p:txBody>
      </p:sp>
      <p:sp>
        <p:nvSpPr>
          <p:cNvPr id="3" name="2 Rectángulo"/>
          <p:cNvSpPr/>
          <p:nvPr/>
        </p:nvSpPr>
        <p:spPr>
          <a:xfrm>
            <a:off x="575310" y="1123548"/>
            <a:ext cx="10975041" cy="369332"/>
          </a:xfrm>
          <a:prstGeom prst="rect">
            <a:avLst/>
          </a:prstGeom>
        </p:spPr>
        <p:txBody>
          <a:bodyPr wrap="square">
            <a:spAutoFit/>
          </a:bodyPr>
          <a:lstStyle/>
          <a:p>
            <a:r>
              <a:rPr lang="es-CL" b="1" dirty="0">
                <a:latin typeface="Century Gothic" panose="020B0502020202020204" pitchFamily="34" charset="0"/>
              </a:rPr>
              <a:t>Observa las imágenes de la presentación y luego completa los patrones en una hoja imprimible.</a:t>
            </a:r>
            <a:endParaRPr lang="es-CL" dirty="0">
              <a:latin typeface="Century Gothic" panose="020B05020202020202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7649" y="2204865"/>
            <a:ext cx="5764213" cy="135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75310" y="3555827"/>
            <a:ext cx="10740390" cy="646331"/>
          </a:xfrm>
          <a:prstGeom prst="rect">
            <a:avLst/>
          </a:prstGeom>
          <a:noFill/>
        </p:spPr>
        <p:txBody>
          <a:bodyPr wrap="square" rtlCol="0">
            <a:spAutoFit/>
          </a:bodyPr>
          <a:lstStyle/>
          <a:p>
            <a:r>
              <a:rPr lang="es-CL" dirty="0">
                <a:latin typeface="Century Gothic" panose="020B0502020202020204" pitchFamily="34" charset="0"/>
              </a:rPr>
              <a:t>Dibuja la fruta que sigue a la manzana y la que sigue después y …</a:t>
            </a:r>
          </a:p>
          <a:p>
            <a:r>
              <a:rPr lang="es-CL" dirty="0">
                <a:latin typeface="Century Gothic" panose="020B0502020202020204" pitchFamily="34" charset="0"/>
              </a:rPr>
              <a:t>Hay una página imprimible con ejercicios como éste.</a:t>
            </a:r>
          </a:p>
        </p:txBody>
      </p:sp>
    </p:spTree>
    <p:extLst>
      <p:ext uri="{BB962C8B-B14F-4D97-AF65-F5344CB8AC3E}">
        <p14:creationId xmlns:p14="http://schemas.microsoft.com/office/powerpoint/2010/main" val="1039463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9944" y="568112"/>
            <a:ext cx="8229600" cy="418058"/>
          </a:xfrm>
        </p:spPr>
        <p:txBody>
          <a:bodyPr>
            <a:noAutofit/>
          </a:bodyPr>
          <a:lstStyle/>
          <a:p>
            <a:pPr algn="l"/>
            <a:r>
              <a:rPr lang="es-CL" sz="3200" b="1" dirty="0">
                <a:latin typeface="Century Gothic" panose="020B0502020202020204" pitchFamily="34" charset="0"/>
              </a:rPr>
              <a:t>Tarea 5 (Lenguaje verbal) </a:t>
            </a:r>
            <a:r>
              <a:rPr lang="es-CL" sz="2400" b="1" i="1" dirty="0">
                <a:latin typeface="Century Gothic" panose="020B0502020202020204" pitchFamily="34" charset="0"/>
              </a:rPr>
              <a:t>Repite tres día esta tarea para memorizar bien</a:t>
            </a:r>
            <a:endParaRPr lang="es-CL" sz="3200" b="1" dirty="0">
              <a:latin typeface="Century Gothic" panose="020B0502020202020204" pitchFamily="34" charset="0"/>
            </a:endParaRPr>
          </a:p>
        </p:txBody>
      </p:sp>
      <p:sp>
        <p:nvSpPr>
          <p:cNvPr id="3" name="2 Rectángulo"/>
          <p:cNvSpPr/>
          <p:nvPr/>
        </p:nvSpPr>
        <p:spPr>
          <a:xfrm>
            <a:off x="619944" y="1484784"/>
            <a:ext cx="11392986" cy="2308324"/>
          </a:xfrm>
          <a:prstGeom prst="rect">
            <a:avLst/>
          </a:prstGeom>
        </p:spPr>
        <p:txBody>
          <a:bodyPr wrap="square">
            <a:spAutoFit/>
          </a:bodyPr>
          <a:lstStyle/>
          <a:p>
            <a:pPr lvl="0"/>
            <a:r>
              <a:rPr lang="es-CL" dirty="0">
                <a:latin typeface="Century Gothic" panose="020B0502020202020204" pitchFamily="34" charset="0"/>
              </a:rPr>
              <a:t>Ahora aprenderemos una canción que se llama  “La chinita Margarita”. Escucha el audio que te envío y luego, trata de cantarla, dile a alguien de tu familia que la cante contigo.</a:t>
            </a:r>
          </a:p>
          <a:p>
            <a:pPr lvl="0"/>
            <a:r>
              <a:rPr lang="es-CL" dirty="0">
                <a:latin typeface="Century Gothic" panose="020B0502020202020204" pitchFamily="34" charset="0"/>
              </a:rPr>
              <a:t>Dibuja a la chinita Margarita en tu cuaderno o en una hoja de block,</a:t>
            </a:r>
          </a:p>
          <a:p>
            <a:pPr lvl="0"/>
            <a:r>
              <a:rPr lang="es-CL" dirty="0">
                <a:latin typeface="Century Gothic" panose="020B0502020202020204" pitchFamily="34" charset="0"/>
              </a:rPr>
              <a:t>Tu mamá o un adulto te leerán algunas palabras y tú dirás que palabras de la canción riman con ella: Chinita (Margarita), rodilla (cosquilla), nariz (achís), Cabeza (lesa) , traviesa (</a:t>
            </a:r>
            <a:r>
              <a:rPr lang="es-CL" dirty="0" err="1">
                <a:latin typeface="Century Gothic" panose="020B0502020202020204" pitchFamily="34" charset="0"/>
              </a:rPr>
              <a:t>Margaresa</a:t>
            </a:r>
            <a:r>
              <a:rPr lang="es-CL" dirty="0">
                <a:latin typeface="Century Gothic" panose="020B0502020202020204" pitchFamily="34" charset="0"/>
              </a:rPr>
              <a:t>)</a:t>
            </a:r>
          </a:p>
          <a:p>
            <a:pPr lvl="0"/>
            <a:r>
              <a:rPr lang="es-CL" dirty="0">
                <a:latin typeface="Century Gothic" panose="020B0502020202020204" pitchFamily="34" charset="0"/>
              </a:rPr>
              <a:t>Ahora que ya debes haber aprendido la canción vas a cantarla con movimiento. Inventa una coreografía, pídele a alguien que te ayude y cuando ya esté lista pide que te la graben para que luego envíes el vídeo a la tía.</a:t>
            </a:r>
          </a:p>
        </p:txBody>
      </p:sp>
    </p:spTree>
    <p:extLst>
      <p:ext uri="{BB962C8B-B14F-4D97-AF65-F5344CB8AC3E}">
        <p14:creationId xmlns:p14="http://schemas.microsoft.com/office/powerpoint/2010/main" val="3864395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9455" y="288821"/>
            <a:ext cx="8229600" cy="706090"/>
          </a:xfrm>
        </p:spPr>
        <p:txBody>
          <a:bodyPr>
            <a:normAutofit/>
          </a:bodyPr>
          <a:lstStyle/>
          <a:p>
            <a:pPr algn="l"/>
            <a:r>
              <a:rPr lang="es-CL" sz="3200" b="1" dirty="0">
                <a:latin typeface="Century Gothic" panose="020B0502020202020204" pitchFamily="34" charset="0"/>
              </a:rPr>
              <a:t>Tarea </a:t>
            </a:r>
            <a:r>
              <a:rPr lang="es-CL" sz="3200" b="1" dirty="0" smtClean="0">
                <a:latin typeface="Century Gothic" panose="020B0502020202020204" pitchFamily="34" charset="0"/>
              </a:rPr>
              <a:t>6 </a:t>
            </a:r>
            <a:r>
              <a:rPr lang="es-CL" sz="3200" b="1" dirty="0">
                <a:latin typeface="Century Gothic" panose="020B0502020202020204" pitchFamily="34" charset="0"/>
              </a:rPr>
              <a:t>(Pensamiento matemático)</a:t>
            </a:r>
          </a:p>
        </p:txBody>
      </p:sp>
      <p:sp>
        <p:nvSpPr>
          <p:cNvPr id="3" name="2 Rectángulo"/>
          <p:cNvSpPr/>
          <p:nvPr/>
        </p:nvSpPr>
        <p:spPr>
          <a:xfrm>
            <a:off x="491489" y="908721"/>
            <a:ext cx="11301055" cy="1200329"/>
          </a:xfrm>
          <a:prstGeom prst="rect">
            <a:avLst/>
          </a:prstGeom>
        </p:spPr>
        <p:txBody>
          <a:bodyPr wrap="square">
            <a:spAutoFit/>
          </a:bodyPr>
          <a:lstStyle/>
          <a:p>
            <a:r>
              <a:rPr lang="es-CL" dirty="0" err="1">
                <a:latin typeface="Century Gothic" panose="020B0502020202020204" pitchFamily="34" charset="0"/>
              </a:rPr>
              <a:t>Kiki</a:t>
            </a:r>
            <a:r>
              <a:rPr lang="es-CL" dirty="0">
                <a:latin typeface="Century Gothic" panose="020B0502020202020204" pitchFamily="34" charset="0"/>
              </a:rPr>
              <a:t>, la patita cocino unos ricos pasteles  que le mandó hacer la señora gallina, la señora tortuga y la señora jirafa. Sabe que unos eran de frambuesa, otros eran de limón y otros eran de chocolate. Tiene que echarlos en una bandeja para cada una, pero está súper confundida. Creo que tendrás que ayudarla.</a:t>
            </a:r>
          </a:p>
        </p:txBody>
      </p:sp>
      <p:pic>
        <p:nvPicPr>
          <p:cNvPr id="4" name="3 Imagen"/>
          <p:cNvPicPr/>
          <p:nvPr/>
        </p:nvPicPr>
        <p:blipFill>
          <a:blip r:embed="rId2">
            <a:extLst>
              <a:ext uri="{28A0092B-C50C-407E-A947-70E740481C1C}">
                <a14:useLocalDpi xmlns:a14="http://schemas.microsoft.com/office/drawing/2010/main" val="0"/>
              </a:ext>
            </a:extLst>
          </a:blip>
          <a:stretch>
            <a:fillRect/>
          </a:stretch>
        </p:blipFill>
        <p:spPr>
          <a:xfrm>
            <a:off x="7824193" y="2348881"/>
            <a:ext cx="1609725" cy="1533525"/>
          </a:xfrm>
          <a:prstGeom prst="rect">
            <a:avLst/>
          </a:prstGeom>
        </p:spPr>
      </p:pic>
      <p:sp>
        <p:nvSpPr>
          <p:cNvPr id="5" name="45 Llamada ovalada"/>
          <p:cNvSpPr/>
          <p:nvPr/>
        </p:nvSpPr>
        <p:spPr>
          <a:xfrm>
            <a:off x="6034097" y="2348880"/>
            <a:ext cx="1157278" cy="876300"/>
          </a:xfrm>
          <a:prstGeom prst="wedgeEllipseCallout">
            <a:avLst>
              <a:gd name="adj1" fmla="val 102645"/>
              <a:gd name="adj2" fmla="val -12500"/>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s-CL" sz="2800" b="1">
                <a:ea typeface="Calibri"/>
                <a:cs typeface="Times New Roman"/>
              </a:rPr>
              <a:t>¿?</a:t>
            </a:r>
            <a:endParaRPr lang="es-CL" sz="1100">
              <a:ea typeface="Calibri"/>
              <a:cs typeface="Times New Roman"/>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9530" y="2109050"/>
            <a:ext cx="2084387" cy="398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9113" y="5052753"/>
            <a:ext cx="1158875" cy="107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7 Imagen"/>
          <p:cNvPicPr/>
          <p:nvPr/>
        </p:nvPicPr>
        <p:blipFill>
          <a:blip r:embed="rId5" cstate="print">
            <a:extLst>
              <a:ext uri="{28A0092B-C50C-407E-A947-70E740481C1C}">
                <a14:useLocalDpi xmlns:a14="http://schemas.microsoft.com/office/drawing/2010/main" val="0"/>
              </a:ext>
            </a:extLst>
          </a:blip>
          <a:stretch>
            <a:fillRect/>
          </a:stretch>
        </p:blipFill>
        <p:spPr>
          <a:xfrm>
            <a:off x="5129222" y="4695883"/>
            <a:ext cx="904875" cy="1430020"/>
          </a:xfrm>
          <a:prstGeom prst="rect">
            <a:avLst/>
          </a:prstGeom>
        </p:spPr>
      </p:pic>
      <p:sp>
        <p:nvSpPr>
          <p:cNvPr id="6" name="5 Rectángulo"/>
          <p:cNvSpPr/>
          <p:nvPr/>
        </p:nvSpPr>
        <p:spPr>
          <a:xfrm>
            <a:off x="7608168" y="4268789"/>
            <a:ext cx="4184376" cy="923330"/>
          </a:xfrm>
          <a:prstGeom prst="rect">
            <a:avLst/>
          </a:prstGeom>
        </p:spPr>
        <p:txBody>
          <a:bodyPr wrap="square">
            <a:spAutoFit/>
          </a:bodyPr>
          <a:lstStyle/>
          <a:p>
            <a:r>
              <a:rPr lang="es-CL" b="1" dirty="0">
                <a:latin typeface="Century Gothic" panose="020B0502020202020204" pitchFamily="34" charset="0"/>
              </a:rPr>
              <a:t>En una hoja imprimible estarán  los pasteles, recórtalos y luego ponlos en la bandeja de cada señora.</a:t>
            </a:r>
          </a:p>
        </p:txBody>
      </p:sp>
    </p:spTree>
    <p:extLst>
      <p:ext uri="{BB962C8B-B14F-4D97-AF65-F5344CB8AC3E}">
        <p14:creationId xmlns:p14="http://schemas.microsoft.com/office/powerpoint/2010/main" val="828859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81200" y="274638"/>
            <a:ext cx="8229600" cy="490066"/>
          </a:xfrm>
        </p:spPr>
        <p:txBody>
          <a:bodyPr>
            <a:noAutofit/>
          </a:bodyPr>
          <a:lstStyle/>
          <a:p>
            <a:pPr algn="l"/>
            <a:r>
              <a:rPr lang="es-CL" sz="3200" b="1" dirty="0"/>
              <a:t>Tarea 7 (Lenguaje verbal)</a:t>
            </a:r>
          </a:p>
        </p:txBody>
      </p:sp>
      <p:sp>
        <p:nvSpPr>
          <p:cNvPr id="3" name="2 Rectángulo"/>
          <p:cNvSpPr/>
          <p:nvPr/>
        </p:nvSpPr>
        <p:spPr>
          <a:xfrm>
            <a:off x="1995672" y="1268760"/>
            <a:ext cx="7632848" cy="3970318"/>
          </a:xfrm>
          <a:prstGeom prst="rect">
            <a:avLst/>
          </a:prstGeom>
        </p:spPr>
        <p:txBody>
          <a:bodyPr wrap="square">
            <a:spAutoFit/>
          </a:bodyPr>
          <a:lstStyle/>
          <a:p>
            <a:r>
              <a:rPr lang="es-CL" b="1" dirty="0"/>
              <a:t>Ahora escucharemos el cuento “El libro de los cerdos”.  Antes de verlo  harás un dibujo donde representes de qué crees que tratará el libro, según lo que te dice el título. Luego que hagas tu dibujo cuéntale a alguien de tu familia lo que dibujaste.</a:t>
            </a:r>
            <a:endParaRPr lang="es-CL" dirty="0"/>
          </a:p>
          <a:p>
            <a:r>
              <a:rPr lang="es-CL" b="1" dirty="0"/>
              <a:t>Una vez hecho lo anterior podrás ver el vídeo que se anexa en los recursos enviados, si no  puedes ver el vídeo este es el link para que lo veas en un teléfono </a:t>
            </a:r>
            <a:r>
              <a:rPr lang="es-CL" b="1" u="sng" dirty="0">
                <a:hlinkClick r:id="rId2"/>
              </a:rPr>
              <a:t>https://www.youtube.com/watch?v=oYOK1FMT-js</a:t>
            </a:r>
            <a:r>
              <a:rPr lang="es-CL" b="1" dirty="0"/>
              <a:t> ,.</a:t>
            </a:r>
            <a:endParaRPr lang="es-CL" dirty="0"/>
          </a:p>
          <a:p>
            <a:r>
              <a:rPr lang="es-CL" b="1" dirty="0"/>
              <a:t>Luego de ver el vídeo tu mamá o algún adulto que esté en tu casa te hará las siguientes preguntas, que tú responderás en forma oral:</a:t>
            </a:r>
            <a:endParaRPr lang="es-CL" dirty="0"/>
          </a:p>
          <a:p>
            <a:pPr lvl="0"/>
            <a:r>
              <a:rPr lang="es-CL" b="1" dirty="0"/>
              <a:t>¿Qué fue lo que más te llamó la atención del cuento? ¿Por qué?</a:t>
            </a:r>
            <a:endParaRPr lang="es-CL" dirty="0"/>
          </a:p>
          <a:p>
            <a:pPr lvl="0"/>
            <a:r>
              <a:rPr lang="es-CL" b="1" dirty="0"/>
              <a:t>¿Lo que viste en el vídeo se parece a la realidad a veces? Explica</a:t>
            </a:r>
            <a:endParaRPr lang="es-CL" dirty="0"/>
          </a:p>
          <a:p>
            <a:pPr lvl="0"/>
            <a:r>
              <a:rPr lang="es-CL" b="1" dirty="0"/>
              <a:t>Dibuja lo que más te gustó del libro y luego explícale a alguien. Dile a mamá que te grabe un vídeo con tu dibujo y la explicación dada por ti, para enviarlo a la tía.</a:t>
            </a:r>
            <a:endParaRPr lang="es-CL" dirty="0"/>
          </a:p>
        </p:txBody>
      </p:sp>
    </p:spTree>
    <p:extLst>
      <p:ext uri="{BB962C8B-B14F-4D97-AF65-F5344CB8AC3E}">
        <p14:creationId xmlns:p14="http://schemas.microsoft.com/office/powerpoint/2010/main" val="3844116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66750" y="537528"/>
            <a:ext cx="8229600" cy="490066"/>
          </a:xfrm>
        </p:spPr>
        <p:txBody>
          <a:bodyPr>
            <a:normAutofit fontScale="90000"/>
          </a:bodyPr>
          <a:lstStyle/>
          <a:p>
            <a:r>
              <a:rPr lang="es-CL" b="1" dirty="0">
                <a:latin typeface="Century Gothic" panose="020B0502020202020204" pitchFamily="34" charset="0"/>
              </a:rPr>
              <a:t>Calendario mayo</a:t>
            </a:r>
          </a:p>
        </p:txBody>
      </p:sp>
      <p:graphicFrame>
        <p:nvGraphicFramePr>
          <p:cNvPr id="4" name="3 Objeto"/>
          <p:cNvGraphicFramePr>
            <a:graphicFrameLocks noChangeAspect="1"/>
          </p:cNvGraphicFramePr>
          <p:nvPr>
            <p:extLst>
              <p:ext uri="{D42A27DB-BD31-4B8C-83A1-F6EECF244321}">
                <p14:modId xmlns:p14="http://schemas.microsoft.com/office/powerpoint/2010/main" val="945210564"/>
              </p:ext>
            </p:extLst>
          </p:nvPr>
        </p:nvGraphicFramePr>
        <p:xfrm>
          <a:off x="2054225" y="1308100"/>
          <a:ext cx="8243888" cy="6246813"/>
        </p:xfrm>
        <a:graphic>
          <a:graphicData uri="http://schemas.openxmlformats.org/presentationml/2006/ole">
            <mc:AlternateContent xmlns:mc="http://schemas.openxmlformats.org/markup-compatibility/2006">
              <mc:Choice xmlns:v="urn:schemas-microsoft-com:vml" Requires="v">
                <p:oleObj spid="_x0000_s1039" name="Documento" r:id="rId4" imgW="5754949" imgH="4364163" progId="Word.Document.12">
                  <p:embed/>
                </p:oleObj>
              </mc:Choice>
              <mc:Fallback>
                <p:oleObj name="Documento" r:id="rId4" imgW="5754949" imgH="4364163" progId="Word.Document.12">
                  <p:embed/>
                  <p:pic>
                    <p:nvPicPr>
                      <p:cNvPr id="4" name="3 Objeto"/>
                      <p:cNvPicPr/>
                      <p:nvPr/>
                    </p:nvPicPr>
                    <p:blipFill>
                      <a:blip r:embed="rId5"/>
                      <a:stretch>
                        <a:fillRect/>
                      </a:stretch>
                    </p:blipFill>
                    <p:spPr>
                      <a:xfrm>
                        <a:off x="2054225" y="1308100"/>
                        <a:ext cx="8243888" cy="6246813"/>
                      </a:xfrm>
                      <a:prstGeom prst="rect">
                        <a:avLst/>
                      </a:prstGeom>
                    </p:spPr>
                  </p:pic>
                </p:oleObj>
              </mc:Fallback>
            </mc:AlternateContent>
          </a:graphicData>
        </a:graphic>
      </p:graphicFrame>
    </p:spTree>
    <p:extLst>
      <p:ext uri="{BB962C8B-B14F-4D97-AF65-F5344CB8AC3E}">
        <p14:creationId xmlns:p14="http://schemas.microsoft.com/office/powerpoint/2010/main" val="106286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2156" y="55855"/>
            <a:ext cx="10515600" cy="1325563"/>
          </a:xfrm>
        </p:spPr>
        <p:txBody>
          <a:bodyPr/>
          <a:lstStyle/>
          <a:p>
            <a:r>
              <a:rPr lang="es-CL" b="1" dirty="0">
                <a:latin typeface="Century Gothic" panose="020B0502020202020204" pitchFamily="34" charset="0"/>
              </a:rPr>
              <a:t>Autoevaluación</a:t>
            </a:r>
            <a:r>
              <a:rPr lang="es-CL" dirty="0">
                <a:latin typeface="Century Gothic" panose="020B0502020202020204" pitchFamily="34" charset="0"/>
              </a:rPr>
              <a:t> </a:t>
            </a:r>
          </a:p>
        </p:txBody>
      </p:sp>
      <p:sp>
        <p:nvSpPr>
          <p:cNvPr id="3" name="2 Rectángulo"/>
          <p:cNvSpPr/>
          <p:nvPr/>
        </p:nvSpPr>
        <p:spPr>
          <a:xfrm>
            <a:off x="2351584" y="1196752"/>
            <a:ext cx="6696744" cy="369332"/>
          </a:xfrm>
          <a:prstGeom prst="rect">
            <a:avLst/>
          </a:prstGeom>
        </p:spPr>
        <p:txBody>
          <a:bodyPr wrap="square">
            <a:spAutoFit/>
          </a:bodyPr>
          <a:lstStyle/>
          <a:p>
            <a:r>
              <a:rPr lang="es-CL" b="1" dirty="0">
                <a:latin typeface="Century Gothic" panose="020B0502020202020204" pitchFamily="34" charset="0"/>
              </a:rPr>
              <a:t>Para autoevaluarte considera  los siguientes simbolismos</a:t>
            </a:r>
            <a:endParaRPr lang="es-CL" dirty="0">
              <a:latin typeface="Century Gothic" panose="020B0502020202020204" pitchFamily="34" charset="0"/>
            </a:endParaRPr>
          </a:p>
        </p:txBody>
      </p:sp>
      <p:graphicFrame>
        <p:nvGraphicFramePr>
          <p:cNvPr id="5" name="4 Objeto"/>
          <p:cNvGraphicFramePr>
            <a:graphicFrameLocks noChangeAspect="1"/>
          </p:cNvGraphicFramePr>
          <p:nvPr>
            <p:extLst>
              <p:ext uri="{D42A27DB-BD31-4B8C-83A1-F6EECF244321}">
                <p14:modId xmlns:p14="http://schemas.microsoft.com/office/powerpoint/2010/main" val="2867298305"/>
              </p:ext>
            </p:extLst>
          </p:nvPr>
        </p:nvGraphicFramePr>
        <p:xfrm>
          <a:off x="2973071" y="1751881"/>
          <a:ext cx="5764213" cy="3189287"/>
        </p:xfrm>
        <a:graphic>
          <a:graphicData uri="http://schemas.openxmlformats.org/presentationml/2006/ole">
            <mc:AlternateContent xmlns:mc="http://schemas.openxmlformats.org/markup-compatibility/2006">
              <mc:Choice xmlns:v="urn:schemas-microsoft-com:vml" Requires="v">
                <p:oleObj spid="_x0000_s2061" name="Documento" r:id="rId4" imgW="5763832" imgH="3189923" progId="Word.Document.12">
                  <p:embed/>
                </p:oleObj>
              </mc:Choice>
              <mc:Fallback>
                <p:oleObj name="Documento" r:id="rId4" imgW="5763832" imgH="3189923" progId="Word.Document.12">
                  <p:embed/>
                  <p:pic>
                    <p:nvPicPr>
                      <p:cNvPr id="5" name="4 Objeto"/>
                      <p:cNvPicPr/>
                      <p:nvPr/>
                    </p:nvPicPr>
                    <p:blipFill>
                      <a:blip r:embed="rId5"/>
                      <a:stretch>
                        <a:fillRect/>
                      </a:stretch>
                    </p:blipFill>
                    <p:spPr>
                      <a:xfrm>
                        <a:off x="2973071" y="1751881"/>
                        <a:ext cx="5764213" cy="3189287"/>
                      </a:xfrm>
                      <a:prstGeom prst="rect">
                        <a:avLst/>
                      </a:prstGeom>
                    </p:spPr>
                  </p:pic>
                </p:oleObj>
              </mc:Fallback>
            </mc:AlternateContent>
          </a:graphicData>
        </a:graphic>
      </p:graphicFrame>
      <p:sp>
        <p:nvSpPr>
          <p:cNvPr id="6" name="5 Rectángulo"/>
          <p:cNvSpPr/>
          <p:nvPr/>
        </p:nvSpPr>
        <p:spPr>
          <a:xfrm>
            <a:off x="442156" y="4941168"/>
            <a:ext cx="9772650" cy="646331"/>
          </a:xfrm>
          <a:prstGeom prst="rect">
            <a:avLst/>
          </a:prstGeom>
        </p:spPr>
        <p:txBody>
          <a:bodyPr wrap="square">
            <a:spAutoFit/>
          </a:bodyPr>
          <a:lstStyle/>
          <a:p>
            <a:r>
              <a:rPr lang="es-CL" b="1" dirty="0">
                <a:latin typeface="Century Gothic" panose="020B0502020202020204" pitchFamily="34" charset="0"/>
              </a:rPr>
              <a:t>La auto evaluación deberás completarla cada vez que termines una tarea.</a:t>
            </a:r>
            <a:endParaRPr lang="es-CL" dirty="0">
              <a:latin typeface="Century Gothic" panose="020B0502020202020204" pitchFamily="34" charset="0"/>
            </a:endParaRPr>
          </a:p>
          <a:p>
            <a:r>
              <a:rPr lang="es-CL" b="1" dirty="0">
                <a:latin typeface="Century Gothic" panose="020B0502020202020204" pitchFamily="34" charset="0"/>
              </a:rPr>
              <a:t> </a:t>
            </a:r>
            <a:endParaRPr lang="es-CL" dirty="0">
              <a:latin typeface="Century Gothic" panose="020B0502020202020204" pitchFamily="34" charset="0"/>
            </a:endParaRPr>
          </a:p>
        </p:txBody>
      </p:sp>
    </p:spTree>
    <p:extLst>
      <p:ext uri="{BB962C8B-B14F-4D97-AF65-F5344CB8AC3E}">
        <p14:creationId xmlns:p14="http://schemas.microsoft.com/office/powerpoint/2010/main" val="588500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1010" y="322283"/>
            <a:ext cx="8229600" cy="634082"/>
          </a:xfrm>
        </p:spPr>
        <p:txBody>
          <a:bodyPr>
            <a:noAutofit/>
          </a:bodyPr>
          <a:lstStyle/>
          <a:p>
            <a:r>
              <a:rPr lang="es-CL" sz="3600" b="1" dirty="0">
                <a:latin typeface="Century Gothic" panose="020B0502020202020204" pitchFamily="34" charset="0"/>
              </a:rPr>
              <a:t>Evalúo mi trabajo </a:t>
            </a:r>
          </a:p>
        </p:txBody>
      </p:sp>
      <p:sp>
        <p:nvSpPr>
          <p:cNvPr id="3" name="2 Rectángulo"/>
          <p:cNvSpPr/>
          <p:nvPr/>
        </p:nvSpPr>
        <p:spPr>
          <a:xfrm>
            <a:off x="461010" y="956365"/>
            <a:ext cx="3780202" cy="369332"/>
          </a:xfrm>
          <a:prstGeom prst="rect">
            <a:avLst/>
          </a:prstGeom>
        </p:spPr>
        <p:txBody>
          <a:bodyPr wrap="none">
            <a:spAutoFit/>
          </a:bodyPr>
          <a:lstStyle/>
          <a:p>
            <a:r>
              <a:rPr lang="es-CL" b="1" dirty="0">
                <a:latin typeface="Century Gothic" panose="020B0502020202020204" pitchFamily="34" charset="0"/>
              </a:rPr>
              <a:t>Pídele a un adulto que te ayude</a:t>
            </a:r>
            <a:endParaRPr lang="es-CL" dirty="0">
              <a:latin typeface="Century Gothic" panose="020B0502020202020204" pitchFamily="34" charset="0"/>
            </a:endParaRPr>
          </a:p>
        </p:txBody>
      </p:sp>
      <p:graphicFrame>
        <p:nvGraphicFramePr>
          <p:cNvPr id="4" name="3 Objeto"/>
          <p:cNvGraphicFramePr>
            <a:graphicFrameLocks noChangeAspect="1"/>
          </p:cNvGraphicFramePr>
          <p:nvPr>
            <p:extLst>
              <p:ext uri="{D42A27DB-BD31-4B8C-83A1-F6EECF244321}">
                <p14:modId xmlns:p14="http://schemas.microsoft.com/office/powerpoint/2010/main" val="2747286016"/>
              </p:ext>
            </p:extLst>
          </p:nvPr>
        </p:nvGraphicFramePr>
        <p:xfrm>
          <a:off x="841331" y="1389886"/>
          <a:ext cx="3780202" cy="5296834"/>
        </p:xfrm>
        <a:graphic>
          <a:graphicData uri="http://schemas.openxmlformats.org/presentationml/2006/ole">
            <mc:AlternateContent xmlns:mc="http://schemas.openxmlformats.org/markup-compatibility/2006">
              <mc:Choice xmlns:v="urn:schemas-microsoft-com:vml" Requires="v">
                <p:oleObj spid="_x0000_s3085" name="Documento" r:id="rId4" imgW="5763832" imgH="8076867" progId="Word.Document.12">
                  <p:embed/>
                </p:oleObj>
              </mc:Choice>
              <mc:Fallback>
                <p:oleObj name="Documento" r:id="rId4" imgW="5763832" imgH="8076867" progId="Word.Document.12">
                  <p:embed/>
                  <p:pic>
                    <p:nvPicPr>
                      <p:cNvPr id="4" name="3 Objeto"/>
                      <p:cNvPicPr/>
                      <p:nvPr/>
                    </p:nvPicPr>
                    <p:blipFill>
                      <a:blip r:embed="rId5"/>
                      <a:stretch>
                        <a:fillRect/>
                      </a:stretch>
                    </p:blipFill>
                    <p:spPr>
                      <a:xfrm>
                        <a:off x="841331" y="1389886"/>
                        <a:ext cx="3780202" cy="5296834"/>
                      </a:xfrm>
                      <a:prstGeom prst="rect">
                        <a:avLst/>
                      </a:prstGeom>
                    </p:spPr>
                  </p:pic>
                </p:oleObj>
              </mc:Fallback>
            </mc:AlternateContent>
          </a:graphicData>
        </a:graphic>
      </p:graphicFrame>
      <p:sp>
        <p:nvSpPr>
          <p:cNvPr id="5" name="4 CuadroTexto"/>
          <p:cNvSpPr txBox="1"/>
          <p:nvPr/>
        </p:nvSpPr>
        <p:spPr>
          <a:xfrm>
            <a:off x="5735960" y="1484784"/>
            <a:ext cx="5888350" cy="1200329"/>
          </a:xfrm>
          <a:prstGeom prst="rect">
            <a:avLst/>
          </a:prstGeom>
          <a:noFill/>
        </p:spPr>
        <p:txBody>
          <a:bodyPr wrap="square" rtlCol="0">
            <a:spAutoFit/>
          </a:bodyPr>
          <a:lstStyle/>
          <a:p>
            <a:r>
              <a:rPr lang="es-CL" sz="1600" dirty="0">
                <a:latin typeface="Century Gothic" panose="020B0502020202020204" pitchFamily="34" charset="0"/>
              </a:rPr>
              <a:t>Una vez evaluadas las tareas pídele a tu mamá o papá que le envíe una foto  del cuadro completado a la tía educadora.</a:t>
            </a:r>
          </a:p>
          <a:p>
            <a:endParaRPr lang="es-CL" sz="2400" dirty="0"/>
          </a:p>
        </p:txBody>
      </p:sp>
    </p:spTree>
    <p:extLst>
      <p:ext uri="{BB962C8B-B14F-4D97-AF65-F5344CB8AC3E}">
        <p14:creationId xmlns:p14="http://schemas.microsoft.com/office/powerpoint/2010/main" val="2138972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4B90248-D412-E645-B394-A76AE46357C1}"/>
              </a:ext>
            </a:extLst>
          </p:cNvPr>
          <p:cNvSpPr>
            <a:spLocks noGrp="1"/>
          </p:cNvSpPr>
          <p:nvPr>
            <p:ph type="title"/>
          </p:nvPr>
        </p:nvSpPr>
        <p:spPr/>
        <p:txBody>
          <a:bodyPr/>
          <a:lstStyle/>
          <a:p>
            <a:r>
              <a:rPr lang="es-CL" b="1" dirty="0">
                <a:latin typeface="Century Gothic" panose="020B0502020202020204" pitchFamily="34" charset="0"/>
              </a:rPr>
              <a:t>INGLÉS</a:t>
            </a:r>
          </a:p>
        </p:txBody>
      </p:sp>
      <p:graphicFrame>
        <p:nvGraphicFramePr>
          <p:cNvPr id="6" name="Tabla 5">
            <a:extLst>
              <a:ext uri="{FF2B5EF4-FFF2-40B4-BE49-F238E27FC236}">
                <a16:creationId xmlns:a16="http://schemas.microsoft.com/office/drawing/2014/main" xmlns="" id="{E8302C46-DDCB-374B-BF8E-600BF7B892CD}"/>
              </a:ext>
            </a:extLst>
          </p:cNvPr>
          <p:cNvGraphicFramePr>
            <a:graphicFrameLocks noGrp="1"/>
          </p:cNvGraphicFramePr>
          <p:nvPr>
            <p:extLst>
              <p:ext uri="{D42A27DB-BD31-4B8C-83A1-F6EECF244321}">
                <p14:modId xmlns:p14="http://schemas.microsoft.com/office/powerpoint/2010/main" val="1276104141"/>
              </p:ext>
            </p:extLst>
          </p:nvPr>
        </p:nvGraphicFramePr>
        <p:xfrm>
          <a:off x="838200" y="1690688"/>
          <a:ext cx="10431780" cy="3555682"/>
        </p:xfrm>
        <a:graphic>
          <a:graphicData uri="http://schemas.openxmlformats.org/drawingml/2006/table">
            <a:tbl>
              <a:tblPr firstRow="1" firstCol="1" bandRow="1"/>
              <a:tblGrid>
                <a:gridCol w="1722120">
                  <a:extLst>
                    <a:ext uri="{9D8B030D-6E8A-4147-A177-3AD203B41FA5}">
                      <a16:colId xmlns:a16="http://schemas.microsoft.com/office/drawing/2014/main" xmlns="" val="3481543869"/>
                    </a:ext>
                  </a:extLst>
                </a:gridCol>
                <a:gridCol w="8709660">
                  <a:extLst>
                    <a:ext uri="{9D8B030D-6E8A-4147-A177-3AD203B41FA5}">
                      <a16:colId xmlns:a16="http://schemas.microsoft.com/office/drawing/2014/main" xmlns="" val="2169857485"/>
                    </a:ext>
                  </a:extLst>
                </a:gridCol>
              </a:tblGrid>
              <a:tr h="1140502">
                <a:tc rowSpan="4">
                  <a:txBody>
                    <a:bodyPr/>
                    <a:lstStyle/>
                    <a:p>
                      <a:pPr>
                        <a:spcAft>
                          <a:spcPts val="0"/>
                        </a:spcAft>
                      </a:pPr>
                      <a:r>
                        <a:rPr lang="es-CL" sz="1600" dirty="0">
                          <a:effectLst/>
                          <a:latin typeface="Century Gothic" panose="020B0502020202020204" pitchFamily="34" charset="0"/>
                          <a:ea typeface="Calibri" panose="020F0502020204030204" pitchFamily="34" charset="0"/>
                          <a:cs typeface="Times New Roman" panose="02020603050405020304" pitchFamily="18" charset="0"/>
                        </a:rPr>
                        <a:t> </a:t>
                      </a:r>
                      <a:r>
                        <a:rPr lang="es-ES" sz="1600" dirty="0" err="1">
                          <a:effectLst/>
                          <a:latin typeface="Century Gothic" panose="020B0502020202020204" pitchFamily="34" charset="0"/>
                          <a:ea typeface="Calibri" panose="020F0502020204030204" pitchFamily="34" charset="0"/>
                          <a:cs typeface="Times New Roman" panose="02020603050405020304" pitchFamily="18" charset="0"/>
                        </a:rPr>
                        <a:t>Chants</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 “Canciones”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u="sng" dirty="0">
                          <a:effectLst/>
                          <a:latin typeface="Century Gothic" panose="020B0502020202020204" pitchFamily="34" charset="0"/>
                          <a:ea typeface="Calibri" panose="020F0502020204030204" pitchFamily="34" charset="0"/>
                          <a:cs typeface="Times New Roman" panose="02020603050405020304" pitchFamily="18" charset="0"/>
                        </a:rPr>
                        <a:t>Where are you? = ¿</a:t>
                      </a:r>
                      <a:r>
                        <a:rPr lang="en-US" sz="1600" b="1" u="sng" dirty="0" err="1">
                          <a:effectLst/>
                          <a:latin typeface="Century Gothic" panose="020B0502020202020204" pitchFamily="34" charset="0"/>
                          <a:ea typeface="Calibri" panose="020F0502020204030204" pitchFamily="34" charset="0"/>
                          <a:cs typeface="Times New Roman" panose="02020603050405020304" pitchFamily="18" charset="0"/>
                        </a:rPr>
                        <a:t>Dónde</a:t>
                      </a:r>
                      <a:r>
                        <a:rPr lang="en-US" sz="1600" b="1" u="sng" dirty="0">
                          <a:effectLst/>
                          <a:latin typeface="Century Gothic" panose="020B0502020202020204" pitchFamily="34" charset="0"/>
                          <a:ea typeface="Calibri" panose="020F0502020204030204" pitchFamily="34" charset="0"/>
                          <a:cs typeface="Times New Roman" panose="02020603050405020304" pitchFamily="18" charset="0"/>
                        </a:rPr>
                        <a:t> </a:t>
                      </a:r>
                      <a:r>
                        <a:rPr lang="en-US" sz="1600" b="1" u="sng" dirty="0" err="1">
                          <a:effectLst/>
                          <a:latin typeface="Century Gothic" panose="020B0502020202020204" pitchFamily="34" charset="0"/>
                          <a:ea typeface="Calibri" panose="020F0502020204030204" pitchFamily="34" charset="0"/>
                          <a:cs typeface="Times New Roman" panose="02020603050405020304" pitchFamily="18" charset="0"/>
                        </a:rPr>
                        <a:t>estás</a:t>
                      </a:r>
                      <a:r>
                        <a:rPr lang="en-US" sz="1600" b="1" u="sng" dirty="0">
                          <a:effectLst/>
                          <a:latin typeface="Century Gothic" panose="020B0502020202020204" pitchFamily="34" charset="0"/>
                          <a:ea typeface="Calibri" panose="020F0502020204030204" pitchFamily="34" charset="0"/>
                          <a:cs typeface="Times New Roman" panose="02020603050405020304" pitchFamily="18" charset="0"/>
                        </a:rPr>
                        <a:t>?</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s-ES" sz="1600" u="sng" dirty="0">
                          <a:solidFill>
                            <a:srgbClr val="0563C1"/>
                          </a:solidFill>
                          <a:effectLst/>
                          <a:latin typeface="Century Gothic" panose="020B0502020202020204" pitchFamily="34" charset="0"/>
                          <a:ea typeface="Calibri" panose="020F0502020204030204" pitchFamily="34" charset="0"/>
                          <a:cs typeface="Times New Roman" panose="02020603050405020304" pitchFamily="18" charset="0"/>
                          <a:hlinkClick r:id="rId2"/>
                        </a:rPr>
                        <a:t>https://www.youtube.com/watch?v=_0Bys1iEZdc</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 Escucha la canción y repite. Practica hasta que la puedas cantar fluidamente. Graba con tu propia voz la canción y envíala al profesor.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09128735"/>
                  </a:ext>
                </a:extLst>
              </a:tr>
              <a:tr h="805060">
                <a:tc vMerge="1">
                  <a:txBody>
                    <a:bodyPr/>
                    <a:lstStyle/>
                    <a:p>
                      <a:endParaRPr lang="es-CL"/>
                    </a:p>
                  </a:txBody>
                  <a:tcPr/>
                </a:tc>
                <a:tc>
                  <a:txBody>
                    <a:bodyPr/>
                    <a:lstStyle/>
                    <a:p>
                      <a:pPr>
                        <a:spcAft>
                          <a:spcPts val="0"/>
                        </a:spcAft>
                      </a:pPr>
                      <a:r>
                        <a:rPr lang="es-ES" sz="1600" u="sng">
                          <a:solidFill>
                            <a:srgbClr val="0563C1"/>
                          </a:solidFill>
                          <a:effectLst/>
                          <a:latin typeface="Century Gothic" panose="020B0502020202020204" pitchFamily="34" charset="0"/>
                          <a:ea typeface="Calibri" panose="020F0502020204030204" pitchFamily="34" charset="0"/>
                          <a:cs typeface="Times New Roman" panose="02020603050405020304" pitchFamily="18" charset="0"/>
                          <a:hlinkClick r:id="rId3"/>
                        </a:rPr>
                        <a:t>https://www.youtube.com/watch?v=0B6Ge0FzHG0</a:t>
                      </a:r>
                      <a:r>
                        <a:rPr lang="es-ES" sz="1600" u="sng">
                          <a:effectLst/>
                          <a:latin typeface="Century Gothic" panose="020B0502020202020204" pitchFamily="34" charset="0"/>
                          <a:ea typeface="Calibri" panose="020F0502020204030204" pitchFamily="34" charset="0"/>
                          <a:cs typeface="Times New Roman" panose="02020603050405020304" pitchFamily="18" charset="0"/>
                        </a:rPr>
                        <a:t>  </a:t>
                      </a:r>
                      <a:r>
                        <a:rPr lang="es-ES" sz="1600">
                          <a:effectLst/>
                          <a:latin typeface="Century Gothic" panose="020B0502020202020204" pitchFamily="34" charset="0"/>
                          <a:ea typeface="Calibri" panose="020F0502020204030204" pitchFamily="34" charset="0"/>
                          <a:cs typeface="Times New Roman" panose="02020603050405020304" pitchFamily="18" charset="0"/>
                        </a:rPr>
                        <a:t>Escucha la canción y repite. Practica hasta que la puedas cantar fluidamente. Graba con tu propia voz la canción y envíala al profesor.</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40210998"/>
                  </a:ext>
                </a:extLst>
              </a:tr>
              <a:tr h="805060">
                <a:tc vMerge="1">
                  <a:txBody>
                    <a:bodyPr/>
                    <a:lstStyle/>
                    <a:p>
                      <a:endParaRPr lang="es-CL"/>
                    </a:p>
                  </a:txBody>
                  <a:tcPr/>
                </a:tc>
                <a:tc>
                  <a:txBody>
                    <a:bodyPr/>
                    <a:lstStyle/>
                    <a:p>
                      <a:pPr>
                        <a:spcAft>
                          <a:spcPts val="0"/>
                        </a:spcAft>
                      </a:pPr>
                      <a:r>
                        <a:rPr lang="es-CL" sz="1600" u="sng">
                          <a:solidFill>
                            <a:srgbClr val="0563C1"/>
                          </a:solidFill>
                          <a:effectLst/>
                          <a:latin typeface="Century Gothic" panose="020B0502020202020204" pitchFamily="34" charset="0"/>
                          <a:ea typeface="Calibri" panose="020F0502020204030204" pitchFamily="34" charset="0"/>
                          <a:cs typeface="Times New Roman" panose="02020603050405020304" pitchFamily="18" charset="0"/>
                          <a:hlinkClick r:id="rId4"/>
                        </a:rPr>
                        <a:t>https://www.youtube.com/watch?v=zxIpA5nF_LY</a:t>
                      </a:r>
                      <a:r>
                        <a:rPr lang="es-CL" sz="1600">
                          <a:effectLst/>
                          <a:latin typeface="Century Gothic" panose="020B0502020202020204" pitchFamily="34" charset="0"/>
                          <a:ea typeface="Calibri" panose="020F0502020204030204" pitchFamily="34" charset="0"/>
                          <a:cs typeface="Times New Roman" panose="02020603050405020304" pitchFamily="18" charset="0"/>
                        </a:rPr>
                        <a:t> </a:t>
                      </a:r>
                      <a:r>
                        <a:rPr lang="es-ES" sz="1600">
                          <a:effectLst/>
                          <a:latin typeface="Century Gothic" panose="020B0502020202020204" pitchFamily="34" charset="0"/>
                          <a:ea typeface="Calibri" panose="020F0502020204030204" pitchFamily="34" charset="0"/>
                          <a:cs typeface="Times New Roman" panose="02020603050405020304" pitchFamily="18" charset="0"/>
                        </a:rPr>
                        <a:t>Escucha la canción y repite. Practica hasta que la puedas cantar fluidamente. Graba con tu propia voz la canción y envíala al profesor.</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0755628"/>
                  </a:ext>
                </a:extLst>
              </a:tr>
              <a:tr h="805060">
                <a:tc vMerge="1">
                  <a:txBody>
                    <a:bodyPr/>
                    <a:lstStyle/>
                    <a:p>
                      <a:endParaRPr lang="es-CL"/>
                    </a:p>
                  </a:txBody>
                  <a:tcPr/>
                </a:tc>
                <a:tc>
                  <a:txBody>
                    <a:bodyPr/>
                    <a:lstStyle/>
                    <a:p>
                      <a:pPr>
                        <a:spcAft>
                          <a:spcPts val="0"/>
                        </a:spcAft>
                      </a:pPr>
                      <a:r>
                        <a:rPr lang="es-ES" sz="1600" u="sng" dirty="0">
                          <a:solidFill>
                            <a:srgbClr val="0563C1"/>
                          </a:solidFill>
                          <a:effectLst/>
                          <a:latin typeface="Century Gothic" panose="020B0502020202020204" pitchFamily="34" charset="0"/>
                          <a:ea typeface="Calibri" panose="020F0502020204030204" pitchFamily="34" charset="0"/>
                          <a:cs typeface="Times New Roman" panose="02020603050405020304" pitchFamily="18" charset="0"/>
                          <a:hlinkClick r:id="rId5"/>
                        </a:rPr>
                        <a:t>https://www.youtube.com/watch?v=DR-cfDsHCGA</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 Escucha la canción y repite. Practica hasta que la puedas cantar fluidamente. Graba con tu propia voz la canción y envíala al profesor.</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63409405"/>
                  </a:ext>
                </a:extLst>
              </a:tr>
            </a:tbl>
          </a:graphicData>
        </a:graphic>
      </p:graphicFrame>
    </p:spTree>
    <p:extLst>
      <p:ext uri="{BB962C8B-B14F-4D97-AF65-F5344CB8AC3E}">
        <p14:creationId xmlns:p14="http://schemas.microsoft.com/office/powerpoint/2010/main" val="364978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3200" b="1" dirty="0">
                <a:latin typeface="Century Gothic" panose="020B0502020202020204" pitchFamily="34" charset="0"/>
              </a:rPr>
              <a:t>Insumos para la ejecución</a:t>
            </a:r>
          </a:p>
        </p:txBody>
      </p:sp>
      <p:sp>
        <p:nvSpPr>
          <p:cNvPr id="3" name="2 Marcador de contenido"/>
          <p:cNvSpPr>
            <a:spLocks noGrp="1"/>
          </p:cNvSpPr>
          <p:nvPr>
            <p:ph idx="1"/>
          </p:nvPr>
        </p:nvSpPr>
        <p:spPr/>
        <p:txBody>
          <a:bodyPr/>
          <a:lstStyle/>
          <a:p>
            <a:r>
              <a:rPr lang="es-ES" dirty="0">
                <a:latin typeface="Century Gothic" panose="020B0502020202020204" pitchFamily="34" charset="0"/>
              </a:rPr>
              <a:t>Cuaderno, Lápiz grafito, lápices de colores, goma.</a:t>
            </a:r>
            <a:endParaRPr lang="es-CL" dirty="0">
              <a:latin typeface="Century Gothic" panose="020B0502020202020204" pitchFamily="34" charset="0"/>
            </a:endParaRPr>
          </a:p>
          <a:p>
            <a:r>
              <a:rPr lang="es-ES" dirty="0">
                <a:latin typeface="Century Gothic" panose="020B0502020202020204" pitchFamily="34" charset="0"/>
              </a:rPr>
              <a:t>Computador  o teléfono </a:t>
            </a:r>
            <a:endParaRPr lang="es-CL" dirty="0">
              <a:latin typeface="Century Gothic" panose="020B0502020202020204" pitchFamily="34" charset="0"/>
            </a:endParaRPr>
          </a:p>
          <a:p>
            <a:r>
              <a:rPr lang="es-ES" dirty="0">
                <a:latin typeface="Century Gothic" panose="020B0502020202020204" pitchFamily="34" charset="0"/>
              </a:rPr>
              <a:t>Conexión a internet: YouTube.</a:t>
            </a:r>
            <a:endParaRPr lang="es-CL" dirty="0">
              <a:latin typeface="Century Gothic" panose="020B0502020202020204" pitchFamily="34" charset="0"/>
            </a:endParaRPr>
          </a:p>
          <a:p>
            <a:r>
              <a:rPr lang="es-ES" dirty="0">
                <a:latin typeface="Century Gothic" panose="020B0502020202020204" pitchFamily="34" charset="0"/>
              </a:rPr>
              <a:t>Recursos entregados por el colegio.</a:t>
            </a:r>
          </a:p>
          <a:p>
            <a:r>
              <a:rPr lang="es-ES" dirty="0">
                <a:latin typeface="Century Gothic" panose="020B0502020202020204" pitchFamily="34" charset="0"/>
              </a:rPr>
              <a:t>Textos de estudio</a:t>
            </a:r>
            <a:endParaRPr lang="es-CL" dirty="0">
              <a:latin typeface="Century Gothic" panose="020B0502020202020204" pitchFamily="34" charset="0"/>
            </a:endParaRPr>
          </a:p>
          <a:p>
            <a:endParaRPr lang="es-CL" dirty="0">
              <a:latin typeface="Century Gothic" panose="020B0502020202020204" pitchFamily="34" charset="0"/>
            </a:endParaRPr>
          </a:p>
        </p:txBody>
      </p:sp>
    </p:spTree>
    <p:extLst>
      <p:ext uri="{BB962C8B-B14F-4D97-AF65-F5344CB8AC3E}">
        <p14:creationId xmlns:p14="http://schemas.microsoft.com/office/powerpoint/2010/main" val="169452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861060" y="274639"/>
            <a:ext cx="8229600" cy="562074"/>
          </a:xfrm>
        </p:spPr>
        <p:txBody>
          <a:bodyPr>
            <a:normAutofit fontScale="90000"/>
          </a:bodyPr>
          <a:lstStyle/>
          <a:p>
            <a:r>
              <a:rPr lang="es-CL" b="1" dirty="0">
                <a:latin typeface="Century Gothic" panose="020B0502020202020204" pitchFamily="34" charset="0"/>
              </a:rPr>
              <a:t>Descripción</a:t>
            </a:r>
          </a:p>
        </p:txBody>
      </p:sp>
      <p:sp>
        <p:nvSpPr>
          <p:cNvPr id="5" name="4 Rectángulo"/>
          <p:cNvSpPr/>
          <p:nvPr/>
        </p:nvSpPr>
        <p:spPr>
          <a:xfrm>
            <a:off x="861060" y="836713"/>
            <a:ext cx="10923270" cy="4801314"/>
          </a:xfrm>
          <a:prstGeom prst="rect">
            <a:avLst/>
          </a:prstGeom>
        </p:spPr>
        <p:txBody>
          <a:bodyPr wrap="square">
            <a:spAutoFit/>
          </a:bodyPr>
          <a:lstStyle/>
          <a:p>
            <a:r>
              <a:rPr lang="es-CL" dirty="0">
                <a:latin typeface="Century Gothic" panose="020B0502020202020204" pitchFamily="34" charset="0"/>
              </a:rPr>
              <a:t>El proyecto articulado que a continuación se expone está organizado en tareas, algunas están definidas para ser realizadas de una vez y otras  se realizarán en dos, tres o cuatro veces. Estas tareas están diseñadas para ser realizadas bajo la supervisión de un adulto y tienen como característica principal que apuntan al desarrollo de competencias comunicativas y de resolución de problemas. En su mayoría están planteadas de manera lúdica con la finalidad de no agobiar ni a los niños ni a los apoderados, siendo una instancia para compartir en familia y a la vez de aprendizaje.</a:t>
            </a:r>
          </a:p>
          <a:p>
            <a:r>
              <a:rPr lang="es-CL" dirty="0">
                <a:latin typeface="Century Gothic" panose="020B0502020202020204" pitchFamily="34" charset="0"/>
              </a:rPr>
              <a:t>Todas las tareas se vinculan con algún Objetivo de Aprendizaje del currículum de lenguaje o matemática, lo que no quiere decir, que dado que apuntan al desarrollo de habilidades transversales, también se vinculen con otras asignaturas.</a:t>
            </a:r>
          </a:p>
          <a:p>
            <a:r>
              <a:rPr lang="es-CL" dirty="0">
                <a:latin typeface="Century Gothic" panose="020B0502020202020204" pitchFamily="34" charset="0"/>
              </a:rPr>
              <a:t>La primera tarea, se plantea como una rutina diaria y tiene como finalidad desarrollar el gusto por la lectura, por lo tanto el apoderado debe otorgar libertad al niño o niña para que elija lo que quiera leer, ojear o escuchar. Las demás tareas están organizadas en un calendario anexado al final del documento. En este calendario también se sugieren páginas de los textos entregados por el ministerio.</a:t>
            </a:r>
          </a:p>
          <a:p>
            <a:r>
              <a:rPr lang="es-CL" dirty="0">
                <a:latin typeface="Century Gothic" panose="020B0502020202020204" pitchFamily="34" charset="0"/>
              </a:rPr>
              <a:t>También se adjunta una autoevaluación que deberá realizar el estudiante junto a un adulto y enviarla a su profesor o profesora, ya sea por correo electrónico o bien por </a:t>
            </a:r>
            <a:r>
              <a:rPr lang="es-CL" dirty="0" err="1">
                <a:latin typeface="Century Gothic" panose="020B0502020202020204" pitchFamily="34" charset="0"/>
              </a:rPr>
              <a:t>whatsapp</a:t>
            </a:r>
            <a:r>
              <a:rPr lang="es-CL" dirty="0">
                <a:latin typeface="Century Gothic" panose="020B0502020202020204" pitchFamily="34" charset="0"/>
              </a:rPr>
              <a:t>.</a:t>
            </a:r>
          </a:p>
        </p:txBody>
      </p:sp>
    </p:spTree>
    <p:extLst>
      <p:ext uri="{BB962C8B-B14F-4D97-AF65-F5344CB8AC3E}">
        <p14:creationId xmlns:p14="http://schemas.microsoft.com/office/powerpoint/2010/main" val="1302657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8190" y="366078"/>
            <a:ext cx="8229600" cy="706090"/>
          </a:xfrm>
        </p:spPr>
        <p:txBody>
          <a:bodyPr>
            <a:normAutofit/>
          </a:bodyPr>
          <a:lstStyle/>
          <a:p>
            <a:r>
              <a:rPr lang="es-CL" b="1" dirty="0">
                <a:latin typeface="Century Gothic" panose="020B0502020202020204" pitchFamily="34" charset="0"/>
              </a:rPr>
              <a:t>Plan de trabajo mayo</a:t>
            </a:r>
          </a:p>
        </p:txBody>
      </p:sp>
      <p:sp>
        <p:nvSpPr>
          <p:cNvPr id="3" name="2 Rectángulo"/>
          <p:cNvSpPr/>
          <p:nvPr/>
        </p:nvSpPr>
        <p:spPr>
          <a:xfrm>
            <a:off x="875968" y="1725961"/>
            <a:ext cx="8839532" cy="1200329"/>
          </a:xfrm>
          <a:prstGeom prst="rect">
            <a:avLst/>
          </a:prstGeom>
        </p:spPr>
        <p:txBody>
          <a:bodyPr wrap="square">
            <a:spAutoFit/>
          </a:bodyPr>
          <a:lstStyle/>
          <a:p>
            <a:r>
              <a:rPr lang="es-CL" sz="2400" b="1" dirty="0">
                <a:latin typeface="Century Gothic" panose="020B0502020202020204" pitchFamily="34" charset="0"/>
              </a:rPr>
              <a:t>OBJETIVO:</a:t>
            </a:r>
            <a:r>
              <a:rPr lang="es-CL" sz="2400" dirty="0">
                <a:latin typeface="Century Gothic" panose="020B0502020202020204" pitchFamily="34" charset="0"/>
              </a:rPr>
              <a:t> Desarrollar habilidades comunicativas, destrezas de lectura inicial y habilidades de pensamiento matemático, en contexto de cuarentena.</a:t>
            </a:r>
          </a:p>
        </p:txBody>
      </p:sp>
    </p:spTree>
    <p:extLst>
      <p:ext uri="{BB962C8B-B14F-4D97-AF65-F5344CB8AC3E}">
        <p14:creationId xmlns:p14="http://schemas.microsoft.com/office/powerpoint/2010/main" val="3063071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just"/>
            <a:r>
              <a:rPr lang="es-ES" sz="2000" b="1" dirty="0">
                <a:latin typeface="Century Gothic" panose="020B0502020202020204" pitchFamily="34" charset="0"/>
              </a:rPr>
              <a:t>Tarea para realizar todos los días (10 min). Esta rutina puede ser apoyada por un adulto. Si el libro tiene texto puede ser leído por el adulto. Si tiene sólo imagen se puede comentar. La bitácora debe ser llenada por un adulto con lo que el niño dicte. </a:t>
            </a:r>
            <a:endParaRPr lang="es-CL" sz="2000" b="1" dirty="0">
              <a:latin typeface="Century Gothic" panose="020B0502020202020204" pitchFamily="34" charset="0"/>
            </a:endParaRPr>
          </a:p>
        </p:txBody>
      </p:sp>
      <p:sp>
        <p:nvSpPr>
          <p:cNvPr id="4" name="3 Rectángulo"/>
          <p:cNvSpPr/>
          <p:nvPr/>
        </p:nvSpPr>
        <p:spPr>
          <a:xfrm>
            <a:off x="838200" y="2459504"/>
            <a:ext cx="10260330" cy="1938992"/>
          </a:xfrm>
          <a:prstGeom prst="rect">
            <a:avLst/>
          </a:prstGeom>
        </p:spPr>
        <p:txBody>
          <a:bodyPr wrap="square">
            <a:spAutoFit/>
          </a:bodyPr>
          <a:lstStyle/>
          <a:p>
            <a:pPr marL="285750" indent="-285750">
              <a:buFont typeface="Arial" pitchFamily="34" charset="0"/>
              <a:buChar char="•"/>
            </a:pPr>
            <a:r>
              <a:rPr lang="es-CL" sz="1600" dirty="0">
                <a:latin typeface="Century Gothic" panose="020B0502020202020204" pitchFamily="34" charset="0"/>
              </a:rPr>
              <a:t>Elige un libro a tu gusto (puede ser de los que hay en tu casa). Si no tienes en tu casa aquí hay dos link que te llevará a un sitio donde podrás elegir uno que te guste mucho.</a:t>
            </a:r>
          </a:p>
          <a:p>
            <a:pPr lvl="0"/>
            <a:r>
              <a:rPr lang="es-CL" sz="1600" u="sng" dirty="0">
                <a:latin typeface="Century Gothic" panose="020B0502020202020204" pitchFamily="34" charset="0"/>
                <a:hlinkClick r:id="rId2"/>
              </a:rPr>
              <a:t>      https://www.vivaleercuentosdigitales.cl/</a:t>
            </a:r>
            <a:endParaRPr lang="es-CL" sz="1600" dirty="0">
              <a:latin typeface="Century Gothic" panose="020B0502020202020204" pitchFamily="34" charset="0"/>
            </a:endParaRPr>
          </a:p>
          <a:p>
            <a:pPr lvl="0"/>
            <a:r>
              <a:rPr lang="es-CL" sz="1600" u="sng" dirty="0">
                <a:latin typeface="Century Gothic" panose="020B0502020202020204" pitchFamily="34" charset="0"/>
                <a:hlinkClick r:id="rId3"/>
              </a:rPr>
              <a:t>      https://curriculumnacional.mineduc.cl/estudiante/621/w3-article21133.html</a:t>
            </a:r>
            <a:endParaRPr lang="es-CL" sz="1600" dirty="0">
              <a:latin typeface="Century Gothic" panose="020B0502020202020204" pitchFamily="34" charset="0"/>
            </a:endParaRPr>
          </a:p>
          <a:p>
            <a:pPr marL="285750" indent="-285750">
              <a:buFont typeface="Arial" pitchFamily="34" charset="0"/>
              <a:buChar char="•"/>
            </a:pPr>
            <a:r>
              <a:rPr lang="es-CL" sz="1600" dirty="0">
                <a:latin typeface="Century Gothic" panose="020B0502020202020204" pitchFamily="34" charset="0"/>
              </a:rPr>
              <a:t>Luego que leas u ojees el libro deberás completar una bitácora de lectura (Puede ser un cuaderno)</a:t>
            </a:r>
          </a:p>
          <a:p>
            <a:r>
              <a:rPr lang="es-CL" sz="2400" b="1" dirty="0">
                <a:latin typeface="Century Gothic" panose="020B0502020202020204" pitchFamily="34" charset="0"/>
              </a:rPr>
              <a:t> </a:t>
            </a:r>
            <a:endParaRPr lang="es-CL" sz="2400" dirty="0">
              <a:latin typeface="Century Gothic" panose="020B0502020202020204" pitchFamily="34" charset="0"/>
            </a:endParaRPr>
          </a:p>
        </p:txBody>
      </p:sp>
    </p:spTree>
    <p:extLst>
      <p:ext uri="{BB962C8B-B14F-4D97-AF65-F5344CB8AC3E}">
        <p14:creationId xmlns:p14="http://schemas.microsoft.com/office/powerpoint/2010/main" val="3966524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638175" y="259014"/>
            <a:ext cx="8229600" cy="706090"/>
          </a:xfrm>
        </p:spPr>
        <p:txBody>
          <a:bodyPr>
            <a:normAutofit/>
          </a:bodyPr>
          <a:lstStyle/>
          <a:p>
            <a:r>
              <a:rPr lang="es-CL" sz="4000" b="1" dirty="0">
                <a:latin typeface="Century Gothic" panose="020B0502020202020204" pitchFamily="34" charset="0"/>
              </a:rPr>
              <a:t>Bitácora de lectura</a:t>
            </a:r>
          </a:p>
        </p:txBody>
      </p:sp>
      <p:sp>
        <p:nvSpPr>
          <p:cNvPr id="4" name="3 CuadroTexto"/>
          <p:cNvSpPr txBox="1"/>
          <p:nvPr/>
        </p:nvSpPr>
        <p:spPr>
          <a:xfrm>
            <a:off x="638175" y="965104"/>
            <a:ext cx="10915650" cy="646331"/>
          </a:xfrm>
          <a:prstGeom prst="rect">
            <a:avLst/>
          </a:prstGeom>
          <a:noFill/>
        </p:spPr>
        <p:txBody>
          <a:bodyPr wrap="square" rtlCol="0">
            <a:spAutoFit/>
          </a:bodyPr>
          <a:lstStyle/>
          <a:p>
            <a:r>
              <a:rPr lang="es-CL" dirty="0">
                <a:latin typeface="Century Gothic" panose="020B0502020202020204" pitchFamily="34" charset="0"/>
              </a:rPr>
              <a:t>Este modelo deberá ser copiado en un cuaderno todos los días, con la lectura seleccionada por el niño</a:t>
            </a:r>
          </a:p>
        </p:txBody>
      </p:sp>
      <p:sp>
        <p:nvSpPr>
          <p:cNvPr id="5" name="2 Marcador de contenido"/>
          <p:cNvSpPr>
            <a:spLocks noGrp="1"/>
          </p:cNvSpPr>
          <p:nvPr/>
        </p:nvSpPr>
        <p:spPr>
          <a:xfrm>
            <a:off x="552450" y="1802447"/>
            <a:ext cx="11106150" cy="3253105"/>
          </a:xfrm>
          <a:prstGeom prst="rect">
            <a:avLst/>
          </a:prstGeom>
        </p:spPr>
        <p:txBody>
          <a:bodyPr vert="horz" wrap="square">
            <a:noAutofit/>
          </a:bodyPr>
          <a:lstStyle/>
          <a:p>
            <a:pPr marL="342900" indent="-342900">
              <a:lnSpc>
                <a:spcPct val="115000"/>
              </a:lnSpc>
              <a:buFont typeface="Wingdings"/>
              <a:buChar char=""/>
              <a:tabLst>
                <a:tab pos="457200" algn="l"/>
              </a:tabLst>
            </a:pPr>
            <a:r>
              <a:rPr lang="es-CL" dirty="0">
                <a:solidFill>
                  <a:srgbClr val="000000"/>
                </a:solidFill>
                <a:latin typeface="Century Gothic" panose="020B0502020202020204" pitchFamily="34" charset="0"/>
                <a:ea typeface="Calibri"/>
                <a:cs typeface="Times New Roman"/>
              </a:rPr>
              <a:t>Fecha:_____________________</a:t>
            </a:r>
            <a:endParaRPr lang="es-CL" sz="1100" dirty="0">
              <a:latin typeface="Century Gothic" panose="020B0502020202020204" pitchFamily="34" charset="0"/>
              <a:ea typeface="Calibri"/>
              <a:cs typeface="Times New Roman"/>
            </a:endParaRPr>
          </a:p>
          <a:p>
            <a:pPr marL="342900" indent="-342900">
              <a:lnSpc>
                <a:spcPct val="115000"/>
              </a:lnSpc>
              <a:buFont typeface="Wingdings"/>
              <a:buChar char=""/>
              <a:tabLst>
                <a:tab pos="457200" algn="l"/>
              </a:tabLst>
            </a:pPr>
            <a:r>
              <a:rPr lang="es-CL" dirty="0">
                <a:solidFill>
                  <a:srgbClr val="000000"/>
                </a:solidFill>
                <a:latin typeface="Century Gothic" panose="020B0502020202020204" pitchFamily="34" charset="0"/>
                <a:ea typeface="Calibri"/>
                <a:cs typeface="Times New Roman"/>
              </a:rPr>
              <a:t>Hoy leí _____________________ (Título de lo leído)</a:t>
            </a:r>
            <a:endParaRPr lang="es-CL" sz="1100" dirty="0">
              <a:latin typeface="Century Gothic" panose="020B0502020202020204" pitchFamily="34" charset="0"/>
              <a:ea typeface="Calibri"/>
              <a:cs typeface="Times New Roman"/>
            </a:endParaRPr>
          </a:p>
          <a:p>
            <a:pPr marL="342900" indent="-342900">
              <a:lnSpc>
                <a:spcPct val="115000"/>
              </a:lnSpc>
              <a:buFont typeface="Wingdings"/>
              <a:buChar char=""/>
              <a:tabLst>
                <a:tab pos="457200" algn="l"/>
              </a:tabLst>
            </a:pPr>
            <a:r>
              <a:rPr lang="es-CL" dirty="0">
                <a:solidFill>
                  <a:srgbClr val="000000"/>
                </a:solidFill>
                <a:latin typeface="Century Gothic" panose="020B0502020202020204" pitchFamily="34" charset="0"/>
                <a:ea typeface="Calibri"/>
                <a:cs typeface="Times New Roman"/>
              </a:rPr>
              <a:t>Se trata de: ________________________________________________________________________________________________________________________________________________________________________________________</a:t>
            </a:r>
            <a:endParaRPr lang="es-CL" sz="1100" dirty="0">
              <a:latin typeface="Century Gothic" panose="020B0502020202020204" pitchFamily="34" charset="0"/>
              <a:ea typeface="Calibri"/>
              <a:cs typeface="Times New Roman"/>
            </a:endParaRPr>
          </a:p>
          <a:p>
            <a:pPr marL="342900" indent="-342900">
              <a:lnSpc>
                <a:spcPct val="115000"/>
              </a:lnSpc>
              <a:buFont typeface="Wingdings"/>
              <a:buChar char=""/>
              <a:tabLst>
                <a:tab pos="457200" algn="l"/>
              </a:tabLst>
            </a:pPr>
            <a:r>
              <a:rPr lang="es-CL" dirty="0">
                <a:solidFill>
                  <a:srgbClr val="000000"/>
                </a:solidFill>
                <a:latin typeface="Century Gothic" panose="020B0502020202020204" pitchFamily="34" charset="0"/>
                <a:ea typeface="Calibri"/>
                <a:cs typeface="Times New Roman"/>
              </a:rPr>
              <a:t>Mis impresiones (Me gustó, no me gustó, por qué)</a:t>
            </a:r>
            <a:endParaRPr lang="es-CL" sz="1100" dirty="0">
              <a:latin typeface="Century Gothic" panose="020B0502020202020204" pitchFamily="34" charset="0"/>
              <a:ea typeface="Calibri"/>
              <a:cs typeface="Times New Roman"/>
            </a:endParaRPr>
          </a:p>
          <a:p>
            <a:pPr marL="342900" indent="-342900">
              <a:lnSpc>
                <a:spcPct val="115000"/>
              </a:lnSpc>
              <a:buFont typeface="Wingdings"/>
              <a:buChar char=""/>
              <a:tabLst>
                <a:tab pos="457200" algn="l"/>
              </a:tabLst>
            </a:pPr>
            <a:r>
              <a:rPr lang="es-CL" dirty="0">
                <a:solidFill>
                  <a:srgbClr val="000000"/>
                </a:solidFill>
                <a:latin typeface="Century Gothic" panose="020B0502020202020204" pitchFamily="34" charset="0"/>
                <a:ea typeface="Calibri"/>
                <a:cs typeface="Times New Roman"/>
              </a:rPr>
              <a:t>Dibujo lo que entendí.</a:t>
            </a:r>
            <a:endParaRPr lang="es-CL" sz="1100" dirty="0">
              <a:latin typeface="Century Gothic" panose="020B0502020202020204" pitchFamily="34" charset="0"/>
              <a:ea typeface="Calibri"/>
              <a:cs typeface="Times New Roman"/>
            </a:endParaRPr>
          </a:p>
        </p:txBody>
      </p:sp>
    </p:spTree>
    <p:extLst>
      <p:ext uri="{BB962C8B-B14F-4D97-AF65-F5344CB8AC3E}">
        <p14:creationId xmlns:p14="http://schemas.microsoft.com/office/powerpoint/2010/main" val="1553731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62794" y="346646"/>
            <a:ext cx="8229600" cy="634082"/>
          </a:xfrm>
        </p:spPr>
        <p:txBody>
          <a:bodyPr>
            <a:normAutofit/>
          </a:bodyPr>
          <a:lstStyle/>
          <a:p>
            <a:pPr algn="l"/>
            <a:r>
              <a:rPr lang="es-CL" sz="2800" b="1" dirty="0">
                <a:latin typeface="Century Gothic" panose="020B0502020202020204" pitchFamily="34" charset="0"/>
              </a:rPr>
              <a:t>Tarea 1 (Lenguaje verbal)</a:t>
            </a:r>
          </a:p>
        </p:txBody>
      </p:sp>
      <p:sp>
        <p:nvSpPr>
          <p:cNvPr id="3" name="2 Rectángulo"/>
          <p:cNvSpPr/>
          <p:nvPr/>
        </p:nvSpPr>
        <p:spPr>
          <a:xfrm>
            <a:off x="562794" y="980728"/>
            <a:ext cx="11066412" cy="923330"/>
          </a:xfrm>
          <a:prstGeom prst="rect">
            <a:avLst/>
          </a:prstGeom>
        </p:spPr>
        <p:txBody>
          <a:bodyPr wrap="square">
            <a:spAutoFit/>
          </a:bodyPr>
          <a:lstStyle/>
          <a:p>
            <a:r>
              <a:rPr lang="es-CL" b="1" dirty="0">
                <a:latin typeface="Century Gothic" panose="020B0502020202020204" pitchFamily="34" charset="0"/>
              </a:rPr>
              <a:t>Escucha le lectura del libro </a:t>
            </a:r>
            <a:r>
              <a:rPr lang="es-CL" b="1" dirty="0" smtClean="0">
                <a:latin typeface="Century Gothic" panose="020B0502020202020204" pitchFamily="34" charset="0"/>
              </a:rPr>
              <a:t>“</a:t>
            </a:r>
            <a:r>
              <a:rPr lang="es-CL" b="1" dirty="0" err="1">
                <a:latin typeface="Century Gothic" panose="020B0502020202020204" pitchFamily="34" charset="0"/>
              </a:rPr>
              <a:t>Kiki</a:t>
            </a:r>
            <a:r>
              <a:rPr lang="es-CL" b="1" dirty="0">
                <a:latin typeface="Century Gothic" panose="020B0502020202020204" pitchFamily="34" charset="0"/>
              </a:rPr>
              <a:t> cocina un delicioso pastel” o “Caracol presta su casa” NT2 , luego desarrolla las siguientes actividades en tu cuaderno o de manera oral. (Te lo puede leer tu mamá o lo puedes ver y escuchar en el vídeo adjunto)</a:t>
            </a:r>
            <a:endParaRPr lang="es-CL" dirty="0">
              <a:latin typeface="Century Gothic" panose="020B0502020202020204" pitchFamily="34" charset="0"/>
            </a:endParaRPr>
          </a:p>
        </p:txBody>
      </p:sp>
      <p:sp>
        <p:nvSpPr>
          <p:cNvPr id="4" name="3 Rectángulo"/>
          <p:cNvSpPr/>
          <p:nvPr/>
        </p:nvSpPr>
        <p:spPr>
          <a:xfrm>
            <a:off x="562794" y="2337758"/>
            <a:ext cx="11301546" cy="2308324"/>
          </a:xfrm>
          <a:prstGeom prst="rect">
            <a:avLst/>
          </a:prstGeom>
        </p:spPr>
        <p:txBody>
          <a:bodyPr wrap="square">
            <a:spAutoFit/>
          </a:bodyPr>
          <a:lstStyle/>
          <a:p>
            <a:pPr lvl="0"/>
            <a:r>
              <a:rPr lang="es-CL" b="1" dirty="0">
                <a:latin typeface="Century Gothic" panose="020B0502020202020204" pitchFamily="34" charset="0"/>
              </a:rPr>
              <a:t>Tu mamá o adulto acompañante te hará una preguntas y tú deberás responderlas en forma oral.</a:t>
            </a:r>
            <a:endParaRPr lang="es-CL" dirty="0">
              <a:latin typeface="Century Gothic" panose="020B0502020202020204" pitchFamily="34" charset="0"/>
            </a:endParaRPr>
          </a:p>
          <a:p>
            <a:r>
              <a:rPr lang="es-CL" dirty="0">
                <a:latin typeface="Century Gothic" panose="020B0502020202020204" pitchFamily="34" charset="0"/>
              </a:rPr>
              <a:t>¿Quién es el personaje del que habla el cuento?</a:t>
            </a:r>
          </a:p>
          <a:p>
            <a:r>
              <a:rPr lang="es-CL" dirty="0">
                <a:latin typeface="Century Gothic" panose="020B0502020202020204" pitchFamily="34" charset="0"/>
              </a:rPr>
              <a:t>¿Qué problema tenía el personaje?</a:t>
            </a:r>
          </a:p>
          <a:p>
            <a:r>
              <a:rPr lang="es-CL" dirty="0">
                <a:latin typeface="Century Gothic" panose="020B0502020202020204" pitchFamily="34" charset="0"/>
              </a:rPr>
              <a:t>¿Cómo resolvió el problema a?</a:t>
            </a:r>
          </a:p>
          <a:p>
            <a:r>
              <a:rPr lang="es-CL" dirty="0">
                <a:latin typeface="Century Gothic" panose="020B0502020202020204" pitchFamily="34" charset="0"/>
              </a:rPr>
              <a:t>¿Crees que a veces te pareces a l personaje? ¿Por qué?</a:t>
            </a:r>
          </a:p>
          <a:p>
            <a:pPr lvl="0"/>
            <a:r>
              <a:rPr lang="es-CL" dirty="0">
                <a:latin typeface="Century Gothic" panose="020B0502020202020204" pitchFamily="34" charset="0"/>
              </a:rPr>
              <a:t>Ahora, dile a tu mamá o adulto acompañante que te de una hoja de block o un cuaderno de arte y haz un lindo dibujo de lo que más te gustó del libro  y luego coloréalo. Una vez que lo hayas terminado muéstraselo a tu familia y cuéntales lo que has dibujado y por qué te gustó más. </a:t>
            </a:r>
          </a:p>
        </p:txBody>
      </p:sp>
    </p:spTree>
    <p:extLst>
      <p:ext uri="{BB962C8B-B14F-4D97-AF65-F5344CB8AC3E}">
        <p14:creationId xmlns:p14="http://schemas.microsoft.com/office/powerpoint/2010/main" val="513540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2704" y="347428"/>
            <a:ext cx="8229600" cy="562074"/>
          </a:xfrm>
        </p:spPr>
        <p:txBody>
          <a:bodyPr>
            <a:normAutofit/>
          </a:bodyPr>
          <a:lstStyle/>
          <a:p>
            <a:pPr algn="l"/>
            <a:r>
              <a:rPr lang="es-CL" sz="3200" b="1" dirty="0">
                <a:latin typeface="Century Gothic" panose="020B0502020202020204" pitchFamily="34" charset="0"/>
              </a:rPr>
              <a:t>Tarea 2 (Lenguaje verbal)</a:t>
            </a:r>
          </a:p>
        </p:txBody>
      </p:sp>
      <p:sp>
        <p:nvSpPr>
          <p:cNvPr id="3" name="2 Rectángulo"/>
          <p:cNvSpPr/>
          <p:nvPr/>
        </p:nvSpPr>
        <p:spPr>
          <a:xfrm>
            <a:off x="602704" y="961179"/>
            <a:ext cx="10873016" cy="830997"/>
          </a:xfrm>
          <a:prstGeom prst="rect">
            <a:avLst/>
          </a:prstGeom>
        </p:spPr>
        <p:txBody>
          <a:bodyPr wrap="square">
            <a:spAutoFit/>
          </a:bodyPr>
          <a:lstStyle/>
          <a:p>
            <a:r>
              <a:rPr lang="es-CL" sz="1600" b="1" dirty="0">
                <a:latin typeface="Century Gothic" panose="020B0502020202020204" pitchFamily="34" charset="0"/>
              </a:rPr>
              <a:t>Ahora vamos a jugar a descubrir las palabras que comienzan con la misma sílaba. Observa el ejemplo.</a:t>
            </a:r>
            <a:endParaRPr lang="es-CL" sz="1600" dirty="0">
              <a:latin typeface="Century Gothic" panose="020B0502020202020204" pitchFamily="34" charset="0"/>
            </a:endParaRPr>
          </a:p>
          <a:p>
            <a:r>
              <a:rPr lang="es-CL" sz="1600" b="1" dirty="0">
                <a:latin typeface="Century Gothic" panose="020B0502020202020204" pitchFamily="34" charset="0"/>
              </a:rPr>
              <a:t>Adulto debe decir: casa comienza con la sílaba </a:t>
            </a:r>
            <a:r>
              <a:rPr lang="es-CL" sz="1600" b="1" dirty="0" err="1">
                <a:latin typeface="Century Gothic" panose="020B0502020202020204" pitchFamily="34" charset="0"/>
              </a:rPr>
              <a:t>ca</a:t>
            </a:r>
            <a:r>
              <a:rPr lang="es-CL" sz="1600" b="1" dirty="0">
                <a:latin typeface="Century Gothic" panose="020B0502020202020204" pitchFamily="34" charset="0"/>
              </a:rPr>
              <a:t>. ¿Cuál de estos dibujos comienza con la misma sílaba: maleta, limón o cama?</a:t>
            </a:r>
            <a:endParaRPr lang="es-CL" sz="1600" dirty="0">
              <a:latin typeface="Century Gothic" panose="020B0502020202020204" pitchFamily="34" charset="0"/>
            </a:endParaRPr>
          </a:p>
        </p:txBody>
      </p:sp>
      <p:pic>
        <p:nvPicPr>
          <p:cNvPr id="4" name="Picture 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86175" y="1843853"/>
            <a:ext cx="4819650" cy="1962150"/>
          </a:xfrm>
          <a:prstGeom prst="rect">
            <a:avLst/>
          </a:prstGeom>
          <a:noFill/>
          <a:ln>
            <a:noFill/>
          </a:ln>
          <a:effectLst/>
        </p:spPr>
      </p:pic>
      <p:sp>
        <p:nvSpPr>
          <p:cNvPr id="5" name="4 Rectángulo"/>
          <p:cNvSpPr/>
          <p:nvPr/>
        </p:nvSpPr>
        <p:spPr>
          <a:xfrm>
            <a:off x="602704" y="3615414"/>
            <a:ext cx="10655846" cy="1200329"/>
          </a:xfrm>
          <a:prstGeom prst="rect">
            <a:avLst/>
          </a:prstGeom>
        </p:spPr>
        <p:txBody>
          <a:bodyPr wrap="square">
            <a:spAutoFit/>
          </a:bodyPr>
          <a:lstStyle/>
          <a:p>
            <a:r>
              <a:rPr lang="es-CL" dirty="0">
                <a:latin typeface="Century Gothic" panose="020B0502020202020204" pitchFamily="34" charset="0"/>
              </a:rPr>
              <a:t>Viste que fácil. Ahora tú solito, primero observarás las imágenes que te mostraré y contaremos las sílabas de cada palabra. (El adulto debe mostrar las imágenes no las palabras escritas, </a:t>
            </a:r>
            <a:r>
              <a:rPr lang="es-CL" b="1" dirty="0">
                <a:latin typeface="Century Gothic" panose="020B0502020202020204" pitchFamily="34" charset="0"/>
              </a:rPr>
              <a:t>que estarán en una presentación separada que dice imágenes para sílaba inicial</a:t>
            </a:r>
            <a:r>
              <a:rPr lang="es-CL" dirty="0">
                <a:latin typeface="Century Gothic" panose="020B0502020202020204" pitchFamily="34" charset="0"/>
              </a:rPr>
              <a:t>), luego señalará  con qué sílaba comienza cada palabra. </a:t>
            </a:r>
          </a:p>
        </p:txBody>
      </p:sp>
      <p:sp>
        <p:nvSpPr>
          <p:cNvPr id="6" name="5 Rectángulo"/>
          <p:cNvSpPr/>
          <p:nvPr/>
        </p:nvSpPr>
        <p:spPr>
          <a:xfrm>
            <a:off x="602704" y="4973491"/>
            <a:ext cx="10107206" cy="646331"/>
          </a:xfrm>
          <a:prstGeom prst="rect">
            <a:avLst/>
          </a:prstGeom>
        </p:spPr>
        <p:txBody>
          <a:bodyPr wrap="square">
            <a:spAutoFit/>
          </a:bodyPr>
          <a:lstStyle/>
          <a:p>
            <a:r>
              <a:rPr lang="es-CL" dirty="0">
                <a:latin typeface="Century Gothic" panose="020B0502020202020204" pitchFamily="34" charset="0"/>
              </a:rPr>
              <a:t>Para terminar la tarea colorearás las imágenes de palabras que comiencen igual que el modelo. (Página imprimible tarea 2)</a:t>
            </a:r>
          </a:p>
        </p:txBody>
      </p:sp>
    </p:spTree>
    <p:extLst>
      <p:ext uri="{BB962C8B-B14F-4D97-AF65-F5344CB8AC3E}">
        <p14:creationId xmlns:p14="http://schemas.microsoft.com/office/powerpoint/2010/main" val="142748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6710" y="366078"/>
            <a:ext cx="8229600" cy="562074"/>
          </a:xfrm>
        </p:spPr>
        <p:txBody>
          <a:bodyPr>
            <a:normAutofit fontScale="90000"/>
          </a:bodyPr>
          <a:lstStyle/>
          <a:p>
            <a:pPr algn="l"/>
            <a:r>
              <a:rPr lang="es-CL" sz="3200" b="1" dirty="0">
                <a:latin typeface="Century Gothic" panose="020B0502020202020204" pitchFamily="34" charset="0"/>
              </a:rPr>
              <a:t>Tarea 3 (Pensamiento matemático) </a:t>
            </a:r>
            <a:r>
              <a:rPr lang="es-CL" sz="3100" b="1" i="1" dirty="0">
                <a:latin typeface="Century Gothic" panose="020B0502020202020204" pitchFamily="34" charset="0"/>
              </a:rPr>
              <a:t>Repite la tarea tres días, hasta memorizar el patrón.</a:t>
            </a:r>
            <a:endParaRPr lang="es-CL" sz="3200" b="1" dirty="0">
              <a:latin typeface="Century Gothic" panose="020B0502020202020204" pitchFamily="34" charset="0"/>
            </a:endParaRPr>
          </a:p>
        </p:txBody>
      </p:sp>
      <p:sp>
        <p:nvSpPr>
          <p:cNvPr id="3" name="2 Rectángulo"/>
          <p:cNvSpPr/>
          <p:nvPr/>
        </p:nvSpPr>
        <p:spPr>
          <a:xfrm>
            <a:off x="346710" y="1167037"/>
            <a:ext cx="11540490" cy="923330"/>
          </a:xfrm>
          <a:prstGeom prst="rect">
            <a:avLst/>
          </a:prstGeom>
        </p:spPr>
        <p:txBody>
          <a:bodyPr wrap="square">
            <a:spAutoFit/>
          </a:bodyPr>
          <a:lstStyle/>
          <a:p>
            <a:r>
              <a:rPr lang="es-CL" b="1" dirty="0">
                <a:latin typeface="Century Gothic" panose="020B0502020202020204" pitchFamily="34" charset="0"/>
              </a:rPr>
              <a:t>¿Qué te parece si jugamos a ser </a:t>
            </a:r>
            <a:r>
              <a:rPr lang="es-CL" b="1" dirty="0" smtClean="0">
                <a:latin typeface="Century Gothic" panose="020B0502020202020204" pitchFamily="34" charset="0"/>
              </a:rPr>
              <a:t>una </a:t>
            </a:r>
            <a:r>
              <a:rPr lang="es-CL" b="1" dirty="0">
                <a:latin typeface="Century Gothic" panose="020B0502020202020204" pitchFamily="34" charset="0"/>
              </a:rPr>
              <a:t>arañita </a:t>
            </a:r>
            <a:r>
              <a:rPr lang="es-CL" b="1" dirty="0" smtClean="0">
                <a:latin typeface="Century Gothic" panose="020B0502020202020204" pitchFamily="34" charset="0"/>
              </a:rPr>
              <a:t>? </a:t>
            </a:r>
            <a:r>
              <a:rPr lang="es-CL" b="1" dirty="0">
                <a:latin typeface="Century Gothic" panose="020B0502020202020204" pitchFamily="34" charset="0"/>
              </a:rPr>
              <a:t>Para eso nos haremos un disfraz, </a:t>
            </a:r>
            <a:r>
              <a:rPr lang="es-CL" b="1" dirty="0" smtClean="0">
                <a:latin typeface="Century Gothic" panose="020B0502020202020204" pitchFamily="34" charset="0"/>
              </a:rPr>
              <a:t>o puedes </a:t>
            </a:r>
            <a:r>
              <a:rPr lang="es-CL" b="1" dirty="0">
                <a:latin typeface="Century Gothic" panose="020B0502020202020204" pitchFamily="34" charset="0"/>
              </a:rPr>
              <a:t>pedirle a tu mamá que te pinte </a:t>
            </a:r>
            <a:r>
              <a:rPr lang="es-CL" b="1" dirty="0" smtClean="0">
                <a:latin typeface="Century Gothic" panose="020B0502020202020204" pitchFamily="34" charset="0"/>
              </a:rPr>
              <a:t>en la </a:t>
            </a:r>
            <a:r>
              <a:rPr lang="es-CL" b="1" dirty="0">
                <a:latin typeface="Century Gothic" panose="020B0502020202020204" pitchFamily="34" charset="0"/>
              </a:rPr>
              <a:t>cara </a:t>
            </a:r>
            <a:r>
              <a:rPr lang="es-CL" b="1" dirty="0" smtClean="0">
                <a:latin typeface="Century Gothic" panose="020B0502020202020204" pitchFamily="34" charset="0"/>
              </a:rPr>
              <a:t>una arañita para </a:t>
            </a:r>
            <a:r>
              <a:rPr lang="es-CL" b="1" dirty="0">
                <a:latin typeface="Century Gothic" panose="020B0502020202020204" pitchFamily="34" charset="0"/>
              </a:rPr>
              <a:t>luego  hacer una secuencia, puedes poner música para que sea más entretenido. Para comenzar debes hacer:</a:t>
            </a:r>
            <a:endParaRPr lang="es-CL" dirty="0">
              <a:latin typeface="Century Gothic" panose="020B0502020202020204" pitchFamily="34" charset="0"/>
            </a:endParaRPr>
          </a:p>
        </p:txBody>
      </p:sp>
      <p:sp>
        <p:nvSpPr>
          <p:cNvPr id="4" name="3 Rectángulo"/>
          <p:cNvSpPr/>
          <p:nvPr/>
        </p:nvSpPr>
        <p:spPr>
          <a:xfrm>
            <a:off x="346710" y="2277062"/>
            <a:ext cx="11266170" cy="2031325"/>
          </a:xfrm>
          <a:prstGeom prst="rect">
            <a:avLst/>
          </a:prstGeom>
        </p:spPr>
        <p:txBody>
          <a:bodyPr wrap="square">
            <a:spAutoFit/>
          </a:bodyPr>
          <a:lstStyle/>
          <a:p>
            <a:pPr marL="285750" indent="-285750">
              <a:buFont typeface="Arial" pitchFamily="34" charset="0"/>
              <a:buChar char="•"/>
            </a:pPr>
            <a:r>
              <a:rPr lang="es-CL" dirty="0">
                <a:latin typeface="Century Gothic" panose="020B0502020202020204" pitchFamily="34" charset="0"/>
              </a:rPr>
              <a:t>Caminar 10 pasos al ritmo de la música, moviendo las patitas de la arañita.</a:t>
            </a:r>
          </a:p>
          <a:p>
            <a:pPr marL="285750" indent="-285750">
              <a:buFont typeface="Arial" pitchFamily="34" charset="0"/>
              <a:buChar char="•"/>
            </a:pPr>
            <a:r>
              <a:rPr lang="es-CL" dirty="0">
                <a:latin typeface="Century Gothic" panose="020B0502020202020204" pitchFamily="34" charset="0"/>
              </a:rPr>
              <a:t>Caminar 10 pasos agachaditos (en cuclillas)</a:t>
            </a:r>
          </a:p>
          <a:p>
            <a:pPr marL="285750" indent="-285750">
              <a:buFont typeface="Arial" pitchFamily="34" charset="0"/>
              <a:buChar char="•"/>
            </a:pPr>
            <a:r>
              <a:rPr lang="es-CL" dirty="0">
                <a:latin typeface="Century Gothic" panose="020B0502020202020204" pitchFamily="34" charset="0"/>
              </a:rPr>
              <a:t>Caminar  5 pasos arrastrándote.</a:t>
            </a:r>
          </a:p>
          <a:p>
            <a:pPr marL="285750" indent="-285750">
              <a:buFont typeface="Arial" pitchFamily="34" charset="0"/>
              <a:buChar char="•"/>
            </a:pPr>
            <a:r>
              <a:rPr lang="es-CL" dirty="0">
                <a:latin typeface="Century Gothic" panose="020B0502020202020204" pitchFamily="34" charset="0"/>
              </a:rPr>
              <a:t>Caminar 10 pasos  nuevamente (como al inicio)</a:t>
            </a:r>
          </a:p>
          <a:p>
            <a:pPr marL="285750" indent="-285750">
              <a:buFont typeface="Arial" pitchFamily="34" charset="0"/>
              <a:buChar char="•"/>
            </a:pPr>
            <a:r>
              <a:rPr lang="es-CL" dirty="0">
                <a:latin typeface="Century Gothic" panose="020B0502020202020204" pitchFamily="34" charset="0"/>
              </a:rPr>
              <a:t>Repetir varias veces la secuencia hasta que te la aprendas de memoria, </a:t>
            </a:r>
          </a:p>
          <a:p>
            <a:pPr marL="285750" indent="-285750">
              <a:buFont typeface="Arial" pitchFamily="34" charset="0"/>
              <a:buChar char="•"/>
            </a:pPr>
            <a:r>
              <a:rPr lang="es-CL" dirty="0">
                <a:latin typeface="Century Gothic" panose="020B0502020202020204" pitchFamily="34" charset="0"/>
              </a:rPr>
              <a:t>Cuando te la hayas aprendido de memoria, inventa otro movimiento y agrégalo a la secuencia.</a:t>
            </a:r>
          </a:p>
          <a:p>
            <a:pPr marL="285750" indent="-285750">
              <a:buFont typeface="Arial" pitchFamily="34" charset="0"/>
              <a:buChar char="•"/>
            </a:pPr>
            <a:r>
              <a:rPr lang="es-CL" dirty="0">
                <a:latin typeface="Century Gothic" panose="020B0502020202020204" pitchFamily="34" charset="0"/>
              </a:rPr>
              <a:t>Pídele a alguien que te grabe y se lo envías a la tía.</a:t>
            </a:r>
          </a:p>
        </p:txBody>
      </p:sp>
    </p:spTree>
    <p:extLst>
      <p:ext uri="{BB962C8B-B14F-4D97-AF65-F5344CB8AC3E}">
        <p14:creationId xmlns:p14="http://schemas.microsoft.com/office/powerpoint/2010/main" val="3722329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TotalTime>
  <Words>1625</Words>
  <Application>Microsoft Office PowerPoint</Application>
  <PresentationFormat>Personalizado</PresentationFormat>
  <Paragraphs>86</Paragraphs>
  <Slides>17</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17</vt:i4>
      </vt:variant>
    </vt:vector>
  </HeadingPairs>
  <TitlesOfParts>
    <vt:vector size="19" baseType="lpstr">
      <vt:lpstr>Tema de Office</vt:lpstr>
      <vt:lpstr>Documento</vt:lpstr>
      <vt:lpstr>Proyecto articulado mayo «Aprendo jugando»</vt:lpstr>
      <vt:lpstr>Insumos para la ejecución</vt:lpstr>
      <vt:lpstr>Descripción</vt:lpstr>
      <vt:lpstr>Plan de trabajo mayo</vt:lpstr>
      <vt:lpstr>Tarea para realizar todos los días (10 min). Esta rutina puede ser apoyada por un adulto. Si el libro tiene texto puede ser leído por el adulto. Si tiene sólo imagen se puede comentar. La bitácora debe ser llenada por un adulto con lo que el niño dicte. </vt:lpstr>
      <vt:lpstr>Bitácora de lectura</vt:lpstr>
      <vt:lpstr>Tarea 1 (Lenguaje verbal)</vt:lpstr>
      <vt:lpstr>Tarea 2 (Lenguaje verbal)</vt:lpstr>
      <vt:lpstr>Tarea 3 (Pensamiento matemático) Repite la tarea tres días, hasta memorizar el patrón.</vt:lpstr>
      <vt:lpstr>Tarea 4 (Pensamiento matemático)</vt:lpstr>
      <vt:lpstr>Tarea 5 (Lenguaje verbal) Repite tres día esta tarea para memorizar bien</vt:lpstr>
      <vt:lpstr>Tarea 6 (Pensamiento matemático)</vt:lpstr>
      <vt:lpstr>Tarea 7 (Lenguaje verbal)</vt:lpstr>
      <vt:lpstr>Calendario mayo</vt:lpstr>
      <vt:lpstr>Autoevaluación </vt:lpstr>
      <vt:lpstr>Evalúo mi trabajo </vt:lpstr>
      <vt:lpstr>INGLÉS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articulado mayo «Aprendo jugando»</dc:title>
  <dc:creator>Microsoft Office User</dc:creator>
  <cp:lastModifiedBy>HP</cp:lastModifiedBy>
  <cp:revision>11</cp:revision>
  <dcterms:created xsi:type="dcterms:W3CDTF">2020-04-28T01:57:57Z</dcterms:created>
  <dcterms:modified xsi:type="dcterms:W3CDTF">2020-04-30T02:04:37Z</dcterms:modified>
</cp:coreProperties>
</file>