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2" r:id="rId2"/>
    <p:sldId id="272" r:id="rId3"/>
    <p:sldId id="273" r:id="rId4"/>
    <p:sldId id="274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56" r:id="rId18"/>
    <p:sldId id="257" r:id="rId19"/>
    <p:sldId id="258" r:id="rId20"/>
    <p:sldId id="259" r:id="rId21"/>
    <p:sldId id="315" r:id="rId22"/>
    <p:sldId id="316" r:id="rId23"/>
    <p:sldId id="317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667" autoAdjust="0"/>
  </p:normalViewPr>
  <p:slideViewPr>
    <p:cSldViewPr>
      <p:cViewPr>
        <p:scale>
          <a:sx n="74" d="100"/>
          <a:sy n="74" d="100"/>
        </p:scale>
        <p:origin x="-126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D0B4-32DE-814F-84F8-FA2EDBF87D61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E0A9-3B5F-1044-8CF5-CAE89ACDBA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220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bcn.cl/leyfacil/recurso/proteccion-a-los-animale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dWp0CZWwqX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Q_dBDH-yZ0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xcFXDeH4u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t0WELUxl7g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IkI4URGXsu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043608" y="1396399"/>
            <a:ext cx="8100392" cy="5128945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/>
              <a:t>Proyecto: “Mi barrio”</a:t>
            </a:r>
            <a:r>
              <a:rPr lang="es-CL" dirty="0"/>
              <a:t/>
            </a:r>
            <a:br>
              <a:rPr lang="es-CL" dirty="0"/>
            </a:br>
            <a:r>
              <a:rPr lang="es-MX" sz="2400" dirty="0"/>
              <a:t>5to Año de Educación General Básica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16024"/>
            <a:ext cx="7776864" cy="1180728"/>
          </a:xfrm>
        </p:spPr>
        <p:txBody>
          <a:bodyPr>
            <a:normAutofit lnSpcReduction="10000"/>
          </a:bodyPr>
          <a:lstStyle/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  <a:endParaRPr lang="es-CL" altLang="es-CL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</a:t>
            </a:r>
            <a:endParaRPr lang="es-CL" altLang="es-CL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endParaRPr lang="es-C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5852" y="436907"/>
            <a:ext cx="583685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72244" y="31012"/>
            <a:ext cx="6677466" cy="3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" name="Imagen 3" descr="INSIGNIA_LP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45" y="194446"/>
            <a:ext cx="681658" cy="8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72244" y="277174"/>
            <a:ext cx="66774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LENGUAJE Y COMUNICACIÓN </a:t>
            </a:r>
            <a:r>
              <a:rPr lang="es-CL" altLang="es-CL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</a:t>
            </a: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BÁSICO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DEPARTAMENTO DE MENTORÍA 2020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88" y="3068960"/>
            <a:ext cx="4867632" cy="3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35388"/>
            <a:ext cx="7920880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3. Actividades Después de la lectura.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Explico.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Ricky dijo: “Ningún crimen debe quedar impune, independientemente de quién lo haya cometido”. ¿A qué se refería Ricky? ¿Estás de acuerdo con él?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331640" y="1916832"/>
            <a:ext cx="6480720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14" y="5085184"/>
            <a:ext cx="1740876" cy="17408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91680" y="1916832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324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ángulo 4102"/>
          <p:cNvSpPr/>
          <p:nvPr/>
        </p:nvSpPr>
        <p:spPr>
          <a:xfrm>
            <a:off x="1043608" y="116632"/>
            <a:ext cx="799288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3.2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Produzco.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Escribo un final diferente a la historia. Continúo a partir de lo siguiente: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Imagen 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488831" cy="535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105" name="CuadroTexto 4104"/>
          <p:cNvSpPr txBox="1"/>
          <p:nvPr/>
        </p:nvSpPr>
        <p:spPr>
          <a:xfrm>
            <a:off x="1727684" y="155679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En ese instante se pudo escuchar un lejano, pero nítido y espeluznante aullido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89709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9042" y="23169"/>
            <a:ext cx="8047454" cy="702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algn="just">
              <a:lnSpc>
                <a:spcPct val="104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3.3 </a:t>
            </a:r>
            <a:r>
              <a:rPr 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Participo</a:t>
            </a: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07315" algn="just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Completo:</a:t>
            </a: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CL" dirty="0"/>
              <a:t>Lo que más me gustó de la historia fue ………………………......................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/>
              <a:t>……………………………………………….</a:t>
            </a:r>
            <a:r>
              <a:rPr lang="es-CL" dirty="0"/>
              <a:t>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orque ………………………..........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CL" dirty="0"/>
              <a:t>Después de leer el texto, aprendí que ……………………………………….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 porque 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CL" dirty="0"/>
              <a:t>Lo importante de tener abuelitos es ………………………………………….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 porque 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4.- </a:t>
            </a:r>
            <a:r>
              <a:rPr lang="es-CL" dirty="0"/>
              <a:t>Los valores que aparecen en el texto son ………………………………......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…………………………………………………porque …………………..………...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</a:t>
            </a: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30338"/>
            <a:ext cx="7992888" cy="372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Ciencias Naturales. Folleto informativo.</a:t>
            </a:r>
            <a:endParaRPr lang="es-MX" b="1" dirty="0">
              <a:cs typeface="Calibri" panose="020F0502020204030204" pitchFamily="34" charset="0"/>
            </a:endParaRPr>
          </a:p>
          <a:p>
            <a:pPr algn="just"/>
            <a:r>
              <a:rPr lang="es-MX" dirty="0">
                <a:cs typeface="Calibri" panose="020F0502020204030204" pitchFamily="34" charset="0"/>
              </a:rPr>
              <a:t>Selecciona </a:t>
            </a:r>
            <a:r>
              <a:rPr lang="es-CL" dirty="0"/>
              <a:t>uno de los siguientes animales: </a:t>
            </a:r>
          </a:p>
          <a:p>
            <a:pPr marL="285750" indent="-285750" algn="just">
              <a:buFontTx/>
              <a:buChar char="-"/>
            </a:pPr>
            <a:r>
              <a:rPr lang="es-CL" dirty="0"/>
              <a:t>Pavo real</a:t>
            </a:r>
          </a:p>
          <a:p>
            <a:pPr marL="285750" indent="-285750" algn="just">
              <a:buFontTx/>
              <a:buChar char="-"/>
            </a:pPr>
            <a:r>
              <a:rPr lang="es-CL" dirty="0"/>
              <a:t>Ganso</a:t>
            </a:r>
          </a:p>
          <a:p>
            <a:pPr marL="285750" indent="-285750" algn="just">
              <a:buFontTx/>
              <a:buChar char="-"/>
            </a:pPr>
            <a:r>
              <a:rPr lang="es-CL" dirty="0"/>
              <a:t>Gallina</a:t>
            </a:r>
          </a:p>
          <a:p>
            <a:pPr marL="285750" indent="-285750" algn="just">
              <a:buFontTx/>
              <a:buChar char="-"/>
            </a:pPr>
            <a:r>
              <a:rPr lang="es-CL" dirty="0"/>
              <a:t>Perro (pastor alemán, mastín).</a:t>
            </a:r>
          </a:p>
          <a:p>
            <a:pPr algn="just"/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Busca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información en artículos informativos, textos de Ciencias Naturales, revistas, Internet, enciclopedias, etc. y e</a:t>
            </a:r>
            <a:r>
              <a:rPr lang="es-CL" dirty="0"/>
              <a:t>labora un </a:t>
            </a:r>
            <a:r>
              <a:rPr lang="es-CL" b="1" dirty="0"/>
              <a:t>folleto</a:t>
            </a:r>
            <a:r>
              <a:rPr lang="es-CL" dirty="0"/>
              <a:t> que incluya la siguiente información: nombre común y científico, breve descripción, tipo de alimentación, enfermedades comunes, etc. </a:t>
            </a:r>
          </a:p>
          <a:p>
            <a:pPr algn="just"/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lvl="0" algn="just">
              <a:lnSpc>
                <a:spcPct val="104000"/>
              </a:lnSpc>
              <a:spcAft>
                <a:spcPts val="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429000"/>
            <a:ext cx="5082989" cy="28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7992888" cy="344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Educación Tecnológica. Mi barrio y nuestras mascotas.</a:t>
            </a:r>
          </a:p>
          <a:p>
            <a:pPr algn="just"/>
            <a:r>
              <a:rPr lang="es-CL" dirty="0"/>
              <a:t>Confecciona una maqueta que se asemeje a tu barrio. Trata de representar en la maqueta a tus vecinos ayudándose unos a otros y a las mascotas de tu barrio, con los debidos cuidados y protección que necesitan.</a:t>
            </a:r>
          </a:p>
          <a:p>
            <a:pPr algn="just"/>
            <a:r>
              <a:rPr lang="es-CL" dirty="0"/>
              <a:t>Explica los detalles precisos de cómo has planificado esta actividad familiar.</a:t>
            </a:r>
          </a:p>
          <a:p>
            <a:pPr algn="just"/>
            <a:endParaRPr lang="es-MX" dirty="0"/>
          </a:p>
          <a:p>
            <a:pPr algn="just"/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CL" spc="145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construiría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s?</a:t>
            </a:r>
            <a:r>
              <a:rPr lang="es-CL" spc="205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é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materiale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CL" spc="7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utilizarías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r>
              <a:rPr lang="es-CL" spc="65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Escribe.</a:t>
            </a:r>
          </a:p>
          <a:p>
            <a:pPr algn="just"/>
            <a:endParaRPr lang="es-MX" spc="20" dirty="0">
              <a:solidFill>
                <a:srgbClr val="36343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CL" dirty="0"/>
          </a:p>
          <a:p>
            <a:pPr marR="106680" lvl="0" algn="just">
              <a:lnSpc>
                <a:spcPct val="104000"/>
              </a:lnSpc>
              <a:spcAft>
                <a:spcPts val="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984776" cy="435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36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0304"/>
            <a:ext cx="7992888" cy="367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Artes. Afiche.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>
                <a:ea typeface="Arial" panose="020B0604020202020204" pitchFamily="34" charset="0"/>
                <a:cs typeface="Calibri" panose="020F0502020204030204" pitchFamily="34" charset="0"/>
              </a:rPr>
              <a:t>Elabora, creativamente, un afiche que promueva el respeto a los animales, como apoyo puede acceder al siguiente link </a:t>
            </a:r>
            <a:r>
              <a:rPr lang="es-CL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https://www.bcn.cl/leyfacil/recurso/proteccion-a-los-animales</a:t>
            </a:r>
            <a:endParaRPr lang="es-CL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u="sng" dirty="0">
                <a:ea typeface="Calibri" panose="020F0502020204030204" pitchFamily="34" charset="0"/>
                <a:cs typeface="Times New Roman" panose="02020603050405020304" pitchFamily="18" charset="0"/>
              </a:rPr>
              <a:t>Ejemplo: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endParaRPr lang="es-MX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68683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43608" y="11663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>
                <a:ea typeface="Arial" panose="020B0604020202020204" pitchFamily="34" charset="0"/>
              </a:rPr>
              <a:t>Actividad transversal a la asignatura de Música. ¡A cantar!</a:t>
            </a:r>
          </a:p>
          <a:p>
            <a:pPr algn="just"/>
            <a:endParaRPr lang="es-MX" dirty="0"/>
          </a:p>
          <a:p>
            <a:pPr marL="285750" indent="-285750" algn="just">
              <a:buFontTx/>
              <a:buChar char="-"/>
            </a:pPr>
            <a:r>
              <a:rPr lang="es-MX" dirty="0"/>
              <a:t>Escucha alguna canción relacionada con el cuidado de los animales.</a:t>
            </a:r>
          </a:p>
          <a:p>
            <a:pPr marL="285750" indent="-285750" algn="just">
              <a:buFontTx/>
              <a:buChar char="-"/>
            </a:pPr>
            <a:r>
              <a:rPr lang="es-MX" dirty="0"/>
              <a:t>Reconoce algunos instrumentos que acompañan la canción y regístralos, también las sensaciones que te produce escucharla. </a:t>
            </a:r>
            <a:endParaRPr lang="es-CL" dirty="0"/>
          </a:p>
          <a:p>
            <a:pPr marL="285750" indent="-285750" algn="just">
              <a:buFontTx/>
              <a:buChar char="-"/>
            </a:pPr>
            <a:r>
              <a:rPr lang="es-CL" dirty="0"/>
              <a:t>Cántala con quien tú quieras y escribe en tu cuaderno la letra.</a:t>
            </a:r>
          </a:p>
          <a:p>
            <a:pPr marL="285750" indent="-285750" algn="just">
              <a:buFontTx/>
              <a:buChar char="-"/>
            </a:pPr>
            <a:r>
              <a:rPr lang="es-CL" dirty="0"/>
              <a:t>Si no encuentras ninguna, acá te dejamos este link que te puede servir: </a:t>
            </a:r>
          </a:p>
          <a:p>
            <a:pPr algn="just"/>
            <a:r>
              <a:rPr lang="es-CL" u="sng" dirty="0">
                <a:hlinkClick r:id="rId2"/>
              </a:rPr>
              <a:t>https://www.youtube.com/watch?v=dWp0CZWwqXA</a:t>
            </a:r>
            <a:endParaRPr lang="es-CL" dirty="0"/>
          </a:p>
          <a:p>
            <a:pPr algn="just"/>
            <a:endParaRPr lang="es-CL" dirty="0"/>
          </a:p>
          <a:p>
            <a:pPr algn="just"/>
            <a:r>
              <a:rPr lang="es-MX" dirty="0"/>
              <a:t>¿Qué instrumentos acompañan la canción? ¿Qué sensaciones te provoca?</a:t>
            </a:r>
          </a:p>
          <a:p>
            <a:pPr algn="just"/>
            <a:endParaRPr lang="es-MX" dirty="0"/>
          </a:p>
          <a:p>
            <a:pPr algn="just"/>
            <a:endParaRPr lang="es-CL" dirty="0"/>
          </a:p>
        </p:txBody>
      </p:sp>
      <p:grpSp>
        <p:nvGrpSpPr>
          <p:cNvPr id="7" name="Group 232"/>
          <p:cNvGrpSpPr>
            <a:grpSpLocks/>
          </p:cNvGrpSpPr>
          <p:nvPr/>
        </p:nvGrpSpPr>
        <p:grpSpPr bwMode="auto">
          <a:xfrm>
            <a:off x="1691680" y="2996952"/>
            <a:ext cx="6925956" cy="3528391"/>
            <a:chOff x="1108" y="10890"/>
            <a:chExt cx="9560" cy="4500"/>
          </a:xfrm>
        </p:grpSpPr>
        <p:pic>
          <p:nvPicPr>
            <p:cNvPr id="8" name="Picture 2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10890"/>
              <a:ext cx="9560" cy="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233"/>
            <p:cNvGrpSpPr>
              <a:grpSpLocks/>
            </p:cNvGrpSpPr>
            <p:nvPr/>
          </p:nvGrpSpPr>
          <p:grpSpPr bwMode="auto">
            <a:xfrm>
              <a:off x="1134" y="15368"/>
              <a:ext cx="9468" cy="0"/>
              <a:chOff x="1134" y="15368"/>
              <a:chExt cx="9468" cy="0"/>
            </a:xfrm>
          </p:grpSpPr>
          <p:sp>
            <p:nvSpPr>
              <p:cNvPr id="10" name="Freeform 234"/>
              <p:cNvSpPr>
                <a:spLocks/>
              </p:cNvSpPr>
              <p:nvPr/>
            </p:nvSpPr>
            <p:spPr bwMode="auto">
              <a:xfrm>
                <a:off x="1134" y="15368"/>
                <a:ext cx="9468" cy="0"/>
              </a:xfrm>
              <a:custGeom>
                <a:avLst/>
                <a:gdLst>
                  <a:gd name="T0" fmla="+- 0 1134 1134"/>
                  <a:gd name="T1" fmla="*/ T0 w 9468"/>
                  <a:gd name="T2" fmla="+- 0 10602 1134"/>
                  <a:gd name="T3" fmla="*/ T2 w 946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468">
                    <a:moveTo>
                      <a:pt x="0" y="0"/>
                    </a:moveTo>
                    <a:lnTo>
                      <a:pt x="9468" y="0"/>
                    </a:lnTo>
                  </a:path>
                </a:pathLst>
              </a:custGeom>
              <a:noFill/>
              <a:ln w="25400">
                <a:solidFill>
                  <a:srgbClr val="3634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37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E9F7AE2-9FA0-0C49-A9C3-B588AB21C0D3}"/>
              </a:ext>
            </a:extLst>
          </p:cNvPr>
          <p:cNvSpPr txBox="1"/>
          <p:nvPr/>
        </p:nvSpPr>
        <p:spPr>
          <a:xfrm>
            <a:off x="1169979" y="188640"/>
            <a:ext cx="10823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100" b="1" dirty="0">
                <a:latin typeface="Century Gothic" panose="020B0502020202020204" pitchFamily="34" charset="0"/>
              </a:rPr>
              <a:t>INGLÉS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030FCE5-1DC5-9643-880B-7468D91645EE}"/>
              </a:ext>
            </a:extLst>
          </p:cNvPr>
          <p:cNvSpPr/>
          <p:nvPr/>
        </p:nvSpPr>
        <p:spPr>
          <a:xfrm>
            <a:off x="1138964" y="4305487"/>
            <a:ext cx="77945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“La historia del </a:t>
            </a:r>
            <a:r>
              <a:rPr lang="es-ES" sz="14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chupacabras</a:t>
            </a:r>
            <a:r>
              <a:rPr lang="es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ES" sz="14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Hoy aprenderás que las culturas y el lugar en donde vivimos puede tener características muy similares en diferentes partes del mundo. </a:t>
            </a:r>
          </a:p>
          <a:p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 el siguiente video: </a:t>
            </a:r>
            <a:r>
              <a:rPr lang="es-ES" sz="1400" u="sng" dirty="0">
                <a:solidFill>
                  <a:srgbClr val="0563C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https://www.youtube.com/watch?v=jQ_dBDH-yZ0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¿Qué entendiste de la historia? ¿Es parecida la historia del video con la que leíste “El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chupacabras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Pirque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”? ¿Piensas que las ciudades y los barrios en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diferentes a los de Chile?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A806567-2BB2-AB43-B354-2F2F558F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50119"/>
            <a:ext cx="3869507" cy="227670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3753DEA-B18D-3E4C-93AD-B4FF4DF443AA}"/>
              </a:ext>
            </a:extLst>
          </p:cNvPr>
          <p:cNvSpPr/>
          <p:nvPr/>
        </p:nvSpPr>
        <p:spPr>
          <a:xfrm>
            <a:off x="1169979" y="3100656"/>
            <a:ext cx="779450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8AD8"/>
            </a:solidFill>
          </a:ln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META:</a:t>
            </a:r>
            <a:r>
              <a:rPr lang="es-ES" sz="1200" b="1" i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finalizar las actividades de este proyecto serás capas de comparar la cultura chilena a través de la lectura complementaria el </a:t>
            </a:r>
            <a:r>
              <a:rPr lang="es-ES" sz="12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chupacabra</a:t>
            </a:r>
            <a:r>
              <a:rPr lang="es-ES" sz="12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2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pirque</a:t>
            </a:r>
            <a:r>
              <a:rPr lang="es-ES" sz="12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historia mexicana del </a:t>
            </a:r>
            <a:r>
              <a:rPr lang="es-ES" sz="1200" dirty="0" err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chupacabras</a:t>
            </a:r>
            <a:r>
              <a:rPr lang="es-ES" sz="12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Serás capas de nombrar lugares de la ciudad en inglés, escribir sobre como es donde vives, describir en inglés un lugar de la ciudad a través de la grabación de un audio. </a:t>
            </a:r>
            <a:r>
              <a:rPr lang="es-ES" sz="12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¡Mucho éxito!</a:t>
            </a:r>
            <a:endParaRPr lang="es-CL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1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1DCF469-8C95-194E-8B4F-FA99ECF350A2}"/>
              </a:ext>
            </a:extLst>
          </p:cNvPr>
          <p:cNvSpPr/>
          <p:nvPr/>
        </p:nvSpPr>
        <p:spPr>
          <a:xfrm>
            <a:off x="1042618" y="161337"/>
            <a:ext cx="7877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2.- Piensa y responde: 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tu lugar favorito en la ciudad? ¿Te gusta ir al supermercado? ¿Dónde puedes comer comida rápida en tu ciudad? ¿En tu ciudad hay algún cine?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 Busca en el diccionario o en el traductor el significado en español de las siguientes palabras: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D6E44E6B-32D1-1840-886C-A40A39856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21528"/>
              </p:ext>
            </p:extLst>
          </p:nvPr>
        </p:nvGraphicFramePr>
        <p:xfrm>
          <a:off x="1181932" y="1772816"/>
          <a:ext cx="7599047" cy="147698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32781">
                  <a:extLst>
                    <a:ext uri="{9D8B030D-6E8A-4147-A177-3AD203B41FA5}">
                      <a16:colId xmlns:a16="http://schemas.microsoft.com/office/drawing/2014/main" xmlns="" val="2408345758"/>
                    </a:ext>
                  </a:extLst>
                </a:gridCol>
                <a:gridCol w="2532781">
                  <a:extLst>
                    <a:ext uri="{9D8B030D-6E8A-4147-A177-3AD203B41FA5}">
                      <a16:colId xmlns:a16="http://schemas.microsoft.com/office/drawing/2014/main" xmlns="" val="3931092572"/>
                    </a:ext>
                  </a:extLst>
                </a:gridCol>
                <a:gridCol w="2533485">
                  <a:extLst>
                    <a:ext uri="{9D8B030D-6E8A-4147-A177-3AD203B41FA5}">
                      <a16:colId xmlns:a16="http://schemas.microsoft.com/office/drawing/2014/main" xmlns="" val="1024856505"/>
                    </a:ext>
                  </a:extLst>
                </a:gridCol>
              </a:tblGrid>
              <a:tr h="265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Century Gothic" panose="020B0502020202020204" pitchFamily="34" charset="0"/>
                        </a:rPr>
                        <a:t>1.- Place: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5.- Watch: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9.- Find: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11869903"/>
                  </a:ext>
                </a:extLst>
              </a:tr>
              <a:tr h="403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2.- Children: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6.- Go: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10.- Buy: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420322322"/>
                  </a:ext>
                </a:extLst>
              </a:tr>
              <a:tr h="403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3.- Learn: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Century Gothic" panose="020B0502020202020204" pitchFamily="34" charset="0"/>
                        </a:rPr>
                        <a:t>7.- Look: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11.- Store: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49760192"/>
                  </a:ext>
                </a:extLst>
              </a:tr>
              <a:tr h="403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4.- Building: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8.- Pool: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Century Gothic" panose="020B0502020202020204" pitchFamily="34" charset="0"/>
                        </a:rPr>
                        <a:t>12.- Parking </a:t>
                      </a:r>
                      <a:r>
                        <a:rPr lang="es-ES" sz="1400" b="0" dirty="0" err="1">
                          <a:effectLst/>
                          <a:latin typeface="Century Gothic" panose="020B0502020202020204" pitchFamily="34" charset="0"/>
                        </a:rPr>
                        <a:t>lot</a:t>
                      </a:r>
                      <a:r>
                        <a:rPr lang="es-ES" sz="1400" b="0" dirty="0"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06382690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71C5049-0C1F-7145-804C-D19331927E65}"/>
              </a:ext>
            </a:extLst>
          </p:cNvPr>
          <p:cNvSpPr/>
          <p:nvPr/>
        </p:nvSpPr>
        <p:spPr>
          <a:xfrm>
            <a:off x="1068203" y="3617466"/>
            <a:ext cx="787767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4.- Observa el siguiente video. </a:t>
            </a:r>
            <a:r>
              <a:rPr lang="es-ES" sz="1400" u="sng" dirty="0">
                <a:solidFill>
                  <a:srgbClr val="0563C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https://www.youtube.com/watch?v=SxcFXDeH4uU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¿Qué lugares reconoces que también hay en tu ciudad? Cada lugar de la ciudad tiene una definición en el video.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Elige 6 lugares de la ciudad que aparecen en el video. En tu cuaderno dibuja los 6 lugares que elegiste con su nombre y copia su definición en inglés.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Practica la pronunciación de los lugares que elegiste y practica numerosas veces. Graba un video o un audio diciendo con tus palabras los lugares que elegiste y su definición.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3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06309C8B-4BD4-744E-9579-0E8A5B6CDA31}"/>
              </a:ext>
            </a:extLst>
          </p:cNvPr>
          <p:cNvSpPr/>
          <p:nvPr/>
        </p:nvSpPr>
        <p:spPr>
          <a:xfrm>
            <a:off x="1024081" y="156110"/>
            <a:ext cx="81483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7.- ¿Cómo es el clima en el lugar dónde vives? </a:t>
            </a:r>
          </a:p>
          <a:p>
            <a:r>
              <a:rPr lang="es-ES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Opción A: 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 en internet y completa la siguiente tabla con: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(mes),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(Estación),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(Temperatura) y </a:t>
            </a:r>
            <a:r>
              <a:rPr lang="es-ES" sz="14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(Clima). Busca el significado de las palabras del “Word Bank” (Banco de palabras) y úsalas para hacer la actividad. Cuando termines, envía una foto a tu profesor.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B9182A3-4E12-434A-9B77-469FA4E8F4B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5"/>
          <a:stretch/>
        </p:blipFill>
        <p:spPr>
          <a:xfrm>
            <a:off x="1050928" y="1753357"/>
            <a:ext cx="3860483" cy="40678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754031D-371A-EA43-BF2C-A471FAD5A4EA}"/>
              </a:ext>
            </a:extLst>
          </p:cNvPr>
          <p:cNvSpPr txBox="1"/>
          <p:nvPr/>
        </p:nvSpPr>
        <p:spPr>
          <a:xfrm>
            <a:off x="4937938" y="1643577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 u="sng" dirty="0">
                <a:latin typeface="Century Gothic" panose="020B0502020202020204" pitchFamily="34" charset="0"/>
              </a:rPr>
              <a:t>WORD BANK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0C53C1C-EF25-8041-90E5-44EC20A01D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9" r="12991"/>
          <a:stretch/>
        </p:blipFill>
        <p:spPr>
          <a:xfrm>
            <a:off x="4937938" y="1925211"/>
            <a:ext cx="3999789" cy="13947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8983BF6-B1F8-7540-92C3-7AF60EA4C0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92" y="3250504"/>
            <a:ext cx="3999789" cy="12531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7E2C887-4CFA-0649-AF02-84C1814A8148}"/>
              </a:ext>
            </a:extLst>
          </p:cNvPr>
          <p:cNvSpPr/>
          <p:nvPr/>
        </p:nvSpPr>
        <p:spPr>
          <a:xfrm>
            <a:off x="4704886" y="538745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Opción B: </a:t>
            </a:r>
            <a:r>
              <a:rPr lang="es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 un collage sobre el lugar donde vives. Debes escribir las siguientes palabras y la información que corresponde a ella:</a:t>
            </a:r>
            <a:r>
              <a:rPr lang="es-ES" sz="12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es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(mes), </a:t>
            </a:r>
            <a:r>
              <a:rPr lang="es-ES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</a:t>
            </a:r>
            <a:r>
              <a:rPr lang="es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(Estación), </a:t>
            </a:r>
            <a:r>
              <a:rPr lang="es-ES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r>
              <a:rPr lang="es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(Temperatura) y </a:t>
            </a:r>
            <a:r>
              <a:rPr lang="es-ES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</a:t>
            </a:r>
            <a:r>
              <a:rPr lang="es-E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(Clima) y 5 palabras del Word </a:t>
            </a:r>
            <a:r>
              <a:rPr lang="es-ES" sz="1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</a:t>
            </a:r>
            <a:endParaRPr lang="es-C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9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0"/>
            <a:ext cx="7848872" cy="692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generales: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plan de trabajo, entrega una serie de actividades que debes realizar durante un mes.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estar “apoyado” por un adulto. Pero siempre, la prioridad, es que trabajes solo/a.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necesariamente el trabajo debe ser realizado en una sesión. Puedes ir dividiendo el trabajo en “partes” e ir avanzando poco a poco.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 el trabajo en tu cuaderno de Lenguaje y Comunicación.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Los materiales básicos para hacer el trabajo son: el libro “El chupacabras de Pirque”, alguna información sobre el cuidado de animales, conexión a internet.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El estudiante o apoderado puede optar por uno de los siguientes medios: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1) Cuaderno (al regresar a clases).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2) Pasar a Word las respuestas y/o actividades desarrolladas y  enviar al correo electrónico del o la docente.</a:t>
            </a:r>
          </a:p>
          <a:p>
            <a:pPr algn="just"/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0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40FBDCA-5945-6A48-AA60-ED6C09B70725}"/>
              </a:ext>
            </a:extLst>
          </p:cNvPr>
          <p:cNvSpPr/>
          <p:nvPr/>
        </p:nvSpPr>
        <p:spPr>
          <a:xfrm>
            <a:off x="1043608" y="620688"/>
            <a:ext cx="6119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TICKET DE SALIDA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¿Recuerdas el abecedario?, Si no, puedes ver el siguiente video: </a:t>
            </a:r>
            <a:r>
              <a:rPr lang="es-ES" sz="1400" u="sng" dirty="0">
                <a:solidFill>
                  <a:srgbClr val="0563C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https://www.youtube.com/watch?v=t0WELUxl7gc</a:t>
            </a:r>
            <a:r>
              <a:rPr lang="es-ES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Deletrea las siguientes palabras. ¡Practica muchas veces hasta que lo puedas hacer con velocidad y precisión! </a:t>
            </a:r>
            <a:endParaRPr lang="es-C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76D6A73C-5F1A-DC48-9C49-D70EBC5C5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38516"/>
              </p:ext>
            </p:extLst>
          </p:nvPr>
        </p:nvGraphicFramePr>
        <p:xfrm>
          <a:off x="1364244" y="2258490"/>
          <a:ext cx="5798820" cy="11435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49705">
                  <a:extLst>
                    <a:ext uri="{9D8B030D-6E8A-4147-A177-3AD203B41FA5}">
                      <a16:colId xmlns:a16="http://schemas.microsoft.com/office/drawing/2014/main" xmlns="" val="2179148676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2814185966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773088271"/>
                    </a:ext>
                  </a:extLst>
                </a:gridCol>
                <a:gridCol w="1449705">
                  <a:extLst>
                    <a:ext uri="{9D8B030D-6E8A-4147-A177-3AD203B41FA5}">
                      <a16:colId xmlns:a16="http://schemas.microsoft.com/office/drawing/2014/main" xmlns="" val="655002135"/>
                    </a:ext>
                  </a:extLst>
                </a:gridCol>
              </a:tblGrid>
              <a:tr h="57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 err="1">
                          <a:effectLst/>
                          <a:latin typeface="Century Gothic" panose="020B0502020202020204" pitchFamily="34" charset="0"/>
                        </a:rPr>
                        <a:t>Weather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Century Gothic" panose="020B0502020202020204" pitchFamily="34" charset="0"/>
                        </a:rPr>
                        <a:t>Spring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  <a:latin typeface="Century Gothic" panose="020B0502020202020204" pitchFamily="34" charset="0"/>
                        </a:rPr>
                        <a:t>Parking </a:t>
                      </a:r>
                      <a:r>
                        <a:rPr lang="es-ES" sz="1400" b="0" dirty="0" err="1">
                          <a:effectLst/>
                          <a:latin typeface="Century Gothic" panose="020B0502020202020204" pitchFamily="34" charset="0"/>
                        </a:rPr>
                        <a:t>lot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Season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47498409"/>
                  </a:ext>
                </a:extLst>
              </a:tr>
              <a:tr h="571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Summer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  <a:latin typeface="Century Gothic" panose="020B0502020202020204" pitchFamily="34" charset="0"/>
                        </a:rPr>
                        <a:t>Month</a:t>
                      </a:r>
                      <a:endParaRPr lang="es-CL" sz="14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 err="1">
                          <a:effectLst/>
                          <a:latin typeface="Century Gothic" panose="020B0502020202020204" pitchFamily="34" charset="0"/>
                        </a:rPr>
                        <a:t>Watch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0" dirty="0" err="1">
                          <a:effectLst/>
                          <a:latin typeface="Century Gothic" panose="020B0502020202020204" pitchFamily="34" charset="0"/>
                        </a:rPr>
                        <a:t>Building</a:t>
                      </a:r>
                      <a:endParaRPr lang="es-CL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36377901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9AD3443-DE38-CA46-BE4A-974FC3313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0" t="-750" r="19692" b="3000"/>
          <a:stretch/>
        </p:blipFill>
        <p:spPr>
          <a:xfrm>
            <a:off x="3275856" y="4027712"/>
            <a:ext cx="2400301" cy="20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8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089EEF0A-C9DD-ED4E-9D21-9430B2CD4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74545"/>
              </p:ext>
            </p:extLst>
          </p:nvPr>
        </p:nvGraphicFramePr>
        <p:xfrm>
          <a:off x="1043608" y="404664"/>
          <a:ext cx="7848872" cy="6120680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1170789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4186313513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1043476742"/>
                    </a:ext>
                  </a:extLst>
                </a:gridCol>
              </a:tblGrid>
              <a:tr h="6120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5º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del estudiante Páginas: 92 - 97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s-ES" sz="1200" b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Presentation</a:t>
                      </a:r>
                      <a:endParaRPr kumimoji="0" lang="es-CL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Páginas 92 y 93 Escucha (Audio 64) En el audio se nombran los lugares que aparecen en las páginas 92 y 93. ¿Puedes apuntar cuales son?</a:t>
                      </a:r>
                      <a:endParaRPr kumimoji="0" lang="es-CL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200" b="1" kern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Practice</a:t>
                      </a:r>
                      <a:endParaRPr kumimoji="0" lang="es-CL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200" b="1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Pág. 94 Actividad 1:</a:t>
                      </a:r>
                      <a:r>
                        <a:rPr kumimoji="0" lang="es-ES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Observa las imágenes y piensa. ¿Dé que se trata la conversación? ¿Qué están haciendo? ¿Qué palabras parecidas al español hay en el diálogo? </a:t>
                      </a:r>
                      <a:endParaRPr kumimoji="0" lang="es-CL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12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Escucha (Audio 65) ¿Cuáles de las siguientes oraciones aparecen en el diálogo?</a:t>
                      </a:r>
                      <a:endParaRPr kumimoji="0" lang="es-CL" sz="12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palabras was y were nos ayudan a hablar del pasado. Estas palabras pueden tener más de un significado. Provienen del verbo ser o estar.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620012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32858559-A0A1-624B-8D41-9DBEC77F3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89696"/>
              </p:ext>
            </p:extLst>
          </p:nvPr>
        </p:nvGraphicFramePr>
        <p:xfrm>
          <a:off x="3203848" y="2204864"/>
          <a:ext cx="5065598" cy="18288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532799">
                  <a:extLst>
                    <a:ext uri="{9D8B030D-6E8A-4147-A177-3AD203B41FA5}">
                      <a16:colId xmlns:a16="http://schemas.microsoft.com/office/drawing/2014/main" xmlns="" val="1400721677"/>
                    </a:ext>
                  </a:extLst>
                </a:gridCol>
                <a:gridCol w="2532799">
                  <a:extLst>
                    <a:ext uri="{9D8B030D-6E8A-4147-A177-3AD203B41FA5}">
                      <a16:colId xmlns:a16="http://schemas.microsoft.com/office/drawing/2014/main" xmlns="" val="2058338257"/>
                    </a:ext>
                  </a:extLst>
                </a:gridCol>
              </a:tblGrid>
              <a:tr h="36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Century Gothic" panose="020B0502020202020204" pitchFamily="34" charset="0"/>
                        </a:rPr>
                        <a:t>I was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 at the Bowling Alley.</a:t>
                      </a:r>
                      <a:endParaRPr lang="es-CL" sz="12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20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latin typeface="Century Gothic" panose="020B0502020202020204" pitchFamily="34" charset="0"/>
                        </a:rPr>
                        <a:t>Yo estaba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 en los bolos </a:t>
                      </a:r>
                      <a:endParaRPr lang="es-CL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6658488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How old </a:t>
                      </a:r>
                      <a:r>
                        <a:rPr lang="es-ES" sz="1200" u="sng">
                          <a:effectLst/>
                          <a:latin typeface="Century Gothic" panose="020B0502020202020204" pitchFamily="34" charset="0"/>
                        </a:rPr>
                        <a:t>were</a:t>
                      </a: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s-ES" sz="1200" u="sng">
                          <a:effectLst/>
                          <a:latin typeface="Century Gothic" panose="020B0502020202020204" pitchFamily="34" charset="0"/>
                        </a:rPr>
                        <a:t>you?</a:t>
                      </a:r>
                      <a:endParaRPr lang="es-CL" sz="12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20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¿Qué edad </a:t>
                      </a:r>
                      <a:r>
                        <a:rPr lang="es-ES" sz="1200" u="sng" dirty="0">
                          <a:effectLst/>
                          <a:latin typeface="Century Gothic" panose="020B0502020202020204" pitchFamily="34" charset="0"/>
                        </a:rPr>
                        <a:t>tenías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?</a:t>
                      </a:r>
                      <a:endParaRPr lang="es-CL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8742790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Century Gothic" panose="020B0502020202020204" pitchFamily="34" charset="0"/>
                        </a:rPr>
                        <a:t>I was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 eight and </a:t>
                      </a:r>
                      <a:r>
                        <a:rPr lang="en-US" sz="1200" u="sng" dirty="0">
                          <a:effectLst/>
                          <a:latin typeface="Century Gothic" panose="020B0502020202020204" pitchFamily="34" charset="0"/>
                        </a:rPr>
                        <a:t>my brother was 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ten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latin typeface="Century Gothic" panose="020B0502020202020204" pitchFamily="34" charset="0"/>
                        </a:rPr>
                        <a:t>Yo tenía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 ocho y mi hermano tenía diez</a:t>
                      </a:r>
                      <a:endParaRPr lang="es-CL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8636053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Century Gothic" panose="020B0502020202020204" pitchFamily="34" charset="0"/>
                        </a:rPr>
                        <a:t>I was</a:t>
                      </a: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 in Los Andes.</a:t>
                      </a:r>
                      <a:endParaRPr lang="es-CL" sz="12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120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latin typeface="Century Gothic" panose="020B0502020202020204" pitchFamily="34" charset="0"/>
                        </a:rPr>
                        <a:t>Yo estaba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 en los Andes.</a:t>
                      </a:r>
                      <a:endParaRPr lang="es-CL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346278"/>
                  </a:ext>
                </a:extLst>
              </a:tr>
              <a:tr h="182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>
                          <a:effectLst/>
                          <a:latin typeface="Century Gothic" panose="020B0502020202020204" pitchFamily="34" charset="0"/>
                        </a:rPr>
                        <a:t>Was it</a:t>
                      </a: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 hot?</a:t>
                      </a:r>
                      <a:endParaRPr lang="es-CL" sz="120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latin typeface="Century Gothic" panose="020B0502020202020204" pitchFamily="34" charset="0"/>
                        </a:rPr>
                        <a:t>Estaba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 caluroso?</a:t>
                      </a:r>
                      <a:endParaRPr lang="es-CL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563544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1829B4B5-8C35-C243-9088-F6F15740A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07835"/>
              </p:ext>
            </p:extLst>
          </p:nvPr>
        </p:nvGraphicFramePr>
        <p:xfrm>
          <a:off x="3212758" y="4736584"/>
          <a:ext cx="5065596" cy="109728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688532">
                  <a:extLst>
                    <a:ext uri="{9D8B030D-6E8A-4147-A177-3AD203B41FA5}">
                      <a16:colId xmlns:a16="http://schemas.microsoft.com/office/drawing/2014/main" xmlns="" val="1929962279"/>
                    </a:ext>
                  </a:extLst>
                </a:gridCol>
                <a:gridCol w="1688532">
                  <a:extLst>
                    <a:ext uri="{9D8B030D-6E8A-4147-A177-3AD203B41FA5}">
                      <a16:colId xmlns:a16="http://schemas.microsoft.com/office/drawing/2014/main" xmlns="" val="4189202555"/>
                    </a:ext>
                  </a:extLst>
                </a:gridCol>
                <a:gridCol w="1688532">
                  <a:extLst>
                    <a:ext uri="{9D8B030D-6E8A-4147-A177-3AD203B41FA5}">
                      <a16:colId xmlns:a16="http://schemas.microsoft.com/office/drawing/2014/main" xmlns="" val="1903249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He, she,  it, I</a:t>
                      </a:r>
                      <a:endParaRPr lang="es-CL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was</a:t>
                      </a:r>
                      <a:endParaRPr lang="es-CL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Estaba</a:t>
                      </a:r>
                      <a:endParaRPr lang="es-CL" sz="12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Tenía </a:t>
                      </a:r>
                      <a:endParaRPr lang="es-CL" sz="120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Era </a:t>
                      </a:r>
                      <a:endParaRPr lang="es-CL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250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You, we, they</a:t>
                      </a:r>
                      <a:endParaRPr lang="es-CL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</a:rPr>
                        <a:t>were</a:t>
                      </a:r>
                      <a:endParaRPr lang="es-CL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Estaban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Tenían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</a:rPr>
                        <a:t>Eran 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846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4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DF51D949-6A2F-E540-8EFF-CFA764EBA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23325"/>
              </p:ext>
            </p:extLst>
          </p:nvPr>
        </p:nvGraphicFramePr>
        <p:xfrm>
          <a:off x="1043608" y="404664"/>
          <a:ext cx="7848872" cy="6120680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11707894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4186313513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1043476742"/>
                    </a:ext>
                  </a:extLst>
                </a:gridCol>
              </a:tblGrid>
              <a:tr h="6120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5º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del estudiante Páginas: 92 - 97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importante que aprendas esto, ya que en la actividad 8 de la pagina 96 deberás utilizarlo. Puedes entrar a este link para una explicación mas profunda: </a:t>
                      </a: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https://www.youtube.com/watch?v=IkI4URGXsuI</a:t>
                      </a: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, sí tienes dudas.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Escucha el dialogo nuevamente. Practica la pronunciación de esta parte del diálogo varias veces. Luego, con tu voz graba un audio de la lectura del diálogo y envíala a tu profesor.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Página 95 (Audio 66) Escucha la canción. Encierra los lugares que aparecen en la actividad 5 en la canción de la actividad 4.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Página 96 (Audio 67) Actividad 6. Observa las imágenes y predice, ¿De qué se va a tratar el audio que voy a escuchar? Escucha el audio y luego observa las imágenes. Responde verdadero (True) o falso (false) si ocurrieron las acciones de las imágenes.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7: ¿Recuerdas el uso de was y were? Ahora, traduce las preguntas que aparecen en esta actividad en tu cuaderno.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8: Lee el texto. Identifica las palabras que se parecen al español. Busca las palabras que no conozcas en el traductor o diccionario. Luego, escribe lo mismo sobre ti. Observa el modelo que aparece y cópialo en tu cuaderno. Reemplaza la información que es sobre Megan por información sobre ti como aparece en este ejemplo.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62001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2CE968-ED24-DB48-AC24-AF9EBE8527A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 bwMode="auto">
          <a:xfrm>
            <a:off x="3150089" y="1772816"/>
            <a:ext cx="2934080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534E565-CB17-EF48-81DC-3F530CFAD46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5373216"/>
            <a:ext cx="338437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6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952B4E82-9267-DD4E-8341-BD674DE6E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710"/>
              </p:ext>
            </p:extLst>
          </p:nvPr>
        </p:nvGraphicFramePr>
        <p:xfrm>
          <a:off x="1115616" y="260648"/>
          <a:ext cx="7848872" cy="2011680"/>
        </p:xfrm>
        <a:graphic>
          <a:graphicData uri="http://schemas.openxmlformats.org/drawingml/2006/table">
            <a:tbl>
              <a:tblPr firstRow="1" firstCol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420100084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749840503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xmlns="" val="3599761672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5º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Texto del estudiante Páginas: 92 - 97</a:t>
                      </a: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 que aparece en subrayado en azul es información sobre Megan. Lo que esta subrayado debes reemplazarlo por información tuya.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Página 97 Actividad 9 (Audio 68). Escucha el audio y practica la pronunciación de las palabras. Practícalas numerosas veces hasta que las digas de manera fluida. Graba un audio y envíalo a tu profesor(a).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10 (Audio 69) Escucha las palabras del audio y escribe en tu cuaderno las que escuchas según las dicen.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99" marR="3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150021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1C729037-0FD6-F746-9C61-4DCBE7BB3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47828"/>
              </p:ext>
            </p:extLst>
          </p:nvPr>
        </p:nvGraphicFramePr>
        <p:xfrm>
          <a:off x="1115616" y="2644244"/>
          <a:ext cx="7848872" cy="1216804"/>
        </p:xfrm>
        <a:graphic>
          <a:graphicData uri="http://schemas.openxmlformats.org/drawingml/2006/table">
            <a:tbl>
              <a:tblPr firstRow="1" firstCol="1" bandRow="1"/>
              <a:tblGrid>
                <a:gridCol w="2393198">
                  <a:extLst>
                    <a:ext uri="{9D8B030D-6E8A-4147-A177-3AD203B41FA5}">
                      <a16:colId xmlns:a16="http://schemas.microsoft.com/office/drawing/2014/main" xmlns="" val="1136023389"/>
                    </a:ext>
                  </a:extLst>
                </a:gridCol>
                <a:gridCol w="5455674">
                  <a:extLst>
                    <a:ext uri="{9D8B030D-6E8A-4147-A177-3AD203B41FA5}">
                      <a16:colId xmlns:a16="http://schemas.microsoft.com/office/drawing/2014/main" xmlns="" val="646750189"/>
                    </a:ext>
                  </a:extLst>
                </a:gridCol>
              </a:tblGrid>
              <a:tr h="1216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 Book Página 50</a:t>
                      </a:r>
                      <a:endParaRPr lang="es-C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6: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De acuerdo a lo que aprendiste en la actividad 8 del libro, ordena las oraciones y responde verdadero o falso. 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7: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Escucha el audio 14. Encierra en un circulo los erros y luego escribe la forma correcta del texto en la parte de abajo. 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Actividad 8:</a:t>
                      </a: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 igual que la actividad 8 del libro. Escribe sobre ti completando con tu información.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323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69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5816" y="135659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ACTIVIDADES</a:t>
            </a:r>
            <a:endParaRPr lang="es-CL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34050"/>
            <a:ext cx="5400600" cy="536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78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25886"/>
            <a:ext cx="8028384" cy="740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DOMICILIARIA: </a:t>
            </a:r>
            <a:r>
              <a:rPr lang="es-ES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 chupacabras de Pirque”. Autor: Pepe Pelayo.</a:t>
            </a:r>
            <a:endParaRPr lang="es-C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1. Antes de leer</a:t>
            </a:r>
            <a:endParaRPr lang="es-CL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es-CL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Observa la portada del libro y comenta con tu familia. </a:t>
            </a:r>
            <a:endParaRPr lang="es-CL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1600" dirty="0"/>
              <a:t>Observo</a:t>
            </a:r>
            <a:r>
              <a:rPr lang="en-US" sz="1600" dirty="0"/>
              <a:t> la </a:t>
            </a:r>
            <a:r>
              <a:rPr lang="es-CL" sz="1600" dirty="0"/>
              <a:t>carátula</a:t>
            </a:r>
            <a:r>
              <a:rPr lang="en-US" sz="1600" dirty="0"/>
              <a:t> del </a:t>
            </a:r>
            <a:r>
              <a:rPr lang="es-CL" sz="1600" dirty="0"/>
              <a:t>texto</a:t>
            </a:r>
            <a:r>
              <a:rPr lang="en-US" sz="1600" dirty="0"/>
              <a:t> que </a:t>
            </a:r>
            <a:r>
              <a:rPr lang="es-CL" sz="1600" dirty="0"/>
              <a:t>voy</a:t>
            </a:r>
            <a:r>
              <a:rPr lang="en-US" sz="1600" dirty="0"/>
              <a:t> a leer y </a:t>
            </a:r>
            <a:r>
              <a:rPr lang="es-CL" sz="1600" dirty="0"/>
              <a:t>respondo</a:t>
            </a:r>
            <a:r>
              <a:rPr lang="en-US" sz="1600" dirty="0"/>
              <a:t>.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- El </a:t>
            </a:r>
            <a:r>
              <a:rPr lang="es-CL" sz="1600" noProof="1"/>
              <a:t>cuento</a:t>
            </a:r>
            <a:r>
              <a:rPr lang="en-US" sz="1600" dirty="0"/>
              <a:t> que </a:t>
            </a:r>
            <a:r>
              <a:rPr lang="es-CL" sz="1600" noProof="1"/>
              <a:t>voy</a:t>
            </a:r>
            <a:r>
              <a:rPr lang="en-US" sz="1600" dirty="0"/>
              <a:t> a leer </a:t>
            </a:r>
            <a:r>
              <a:rPr lang="es-CL" sz="1600" noProof="1"/>
              <a:t>debe</a:t>
            </a:r>
            <a:r>
              <a:rPr lang="en-US" sz="1600" dirty="0"/>
              <a:t> </a:t>
            </a:r>
            <a:r>
              <a:rPr lang="es-CL" sz="1600" noProof="1"/>
              <a:t>ser</a:t>
            </a:r>
            <a:r>
              <a:rPr lang="en-US" sz="1600" dirty="0"/>
              <a:t>: 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          </a:t>
            </a:r>
            <a:r>
              <a:rPr lang="es-CL" sz="1600" noProof="1"/>
              <a:t>Fantástico</a:t>
            </a:r>
            <a:r>
              <a:rPr lang="en-US" sz="1600" dirty="0"/>
              <a:t>                  </a:t>
            </a:r>
            <a:r>
              <a:rPr lang="es-CL" sz="1600" noProof="1"/>
              <a:t>Realista</a:t>
            </a:r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- Y </a:t>
            </a:r>
            <a:r>
              <a:rPr lang="es-CL" sz="1600" dirty="0"/>
              <a:t>debe</a:t>
            </a:r>
            <a:r>
              <a:rPr lang="en-US" sz="1600" dirty="0"/>
              <a:t> </a:t>
            </a:r>
            <a:r>
              <a:rPr lang="es-CL" sz="1600" dirty="0"/>
              <a:t>trabajar</a:t>
            </a:r>
            <a:r>
              <a:rPr lang="en-US" sz="1600" dirty="0"/>
              <a:t> el </a:t>
            </a:r>
            <a:r>
              <a:rPr lang="es-CL" sz="1600" dirty="0"/>
              <a:t>tema</a:t>
            </a:r>
            <a:r>
              <a:rPr lang="en-US" sz="1600" dirty="0"/>
              <a:t>: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         Aventura                     </a:t>
            </a:r>
            <a:r>
              <a:rPr lang="es-CL" sz="1600" dirty="0"/>
              <a:t>Misterio</a:t>
            </a:r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         Humor                        </a:t>
            </a:r>
            <a:r>
              <a:rPr lang="es-CL" sz="1600" dirty="0"/>
              <a:t>Policial</a:t>
            </a:r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pPr algn="just"/>
            <a:endParaRPr lang="es-CL" sz="19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8" name="Imagen 1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749184"/>
            <a:ext cx="2163144" cy="41592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39" name="Rectángulo 1038"/>
          <p:cNvSpPr/>
          <p:nvPr/>
        </p:nvSpPr>
        <p:spPr>
          <a:xfrm>
            <a:off x="1331640" y="2420888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Rectángulo 85"/>
          <p:cNvSpPr/>
          <p:nvPr/>
        </p:nvSpPr>
        <p:spPr>
          <a:xfrm>
            <a:off x="3275856" y="2400256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7" name="Rectángulo 86"/>
          <p:cNvSpPr/>
          <p:nvPr/>
        </p:nvSpPr>
        <p:spPr>
          <a:xfrm>
            <a:off x="1284213" y="3828791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8" name="Rectángulo 87"/>
          <p:cNvSpPr/>
          <p:nvPr/>
        </p:nvSpPr>
        <p:spPr>
          <a:xfrm>
            <a:off x="1301783" y="4272019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Rectángulo 88"/>
          <p:cNvSpPr/>
          <p:nvPr/>
        </p:nvSpPr>
        <p:spPr>
          <a:xfrm>
            <a:off x="3278848" y="3828791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0" name="Rectángulo 89"/>
          <p:cNvSpPr/>
          <p:nvPr/>
        </p:nvSpPr>
        <p:spPr>
          <a:xfrm>
            <a:off x="3275856" y="4272019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576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6542"/>
            <a:ext cx="8388424" cy="733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60"/>
              </a:spcBef>
              <a:spcAft>
                <a:spcPts val="0"/>
              </a:spcAft>
            </a:pPr>
            <a:r>
              <a:rPr lang="es-CL" dirty="0">
                <a:solidFill>
                  <a:srgbClr val="F4853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personaje de la carátula debe tener entre…</a:t>
            </a:r>
            <a:endParaRPr lang="es-CL" dirty="0"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35"/>
              </a:spcBef>
              <a:spcAft>
                <a:spcPts val="0"/>
              </a:spcAft>
            </a:pPr>
            <a:r>
              <a:rPr lang="es-CL" dirty="0">
                <a:ea typeface="Times New Roman" panose="02020603050405020304" pitchFamily="18" charset="0"/>
              </a:rPr>
              <a:t> </a:t>
            </a:r>
          </a:p>
          <a:p>
            <a:pPr marL="589915">
              <a:spcAft>
                <a:spcPts val="0"/>
              </a:spcAft>
            </a:pP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5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                         9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     </a:t>
            </a:r>
          </a:p>
          <a:p>
            <a:pPr marL="589915">
              <a:spcAft>
                <a:spcPts val="0"/>
              </a:spcAft>
            </a:pPr>
            <a:endParaRPr lang="es-CL" dirty="0">
              <a:solidFill>
                <a:srgbClr val="5F606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9915">
              <a:spcAft>
                <a:spcPts val="0"/>
              </a:spcAft>
            </a:pP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13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                    </a:t>
            </a:r>
            <a:r>
              <a:rPr lang="es-CL" spc="230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</a:p>
          <a:p>
            <a:pPr marL="589915">
              <a:spcAft>
                <a:spcPts val="0"/>
              </a:spcAft>
            </a:pPr>
            <a:endParaRPr lang="es-MX" sz="1400" dirty="0">
              <a:solidFill>
                <a:srgbClr val="5F606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89915">
              <a:spcAft>
                <a:spcPts val="0"/>
              </a:spcAft>
            </a:pPr>
            <a:endParaRPr lang="es-MX" sz="1400" dirty="0">
              <a:solidFill>
                <a:srgbClr val="5F606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CL" dirty="0">
                <a:ea typeface="Verdana" panose="020B0604030504040204" pitchFamily="34" charset="0"/>
              </a:rPr>
              <a:t>- El título del cuento </a:t>
            </a:r>
            <a:r>
              <a:rPr lang="es-CL" i="1" dirty="0">
                <a:ea typeface="Verdana" panose="020B0604030504040204" pitchFamily="34" charset="0"/>
              </a:rPr>
              <a:t>El chupacabras de Pirque </a:t>
            </a:r>
            <a:r>
              <a:rPr lang="es-CL" dirty="0">
                <a:ea typeface="Verdana" panose="020B0604030504040204" pitchFamily="34" charset="0"/>
              </a:rPr>
              <a:t>debe hacer referencia a...</a:t>
            </a:r>
          </a:p>
          <a:p>
            <a:pPr algn="just"/>
            <a:r>
              <a:rPr lang="es-CL" dirty="0"/>
              <a:t> </a:t>
            </a:r>
          </a:p>
          <a:p>
            <a:r>
              <a:rPr lang="es-MX" sz="1400" dirty="0"/>
              <a:t>   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/>
              <a:t>   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/>
              <a:t>    …………………………………………………………………………….........................................................</a:t>
            </a:r>
          </a:p>
          <a:p>
            <a:endParaRPr lang="es-MX" sz="1400" dirty="0"/>
          </a:p>
          <a:p>
            <a:endParaRPr lang="es-MX" sz="1400" dirty="0"/>
          </a:p>
          <a:p>
            <a:pPr algn="just"/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    1.2 </a:t>
            </a:r>
            <a:r>
              <a:rPr 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Pienso y escribo. 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/>
              <a:t>    </a:t>
            </a:r>
            <a:r>
              <a:rPr lang="es-CL" noProof="1"/>
              <a:t>En</a:t>
            </a:r>
            <a:r>
              <a:rPr lang="en-US" dirty="0"/>
              <a:t> la </a:t>
            </a:r>
            <a:r>
              <a:rPr lang="es-CL" noProof="1"/>
              <a:t>historia</a:t>
            </a:r>
            <a:r>
              <a:rPr lang="en-US" dirty="0"/>
              <a:t> que </a:t>
            </a:r>
            <a:r>
              <a:rPr lang="es-CL" noProof="1"/>
              <a:t>voy</a:t>
            </a:r>
            <a:r>
              <a:rPr lang="en-US" dirty="0"/>
              <a:t> a leer </a:t>
            </a:r>
            <a:r>
              <a:rPr lang="es-CL" noProof="1"/>
              <a:t>sucede</a:t>
            </a:r>
            <a:r>
              <a:rPr lang="en-US" dirty="0"/>
              <a:t> </a:t>
            </a:r>
            <a:r>
              <a:rPr lang="es-CL" noProof="1"/>
              <a:t>algo</a:t>
            </a:r>
            <a:r>
              <a:rPr lang="en-US" dirty="0"/>
              <a:t> </a:t>
            </a:r>
            <a:r>
              <a:rPr lang="es-CL" noProof="1"/>
              <a:t>extraño</a:t>
            </a:r>
            <a:r>
              <a:rPr lang="en-US" dirty="0"/>
              <a:t>: </a:t>
            </a:r>
            <a:r>
              <a:rPr lang="es-CL" noProof="1"/>
              <a:t>muchos</a:t>
            </a:r>
            <a:r>
              <a:rPr lang="en-US" dirty="0"/>
              <a:t> </a:t>
            </a:r>
            <a:r>
              <a:rPr lang="es-CL" noProof="1"/>
              <a:t>animales</a:t>
            </a:r>
            <a:r>
              <a:rPr lang="en-US" dirty="0"/>
              <a:t> </a:t>
            </a:r>
            <a:r>
              <a:rPr lang="es-CL" noProof="1"/>
              <a:t>aparecen</a:t>
            </a:r>
          </a:p>
          <a:p>
            <a:pPr algn="just"/>
            <a:r>
              <a:rPr lang="en-US" dirty="0"/>
              <a:t>    </a:t>
            </a:r>
            <a:r>
              <a:rPr lang="es-CL" dirty="0"/>
              <a:t>muertos</a:t>
            </a:r>
            <a:r>
              <a:rPr lang="en-US" dirty="0"/>
              <a:t>. Converso con </a:t>
            </a:r>
            <a:r>
              <a:rPr lang="es-CL" dirty="0"/>
              <a:t>mis</a:t>
            </a:r>
            <a:r>
              <a:rPr lang="en-US" dirty="0"/>
              <a:t> </a:t>
            </a:r>
            <a:r>
              <a:rPr lang="es-CL" dirty="0"/>
              <a:t>familiares</a:t>
            </a:r>
            <a:r>
              <a:rPr lang="en-US" dirty="0"/>
              <a:t> </a:t>
            </a:r>
            <a:r>
              <a:rPr lang="es-CL" dirty="0"/>
              <a:t>sobre</a:t>
            </a:r>
            <a:r>
              <a:rPr lang="en-US" dirty="0"/>
              <a:t> </a:t>
            </a:r>
            <a:r>
              <a:rPr lang="es-CL" dirty="0"/>
              <a:t>cuáles</a:t>
            </a:r>
            <a:r>
              <a:rPr lang="en-US" dirty="0"/>
              <a:t> </a:t>
            </a:r>
            <a:r>
              <a:rPr lang="es-CL" dirty="0"/>
              <a:t>podrían</a:t>
            </a:r>
            <a:r>
              <a:rPr lang="en-US" dirty="0"/>
              <a:t> </a:t>
            </a:r>
            <a:r>
              <a:rPr lang="es-CL" dirty="0"/>
              <a:t>ser</a:t>
            </a:r>
            <a:r>
              <a:rPr lang="en-US" dirty="0"/>
              <a:t> las </a:t>
            </a:r>
            <a:r>
              <a:rPr lang="es-CL" dirty="0"/>
              <a:t>razones</a:t>
            </a:r>
          </a:p>
          <a:p>
            <a:pPr algn="just"/>
            <a:r>
              <a:rPr lang="en-US" dirty="0"/>
              <a:t>   de </a:t>
            </a:r>
            <a:r>
              <a:rPr lang="es-CL" dirty="0"/>
              <a:t>sus</a:t>
            </a:r>
            <a:r>
              <a:rPr lang="en-US" dirty="0"/>
              <a:t> </a:t>
            </a:r>
            <a:r>
              <a:rPr lang="es-CL" dirty="0"/>
              <a:t>muertes</a:t>
            </a:r>
            <a:r>
              <a:rPr lang="en-US" dirty="0"/>
              <a:t>. </a:t>
            </a:r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   </a:t>
            </a:r>
            <a:r>
              <a:rPr lang="es-MX" sz="1400" dirty="0"/>
              <a:t>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/>
              <a:t>   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/>
              <a:t>    …………………………………………………………………………….........................................................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pPr marL="589915">
              <a:spcAft>
                <a:spcPts val="0"/>
              </a:spcAft>
            </a:pPr>
            <a:endParaRPr lang="es-C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9632" y="476672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259632" y="941692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923928" y="996478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923928" y="516359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13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16632"/>
            <a:ext cx="8100392" cy="624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2. Actividades Durante la lectura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2.1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Recuerdo.</a:t>
            </a:r>
          </a:p>
          <a:p>
            <a:r>
              <a:rPr lang="es-CL" dirty="0"/>
              <a:t>Recuerdo cuáles eran las pistas que incriminaban a los siguientes personajes y cómo se demostró la inocencia de cada uno de ellos.</a:t>
            </a:r>
          </a:p>
          <a:p>
            <a:endParaRPr lang="es-MX" dirty="0"/>
          </a:p>
          <a:p>
            <a:r>
              <a:rPr lang="es-CL" dirty="0"/>
              <a:t>       </a:t>
            </a:r>
            <a:r>
              <a:rPr lang="es-CL" sz="1400" dirty="0"/>
              <a:t>¿Por qué podía ser el asesino?                                       ¿Por qué se descarta esa hipótesis?</a:t>
            </a:r>
          </a:p>
          <a:p>
            <a:endParaRPr lang="es-MX" sz="1400" dirty="0"/>
          </a:p>
          <a:p>
            <a:endParaRPr lang="es-CL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CL" dirty="0"/>
          </a:p>
        </p:txBody>
      </p:sp>
      <p:sp>
        <p:nvSpPr>
          <p:cNvPr id="3" name="Flecha derecha 2"/>
          <p:cNvSpPr/>
          <p:nvPr/>
        </p:nvSpPr>
        <p:spPr>
          <a:xfrm>
            <a:off x="1187624" y="1700808"/>
            <a:ext cx="36004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Flecha derecha 3"/>
          <p:cNvSpPr/>
          <p:nvPr/>
        </p:nvSpPr>
        <p:spPr>
          <a:xfrm>
            <a:off x="5580112" y="1747897"/>
            <a:ext cx="36004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4226850" y="2409305"/>
            <a:ext cx="144016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6112322" y="2213283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1566903" y="2236216"/>
            <a:ext cx="2088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El circo pasaba por una aguda crisis económica</a:t>
            </a:r>
          </a:p>
          <a:p>
            <a:pPr algn="just"/>
            <a:r>
              <a:rPr lang="es-CL" sz="1600" dirty="0"/>
              <a:t>y no lo habían</a:t>
            </a:r>
          </a:p>
          <a:p>
            <a:pPr algn="just"/>
            <a:r>
              <a:rPr lang="es-CL" sz="1600" dirty="0"/>
              <a:t>alimentado tres días</a:t>
            </a:r>
            <a:r>
              <a:rPr lang="es-CL" dirty="0"/>
              <a:t>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484040" y="2213248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6112322" y="2207191"/>
            <a:ext cx="24482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Porque ni en el sitio donde murieron los</a:t>
            </a:r>
          </a:p>
          <a:p>
            <a:pPr algn="just"/>
            <a:r>
              <a:rPr lang="es-CL" sz="1600" dirty="0"/>
              <a:t>perros ni en los alrededores había rastro de que hubiese</a:t>
            </a:r>
          </a:p>
          <a:p>
            <a:pPr algn="just"/>
            <a:r>
              <a:rPr lang="es-CL" sz="1600" dirty="0"/>
              <a:t>estado el león</a:t>
            </a:r>
            <a:r>
              <a:rPr lang="es-CL" dirty="0"/>
              <a:t>.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26850" y="4673016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/>
              <a:t>Melissa</a:t>
            </a:r>
            <a:endParaRPr lang="es-CL" sz="12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484040" y="4309864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redondeado 15"/>
          <p:cNvSpPr/>
          <p:nvPr/>
        </p:nvSpPr>
        <p:spPr>
          <a:xfrm>
            <a:off x="6181368" y="4290434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/>
          <p:cNvSpPr txBox="1"/>
          <p:nvPr/>
        </p:nvSpPr>
        <p:spPr>
          <a:xfrm>
            <a:off x="4226850" y="2409305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El león del circo</a:t>
            </a:r>
            <a:endParaRPr lang="es-CL" sz="1200" dirty="0"/>
          </a:p>
        </p:txBody>
      </p:sp>
      <p:sp>
        <p:nvSpPr>
          <p:cNvPr id="18" name="Rectángulo 17"/>
          <p:cNvSpPr/>
          <p:nvPr/>
        </p:nvSpPr>
        <p:spPr>
          <a:xfrm>
            <a:off x="4226850" y="4653136"/>
            <a:ext cx="1440159" cy="296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57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ángulo redondeado 2073"/>
          <p:cNvSpPr/>
          <p:nvPr/>
        </p:nvSpPr>
        <p:spPr>
          <a:xfrm>
            <a:off x="5796136" y="3645024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Rectángulo redondeado 95"/>
          <p:cNvSpPr/>
          <p:nvPr/>
        </p:nvSpPr>
        <p:spPr>
          <a:xfrm>
            <a:off x="5796136" y="332656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Rectángulo redondeado 96"/>
          <p:cNvSpPr/>
          <p:nvPr/>
        </p:nvSpPr>
        <p:spPr>
          <a:xfrm>
            <a:off x="1259632" y="3645024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8" name="Rectángulo redondeado 97"/>
          <p:cNvSpPr/>
          <p:nvPr/>
        </p:nvSpPr>
        <p:spPr>
          <a:xfrm>
            <a:off x="1262883" y="332656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75" name="Rectángulo 2074"/>
          <p:cNvSpPr/>
          <p:nvPr/>
        </p:nvSpPr>
        <p:spPr>
          <a:xfrm>
            <a:off x="4308923" y="4113076"/>
            <a:ext cx="12961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Rectángulo 99"/>
          <p:cNvSpPr/>
          <p:nvPr/>
        </p:nvSpPr>
        <p:spPr>
          <a:xfrm>
            <a:off x="4308923" y="980728"/>
            <a:ext cx="12961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76" name="CuadroTexto 2075"/>
          <p:cNvSpPr txBox="1"/>
          <p:nvPr/>
        </p:nvSpPr>
        <p:spPr>
          <a:xfrm>
            <a:off x="4308923" y="89913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Pedro Carrillo</a:t>
            </a:r>
            <a:endParaRPr lang="es-CL" sz="1400" dirty="0"/>
          </a:p>
        </p:txBody>
      </p:sp>
      <p:sp>
        <p:nvSpPr>
          <p:cNvPr id="2077" name="CuadroTexto 2076"/>
          <p:cNvSpPr txBox="1"/>
          <p:nvPr/>
        </p:nvSpPr>
        <p:spPr>
          <a:xfrm>
            <a:off x="4308923" y="403148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Fernando Villarroel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428278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810039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Dibujo.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Elaboro un retrato del chupacabras.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ortar rectángulo de esquina sencilla 2"/>
          <p:cNvSpPr/>
          <p:nvPr/>
        </p:nvSpPr>
        <p:spPr>
          <a:xfrm>
            <a:off x="1276790" y="1247141"/>
            <a:ext cx="3312368" cy="4186342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1456810" y="1355153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“Una forma más parecida al Diablo. Es una bestia horrible, algo así como un canguro con alas de murciélago y garras de tres dedos, con uñas filosas como navajas. Tiene unos largos colmillos y sus ojos son grandes y rojos, como inyectados con la sangre que les chupa a sus víctimas para alimentarse”. (pág.</a:t>
            </a:r>
          </a:p>
          <a:p>
            <a:r>
              <a:rPr lang="es-CL" dirty="0"/>
              <a:t>45)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5129710" y="935236"/>
            <a:ext cx="3510644" cy="4810151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208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9486" y="0"/>
            <a:ext cx="8174514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2.3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Recuerdo.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Encierro todos los animales que fueron asesinados en la obra.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92" name="Imagen 30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1224136" cy="1761346"/>
          </a:xfrm>
          <a:prstGeom prst="rect">
            <a:avLst/>
          </a:prstGeom>
        </p:spPr>
      </p:pic>
      <p:pic>
        <p:nvPicPr>
          <p:cNvPr id="3093" name="Imagen 30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62" y="1154461"/>
            <a:ext cx="1585497" cy="1440160"/>
          </a:xfrm>
          <a:prstGeom prst="rect">
            <a:avLst/>
          </a:prstGeom>
        </p:spPr>
      </p:pic>
      <p:pic>
        <p:nvPicPr>
          <p:cNvPr id="3094" name="Imagen 30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29" y="1605676"/>
            <a:ext cx="1344319" cy="1260299"/>
          </a:xfrm>
          <a:prstGeom prst="rect">
            <a:avLst/>
          </a:prstGeom>
        </p:spPr>
      </p:pic>
      <p:pic>
        <p:nvPicPr>
          <p:cNvPr id="3095" name="Imagen 30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76" y="1070320"/>
            <a:ext cx="1501389" cy="1815770"/>
          </a:xfrm>
          <a:prstGeom prst="rect">
            <a:avLst/>
          </a:prstGeom>
        </p:spPr>
      </p:pic>
      <p:pic>
        <p:nvPicPr>
          <p:cNvPr id="3096" name="Imagen 30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5" y="3356992"/>
            <a:ext cx="2304256" cy="2304256"/>
          </a:xfrm>
          <a:prstGeom prst="rect">
            <a:avLst/>
          </a:prstGeom>
        </p:spPr>
      </p:pic>
      <p:pic>
        <p:nvPicPr>
          <p:cNvPr id="3097" name="Imagen 30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46" y="3918312"/>
            <a:ext cx="2621305" cy="2540160"/>
          </a:xfrm>
          <a:prstGeom prst="rect">
            <a:avLst/>
          </a:prstGeom>
        </p:spPr>
      </p:pic>
      <p:pic>
        <p:nvPicPr>
          <p:cNvPr id="3098" name="Imagen 30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82" y="3386720"/>
            <a:ext cx="804094" cy="1139380"/>
          </a:xfrm>
          <a:prstGeom prst="rect">
            <a:avLst/>
          </a:prstGeom>
        </p:spPr>
      </p:pic>
      <p:pic>
        <p:nvPicPr>
          <p:cNvPr id="3100" name="Imagen 30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5" y="4609009"/>
            <a:ext cx="1281430" cy="1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2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971</TotalTime>
  <Words>1695</Words>
  <Application>Microsoft Office PowerPoint</Application>
  <PresentationFormat>Presentación en pantalla (4:3)</PresentationFormat>
  <Paragraphs>278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Solsticio</vt:lpstr>
      <vt:lpstr>Proyecto: “Mi barrio” 5to Año de Educación General Básica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1</dc:title>
  <dc:creator>Usuario de Windows</dc:creator>
  <cp:lastModifiedBy>HP</cp:lastModifiedBy>
  <cp:revision>108</cp:revision>
  <dcterms:created xsi:type="dcterms:W3CDTF">2020-03-18T23:22:26Z</dcterms:created>
  <dcterms:modified xsi:type="dcterms:W3CDTF">2020-04-28T18:45:06Z</dcterms:modified>
</cp:coreProperties>
</file>