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60" r:id="rId6"/>
    <p:sldId id="261" r:id="rId7"/>
    <p:sldId id="262" r:id="rId8"/>
    <p:sldId id="263" r:id="rId9"/>
    <p:sldId id="264" r:id="rId10"/>
    <p:sldId id="265" r:id="rId11"/>
    <p:sldId id="266" r:id="rId12"/>
    <p:sldId id="268" r:id="rId13"/>
    <p:sldId id="267" r:id="rId14"/>
    <p:sldId id="269" r:id="rId15"/>
    <p:sldId id="271" r:id="rId16"/>
    <p:sldId id="272" r:id="rId17"/>
    <p:sldId id="273" r:id="rId18"/>
    <p:sldId id="274" r:id="rId19"/>
    <p:sldId id="275" r:id="rId20"/>
    <p:sldId id="276" r:id="rId21"/>
    <p:sldId id="277"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93" d="100"/>
          <a:sy n="93" d="100"/>
        </p:scale>
        <p:origin x="72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64325E-0AB7-45AA-BB50-AD14DB84859B}" type="datetimeFigureOut">
              <a:rPr lang="es-CL" smtClean="0"/>
              <a:t>30-04-2020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7E652EC-52DF-4CD7-B7DE-6D349D3AD48E}" type="slidenum">
              <a:rPr lang="es-CL" smtClean="0"/>
              <a:t>‹Nº›</a:t>
            </a:fld>
            <a:endParaRPr lang="es-CL"/>
          </a:p>
        </p:txBody>
      </p:sp>
    </p:spTree>
    <p:extLst>
      <p:ext uri="{BB962C8B-B14F-4D97-AF65-F5344CB8AC3E}">
        <p14:creationId xmlns:p14="http://schemas.microsoft.com/office/powerpoint/2010/main" val="271451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164325E-0AB7-45AA-BB50-AD14DB84859B}" type="datetimeFigureOut">
              <a:rPr lang="es-CL" smtClean="0"/>
              <a:t>30-04-2020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7E652EC-52DF-4CD7-B7DE-6D349D3AD48E}" type="slidenum">
              <a:rPr lang="es-CL" smtClean="0"/>
              <a:t>‹Nº›</a:t>
            </a:fld>
            <a:endParaRPr lang="es-CL"/>
          </a:p>
        </p:txBody>
      </p:sp>
    </p:spTree>
    <p:extLst>
      <p:ext uri="{BB962C8B-B14F-4D97-AF65-F5344CB8AC3E}">
        <p14:creationId xmlns:p14="http://schemas.microsoft.com/office/powerpoint/2010/main" val="164850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624B2-1F65-D44F-B50C-2B96F92E1189}"/>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39FD013-3AAD-AB42-B10A-25D6979212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F508E68-DB3F-9F4C-A5B5-783F06FB4C29}"/>
              </a:ext>
            </a:extLst>
          </p:cNvPr>
          <p:cNvSpPr>
            <a:spLocks noGrp="1"/>
          </p:cNvSpPr>
          <p:nvPr>
            <p:ph type="dt" sz="half" idx="10"/>
          </p:nvPr>
        </p:nvSpPr>
        <p:spPr/>
        <p:txBody>
          <a:bodyPr/>
          <a:lstStyle/>
          <a:p>
            <a:fld id="{D664929E-3F64-444F-A401-D4BC0022E25F}" type="datetimeFigureOut">
              <a:rPr lang="es-CL" smtClean="0"/>
              <a:t>30-04-2020</a:t>
            </a:fld>
            <a:endParaRPr lang="es-CL"/>
          </a:p>
        </p:txBody>
      </p:sp>
      <p:sp>
        <p:nvSpPr>
          <p:cNvPr id="5" name="Marcador de pie de página 4">
            <a:extLst>
              <a:ext uri="{FF2B5EF4-FFF2-40B4-BE49-F238E27FC236}">
                <a16:creationId xmlns:a16="http://schemas.microsoft.com/office/drawing/2014/main" id="{FA6D3063-E78F-524B-8F2D-BCFFA751BC3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70457B6-DAFD-4740-A16A-05F6645B8493}"/>
              </a:ext>
            </a:extLst>
          </p:cNvPr>
          <p:cNvSpPr>
            <a:spLocks noGrp="1"/>
          </p:cNvSpPr>
          <p:nvPr>
            <p:ph type="sldNum" sz="quarter" idx="12"/>
          </p:nvPr>
        </p:nvSpPr>
        <p:spPr/>
        <p:txBody>
          <a:bodyPr/>
          <a:lstStyle/>
          <a:p>
            <a:fld id="{79EDB671-B231-FB48-A1CA-920BB9DA2F65}" type="slidenum">
              <a:rPr lang="es-CL" smtClean="0"/>
              <a:t>‹Nº›</a:t>
            </a:fld>
            <a:endParaRPr lang="es-CL"/>
          </a:p>
        </p:txBody>
      </p:sp>
    </p:spTree>
    <p:extLst>
      <p:ext uri="{BB962C8B-B14F-4D97-AF65-F5344CB8AC3E}">
        <p14:creationId xmlns:p14="http://schemas.microsoft.com/office/powerpoint/2010/main" val="4728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F40CD-67F1-FA42-B458-4C3F5C818A9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44D5EA5-D4D1-FE43-A97A-F2E0C317D5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30F16ED-7E84-9846-A258-1557B11BDBB4}"/>
              </a:ext>
            </a:extLst>
          </p:cNvPr>
          <p:cNvSpPr>
            <a:spLocks noGrp="1"/>
          </p:cNvSpPr>
          <p:nvPr>
            <p:ph type="dt" sz="half" idx="10"/>
          </p:nvPr>
        </p:nvSpPr>
        <p:spPr/>
        <p:txBody>
          <a:bodyPr/>
          <a:lstStyle/>
          <a:p>
            <a:fld id="{D664929E-3F64-444F-A401-D4BC0022E25F}" type="datetimeFigureOut">
              <a:rPr lang="es-CL" smtClean="0"/>
              <a:t>30-04-2020</a:t>
            </a:fld>
            <a:endParaRPr lang="es-CL"/>
          </a:p>
        </p:txBody>
      </p:sp>
      <p:sp>
        <p:nvSpPr>
          <p:cNvPr id="5" name="Marcador de pie de página 4">
            <a:extLst>
              <a:ext uri="{FF2B5EF4-FFF2-40B4-BE49-F238E27FC236}">
                <a16:creationId xmlns:a16="http://schemas.microsoft.com/office/drawing/2014/main" id="{EC847EDD-CE79-6A4A-9769-C542A3F46EA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72B440F-799B-734A-89F1-01E688BBB4CA}"/>
              </a:ext>
            </a:extLst>
          </p:cNvPr>
          <p:cNvSpPr>
            <a:spLocks noGrp="1"/>
          </p:cNvSpPr>
          <p:nvPr>
            <p:ph type="sldNum" sz="quarter" idx="12"/>
          </p:nvPr>
        </p:nvSpPr>
        <p:spPr/>
        <p:txBody>
          <a:bodyPr/>
          <a:lstStyle/>
          <a:p>
            <a:fld id="{79EDB671-B231-FB48-A1CA-920BB9DA2F65}" type="slidenum">
              <a:rPr lang="es-CL" smtClean="0"/>
              <a:t>‹Nº›</a:t>
            </a:fld>
            <a:endParaRPr lang="es-CL"/>
          </a:p>
        </p:txBody>
      </p:sp>
    </p:spTree>
    <p:extLst>
      <p:ext uri="{BB962C8B-B14F-4D97-AF65-F5344CB8AC3E}">
        <p14:creationId xmlns:p14="http://schemas.microsoft.com/office/powerpoint/2010/main" val="417191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‹Nº›</a:t>
            </a:fld>
            <a:endParaRPr lang="en-US"/>
          </a:p>
        </p:txBody>
      </p:sp>
    </p:spTree>
    <p:extLst>
      <p:ext uri="{BB962C8B-B14F-4D97-AF65-F5344CB8AC3E}">
        <p14:creationId xmlns:p14="http://schemas.microsoft.com/office/powerpoint/2010/main" val="81513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74" r:id="rId5"/>
    <p:sldLayoutId id="2147483675" r:id="rId6"/>
    <p:sldLayoutId id="2147483676" r:id="rId7"/>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4/30/2020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‹Nº›</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aOSJZbHoiY8"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bt2jhCQ3lA" TargetMode="External"/><Relationship Id="rId2" Type="http://schemas.openxmlformats.org/officeDocument/2006/relationships/hyperlink" Target="https://www.youtube.com/watch?v=Yt8GFgxlIT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urriculumnacional.mineduc.cl/estudiante/621/w3-article-21133.html" TargetMode="External"/><Relationship Id="rId2" Type="http://schemas.openxmlformats.org/officeDocument/2006/relationships/hyperlink" Target="https://www.vivaleercuentosdigitales.c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NAcfaPS74t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6545" y="2755255"/>
            <a:ext cx="4247454" cy="461665"/>
          </a:xfrm>
          <a:prstGeom prst="rect">
            <a:avLst/>
          </a:prstGeom>
          <a:noFill/>
        </p:spPr>
        <p:txBody>
          <a:bodyPr wrap="square">
            <a:spAutoFit/>
          </a:bodyPr>
          <a:lstStyle/>
          <a:p>
            <a:pPr fontAlgn="auto">
              <a:spcBef>
                <a:spcPts val="0"/>
              </a:spcBef>
              <a:spcAft>
                <a:spcPts val="0"/>
              </a:spcAft>
              <a:defRPr/>
            </a:pPr>
            <a:r>
              <a:rPr lang="en-US" altLang="ko-KR" sz="1200" b="1" dirty="0">
                <a:solidFill>
                  <a:schemeClr val="bg1"/>
                </a:solidFill>
                <a:latin typeface="Arial" pitchFamily="34" charset="0"/>
                <a:cs typeface="Arial" pitchFamily="34" charset="0"/>
              </a:rPr>
              <a:t>”¡A leer a leer, que me </a:t>
            </a:r>
            <a:r>
              <a:rPr lang="en-US" altLang="ko-KR" sz="1200" b="1" dirty="0" err="1">
                <a:solidFill>
                  <a:schemeClr val="bg1"/>
                </a:solidFill>
                <a:latin typeface="Arial" pitchFamily="34" charset="0"/>
                <a:cs typeface="Arial" pitchFamily="34" charset="0"/>
              </a:rPr>
              <a:t>quiero</a:t>
            </a:r>
            <a:r>
              <a:rPr lang="en-US" altLang="ko-KR" sz="1200" b="1" dirty="0">
                <a:solidFill>
                  <a:schemeClr val="bg1"/>
                </a:solidFill>
                <a:latin typeface="Arial" pitchFamily="34" charset="0"/>
                <a:cs typeface="Arial" pitchFamily="34" charset="0"/>
              </a:rPr>
              <a:t> </a:t>
            </a:r>
            <a:r>
              <a:rPr lang="en-US" altLang="ko-KR" sz="1200" b="1" dirty="0" err="1">
                <a:solidFill>
                  <a:schemeClr val="bg1"/>
                </a:solidFill>
                <a:latin typeface="Arial" pitchFamily="34" charset="0"/>
                <a:cs typeface="Arial" pitchFamily="34" charset="0"/>
              </a:rPr>
              <a:t>entretener</a:t>
            </a:r>
            <a:r>
              <a:rPr lang="en-US" altLang="ko-KR" sz="1200" b="1" dirty="0">
                <a:solidFill>
                  <a:schemeClr val="bg1"/>
                </a:solidFill>
                <a:latin typeface="Arial" pitchFamily="34" charset="0"/>
                <a:cs typeface="Arial" pitchFamily="34" charset="0"/>
              </a:rPr>
              <a:t>!”</a:t>
            </a:r>
          </a:p>
          <a:p>
            <a:pPr fontAlgn="auto">
              <a:spcBef>
                <a:spcPts val="0"/>
              </a:spcBef>
              <a:spcAft>
                <a:spcPts val="0"/>
              </a:spcAft>
              <a:defRPr/>
            </a:pPr>
            <a:r>
              <a:rPr kumimoji="0" lang="en-US" altLang="ko-KR" sz="1200" b="1" dirty="0" err="1">
                <a:solidFill>
                  <a:schemeClr val="bg1"/>
                </a:solidFill>
                <a:latin typeface="Arial" pitchFamily="34" charset="0"/>
                <a:cs typeface="Arial" pitchFamily="34" charset="0"/>
              </a:rPr>
              <a:t>Liceo</a:t>
            </a:r>
            <a:r>
              <a:rPr kumimoji="0" lang="en-US" altLang="ko-KR" sz="1200" b="1" dirty="0">
                <a:solidFill>
                  <a:schemeClr val="bg1"/>
                </a:solidFill>
                <a:latin typeface="Arial" pitchFamily="34" charset="0"/>
                <a:cs typeface="Arial" pitchFamily="34" charset="0"/>
              </a:rPr>
              <a:t> </a:t>
            </a:r>
            <a:r>
              <a:rPr kumimoji="0" lang="en-US" altLang="ko-KR" sz="1200" b="1" dirty="0" smtClean="0">
                <a:solidFill>
                  <a:schemeClr val="bg1"/>
                </a:solidFill>
                <a:latin typeface="Arial" pitchFamily="34" charset="0"/>
                <a:cs typeface="Arial" pitchFamily="34" charset="0"/>
              </a:rPr>
              <a:t>Particular </a:t>
            </a:r>
            <a:r>
              <a:rPr kumimoji="0" lang="en-US" altLang="ko-KR" sz="1200" b="1" dirty="0" err="1">
                <a:solidFill>
                  <a:schemeClr val="bg1"/>
                </a:solidFill>
                <a:latin typeface="Arial" pitchFamily="34" charset="0"/>
                <a:cs typeface="Arial" pitchFamily="34" charset="0"/>
              </a:rPr>
              <a:t>Mixto</a:t>
            </a:r>
            <a:r>
              <a:rPr kumimoji="0" lang="en-US" altLang="ko-KR" sz="1200" b="1" dirty="0">
                <a:solidFill>
                  <a:schemeClr val="bg1"/>
                </a:solidFill>
                <a:latin typeface="Arial" pitchFamily="34" charset="0"/>
                <a:cs typeface="Arial" pitchFamily="34" charset="0"/>
              </a:rPr>
              <a:t> Los Andes B1</a:t>
            </a:r>
          </a:p>
        </p:txBody>
      </p:sp>
      <p:sp>
        <p:nvSpPr>
          <p:cNvPr id="5" name="TextBox 1"/>
          <p:cNvSpPr txBox="1">
            <a:spLocks noChangeArrowheads="1"/>
          </p:cNvSpPr>
          <p:nvPr/>
        </p:nvSpPr>
        <p:spPr bwMode="auto">
          <a:xfrm>
            <a:off x="4896543" y="1675006"/>
            <a:ext cx="4247456" cy="1077218"/>
          </a:xfrm>
          <a:prstGeom prst="rect">
            <a:avLst/>
          </a:prstGeom>
          <a:noFill/>
          <a:ln w="9525">
            <a:noFill/>
            <a:miter lim="800000"/>
            <a:headEnd/>
            <a:tailEnd/>
          </a:ln>
        </p:spPr>
        <p:txBody>
          <a:bodyPr wrap="square">
            <a:spAutoFit/>
          </a:bodyPr>
          <a:lstStyle/>
          <a:p>
            <a:r>
              <a:rPr lang="en-US" altLang="ko-KR" sz="3200" b="1" dirty="0">
                <a:solidFill>
                  <a:schemeClr val="bg1"/>
                </a:solidFill>
                <a:latin typeface="Arial" pitchFamily="34" charset="0"/>
                <a:ea typeface="맑은 고딕" pitchFamily="50" charset="-127"/>
                <a:cs typeface="Arial" pitchFamily="34" charset="0"/>
              </a:rPr>
              <a:t>PROYECTO 2º BÁSICO</a:t>
            </a:r>
          </a:p>
        </p:txBody>
      </p:sp>
      <p:pic>
        <p:nvPicPr>
          <p:cNvPr id="8" name="Imagen 7">
            <a:extLst>
              <a:ext uri="{FF2B5EF4-FFF2-40B4-BE49-F238E27FC236}">
                <a16:creationId xmlns:a16="http://schemas.microsoft.com/office/drawing/2014/main" id="{6EEF4D4D-7070-924A-ABA2-D82F86CB0A9F}"/>
              </a:ext>
            </a:extLst>
          </p:cNvPr>
          <p:cNvPicPr>
            <a:picLocks noChangeAspect="1"/>
          </p:cNvPicPr>
          <p:nvPr/>
        </p:nvPicPr>
        <p:blipFill>
          <a:blip r:embed="rId2"/>
          <a:stretch>
            <a:fillRect/>
          </a:stretch>
        </p:blipFill>
        <p:spPr>
          <a:xfrm>
            <a:off x="7236296" y="3363838"/>
            <a:ext cx="825057" cy="1139770"/>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465516"/>
            <a:ext cx="8280920" cy="4247317"/>
          </a:xfrm>
          <a:prstGeom prst="rect">
            <a:avLst/>
          </a:prstGeom>
        </p:spPr>
        <p:txBody>
          <a:bodyPr wrap="square">
            <a:spAutoFit/>
          </a:bodyPr>
          <a:lstStyle/>
          <a:p>
            <a:pPr algn="ctr"/>
            <a:r>
              <a:rPr lang="es-ES" b="1" u="sng" cap="all" dirty="0">
                <a:latin typeface="Century Gothic" panose="020B0502020202020204" pitchFamily="34" charset="0"/>
              </a:rPr>
              <a:t>La cabra de Bruno</a:t>
            </a:r>
            <a:endParaRPr lang="es-CL" dirty="0">
              <a:latin typeface="Century Gothic" panose="020B0502020202020204" pitchFamily="34" charset="0"/>
            </a:endParaRPr>
          </a:p>
          <a:p>
            <a:r>
              <a:rPr lang="es-ES" dirty="0">
                <a:latin typeface="Century Gothic" panose="020B0502020202020204" pitchFamily="34" charset="0"/>
              </a:rPr>
              <a:t> </a:t>
            </a:r>
            <a:endParaRPr lang="es-CL" dirty="0">
              <a:latin typeface="Century Gothic" panose="020B0502020202020204" pitchFamily="34" charset="0"/>
            </a:endParaRPr>
          </a:p>
          <a:p>
            <a:r>
              <a:rPr lang="es-ES" dirty="0">
                <a:latin typeface="Century Gothic" panose="020B0502020202020204" pitchFamily="34" charset="0"/>
              </a:rPr>
              <a:t>	Bruno tiene una cabra muy linda. La cabra de Bruno se llama </a:t>
            </a:r>
          </a:p>
          <a:p>
            <a:r>
              <a:rPr lang="es-ES" dirty="0">
                <a:latin typeface="Century Gothic" panose="020B0502020202020204" pitchFamily="34" charset="0"/>
              </a:rPr>
              <a:t>Brunilda.</a:t>
            </a:r>
            <a:endParaRPr lang="es-CL" dirty="0">
              <a:latin typeface="Century Gothic" panose="020B0502020202020204" pitchFamily="34" charset="0"/>
            </a:endParaRPr>
          </a:p>
          <a:p>
            <a:r>
              <a:rPr lang="es-ES" dirty="0">
                <a:latin typeface="Century Gothic" panose="020B0502020202020204" pitchFamily="34" charset="0"/>
              </a:rPr>
              <a:t>	La cabra Brunilda no salta ni brinca. La cabra de Bruno su pata quebró y su brinco altivo ahora perdió.</a:t>
            </a:r>
            <a:endParaRPr lang="es-CL" dirty="0">
              <a:latin typeface="Century Gothic" panose="020B0502020202020204" pitchFamily="34" charset="0"/>
            </a:endParaRPr>
          </a:p>
          <a:p>
            <a:r>
              <a:rPr lang="es-ES" dirty="0">
                <a:latin typeface="Century Gothic" panose="020B0502020202020204" pitchFamily="34" charset="0"/>
              </a:rPr>
              <a:t>	</a:t>
            </a:r>
            <a:r>
              <a:rPr lang="es-ES" dirty="0" smtClean="0">
                <a:latin typeface="Century Gothic" panose="020B0502020202020204" pitchFamily="34" charset="0"/>
              </a:rPr>
              <a:t>¡</a:t>
            </a:r>
            <a:r>
              <a:rPr lang="es-ES" dirty="0">
                <a:latin typeface="Century Gothic" panose="020B0502020202020204" pitchFamily="34" charset="0"/>
              </a:rPr>
              <a:t>Pobre mi cabra mi cabra cabrita, se lamenta Bruno, su pata tan gorda ayer al cerco metió!</a:t>
            </a:r>
            <a:endParaRPr lang="es-CL" dirty="0">
              <a:latin typeface="Century Gothic" panose="020B0502020202020204" pitchFamily="34" charset="0"/>
            </a:endParaRPr>
          </a:p>
          <a:p>
            <a:r>
              <a:rPr lang="es-ES" dirty="0">
                <a:latin typeface="Century Gothic" panose="020B0502020202020204" pitchFamily="34" charset="0"/>
              </a:rPr>
              <a:t>	No importa Brunilda, vamos al doctor. Con la suave brisa te </a:t>
            </a:r>
          </a:p>
          <a:p>
            <a:r>
              <a:rPr lang="es-ES" dirty="0">
                <a:latin typeface="Century Gothic" panose="020B0502020202020204" pitchFamily="34" charset="0"/>
              </a:rPr>
              <a:t>sentirás mejor y verás que luego brincarás más alto. Con tu brinco tan </a:t>
            </a:r>
          </a:p>
          <a:p>
            <a:r>
              <a:rPr lang="es-ES" dirty="0">
                <a:latin typeface="Century Gothic" panose="020B0502020202020204" pitchFamily="34" charset="0"/>
              </a:rPr>
              <a:t>alto, llegarás al sol.</a:t>
            </a:r>
            <a:endParaRPr lang="es-CL" dirty="0">
              <a:latin typeface="Century Gothic" panose="020B0502020202020204" pitchFamily="34" charset="0"/>
            </a:endParaRPr>
          </a:p>
          <a:p>
            <a:r>
              <a:rPr lang="es-ES" dirty="0">
                <a:latin typeface="Century Gothic" panose="020B0502020202020204" pitchFamily="34" charset="0"/>
              </a:rPr>
              <a:t>	La cabra Brunilda a Bruno mira. Su mirada es tierna y sus ojos </a:t>
            </a:r>
          </a:p>
          <a:p>
            <a:r>
              <a:rPr lang="es-ES" dirty="0">
                <a:latin typeface="Century Gothic" panose="020B0502020202020204" pitchFamily="34" charset="0"/>
              </a:rPr>
              <a:t>brillan.</a:t>
            </a:r>
            <a:endParaRPr lang="es-CL" dirty="0">
              <a:latin typeface="Century Gothic" panose="020B0502020202020204" pitchFamily="34" charset="0"/>
            </a:endParaRPr>
          </a:p>
          <a:p>
            <a:r>
              <a:rPr lang="es-ES" dirty="0">
                <a:latin typeface="Century Gothic" panose="020B0502020202020204" pitchFamily="34" charset="0"/>
              </a:rPr>
              <a:t>	¡Bravo, mi Brunilda!, Bruno la celebra y por el campo verde se </a:t>
            </a:r>
          </a:p>
          <a:p>
            <a:r>
              <a:rPr lang="es-ES" dirty="0">
                <a:latin typeface="Century Gothic" panose="020B0502020202020204" pitchFamily="34" charset="0"/>
              </a:rPr>
              <a:t>alejan, se pierden.</a:t>
            </a:r>
            <a:endParaRPr lang="es-CL" dirty="0">
              <a:latin typeface="Century Gothic" panose="020B0502020202020204" pitchFamily="34" charset="0"/>
            </a:endParaRPr>
          </a:p>
        </p:txBody>
      </p:sp>
    </p:spTree>
    <p:extLst>
      <p:ext uri="{BB962C8B-B14F-4D97-AF65-F5344CB8AC3E}">
        <p14:creationId xmlns:p14="http://schemas.microsoft.com/office/powerpoint/2010/main" val="192075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5486"/>
            <a:ext cx="7992888" cy="691586"/>
          </a:xfrm>
        </p:spPr>
        <p:txBody>
          <a:bodyPr>
            <a:normAutofit/>
          </a:bodyPr>
          <a:lstStyle/>
          <a:p>
            <a:pPr algn="just"/>
            <a:r>
              <a:rPr lang="es-CL" sz="1500" dirty="0">
                <a:latin typeface="Century Gothic" panose="020B0502020202020204" pitchFamily="34" charset="0"/>
              </a:rPr>
              <a:t>Tabla  para registrar tu progreso (Está en página imprimible , si no puedes imprimirla cópiala  en  tu cuaderno)</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582" y="987574"/>
            <a:ext cx="5208795" cy="183620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0420" y="2823778"/>
            <a:ext cx="4323160" cy="179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9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13990"/>
            <a:ext cx="6172200" cy="475562"/>
          </a:xfrm>
        </p:spPr>
        <p:txBody>
          <a:bodyPr>
            <a:normAutofit/>
          </a:bodyPr>
          <a:lstStyle/>
          <a:p>
            <a:pPr algn="l"/>
            <a:r>
              <a:rPr lang="es-CL" sz="2100" dirty="0">
                <a:latin typeface="Century Gothic" panose="020B0502020202020204" pitchFamily="34" charset="0"/>
              </a:rPr>
              <a:t>Tarea 4</a:t>
            </a:r>
          </a:p>
        </p:txBody>
      </p:sp>
      <p:sp>
        <p:nvSpPr>
          <p:cNvPr id="3" name="2 Rectángulo"/>
          <p:cNvSpPr/>
          <p:nvPr/>
        </p:nvSpPr>
        <p:spPr>
          <a:xfrm>
            <a:off x="323528" y="789552"/>
            <a:ext cx="8424936" cy="1815882"/>
          </a:xfrm>
          <a:prstGeom prst="rect">
            <a:avLst/>
          </a:prstGeom>
        </p:spPr>
        <p:txBody>
          <a:bodyPr wrap="square">
            <a:spAutoFit/>
          </a:bodyPr>
          <a:lstStyle/>
          <a:p>
            <a:r>
              <a:rPr lang="es-CL" sz="1600" dirty="0">
                <a:latin typeface="Century Gothic" panose="020B0502020202020204" pitchFamily="34" charset="0"/>
              </a:rPr>
              <a:t>Ahora harás una tarea, donde deberás concentrarte. Te presentaré algunos textos y algunas preguntas,  que te ayudarán a encontrar las </a:t>
            </a:r>
            <a:r>
              <a:rPr lang="es-CL" sz="1600" dirty="0">
                <a:solidFill>
                  <a:srgbClr val="FF0000"/>
                </a:solidFill>
                <a:latin typeface="Century Gothic" panose="020B0502020202020204" pitchFamily="34" charset="0"/>
              </a:rPr>
              <a:t>ideas principales</a:t>
            </a:r>
            <a:r>
              <a:rPr lang="es-CL" sz="1600" dirty="0">
                <a:latin typeface="Century Gothic" panose="020B0502020202020204" pitchFamily="34" charset="0"/>
              </a:rPr>
              <a:t>. Recuerda que la idea principal es decir de qué se trata un texto, </a:t>
            </a:r>
            <a:r>
              <a:rPr lang="es-CL" sz="1600" dirty="0" smtClean="0">
                <a:latin typeface="Century Gothic" panose="020B0502020202020204" pitchFamily="34" charset="0"/>
              </a:rPr>
              <a:t>una </a:t>
            </a:r>
            <a:r>
              <a:rPr lang="es-CL" sz="1600" dirty="0">
                <a:latin typeface="Century Gothic" panose="020B0502020202020204" pitchFamily="34" charset="0"/>
              </a:rPr>
              <a:t>película o una noticia y es </a:t>
            </a:r>
            <a:r>
              <a:rPr lang="es-CL" sz="1600" dirty="0">
                <a:solidFill>
                  <a:srgbClr val="FF0000"/>
                </a:solidFill>
                <a:latin typeface="Century Gothic" panose="020B0502020202020204" pitchFamily="34" charset="0"/>
              </a:rPr>
              <a:t>la idea más importante.</a:t>
            </a:r>
          </a:p>
          <a:p>
            <a:r>
              <a:rPr lang="es-CL" sz="1600" dirty="0">
                <a:latin typeface="Century Gothic" panose="020B0502020202020204" pitchFamily="34" charset="0"/>
              </a:rPr>
              <a:t>A veces la idea principal  está en </a:t>
            </a:r>
            <a:r>
              <a:rPr lang="es-CL" sz="1600" dirty="0">
                <a:solidFill>
                  <a:srgbClr val="FF0000"/>
                </a:solidFill>
                <a:latin typeface="Century Gothic" panose="020B0502020202020204" pitchFamily="34" charset="0"/>
              </a:rPr>
              <a:t>la primera oración </a:t>
            </a:r>
            <a:r>
              <a:rPr lang="es-CL" sz="1600" dirty="0">
                <a:latin typeface="Century Gothic" panose="020B0502020202020204" pitchFamily="34" charset="0"/>
              </a:rPr>
              <a:t>y a veces puede estar en la </a:t>
            </a:r>
          </a:p>
          <a:p>
            <a:r>
              <a:rPr lang="es-CL" sz="1600" dirty="0">
                <a:solidFill>
                  <a:srgbClr val="FF0000"/>
                </a:solidFill>
                <a:latin typeface="Century Gothic" panose="020B0502020202020204" pitchFamily="34" charset="0"/>
              </a:rPr>
              <a:t>última oración.</a:t>
            </a:r>
          </a:p>
          <a:p>
            <a:r>
              <a:rPr lang="es-CL" sz="1600" dirty="0">
                <a:latin typeface="Century Gothic" panose="020B0502020202020204" pitchFamily="34" charset="0"/>
              </a:rPr>
              <a:t>(Página imprimible)</a:t>
            </a:r>
          </a:p>
        </p:txBody>
      </p:sp>
    </p:spTree>
    <p:extLst>
      <p:ext uri="{BB962C8B-B14F-4D97-AF65-F5344CB8AC3E}">
        <p14:creationId xmlns:p14="http://schemas.microsoft.com/office/powerpoint/2010/main" val="104062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20138"/>
            <a:ext cx="6172200" cy="475562"/>
          </a:xfrm>
        </p:spPr>
        <p:txBody>
          <a:bodyPr>
            <a:normAutofit/>
          </a:bodyPr>
          <a:lstStyle/>
          <a:p>
            <a:pPr algn="l"/>
            <a:r>
              <a:rPr lang="es-CL" sz="2100" dirty="0">
                <a:latin typeface="Century Gothic" panose="020B0502020202020204" pitchFamily="34" charset="0"/>
              </a:rPr>
              <a:t>Tarea 5 (Matemática)</a:t>
            </a:r>
          </a:p>
        </p:txBody>
      </p:sp>
      <p:sp>
        <p:nvSpPr>
          <p:cNvPr id="3" name="2 Rectángulo"/>
          <p:cNvSpPr/>
          <p:nvPr/>
        </p:nvSpPr>
        <p:spPr>
          <a:xfrm>
            <a:off x="335998" y="540407"/>
            <a:ext cx="8628490" cy="1754326"/>
          </a:xfrm>
          <a:prstGeom prst="rect">
            <a:avLst/>
          </a:prstGeom>
        </p:spPr>
        <p:txBody>
          <a:bodyPr wrap="square">
            <a:spAutoFit/>
          </a:bodyPr>
          <a:lstStyle/>
          <a:p>
            <a:r>
              <a:rPr lang="es-CL" sz="1200" b="1" dirty="0">
                <a:latin typeface="Century Gothic" panose="020B0502020202020204" pitchFamily="34" charset="0"/>
              </a:rPr>
              <a:t>Te propongo este desafío:</a:t>
            </a:r>
            <a:endParaRPr lang="es-CL" sz="1200" dirty="0">
              <a:latin typeface="Century Gothic" panose="020B0502020202020204" pitchFamily="34" charset="0"/>
            </a:endParaRPr>
          </a:p>
          <a:p>
            <a:r>
              <a:rPr lang="es-CL" sz="1200" dirty="0">
                <a:latin typeface="Century Gothic" panose="020B0502020202020204" pitchFamily="34" charset="0"/>
              </a:rPr>
              <a:t>Prudencia se inscribió en el equipo de fútbol  de su colegio, pero el entrenador le dijo  que debía primero cumplir con una tarea. Ordenar los zapatos y las medias. Le dijo que debía  armar  un par de zapatos y un par de medias  para cada jugador. </a:t>
            </a:r>
          </a:p>
          <a:p>
            <a:r>
              <a:rPr lang="es-CL" sz="1200" dirty="0">
                <a:latin typeface="Century Gothic" panose="020B0502020202020204" pitchFamily="34" charset="0"/>
              </a:rPr>
              <a:t>Cuando Prudencia entró al cuarto donde estaban estas prendas se quiso morir, porque era un desorden </a:t>
            </a:r>
            <a:r>
              <a:rPr lang="es-CL" sz="1200" dirty="0" smtClean="0">
                <a:latin typeface="Century Gothic" panose="020B0502020202020204" pitchFamily="34" charset="0"/>
              </a:rPr>
              <a:t>                 descomunal</a:t>
            </a:r>
            <a:r>
              <a:rPr lang="es-CL" sz="1200" dirty="0">
                <a:latin typeface="Century Gothic" panose="020B0502020202020204" pitchFamily="34" charset="0"/>
              </a:rPr>
              <a:t>.</a:t>
            </a:r>
          </a:p>
          <a:p>
            <a:r>
              <a:rPr lang="es-CL" sz="1200" dirty="0">
                <a:latin typeface="Century Gothic" panose="020B0502020202020204" pitchFamily="34" charset="0"/>
              </a:rPr>
              <a:t>El </a:t>
            </a:r>
            <a:r>
              <a:rPr lang="es-CL" sz="1200" dirty="0" smtClean="0">
                <a:latin typeface="Century Gothic" panose="020B0502020202020204" pitchFamily="34" charset="0"/>
              </a:rPr>
              <a:t>entrenador </a:t>
            </a:r>
            <a:r>
              <a:rPr lang="es-CL" sz="1200" dirty="0">
                <a:latin typeface="Century Gothic" panose="020B0502020202020204" pitchFamily="34" charset="0"/>
              </a:rPr>
              <a:t>le </a:t>
            </a:r>
            <a:r>
              <a:rPr lang="es-CL" sz="1200" dirty="0" smtClean="0">
                <a:latin typeface="Century Gothic" panose="020B0502020202020204" pitchFamily="34" charset="0"/>
              </a:rPr>
              <a:t>dijo: “tienes </a:t>
            </a:r>
            <a:r>
              <a:rPr lang="es-CL" sz="1200" dirty="0">
                <a:latin typeface="Century Gothic" panose="020B0502020202020204" pitchFamily="34" charset="0"/>
              </a:rPr>
              <a:t>que tener claro que: son 11 jugadores,  7 calzan  35 y el  resto calza  33 y 34, no sé </a:t>
            </a:r>
          </a:p>
          <a:p>
            <a:r>
              <a:rPr lang="es-CL" sz="1200" dirty="0">
                <a:latin typeface="Century Gothic" panose="020B0502020202020204" pitchFamily="34" charset="0"/>
              </a:rPr>
              <a:t>cuánto calzas tú. Debes dejar a cada jugador con un par de zapatos y un par de </a:t>
            </a:r>
            <a:r>
              <a:rPr lang="es-CL" sz="1200" dirty="0" smtClean="0">
                <a:latin typeface="Century Gothic" panose="020B0502020202020204" pitchFamily="34" charset="0"/>
              </a:rPr>
              <a:t>medias</a:t>
            </a:r>
            <a:r>
              <a:rPr lang="es-CL" sz="1200" dirty="0">
                <a:latin typeface="Century Gothic" panose="020B0502020202020204" pitchFamily="34" charset="0"/>
              </a:rPr>
              <a:t>. Debes dejar en esta </a:t>
            </a:r>
          </a:p>
          <a:p>
            <a:r>
              <a:rPr lang="es-CL" sz="1200" dirty="0">
                <a:latin typeface="Century Gothic" panose="020B0502020202020204" pitchFamily="34" charset="0"/>
              </a:rPr>
              <a:t>caja los zapatos y medias que sobren ordenados en pares y completa esta </a:t>
            </a:r>
            <a:r>
              <a:rPr lang="es-CL" sz="1200" dirty="0" smtClean="0">
                <a:latin typeface="Century Gothic" panose="020B0502020202020204" pitchFamily="34" charset="0"/>
              </a:rPr>
              <a:t>hoja”…</a:t>
            </a:r>
            <a:endParaRPr lang="es-CL" sz="1200" dirty="0">
              <a:latin typeface="Century Gothic" panose="020B0502020202020204" pitchFamily="34" charset="0"/>
            </a:endParaRPr>
          </a:p>
        </p:txBody>
      </p:sp>
      <p:sp>
        <p:nvSpPr>
          <p:cNvPr id="13" name="12 Rectángulo"/>
          <p:cNvSpPr/>
          <p:nvPr/>
        </p:nvSpPr>
        <p:spPr>
          <a:xfrm>
            <a:off x="308598" y="2303493"/>
            <a:ext cx="3471314" cy="1200329"/>
          </a:xfrm>
          <a:prstGeom prst="rect">
            <a:avLst/>
          </a:prstGeom>
        </p:spPr>
        <p:txBody>
          <a:bodyPr wrap="square">
            <a:spAutoFit/>
          </a:bodyPr>
          <a:lstStyle/>
          <a:p>
            <a:r>
              <a:rPr lang="es-CL" sz="1200" b="1" dirty="0">
                <a:latin typeface="Century Gothic" panose="020B0502020202020204" pitchFamily="34" charset="0"/>
              </a:rPr>
              <a:t>Con esto se encontró Prudencia:</a:t>
            </a:r>
          </a:p>
          <a:p>
            <a:r>
              <a:rPr lang="es-CL" sz="1200" dirty="0">
                <a:latin typeface="Century Gothic" panose="020B0502020202020204" pitchFamily="34" charset="0"/>
              </a:rPr>
              <a:t>24 pares de medias</a:t>
            </a:r>
          </a:p>
          <a:p>
            <a:r>
              <a:rPr lang="es-CL" sz="1200" dirty="0">
                <a:latin typeface="Century Gothic" panose="020B0502020202020204" pitchFamily="34" charset="0"/>
              </a:rPr>
              <a:t>10 pares de zapatos N° 35</a:t>
            </a:r>
          </a:p>
          <a:p>
            <a:r>
              <a:rPr lang="es-CL" sz="1200" dirty="0">
                <a:latin typeface="Century Gothic" panose="020B0502020202020204" pitchFamily="34" charset="0"/>
              </a:rPr>
              <a:t>2 pares N° 34</a:t>
            </a:r>
          </a:p>
          <a:p>
            <a:r>
              <a:rPr lang="es-CL" sz="1200" dirty="0">
                <a:latin typeface="Century Gothic" panose="020B0502020202020204" pitchFamily="34" charset="0"/>
              </a:rPr>
              <a:t>1 par N° 33</a:t>
            </a:r>
          </a:p>
          <a:p>
            <a:r>
              <a:rPr lang="es-CL" sz="1200" dirty="0">
                <a:latin typeface="Century Gothic" panose="020B0502020202020204" pitchFamily="34" charset="0"/>
              </a:rPr>
              <a:t>1 par  N° 32</a:t>
            </a:r>
          </a:p>
        </p:txBody>
      </p:sp>
      <p:sp>
        <p:nvSpPr>
          <p:cNvPr id="14" name="Cuadro de texto 2"/>
          <p:cNvSpPr txBox="1">
            <a:spLocks noChangeArrowheads="1"/>
          </p:cNvSpPr>
          <p:nvPr/>
        </p:nvSpPr>
        <p:spPr bwMode="auto">
          <a:xfrm>
            <a:off x="5364090" y="2435509"/>
            <a:ext cx="3280523" cy="2487853"/>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s-CL" sz="1200" b="1" dirty="0">
                <a:latin typeface="Century Gothic" panose="020B0502020202020204" pitchFamily="34" charset="0"/>
                <a:ea typeface="Calibri"/>
                <a:cs typeface="Times New Roman"/>
              </a:rPr>
              <a:t>REGISTRO DEL TRABAJO A ENTREGAR</a:t>
            </a:r>
          </a:p>
          <a:p>
            <a:pPr>
              <a:lnSpc>
                <a:spcPct val="115000"/>
              </a:lnSpc>
              <a:spcAft>
                <a:spcPts val="750"/>
              </a:spcAft>
            </a:pPr>
            <a:r>
              <a:rPr lang="es-CL" sz="1200" dirty="0">
                <a:latin typeface="Century Gothic" panose="020B0502020202020204" pitchFamily="34" charset="0"/>
                <a:ea typeface="Calibri"/>
                <a:cs typeface="Times New Roman"/>
              </a:rPr>
              <a:t>Sobran ______ pares de zapatos N° 35</a:t>
            </a:r>
          </a:p>
          <a:p>
            <a:pPr>
              <a:lnSpc>
                <a:spcPct val="115000"/>
              </a:lnSpc>
              <a:spcAft>
                <a:spcPts val="750"/>
              </a:spcAft>
            </a:pPr>
            <a:r>
              <a:rPr lang="es-CL" sz="1200" dirty="0">
                <a:latin typeface="Century Gothic" panose="020B0502020202020204" pitchFamily="34" charset="0"/>
                <a:ea typeface="Calibri"/>
                <a:cs typeface="Times New Roman"/>
              </a:rPr>
              <a:t>Sobran ______pares de zapatos N°34</a:t>
            </a:r>
          </a:p>
          <a:p>
            <a:pPr>
              <a:lnSpc>
                <a:spcPct val="115000"/>
              </a:lnSpc>
              <a:spcAft>
                <a:spcPts val="750"/>
              </a:spcAft>
            </a:pPr>
            <a:r>
              <a:rPr lang="es-CL" sz="1200" dirty="0">
                <a:latin typeface="Century Gothic" panose="020B0502020202020204" pitchFamily="34" charset="0"/>
                <a:ea typeface="Calibri"/>
                <a:cs typeface="Times New Roman"/>
              </a:rPr>
              <a:t>Sobran ______ pares de zapatos N° 33</a:t>
            </a:r>
          </a:p>
          <a:p>
            <a:pPr>
              <a:lnSpc>
                <a:spcPct val="115000"/>
              </a:lnSpc>
              <a:spcAft>
                <a:spcPts val="750"/>
              </a:spcAft>
            </a:pPr>
            <a:r>
              <a:rPr lang="es-CL" sz="1200" dirty="0">
                <a:latin typeface="Century Gothic" panose="020B0502020202020204" pitchFamily="34" charset="0"/>
                <a:ea typeface="Calibri"/>
                <a:cs typeface="Times New Roman"/>
              </a:rPr>
              <a:t>Sobran _______pares de zapatos N° 32</a:t>
            </a:r>
          </a:p>
          <a:p>
            <a:pPr>
              <a:lnSpc>
                <a:spcPct val="115000"/>
              </a:lnSpc>
              <a:spcAft>
                <a:spcPts val="750"/>
              </a:spcAft>
            </a:pPr>
            <a:r>
              <a:rPr lang="es-CL" sz="1200" dirty="0">
                <a:latin typeface="Century Gothic" panose="020B0502020202020204" pitchFamily="34" charset="0"/>
                <a:ea typeface="Calibri"/>
                <a:cs typeface="Times New Roman"/>
              </a:rPr>
              <a:t>Sobran________ pares de medias.</a:t>
            </a:r>
          </a:p>
          <a:p>
            <a:pPr>
              <a:lnSpc>
                <a:spcPct val="115000"/>
              </a:lnSpc>
              <a:spcAft>
                <a:spcPts val="750"/>
              </a:spcAft>
            </a:pPr>
            <a:r>
              <a:rPr lang="es-CL" sz="1200" dirty="0">
                <a:latin typeface="Century Gothic" panose="020B0502020202020204" pitchFamily="34" charset="0"/>
                <a:ea typeface="Calibri"/>
                <a:cs typeface="Times New Roman"/>
              </a:rPr>
              <a:t>¿Cuánto calza prudencia</a:t>
            </a:r>
            <a:r>
              <a:rPr lang="es-CL" sz="1200" dirty="0" smtClean="0">
                <a:latin typeface="Century Gothic" panose="020B0502020202020204" pitchFamily="34" charset="0"/>
                <a:ea typeface="Calibri"/>
                <a:cs typeface="Times New Roman"/>
              </a:rPr>
              <a:t>?</a:t>
            </a:r>
          </a:p>
          <a:p>
            <a:pPr>
              <a:lnSpc>
                <a:spcPct val="115000"/>
              </a:lnSpc>
              <a:spcAft>
                <a:spcPts val="750"/>
              </a:spcAft>
            </a:pPr>
            <a:r>
              <a:rPr lang="es-CL" sz="1200" dirty="0" smtClean="0">
                <a:latin typeface="Century Gothic" panose="020B0502020202020204" pitchFamily="34" charset="0"/>
                <a:ea typeface="Calibri"/>
                <a:cs typeface="Times New Roman"/>
              </a:rPr>
              <a:t>……………………………………</a:t>
            </a:r>
            <a:endParaRPr lang="es-CL" sz="1200" dirty="0">
              <a:latin typeface="Century Gothic" panose="020B0502020202020204" pitchFamily="34" charset="0"/>
              <a:ea typeface="Calibri"/>
              <a:cs typeface="Times New Roman"/>
            </a:endParaRPr>
          </a:p>
          <a:p>
            <a:pPr>
              <a:lnSpc>
                <a:spcPct val="115000"/>
              </a:lnSpc>
              <a:spcAft>
                <a:spcPts val="750"/>
              </a:spcAft>
            </a:pPr>
            <a:endParaRPr lang="es-CL" sz="1200" dirty="0">
              <a:latin typeface="Century Gothic" panose="020B0502020202020204" pitchFamily="34" charset="0"/>
              <a:ea typeface="Calibri"/>
              <a:cs typeface="Times New Roman"/>
            </a:endParaRPr>
          </a:p>
          <a:p>
            <a:pPr>
              <a:lnSpc>
                <a:spcPct val="115000"/>
              </a:lnSpc>
              <a:spcAft>
                <a:spcPts val="750"/>
              </a:spcAft>
            </a:pPr>
            <a:r>
              <a:rPr lang="es-CL" sz="1200" dirty="0">
                <a:latin typeface="Century Gothic" panose="020B0502020202020204" pitchFamily="34" charset="0"/>
                <a:ea typeface="Calibri"/>
                <a:cs typeface="Times New Roman"/>
              </a:rPr>
              <a:t> </a:t>
            </a:r>
          </a:p>
        </p:txBody>
      </p:sp>
      <p:sp>
        <p:nvSpPr>
          <p:cNvPr id="15" name="14 Rectángulo"/>
          <p:cNvSpPr/>
          <p:nvPr/>
        </p:nvSpPr>
        <p:spPr>
          <a:xfrm>
            <a:off x="179513" y="3772096"/>
            <a:ext cx="4824536" cy="646331"/>
          </a:xfrm>
          <a:prstGeom prst="rect">
            <a:avLst/>
          </a:prstGeom>
        </p:spPr>
        <p:txBody>
          <a:bodyPr wrap="square">
            <a:spAutoFit/>
          </a:bodyPr>
          <a:lstStyle/>
          <a:p>
            <a:r>
              <a:rPr lang="es-CL" sz="1200" b="1" dirty="0">
                <a:latin typeface="Century Gothic" panose="020B0502020202020204" pitchFamily="34" charset="0"/>
              </a:rPr>
              <a:t>Pobre Prudencia. No sabe qué hacer, por favor ayúdala. En tu cuaderno puedes hacer las operaciones que necesites hacer. Puedes ayudarte con dibujos.</a:t>
            </a:r>
            <a:endParaRPr lang="es-CL" sz="1200" dirty="0">
              <a:latin typeface="Century Gothic" panose="020B0502020202020204" pitchFamily="34" charset="0"/>
            </a:endParaRPr>
          </a:p>
        </p:txBody>
      </p:sp>
    </p:spTree>
    <p:extLst>
      <p:ext uri="{BB962C8B-B14F-4D97-AF65-F5344CB8AC3E}">
        <p14:creationId xmlns:p14="http://schemas.microsoft.com/office/powerpoint/2010/main" val="1507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7330" y="604892"/>
            <a:ext cx="8401133" cy="1815882"/>
          </a:xfrm>
          <a:prstGeom prst="rect">
            <a:avLst/>
          </a:prstGeom>
        </p:spPr>
        <p:txBody>
          <a:bodyPr wrap="square">
            <a:spAutoFit/>
          </a:bodyPr>
          <a:lstStyle/>
          <a:p>
            <a:r>
              <a:rPr lang="es-CL" sz="1600" dirty="0">
                <a:latin typeface="Century Gothic" panose="020B0502020202020204" pitchFamily="34" charset="0"/>
              </a:rPr>
              <a:t>Te invito a escuchar el cuento “Si usted no lo hace otro lo hará” . Escúchalo en el </a:t>
            </a:r>
          </a:p>
          <a:p>
            <a:r>
              <a:rPr lang="es-CL" sz="1600" dirty="0">
                <a:latin typeface="Century Gothic" panose="020B0502020202020204" pitchFamily="34" charset="0"/>
              </a:rPr>
              <a:t>audio enviado. Luego realiza estas actividades:</a:t>
            </a:r>
          </a:p>
          <a:p>
            <a:pPr marL="214313" indent="-214313">
              <a:buFont typeface="Arial" pitchFamily="34" charset="0"/>
              <a:buChar char="•"/>
            </a:pPr>
            <a:r>
              <a:rPr lang="es-CL" sz="1600" dirty="0">
                <a:latin typeface="Century Gothic" panose="020B0502020202020204" pitchFamily="34" charset="0"/>
              </a:rPr>
              <a:t>Cuéntale el cuento a alguien de tu familia.</a:t>
            </a:r>
          </a:p>
          <a:p>
            <a:pPr marL="214313" indent="-214313">
              <a:buFont typeface="Arial" pitchFamily="34" charset="0"/>
              <a:buChar char="•"/>
            </a:pPr>
            <a:r>
              <a:rPr lang="es-CL" sz="1600" dirty="0">
                <a:latin typeface="Century Gothic" panose="020B0502020202020204" pitchFamily="34" charset="0"/>
              </a:rPr>
              <a:t>Dibuja en tu cuaderno lo que más te </a:t>
            </a:r>
            <a:r>
              <a:rPr lang="es-CL" sz="1600" dirty="0" smtClean="0">
                <a:latin typeface="Century Gothic" panose="020B0502020202020204" pitchFamily="34" charset="0"/>
              </a:rPr>
              <a:t>gustó </a:t>
            </a:r>
            <a:r>
              <a:rPr lang="es-CL" sz="1600" dirty="0">
                <a:latin typeface="Century Gothic" panose="020B0502020202020204" pitchFamily="34" charset="0"/>
              </a:rPr>
              <a:t>y escribe por qué te gustó.</a:t>
            </a:r>
          </a:p>
          <a:p>
            <a:pPr marL="214313" indent="-214313">
              <a:buFont typeface="Arial" pitchFamily="34" charset="0"/>
              <a:buChar char="•"/>
            </a:pPr>
            <a:r>
              <a:rPr lang="es-CL" sz="1600" dirty="0">
                <a:latin typeface="Century Gothic" panose="020B0502020202020204" pitchFamily="34" charset="0"/>
              </a:rPr>
              <a:t>¿Qué consejo le darías al viejo </a:t>
            </a:r>
            <a:r>
              <a:rPr lang="es-CL" sz="1600" dirty="0" smtClean="0">
                <a:latin typeface="Century Gothic" panose="020B0502020202020204" pitchFamily="34" charset="0"/>
              </a:rPr>
              <a:t>aldeano para </a:t>
            </a:r>
            <a:r>
              <a:rPr lang="es-CL" sz="1600" dirty="0">
                <a:latin typeface="Century Gothic" panose="020B0502020202020204" pitchFamily="34" charset="0"/>
              </a:rPr>
              <a:t>que pueda comunicarse de </a:t>
            </a:r>
          </a:p>
          <a:p>
            <a:r>
              <a:rPr lang="es-CL" sz="1600" dirty="0">
                <a:latin typeface="Century Gothic" panose="020B0502020202020204" pitchFamily="34" charset="0"/>
              </a:rPr>
              <a:t>mejor manera con las personas?  Escríbele una carta. Recuerda la estructura de la carta y escribe con linda letra.</a:t>
            </a:r>
          </a:p>
        </p:txBody>
      </p:sp>
      <p:sp>
        <p:nvSpPr>
          <p:cNvPr id="2" name="1 Título"/>
          <p:cNvSpPr>
            <a:spLocks noGrp="1"/>
          </p:cNvSpPr>
          <p:nvPr>
            <p:ph type="title"/>
          </p:nvPr>
        </p:nvSpPr>
        <p:spPr>
          <a:xfrm>
            <a:off x="323528" y="220395"/>
            <a:ext cx="6172200" cy="367550"/>
          </a:xfrm>
        </p:spPr>
        <p:txBody>
          <a:bodyPr>
            <a:normAutofit/>
          </a:bodyPr>
          <a:lstStyle/>
          <a:p>
            <a:pPr algn="l"/>
            <a:r>
              <a:rPr lang="es-CL" sz="1600" dirty="0">
                <a:latin typeface="Century Gothic" panose="020B0502020202020204" pitchFamily="34" charset="0"/>
              </a:rPr>
              <a:t>Tarea 6 (Lenguaje)</a:t>
            </a:r>
          </a:p>
        </p:txBody>
      </p:sp>
      <p:sp>
        <p:nvSpPr>
          <p:cNvPr id="4" name="Cuadro de texto 2"/>
          <p:cNvSpPr txBox="1">
            <a:spLocks noChangeArrowheads="1"/>
          </p:cNvSpPr>
          <p:nvPr/>
        </p:nvSpPr>
        <p:spPr bwMode="auto">
          <a:xfrm>
            <a:off x="609426" y="2420774"/>
            <a:ext cx="4849521" cy="233524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gn="r">
              <a:lnSpc>
                <a:spcPct val="115000"/>
              </a:lnSpc>
              <a:spcAft>
                <a:spcPts val="750"/>
              </a:spcAft>
            </a:pPr>
            <a:r>
              <a:rPr lang="es-CL" sz="1200" dirty="0" smtClean="0">
                <a:latin typeface="Century Gothic" panose="020B0502020202020204" pitchFamily="34" charset="0"/>
                <a:ea typeface="Calibri"/>
                <a:cs typeface="Times New Roman"/>
              </a:rPr>
              <a:t>(Fecha </a:t>
            </a:r>
            <a:r>
              <a:rPr lang="es-CL" sz="1200" dirty="0">
                <a:latin typeface="Century Gothic" panose="020B0502020202020204" pitchFamily="34" charset="0"/>
                <a:ea typeface="Calibri"/>
                <a:cs typeface="Times New Roman"/>
              </a:rPr>
              <a:t>y </a:t>
            </a:r>
            <a:r>
              <a:rPr lang="es-CL" sz="1200" dirty="0" smtClean="0">
                <a:latin typeface="Century Gothic" panose="020B0502020202020204" pitchFamily="34" charset="0"/>
                <a:ea typeface="Calibri"/>
                <a:cs typeface="Times New Roman"/>
              </a:rPr>
              <a:t>lugar)</a:t>
            </a:r>
            <a:endParaRPr lang="es-CL" sz="1200" dirty="0">
              <a:latin typeface="Century Gothic" panose="020B0502020202020204" pitchFamily="34" charset="0"/>
              <a:ea typeface="Calibri"/>
              <a:cs typeface="Times New Roman"/>
            </a:endParaRPr>
          </a:p>
          <a:p>
            <a:pPr algn="just">
              <a:lnSpc>
                <a:spcPct val="115000"/>
              </a:lnSpc>
              <a:spcAft>
                <a:spcPts val="750"/>
              </a:spcAft>
            </a:pPr>
            <a:r>
              <a:rPr lang="es-CL" sz="1200" dirty="0">
                <a:latin typeface="Century Gothic" panose="020B0502020202020204" pitchFamily="34" charset="0"/>
                <a:ea typeface="Calibri"/>
                <a:cs typeface="Times New Roman"/>
              </a:rPr>
              <a:t>Estimado aldeano: (saludo)</a:t>
            </a:r>
          </a:p>
          <a:p>
            <a:pPr algn="just">
              <a:lnSpc>
                <a:spcPct val="115000"/>
              </a:lnSpc>
              <a:spcAft>
                <a:spcPts val="750"/>
              </a:spcAft>
            </a:pPr>
            <a:r>
              <a:rPr lang="es-CL" sz="1200" dirty="0" smtClean="0">
                <a:latin typeface="Century Gothic" panose="020B0502020202020204" pitchFamily="34" charset="0"/>
                <a:ea typeface="Calibri"/>
                <a:cs typeface="Times New Roman"/>
              </a:rPr>
              <a:t>__________________________________________________________________________________________________________________________</a:t>
            </a:r>
          </a:p>
          <a:p>
            <a:pPr algn="just">
              <a:lnSpc>
                <a:spcPct val="115000"/>
              </a:lnSpc>
              <a:spcAft>
                <a:spcPts val="750"/>
              </a:spcAft>
            </a:pPr>
            <a:r>
              <a:rPr lang="es-CL" sz="1200" dirty="0" smtClean="0">
                <a:latin typeface="Century Gothic" panose="020B0502020202020204" pitchFamily="34" charset="0"/>
                <a:ea typeface="Calibri"/>
                <a:cs typeface="Times New Roman"/>
              </a:rPr>
              <a:t>_____________________________________________________________</a:t>
            </a:r>
            <a:endParaRPr lang="es-CL" sz="1200" dirty="0">
              <a:latin typeface="Century Gothic" panose="020B0502020202020204" pitchFamily="34" charset="0"/>
              <a:ea typeface="Calibri"/>
              <a:cs typeface="Times New Roman"/>
            </a:endParaRPr>
          </a:p>
          <a:p>
            <a:pPr algn="just">
              <a:lnSpc>
                <a:spcPct val="115000"/>
              </a:lnSpc>
              <a:spcAft>
                <a:spcPts val="750"/>
              </a:spcAft>
            </a:pPr>
            <a:r>
              <a:rPr lang="es-CL" sz="1200" dirty="0" smtClean="0">
                <a:latin typeface="Century Gothic" panose="020B0502020202020204" pitchFamily="34" charset="0"/>
                <a:ea typeface="Calibri"/>
                <a:cs typeface="Times New Roman"/>
              </a:rPr>
              <a:t>_____________</a:t>
            </a:r>
          </a:p>
          <a:p>
            <a:pPr algn="just">
              <a:lnSpc>
                <a:spcPct val="115000"/>
              </a:lnSpc>
              <a:spcAft>
                <a:spcPts val="750"/>
              </a:spcAft>
            </a:pPr>
            <a:r>
              <a:rPr lang="es-CL" sz="1200" dirty="0" smtClean="0">
                <a:latin typeface="Century Gothic" panose="020B0502020202020204" pitchFamily="34" charset="0"/>
                <a:ea typeface="Calibri"/>
                <a:cs typeface="Times New Roman"/>
              </a:rPr>
              <a:t>(Despedida)                                                             ______________</a:t>
            </a:r>
            <a:endParaRPr lang="es-CL" sz="1200" dirty="0">
              <a:latin typeface="Century Gothic" panose="020B0502020202020204" pitchFamily="34" charset="0"/>
              <a:ea typeface="Calibri"/>
              <a:cs typeface="Times New Roman"/>
            </a:endParaRPr>
          </a:p>
          <a:p>
            <a:pPr algn="r">
              <a:lnSpc>
                <a:spcPct val="115000"/>
              </a:lnSpc>
              <a:spcAft>
                <a:spcPts val="750"/>
              </a:spcAft>
            </a:pPr>
            <a:r>
              <a:rPr lang="es-CL" sz="1200" dirty="0" smtClean="0">
                <a:latin typeface="Century Gothic" panose="020B0502020202020204" pitchFamily="34" charset="0"/>
                <a:ea typeface="Calibri"/>
                <a:cs typeface="Times New Roman"/>
              </a:rPr>
              <a:t>(Firma)</a:t>
            </a:r>
            <a:endParaRPr lang="es-CL" sz="1200" dirty="0">
              <a:latin typeface="Century Gothic" panose="020B0502020202020204" pitchFamily="34" charset="0"/>
              <a:ea typeface="Calibri"/>
              <a:cs typeface="Times New Roman"/>
            </a:endParaRPr>
          </a:p>
          <a:p>
            <a:pPr algn="just">
              <a:lnSpc>
                <a:spcPct val="115000"/>
              </a:lnSpc>
              <a:spcAft>
                <a:spcPts val="750"/>
              </a:spcAft>
            </a:pPr>
            <a:r>
              <a:rPr lang="es-CL" sz="1600" dirty="0">
                <a:latin typeface="Century Gothic" panose="020B0502020202020204" pitchFamily="34" charset="0"/>
                <a:ea typeface="Calibri"/>
                <a:cs typeface="Times New Roman"/>
              </a:rPr>
              <a:t> </a:t>
            </a:r>
          </a:p>
        </p:txBody>
      </p:sp>
      <p:sp>
        <p:nvSpPr>
          <p:cNvPr id="6" name="5 Cerrar llave"/>
          <p:cNvSpPr/>
          <p:nvPr/>
        </p:nvSpPr>
        <p:spPr>
          <a:xfrm>
            <a:off x="5461081" y="2895786"/>
            <a:ext cx="353057"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1600">
              <a:latin typeface="Century Gothic" panose="020B0502020202020204" pitchFamily="34" charset="0"/>
            </a:endParaRPr>
          </a:p>
        </p:txBody>
      </p:sp>
      <p:sp>
        <p:nvSpPr>
          <p:cNvPr id="7" name="6 CuadroTexto"/>
          <p:cNvSpPr txBox="1"/>
          <p:nvPr/>
        </p:nvSpPr>
        <p:spPr>
          <a:xfrm>
            <a:off x="5814138" y="3003798"/>
            <a:ext cx="2286254" cy="1077218"/>
          </a:xfrm>
          <a:prstGeom prst="rect">
            <a:avLst/>
          </a:prstGeom>
          <a:noFill/>
        </p:spPr>
        <p:txBody>
          <a:bodyPr wrap="square" rtlCol="0">
            <a:spAutoFit/>
          </a:bodyPr>
          <a:lstStyle/>
          <a:p>
            <a:r>
              <a:rPr lang="es-CL" sz="1600" dirty="0">
                <a:latin typeface="Century Gothic" panose="020B0502020202020204" pitchFamily="34" charset="0"/>
              </a:rPr>
              <a:t>Cuerpo de la carta: Aquí debes escribir </a:t>
            </a:r>
          </a:p>
          <a:p>
            <a:r>
              <a:rPr lang="es-CL" sz="1600" dirty="0">
                <a:latin typeface="Century Gothic" panose="020B0502020202020204" pitchFamily="34" charset="0"/>
              </a:rPr>
              <a:t>lo que le aconsejas </a:t>
            </a:r>
          </a:p>
          <a:p>
            <a:r>
              <a:rPr lang="es-CL" sz="1600" dirty="0">
                <a:latin typeface="Century Gothic" panose="020B0502020202020204" pitchFamily="34" charset="0"/>
              </a:rPr>
              <a:t>al aldeano,</a:t>
            </a:r>
          </a:p>
        </p:txBody>
      </p:sp>
    </p:spTree>
    <p:extLst>
      <p:ext uri="{BB962C8B-B14F-4D97-AF65-F5344CB8AC3E}">
        <p14:creationId xmlns:p14="http://schemas.microsoft.com/office/powerpoint/2010/main" val="377929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4263"/>
            <a:ext cx="6172200" cy="421556"/>
          </a:xfrm>
        </p:spPr>
        <p:txBody>
          <a:bodyPr>
            <a:normAutofit/>
          </a:bodyPr>
          <a:lstStyle/>
          <a:p>
            <a:pPr algn="l"/>
            <a:r>
              <a:rPr lang="es-CL" sz="1800" dirty="0">
                <a:latin typeface="Century Gothic" panose="020B0502020202020204" pitchFamily="34" charset="0"/>
              </a:rPr>
              <a:t>Tarea 7</a:t>
            </a:r>
          </a:p>
        </p:txBody>
      </p:sp>
      <p:sp>
        <p:nvSpPr>
          <p:cNvPr id="3" name="2 Rectángulo"/>
          <p:cNvSpPr/>
          <p:nvPr/>
        </p:nvSpPr>
        <p:spPr>
          <a:xfrm>
            <a:off x="304042" y="712603"/>
            <a:ext cx="8444421" cy="923330"/>
          </a:xfrm>
          <a:prstGeom prst="rect">
            <a:avLst/>
          </a:prstGeom>
        </p:spPr>
        <p:txBody>
          <a:bodyPr wrap="square">
            <a:spAutoFit/>
          </a:bodyPr>
          <a:lstStyle/>
          <a:p>
            <a:r>
              <a:rPr lang="es-CL" sz="1350" dirty="0">
                <a:latin typeface="Century Gothic" panose="020B0502020202020204" pitchFamily="34" charset="0"/>
              </a:rPr>
              <a:t>¿</a:t>
            </a:r>
            <a:r>
              <a:rPr lang="es-CL" sz="1350" dirty="0" smtClean="0">
                <a:latin typeface="Century Gothic" panose="020B0502020202020204" pitchFamily="34" charset="0"/>
              </a:rPr>
              <a:t>Recuerdas </a:t>
            </a:r>
            <a:r>
              <a:rPr lang="es-CL" sz="1350" dirty="0">
                <a:latin typeface="Century Gothic" panose="020B0502020202020204" pitchFamily="34" charset="0"/>
              </a:rPr>
              <a:t>a </a:t>
            </a:r>
            <a:r>
              <a:rPr lang="es-CL" sz="1350" dirty="0" smtClean="0">
                <a:latin typeface="Century Gothic" panose="020B0502020202020204" pitchFamily="34" charset="0"/>
              </a:rPr>
              <a:t>Prudencia?. </a:t>
            </a:r>
            <a:r>
              <a:rPr lang="es-CL" sz="1350" dirty="0">
                <a:latin typeface="Century Gothic" panose="020B0502020202020204" pitchFamily="34" charset="0"/>
              </a:rPr>
              <a:t>Te invito a jugar al teatro de títeres. Dile a alguien de tu familia que te </a:t>
            </a:r>
          </a:p>
          <a:p>
            <a:r>
              <a:rPr lang="es-CL" sz="1350" dirty="0">
                <a:latin typeface="Century Gothic" panose="020B0502020202020204" pitchFamily="34" charset="0"/>
              </a:rPr>
              <a:t>ayude.</a:t>
            </a:r>
          </a:p>
          <a:p>
            <a:r>
              <a:rPr lang="es-CL" sz="1350" dirty="0">
                <a:latin typeface="Century Gothic" panose="020B0502020202020204" pitchFamily="34" charset="0"/>
              </a:rPr>
              <a:t>Primero elige a dos personajes del cuento. Puedes hacer los títeres con calcetines, cambuchos de papel o simplemente con palitos de helado y hojas de block. Aquí te muestro algunas ideas.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116" y="1843682"/>
            <a:ext cx="1080120" cy="153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123" y="1843683"/>
            <a:ext cx="1960583" cy="110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978" y="1843683"/>
            <a:ext cx="1799450" cy="116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7544" y="3543859"/>
            <a:ext cx="8136904" cy="1131079"/>
          </a:xfrm>
          <a:prstGeom prst="rect">
            <a:avLst/>
          </a:prstGeom>
        </p:spPr>
        <p:txBody>
          <a:bodyPr wrap="square">
            <a:spAutoFit/>
          </a:bodyPr>
          <a:lstStyle/>
          <a:p>
            <a:r>
              <a:rPr lang="es-CL" sz="1350" dirty="0">
                <a:latin typeface="Century Gothic" panose="020B0502020202020204" pitchFamily="34" charset="0"/>
              </a:rPr>
              <a:t>Si tienes otra idea… ¡Bienvenida!</a:t>
            </a:r>
          </a:p>
          <a:p>
            <a:r>
              <a:rPr lang="es-CL" sz="1350" dirty="0">
                <a:latin typeface="Century Gothic" panose="020B0502020202020204" pitchFamily="34" charset="0"/>
              </a:rPr>
              <a:t>Escribe un diálogo entre los personajes, puedes sacarlo del mismo cuento de Prudencia  o bien los puedes crear tú.</a:t>
            </a:r>
          </a:p>
          <a:p>
            <a:r>
              <a:rPr lang="es-CL" sz="1350" dirty="0">
                <a:latin typeface="Century Gothic" panose="020B0502020202020204" pitchFamily="34" charset="0"/>
              </a:rPr>
              <a:t>¡Listo! Ahora invita a toda tu familia a la función de títeres.</a:t>
            </a:r>
          </a:p>
          <a:p>
            <a:r>
              <a:rPr lang="es-CL" sz="1350" dirty="0">
                <a:latin typeface="Century Gothic" panose="020B0502020202020204" pitchFamily="34" charset="0"/>
              </a:rPr>
              <a:t>Pide a alguien que grabe la obra de títeres y se la envías a tu profesora.</a:t>
            </a:r>
          </a:p>
        </p:txBody>
      </p:sp>
    </p:spTree>
    <p:extLst>
      <p:ext uri="{BB962C8B-B14F-4D97-AF65-F5344CB8AC3E}">
        <p14:creationId xmlns:p14="http://schemas.microsoft.com/office/powerpoint/2010/main" val="16043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95486"/>
            <a:ext cx="5832648" cy="507831"/>
          </a:xfrm>
          <a:prstGeom prst="rect">
            <a:avLst/>
          </a:prstGeom>
        </p:spPr>
        <p:txBody>
          <a:bodyPr wrap="square">
            <a:spAutoFit/>
          </a:bodyPr>
          <a:lstStyle/>
          <a:p>
            <a:r>
              <a:rPr lang="es-CL" sz="1350" b="1" dirty="0">
                <a:latin typeface="Century Gothic" panose="020B0502020202020204" pitchFamily="34" charset="0"/>
              </a:rPr>
              <a:t>Instrucciones para la autoevaluación</a:t>
            </a:r>
            <a:endParaRPr lang="es-CL" sz="1350" dirty="0">
              <a:latin typeface="Century Gothic" panose="020B0502020202020204" pitchFamily="34" charset="0"/>
            </a:endParaRPr>
          </a:p>
          <a:p>
            <a:r>
              <a:rPr lang="es-CL" sz="1350" b="1" dirty="0">
                <a:latin typeface="Century Gothic" panose="020B0502020202020204" pitchFamily="34" charset="0"/>
              </a:rPr>
              <a:t>Para autoevaluarte considera  los siguientes simbolismos</a:t>
            </a:r>
            <a:endParaRPr lang="es-CL" sz="1350" dirty="0">
              <a:latin typeface="Century Gothic" panose="020B0502020202020204" pitchFamily="34"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310583313"/>
              </p:ext>
            </p:extLst>
          </p:nvPr>
        </p:nvGraphicFramePr>
        <p:xfrm>
          <a:off x="1552575" y="1014413"/>
          <a:ext cx="5616575" cy="3113087"/>
        </p:xfrm>
        <a:graphic>
          <a:graphicData uri="http://schemas.openxmlformats.org/presentationml/2006/ole">
            <mc:AlternateContent xmlns:mc="http://schemas.openxmlformats.org/markup-compatibility/2006">
              <mc:Choice xmlns:v="urn:schemas-microsoft-com:vml" Requires="v">
                <p:oleObj spid="_x0000_s1059" name="Documento" r:id="rId3" imgW="5753100" imgH="3187700" progId="Word.Document.12">
                  <p:embed/>
                </p:oleObj>
              </mc:Choice>
              <mc:Fallback>
                <p:oleObj name="Documento" r:id="rId3" imgW="5753100" imgH="3187700" progId="Word.Document.12">
                  <p:embed/>
                  <p:pic>
                    <p:nvPicPr>
                      <p:cNvPr id="4" name="3 Objeto"/>
                      <p:cNvPicPr/>
                      <p:nvPr/>
                    </p:nvPicPr>
                    <p:blipFill>
                      <a:blip r:embed="rId4"/>
                      <a:stretch>
                        <a:fillRect/>
                      </a:stretch>
                    </p:blipFill>
                    <p:spPr>
                      <a:xfrm>
                        <a:off x="1552575" y="1014413"/>
                        <a:ext cx="5616575" cy="3113087"/>
                      </a:xfrm>
                      <a:prstGeom prst="rect">
                        <a:avLst/>
                      </a:prstGeom>
                    </p:spPr>
                  </p:pic>
                </p:oleObj>
              </mc:Fallback>
            </mc:AlternateContent>
          </a:graphicData>
        </a:graphic>
      </p:graphicFrame>
    </p:spTree>
    <p:extLst>
      <p:ext uri="{BB962C8B-B14F-4D97-AF65-F5344CB8AC3E}">
        <p14:creationId xmlns:p14="http://schemas.microsoft.com/office/powerpoint/2010/main" val="350291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5900" y="205978"/>
            <a:ext cx="6172200" cy="259538"/>
          </a:xfrm>
        </p:spPr>
        <p:txBody>
          <a:bodyPr>
            <a:normAutofit fontScale="90000"/>
          </a:bodyPr>
          <a:lstStyle/>
          <a:p>
            <a:r>
              <a:rPr lang="es-CL" sz="1500" dirty="0">
                <a:latin typeface="Century Gothic" panose="020B0502020202020204" pitchFamily="34" charset="0"/>
              </a:rPr>
              <a:t>Evalúo mi trabajo. Pídele a un adulto que te ayude.</a:t>
            </a:r>
          </a:p>
        </p:txBody>
      </p:sp>
      <p:graphicFrame>
        <p:nvGraphicFramePr>
          <p:cNvPr id="3" name="2 Objeto"/>
          <p:cNvGraphicFramePr>
            <a:graphicFrameLocks noChangeAspect="1"/>
          </p:cNvGraphicFramePr>
          <p:nvPr/>
        </p:nvGraphicFramePr>
        <p:xfrm>
          <a:off x="1817694" y="519522"/>
          <a:ext cx="3024336" cy="4237712"/>
        </p:xfrm>
        <a:graphic>
          <a:graphicData uri="http://schemas.openxmlformats.org/presentationml/2006/ole">
            <mc:AlternateContent xmlns:mc="http://schemas.openxmlformats.org/markup-compatibility/2006">
              <mc:Choice xmlns:v="urn:schemas-microsoft-com:vml" Requires="v">
                <p:oleObj spid="_x0000_s2083" name="Documento" r:id="rId3" imgW="5763832" imgH="8076867" progId="Word.Document.12">
                  <p:embed/>
                </p:oleObj>
              </mc:Choice>
              <mc:Fallback>
                <p:oleObj name="Documento" r:id="rId3" imgW="5763832" imgH="8076867" progId="Word.Document.12">
                  <p:embed/>
                  <p:pic>
                    <p:nvPicPr>
                      <p:cNvPr id="3" name="2 Objeto"/>
                      <p:cNvPicPr/>
                      <p:nvPr/>
                    </p:nvPicPr>
                    <p:blipFill>
                      <a:blip r:embed="rId4"/>
                      <a:stretch>
                        <a:fillRect/>
                      </a:stretch>
                    </p:blipFill>
                    <p:spPr>
                      <a:xfrm>
                        <a:off x="1817694" y="519522"/>
                        <a:ext cx="3024336" cy="4237712"/>
                      </a:xfrm>
                      <a:prstGeom prst="rect">
                        <a:avLst/>
                      </a:prstGeom>
                    </p:spPr>
                  </p:pic>
                </p:oleObj>
              </mc:Fallback>
            </mc:AlternateContent>
          </a:graphicData>
        </a:graphic>
      </p:graphicFrame>
      <p:sp>
        <p:nvSpPr>
          <p:cNvPr id="4" name="3 CuadroTexto"/>
          <p:cNvSpPr txBox="1"/>
          <p:nvPr/>
        </p:nvSpPr>
        <p:spPr>
          <a:xfrm>
            <a:off x="5274078" y="735546"/>
            <a:ext cx="3258362" cy="830997"/>
          </a:xfrm>
          <a:prstGeom prst="rect">
            <a:avLst/>
          </a:prstGeom>
          <a:noFill/>
        </p:spPr>
        <p:txBody>
          <a:bodyPr wrap="square" rtlCol="0">
            <a:spAutoFit/>
          </a:bodyPr>
          <a:lstStyle/>
          <a:p>
            <a:r>
              <a:rPr lang="es-CL" sz="1600" dirty="0">
                <a:latin typeface="Century Gothic" panose="020B0502020202020204" pitchFamily="34" charset="0"/>
              </a:rPr>
              <a:t>La autoevaluación deberás </a:t>
            </a:r>
            <a:endParaRPr lang="es-CL" sz="1600" dirty="0" smtClean="0">
              <a:latin typeface="Century Gothic" panose="020B0502020202020204" pitchFamily="34" charset="0"/>
            </a:endParaRPr>
          </a:p>
          <a:p>
            <a:r>
              <a:rPr lang="es-CL" sz="1600" dirty="0" smtClean="0">
                <a:latin typeface="Century Gothic" panose="020B0502020202020204" pitchFamily="34" charset="0"/>
              </a:rPr>
              <a:t>completarla </a:t>
            </a:r>
            <a:r>
              <a:rPr lang="es-CL" sz="1600" dirty="0">
                <a:latin typeface="Century Gothic" panose="020B0502020202020204" pitchFamily="34" charset="0"/>
              </a:rPr>
              <a:t>cada vez que </a:t>
            </a:r>
            <a:endParaRPr lang="es-CL" sz="1600" dirty="0" smtClean="0">
              <a:latin typeface="Century Gothic" panose="020B0502020202020204" pitchFamily="34" charset="0"/>
            </a:endParaRPr>
          </a:p>
          <a:p>
            <a:r>
              <a:rPr lang="es-CL" sz="1600" dirty="0" smtClean="0">
                <a:latin typeface="Century Gothic" panose="020B0502020202020204" pitchFamily="34" charset="0"/>
              </a:rPr>
              <a:t>termines </a:t>
            </a:r>
            <a:r>
              <a:rPr lang="es-CL" sz="1600" dirty="0">
                <a:latin typeface="Century Gothic" panose="020B0502020202020204" pitchFamily="34" charset="0"/>
              </a:rPr>
              <a:t>una tarea.</a:t>
            </a:r>
          </a:p>
        </p:txBody>
      </p:sp>
    </p:spTree>
    <p:extLst>
      <p:ext uri="{BB962C8B-B14F-4D97-AF65-F5344CB8AC3E}">
        <p14:creationId xmlns:p14="http://schemas.microsoft.com/office/powerpoint/2010/main" val="34377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E1B35DD-4D31-BB49-A21E-76AC22F107D7}"/>
              </a:ext>
            </a:extLst>
          </p:cNvPr>
          <p:cNvSpPr txBox="1"/>
          <p:nvPr/>
        </p:nvSpPr>
        <p:spPr>
          <a:xfrm>
            <a:off x="270710" y="252663"/>
            <a:ext cx="1082348" cy="415498"/>
          </a:xfrm>
          <a:prstGeom prst="rect">
            <a:avLst/>
          </a:prstGeom>
          <a:noFill/>
        </p:spPr>
        <p:txBody>
          <a:bodyPr wrap="none" rtlCol="0">
            <a:spAutoFit/>
          </a:bodyPr>
          <a:lstStyle/>
          <a:p>
            <a:r>
              <a:rPr lang="es-CL" sz="2100" b="1" dirty="0">
                <a:latin typeface="Century Gothic" panose="020B0502020202020204" pitchFamily="34" charset="0"/>
              </a:rPr>
              <a:t>INGLÉS</a:t>
            </a:r>
          </a:p>
        </p:txBody>
      </p:sp>
      <p:sp>
        <p:nvSpPr>
          <p:cNvPr id="6" name="Rectángulo 5">
            <a:extLst>
              <a:ext uri="{FF2B5EF4-FFF2-40B4-BE49-F238E27FC236}">
                <a16:creationId xmlns:a16="http://schemas.microsoft.com/office/drawing/2014/main" id="{B9CD725C-9DBF-9B4A-ACF1-291DE5F64FF7}"/>
              </a:ext>
            </a:extLst>
          </p:cNvPr>
          <p:cNvSpPr/>
          <p:nvPr/>
        </p:nvSpPr>
        <p:spPr>
          <a:xfrm>
            <a:off x="3320716" y="140609"/>
            <a:ext cx="5143500" cy="646331"/>
          </a:xfrm>
          <a:prstGeom prst="rect">
            <a:avLst/>
          </a:prstGeom>
          <a:solidFill>
            <a:srgbClr val="FFFF00"/>
          </a:solidFill>
          <a:ln>
            <a:solidFill>
              <a:srgbClr val="FF8AD8"/>
            </a:solidFill>
          </a:ln>
        </p:spPr>
        <p:txBody>
          <a:bodyPr wrap="square">
            <a:spAutoFit/>
          </a:bodyPr>
          <a:lstStyle/>
          <a:p>
            <a:r>
              <a:rPr lang="es-ES" sz="1200" b="1" u="sng"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Meta: </a:t>
            </a:r>
            <a:r>
              <a:rPr lang="es-ES" sz="1200"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Al terminar estas actividades serás capaz de nombrar por lo menos 4 partes de la casa, decir los números del 1 al 10 y decir por lo menos 5 colores. </a:t>
            </a:r>
            <a:r>
              <a:rPr lang="es-ES" sz="12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¡Mucho éxito!</a:t>
            </a:r>
            <a:endParaRPr lang="es-CL"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7C8C62D9-9D4F-0C40-BAEE-E3BDCBEBAB1F}"/>
              </a:ext>
            </a:extLst>
          </p:cNvPr>
          <p:cNvSpPr/>
          <p:nvPr/>
        </p:nvSpPr>
        <p:spPr>
          <a:xfrm>
            <a:off x="270710" y="956754"/>
            <a:ext cx="8446169" cy="1569660"/>
          </a:xfrm>
          <a:prstGeom prst="rect">
            <a:avLst/>
          </a:prstGeom>
        </p:spPr>
        <p:txBody>
          <a:bodyPr wrap="square">
            <a:spAutoFit/>
          </a:bodyPr>
          <a:lstStyle/>
          <a:p>
            <a:r>
              <a:rPr lang="es-ES" sz="1200" b="1" dirty="0">
                <a:latin typeface="Century Gothic" panose="020B0502020202020204" pitchFamily="34" charset="0"/>
                <a:ea typeface="Calibri" panose="020F0502020204030204" pitchFamily="34" charset="0"/>
                <a:cs typeface="Times New Roman" panose="02020603050405020304" pitchFamily="18" charset="0"/>
              </a:rPr>
              <a:t>Piensa y responde</a:t>
            </a:r>
            <a:r>
              <a:rPr lang="es-ES" sz="1200" dirty="0">
                <a:latin typeface="Century Gothic" panose="020B0502020202020204" pitchFamily="34" charset="0"/>
                <a:ea typeface="Calibri" panose="020F0502020204030204" pitchFamily="34" charset="0"/>
                <a:cs typeface="Times New Roman" panose="02020603050405020304" pitchFamily="18" charset="0"/>
              </a:rPr>
              <a:t>: ¿Conoces las partes de una casa en inglés? Hoy aprenderás las partes de la casa y su </a:t>
            </a:r>
            <a:endParaRPr lang="es-ES" sz="1200" dirty="0" smtClean="0">
              <a:latin typeface="Century Gothic" panose="020B0502020202020204" pitchFamily="34" charset="0"/>
              <a:ea typeface="Calibri" panose="020F0502020204030204" pitchFamily="34" charset="0"/>
              <a:cs typeface="Times New Roman" panose="02020603050405020304" pitchFamily="18" charset="0"/>
            </a:endParaRPr>
          </a:p>
          <a:p>
            <a:r>
              <a:rPr lang="es-ES" sz="1200" dirty="0" smtClean="0">
                <a:latin typeface="Century Gothic" panose="020B0502020202020204" pitchFamily="34" charset="0"/>
                <a:ea typeface="Calibri" panose="020F0502020204030204" pitchFamily="34" charset="0"/>
                <a:cs typeface="Times New Roman" panose="02020603050405020304" pitchFamily="18" charset="0"/>
              </a:rPr>
              <a:t>nombre </a:t>
            </a:r>
            <a:r>
              <a:rPr lang="es-ES" sz="1200" dirty="0">
                <a:latin typeface="Century Gothic" panose="020B0502020202020204" pitchFamily="34" charset="0"/>
                <a:ea typeface="Calibri" panose="020F0502020204030204" pitchFamily="34" charset="0"/>
                <a:cs typeface="Times New Roman" panose="02020603050405020304" pitchFamily="18" charset="0"/>
              </a:rPr>
              <a:t>en inglés.</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pPr>
            <a:r>
              <a:rPr lang="es-ES" sz="1200" dirty="0">
                <a:latin typeface="Century Gothic" panose="020B0502020202020204" pitchFamily="34" charset="0"/>
                <a:ea typeface="Calibri" panose="020F0502020204030204" pitchFamily="34" charset="0"/>
                <a:cs typeface="Times New Roman" panose="02020603050405020304" pitchFamily="18" charset="0"/>
              </a:rPr>
              <a:t>Observa el siguiente video: </a:t>
            </a:r>
            <a:r>
              <a:rPr lang="es-ES" sz="12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https://www.youtube.com/watch?v=aOSJZbHoiY8</a:t>
            </a:r>
            <a:r>
              <a:rPr lang="es-ES" sz="1200" dirty="0">
                <a:latin typeface="Century Gothic" panose="020B0502020202020204" pitchFamily="34" charset="0"/>
                <a:ea typeface="Calibri" panose="020F0502020204030204" pitchFamily="34" charset="0"/>
                <a:cs typeface="Times New Roman" panose="02020603050405020304" pitchFamily="18" charset="0"/>
              </a:rPr>
              <a:t> En este video aparecen </a:t>
            </a:r>
            <a:r>
              <a:rPr lang="es-ES" sz="1200" dirty="0" smtClean="0">
                <a:latin typeface="Century Gothic" panose="020B0502020202020204" pitchFamily="34" charset="0"/>
                <a:ea typeface="Calibri" panose="020F0502020204030204" pitchFamily="34" charset="0"/>
                <a:cs typeface="Times New Roman" panose="02020603050405020304" pitchFamily="18" charset="0"/>
              </a:rPr>
              <a:t>las</a:t>
            </a:r>
          </a:p>
          <a:p>
            <a:r>
              <a:rPr lang="es-ES"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s-ES" sz="1200" dirty="0">
                <a:latin typeface="Century Gothic" panose="020B0502020202020204" pitchFamily="34" charset="0"/>
                <a:ea typeface="Calibri" panose="020F0502020204030204" pitchFamily="34" charset="0"/>
                <a:cs typeface="Times New Roman" panose="02020603050405020304" pitchFamily="18" charset="0"/>
              </a:rPr>
              <a:t>partes de la casa en inglés. Observa el video de nuevo y cuando aparezcan los nombres en inglés repítelos </a:t>
            </a:r>
            <a:r>
              <a:rPr lang="es-ES" sz="1200" dirty="0" smtClean="0">
                <a:latin typeface="Century Gothic" panose="020B0502020202020204" pitchFamily="34" charset="0"/>
                <a:ea typeface="Calibri" panose="020F0502020204030204" pitchFamily="34" charset="0"/>
                <a:cs typeface="Times New Roman" panose="02020603050405020304" pitchFamily="18" charset="0"/>
              </a:rPr>
              <a:t>y</a:t>
            </a:r>
          </a:p>
          <a:p>
            <a:r>
              <a:rPr lang="es-ES"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s-ES" sz="1200" dirty="0">
                <a:latin typeface="Century Gothic" panose="020B0502020202020204" pitchFamily="34" charset="0"/>
                <a:ea typeface="Calibri" panose="020F0502020204030204" pitchFamily="34" charset="0"/>
                <a:cs typeface="Times New Roman" panose="02020603050405020304" pitchFamily="18" charset="0"/>
              </a:rPr>
              <a:t>luego di los nombres en español. </a:t>
            </a:r>
          </a:p>
          <a:p>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2.    Observa la siguiente imagen. ¿Qué partes de la casa del video aparecen en esta </a:t>
            </a:r>
            <a:r>
              <a:rPr lang="es-ES" sz="1200" dirty="0" err="1">
                <a:latin typeface="Century Gothic" panose="020B0502020202020204" pitchFamily="34" charset="0"/>
                <a:ea typeface="Calibri" panose="020F0502020204030204" pitchFamily="34" charset="0"/>
                <a:cs typeface="Times New Roman" panose="02020603050405020304" pitchFamily="18" charset="0"/>
              </a:rPr>
              <a:t>imágen</a:t>
            </a:r>
            <a:r>
              <a:rPr lang="es-ES" sz="1200" dirty="0">
                <a:latin typeface="Century Gothic" panose="020B0502020202020204" pitchFamily="34" charset="0"/>
                <a:ea typeface="Calibri" panose="020F0502020204030204" pitchFamily="34" charset="0"/>
                <a:cs typeface="Times New Roman" panose="02020603050405020304" pitchFamily="18" charset="0"/>
              </a:rPr>
              <a:t>?</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AB4760F8-3336-9546-9A6D-F5953DD4FBA7}"/>
              </a:ext>
            </a:extLst>
          </p:cNvPr>
          <p:cNvSpPr/>
          <p:nvPr/>
        </p:nvSpPr>
        <p:spPr>
          <a:xfrm>
            <a:off x="270710" y="2974263"/>
            <a:ext cx="8193506" cy="646331"/>
          </a:xfrm>
          <a:prstGeom prst="rect">
            <a:avLst/>
          </a:prstGeom>
        </p:spPr>
        <p:txBody>
          <a:bodyPr wrap="square">
            <a:spAutoFit/>
          </a:bodyPr>
          <a:lstStyle/>
          <a:p>
            <a:r>
              <a:rPr lang="es-ES" sz="1200" dirty="0">
                <a:latin typeface="Century Gothic" panose="020B0502020202020204" pitchFamily="34" charset="0"/>
                <a:ea typeface="Calibri" panose="020F0502020204030204" pitchFamily="34" charset="0"/>
                <a:cs typeface="Times New Roman" panose="02020603050405020304" pitchFamily="18" charset="0"/>
              </a:rPr>
              <a:t>3.- Apunta las partes de la casa y di su nombre según el video. Practica varias veces la pronunciación </a:t>
            </a:r>
            <a:endParaRPr lang="es-ES" sz="1200" dirty="0" smtClean="0">
              <a:latin typeface="Century Gothic" panose="020B0502020202020204" pitchFamily="34" charset="0"/>
              <a:ea typeface="Calibri" panose="020F0502020204030204" pitchFamily="34" charset="0"/>
              <a:cs typeface="Times New Roman" panose="02020603050405020304" pitchFamily="18" charset="0"/>
            </a:endParaRPr>
          </a:p>
          <a:p>
            <a:r>
              <a:rPr lang="es-ES" sz="1200" dirty="0" smtClean="0">
                <a:latin typeface="Century Gothic" panose="020B0502020202020204" pitchFamily="34" charset="0"/>
                <a:ea typeface="Calibri" panose="020F0502020204030204" pitchFamily="34" charset="0"/>
                <a:cs typeface="Times New Roman" panose="02020603050405020304" pitchFamily="18" charset="0"/>
              </a:rPr>
              <a:t>escuchando </a:t>
            </a:r>
            <a:r>
              <a:rPr lang="es-ES" sz="1200" dirty="0">
                <a:latin typeface="Century Gothic" panose="020B0502020202020204" pitchFamily="34" charset="0"/>
                <a:ea typeface="Calibri" panose="020F0502020204030204" pitchFamily="34" charset="0"/>
                <a:cs typeface="Times New Roman" panose="02020603050405020304" pitchFamily="18" charset="0"/>
              </a:rPr>
              <a:t>el video. Luego, con tus propias palabras graba un audio de las partes de la casa y envíalo a tu profesor. </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77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AA9396-1BDB-6E49-B389-B3FB1836FBB6}"/>
              </a:ext>
            </a:extLst>
          </p:cNvPr>
          <p:cNvPicPr/>
          <p:nvPr/>
        </p:nvPicPr>
        <p:blipFill>
          <a:blip r:embed="rId2">
            <a:extLst>
              <a:ext uri="{28A0092B-C50C-407E-A947-70E740481C1C}">
                <a14:useLocalDpi xmlns:a14="http://schemas.microsoft.com/office/drawing/2010/main" val="0"/>
              </a:ext>
            </a:extLst>
          </a:blip>
          <a:stretch>
            <a:fillRect/>
          </a:stretch>
        </p:blipFill>
        <p:spPr>
          <a:xfrm>
            <a:off x="737818" y="0"/>
            <a:ext cx="7389990" cy="5224713"/>
          </a:xfrm>
          <a:prstGeom prst="rect">
            <a:avLst/>
          </a:prstGeom>
        </p:spPr>
      </p:pic>
    </p:spTree>
    <p:extLst>
      <p:ext uri="{BB962C8B-B14F-4D97-AF65-F5344CB8AC3E}">
        <p14:creationId xmlns:p14="http://schemas.microsoft.com/office/powerpoint/2010/main" val="52549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0" y="1275606"/>
            <a:ext cx="8496944" cy="2995737"/>
          </a:xfrm>
        </p:spPr>
        <p:txBody>
          <a:bodyPr/>
          <a:lstStyle/>
          <a:p>
            <a:pPr marL="285750" indent="-285750">
              <a:buFont typeface="Arial" panose="020B0604020202020204" pitchFamily="34" charset="0"/>
              <a:buChar char="•"/>
            </a:pPr>
            <a:r>
              <a:rPr lang="es-ES" dirty="0">
                <a:latin typeface="Century Gothic" panose="020B0502020202020204" pitchFamily="34" charset="0"/>
              </a:rPr>
              <a:t>Cuaderno, Lápiz grafito, lápices de colores, goma.</a:t>
            </a:r>
          </a:p>
          <a:p>
            <a:pPr marL="285750" indent="-285750">
              <a:buFont typeface="Arial" panose="020B0604020202020204" pitchFamily="34" charset="0"/>
              <a:buChar char="•"/>
            </a:pPr>
            <a:r>
              <a:rPr lang="es-ES" dirty="0">
                <a:latin typeface="Century Gothic" panose="020B0502020202020204" pitchFamily="34" charset="0"/>
              </a:rPr>
              <a:t>Tijeras pegamentos.</a:t>
            </a:r>
          </a:p>
          <a:p>
            <a:pPr marL="285750" indent="-285750">
              <a:buFont typeface="Arial" panose="020B0604020202020204" pitchFamily="34" charset="0"/>
              <a:buChar char="•"/>
            </a:pPr>
            <a:r>
              <a:rPr lang="es-ES" dirty="0">
                <a:latin typeface="Century Gothic" panose="020B0502020202020204" pitchFamily="34" charset="0"/>
              </a:rPr>
              <a:t>Material de desecho.</a:t>
            </a:r>
            <a:endParaRPr lang="es-CL" dirty="0">
              <a:latin typeface="Century Gothic" panose="020B0502020202020204" pitchFamily="34" charset="0"/>
            </a:endParaRPr>
          </a:p>
          <a:p>
            <a:pPr marL="285750" indent="-285750">
              <a:buFont typeface="Arial" panose="020B0604020202020204" pitchFamily="34" charset="0"/>
              <a:buChar char="•"/>
            </a:pPr>
            <a:r>
              <a:rPr lang="es-ES" dirty="0">
                <a:latin typeface="Century Gothic" panose="020B0502020202020204" pitchFamily="34" charset="0"/>
              </a:rPr>
              <a:t>Computador  o teléfono </a:t>
            </a:r>
            <a:endParaRPr lang="es-CL" dirty="0">
              <a:latin typeface="Century Gothic" panose="020B0502020202020204" pitchFamily="34" charset="0"/>
            </a:endParaRPr>
          </a:p>
          <a:p>
            <a:pPr marL="285750" indent="-285750">
              <a:buFont typeface="Arial" panose="020B0604020202020204" pitchFamily="34" charset="0"/>
              <a:buChar char="•"/>
            </a:pPr>
            <a:r>
              <a:rPr lang="es-ES" dirty="0">
                <a:latin typeface="Century Gothic" panose="020B0502020202020204" pitchFamily="34" charset="0"/>
              </a:rPr>
              <a:t>Conexión a internet: YouTube.</a:t>
            </a:r>
            <a:endParaRPr lang="es-CL" dirty="0">
              <a:latin typeface="Century Gothic" panose="020B0502020202020204" pitchFamily="34" charset="0"/>
            </a:endParaRPr>
          </a:p>
          <a:p>
            <a:pPr marL="285750" indent="-285750">
              <a:buFont typeface="Arial" panose="020B0604020202020204" pitchFamily="34" charset="0"/>
              <a:buChar char="•"/>
            </a:pPr>
            <a:r>
              <a:rPr lang="es-ES" dirty="0">
                <a:latin typeface="Century Gothic" panose="020B0502020202020204" pitchFamily="34" charset="0"/>
              </a:rPr>
              <a:t>Recursos entregados por el colegio.</a:t>
            </a:r>
            <a:endParaRPr lang="es-CL" dirty="0">
              <a:latin typeface="Century Gothic" panose="020B0502020202020204" pitchFamily="34" charset="0"/>
            </a:endParaRPr>
          </a:p>
        </p:txBody>
      </p:sp>
      <p:sp>
        <p:nvSpPr>
          <p:cNvPr id="3" name="Title 2"/>
          <p:cNvSpPr>
            <a:spLocks noGrp="1"/>
          </p:cNvSpPr>
          <p:nvPr>
            <p:ph type="title"/>
          </p:nvPr>
        </p:nvSpPr>
        <p:spPr/>
        <p:txBody>
          <a:bodyPr/>
          <a:lstStyle/>
          <a:p>
            <a:r>
              <a:rPr lang="es-ES" sz="3200" dirty="0" smtClean="0">
                <a:latin typeface="Century Gothic" panose="020B0502020202020204" pitchFamily="34" charset="0"/>
              </a:rPr>
              <a:t>Insumos </a:t>
            </a:r>
            <a:r>
              <a:rPr lang="es-ES" sz="3200" dirty="0">
                <a:latin typeface="Century Gothic" panose="020B0502020202020204" pitchFamily="34" charset="0"/>
              </a:rPr>
              <a:t>requeridos para el trabajo</a:t>
            </a:r>
            <a:endParaRPr lang="en-US" sz="3200" dirty="0">
              <a:latin typeface="Century Gothic" panose="020B0502020202020204" pitchFamily="34" charset="0"/>
            </a:endParaRPr>
          </a:p>
        </p:txBody>
      </p:sp>
      <p:sp>
        <p:nvSpPr>
          <p:cNvPr id="7" name="Rectángulo 6">
            <a:extLst>
              <a:ext uri="{FF2B5EF4-FFF2-40B4-BE49-F238E27FC236}">
                <a16:creationId xmlns:a16="http://schemas.microsoft.com/office/drawing/2014/main" id="{66A6993D-45C2-7A43-92B6-5186FF4D5C24}"/>
              </a:ext>
            </a:extLst>
          </p:cNvPr>
          <p:cNvSpPr/>
          <p:nvPr/>
        </p:nvSpPr>
        <p:spPr>
          <a:xfrm>
            <a:off x="215516" y="3219822"/>
            <a:ext cx="8712968" cy="1754326"/>
          </a:xfrm>
          <a:prstGeom prst="rect">
            <a:avLst/>
          </a:prstGeom>
        </p:spPr>
        <p:txBody>
          <a:bodyPr wrap="square">
            <a:spAutoFit/>
          </a:bodyPr>
          <a:lstStyle/>
          <a:p>
            <a:r>
              <a:rPr lang="es-CL" b="1" dirty="0">
                <a:latin typeface="Century Gothic" panose="020B0502020202020204" pitchFamily="34" charset="0"/>
              </a:rPr>
              <a:t>PLAN DE TRABAJO </a:t>
            </a:r>
            <a:r>
              <a:rPr lang="es-CL" b="1" dirty="0" smtClean="0">
                <a:latin typeface="Century Gothic" panose="020B0502020202020204" pitchFamily="34" charset="0"/>
              </a:rPr>
              <a:t>SEGUNDO </a:t>
            </a:r>
            <a:r>
              <a:rPr lang="es-CL" b="1" dirty="0">
                <a:latin typeface="Century Gothic" panose="020B0502020202020204" pitchFamily="34" charset="0"/>
              </a:rPr>
              <a:t>BÁSICO MAYO</a:t>
            </a:r>
          </a:p>
          <a:p>
            <a:endParaRPr lang="es-CL" dirty="0">
              <a:latin typeface="Century Gothic" panose="020B0502020202020204" pitchFamily="34" charset="0"/>
            </a:endParaRPr>
          </a:p>
          <a:p>
            <a:r>
              <a:rPr lang="es-CL" b="1" dirty="0">
                <a:latin typeface="Century Gothic" panose="020B0502020202020204" pitchFamily="34" charset="0"/>
              </a:rPr>
              <a:t>OBJETIVO:</a:t>
            </a:r>
            <a:r>
              <a:rPr lang="es-CL" dirty="0">
                <a:latin typeface="Century Gothic" panose="020B0502020202020204" pitchFamily="34" charset="0"/>
              </a:rPr>
              <a:t> Objetivo del proyecto: desarrollar competencias para la vida, </a:t>
            </a:r>
            <a:endParaRPr lang="es-CL" dirty="0" smtClean="0">
              <a:latin typeface="Century Gothic" panose="020B0502020202020204" pitchFamily="34" charset="0"/>
            </a:endParaRPr>
          </a:p>
          <a:p>
            <a:r>
              <a:rPr lang="es-CL" dirty="0" smtClean="0">
                <a:latin typeface="Century Gothic" panose="020B0502020202020204" pitchFamily="34" charset="0"/>
              </a:rPr>
              <a:t>vinculadas </a:t>
            </a:r>
            <a:r>
              <a:rPr lang="es-CL" dirty="0">
                <a:latin typeface="Century Gothic" panose="020B0502020202020204" pitchFamily="34" charset="0"/>
              </a:rPr>
              <a:t>a la comunicación y la resolución de problemas en contexto de pandemia, durante el mes en curso.</a:t>
            </a:r>
          </a:p>
          <a:p>
            <a:endParaRPr lang="es-CL" dirty="0">
              <a:latin typeface="Century Gothic" panose="020B0502020202020204" pitchFamily="34" charset="0"/>
            </a:endParaRPr>
          </a:p>
        </p:txBody>
      </p:sp>
    </p:spTree>
    <p:extLst>
      <p:ext uri="{BB962C8B-B14F-4D97-AF65-F5344CB8AC3E}">
        <p14:creationId xmlns:p14="http://schemas.microsoft.com/office/powerpoint/2010/main" val="20905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3F11E84-9FA4-4449-A9AA-EB2BCAAD7A24}"/>
              </a:ext>
            </a:extLst>
          </p:cNvPr>
          <p:cNvSpPr/>
          <p:nvPr/>
        </p:nvSpPr>
        <p:spPr>
          <a:xfrm>
            <a:off x="360947" y="406105"/>
            <a:ext cx="8554453" cy="1569660"/>
          </a:xfrm>
          <a:prstGeom prst="rect">
            <a:avLst/>
          </a:prstGeom>
        </p:spPr>
        <p:txBody>
          <a:bodyPr wrap="square">
            <a:spAutoFit/>
          </a:bodyPr>
          <a:lstStyle/>
          <a:p>
            <a:r>
              <a:rPr lang="es-ES" sz="1200" dirty="0">
                <a:latin typeface="Century Gothic" panose="020B0502020202020204" pitchFamily="34" charset="0"/>
                <a:ea typeface="Calibri" panose="020F0502020204030204" pitchFamily="34" charset="0"/>
                <a:cs typeface="Times New Roman" panose="02020603050405020304" pitchFamily="18" charset="0"/>
              </a:rPr>
              <a:t>4.- ¿Recuerdas los números en inglés?  Si necesitas practicar, puedes ver este video </a:t>
            </a:r>
            <a:r>
              <a:rPr lang="es-ES" sz="1200" dirty="0">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https://www.youtube.com/watch?v=Yt8GFgxlITs</a:t>
            </a:r>
            <a:r>
              <a:rPr lang="es-ES" sz="1200" dirty="0">
                <a:latin typeface="Century Gothic" panose="020B0502020202020204" pitchFamily="34" charset="0"/>
                <a:ea typeface="Calibri" panose="020F0502020204030204" pitchFamily="34" charset="0"/>
                <a:cs typeface="Times New Roman" panose="02020603050405020304" pitchFamily="18" charset="0"/>
              </a:rPr>
              <a:t>   Repite varias veces la canción y cántala. Graba un audio y envíalo a tu profesor ¿Puedes decir los números del 1 al 10 en inglés? </a:t>
            </a:r>
          </a:p>
          <a:p>
            <a:r>
              <a:rPr lang="es-ES" sz="1200" dirty="0">
                <a:latin typeface="Century Gothic" panose="020B050202020202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5.- ¿Conoces los colores en inglés? Mira este video: </a:t>
            </a:r>
            <a:r>
              <a:rPr lang="es-ES" sz="12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https://www.youtube.com/watch?v=ybt2jhCQ3lA</a:t>
            </a:r>
            <a:r>
              <a:rPr lang="es-ES" sz="1200" dirty="0">
                <a:latin typeface="Century Gothic" panose="020B050202020202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Practica el nombre de los colores. Es importante que conozcas el nombre de los colores en inglés por que ¡los colores están en todas partes! Con ayuda de un adulto, pídele que te pregunte los colores en inglés. </a:t>
            </a:r>
            <a:r>
              <a:rPr lang="es-ES" sz="1200">
                <a:latin typeface="Century Gothic" panose="020B0502020202020204" pitchFamily="34" charset="0"/>
                <a:ea typeface="Calibri" panose="020F0502020204030204" pitchFamily="34" charset="0"/>
                <a:cs typeface="Times New Roman" panose="02020603050405020304" pitchFamily="18" charset="0"/>
              </a:rPr>
              <a:t>¿</a:t>
            </a:r>
            <a:r>
              <a:rPr lang="es-ES" sz="1200" smtClean="0">
                <a:latin typeface="Century Gothic" panose="020B0502020202020204" pitchFamily="34" charset="0"/>
                <a:ea typeface="Calibri" panose="020F0502020204030204" pitchFamily="34" charset="0"/>
                <a:cs typeface="Times New Roman" panose="02020603050405020304" pitchFamily="18" charset="0"/>
              </a:rPr>
              <a:t>Puedes</a:t>
            </a:r>
          </a:p>
          <a:p>
            <a:r>
              <a:rPr lang="es-ES" sz="1200" smtClean="0">
                <a:latin typeface="Century Gothic" panose="020B0502020202020204" pitchFamily="34" charset="0"/>
                <a:ea typeface="Calibri" panose="020F0502020204030204" pitchFamily="34" charset="0"/>
                <a:cs typeface="Times New Roman" panose="02020603050405020304" pitchFamily="18" charset="0"/>
              </a:rPr>
              <a:t> </a:t>
            </a:r>
            <a:r>
              <a:rPr lang="es-ES" sz="1200" dirty="0">
                <a:latin typeface="Century Gothic" panose="020B0502020202020204" pitchFamily="34" charset="0"/>
                <a:ea typeface="Calibri" panose="020F0502020204030204" pitchFamily="34" charset="0"/>
                <a:cs typeface="Times New Roman" panose="02020603050405020304" pitchFamily="18" charset="0"/>
              </a:rPr>
              <a:t>nombrar 5 colores?</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01B13F64-708A-C640-BFA3-EB3CF7651C15}"/>
              </a:ext>
            </a:extLst>
          </p:cNvPr>
          <p:cNvPicPr>
            <a:picLocks noChangeAspect="1"/>
          </p:cNvPicPr>
          <p:nvPr/>
        </p:nvPicPr>
        <p:blipFill>
          <a:blip r:embed="rId4"/>
          <a:stretch>
            <a:fillRect/>
          </a:stretch>
        </p:blipFill>
        <p:spPr>
          <a:xfrm>
            <a:off x="3126206" y="1952682"/>
            <a:ext cx="2242464" cy="1261386"/>
          </a:xfrm>
          <a:prstGeom prst="rect">
            <a:avLst/>
          </a:prstGeom>
        </p:spPr>
      </p:pic>
      <p:sp>
        <p:nvSpPr>
          <p:cNvPr id="7" name="Rectángulo 6">
            <a:extLst>
              <a:ext uri="{FF2B5EF4-FFF2-40B4-BE49-F238E27FC236}">
                <a16:creationId xmlns:a16="http://schemas.microsoft.com/office/drawing/2014/main" id="{2B1F0178-E0F0-C343-AD5D-A03CC44784CB}"/>
              </a:ext>
            </a:extLst>
          </p:cNvPr>
          <p:cNvSpPr/>
          <p:nvPr/>
        </p:nvSpPr>
        <p:spPr>
          <a:xfrm>
            <a:off x="2457450" y="3579054"/>
            <a:ext cx="4572000" cy="715581"/>
          </a:xfrm>
          <a:prstGeom prst="rect">
            <a:avLst/>
          </a:prstGeom>
        </p:spPr>
        <p:txBody>
          <a:bodyPr>
            <a:spAutoFit/>
          </a:bodyPr>
          <a:lstStyle/>
          <a:p>
            <a:r>
              <a:rPr lang="es-ES" sz="1350" b="1" u="sng" dirty="0">
                <a:latin typeface="Century Gothic" panose="020B0502020202020204" pitchFamily="34" charset="0"/>
                <a:ea typeface="Calibri" panose="020F0502020204030204" pitchFamily="34" charset="0"/>
                <a:cs typeface="Times New Roman" panose="02020603050405020304" pitchFamily="18" charset="0"/>
              </a:rPr>
              <a:t>Ticket de salida</a:t>
            </a:r>
            <a:endParaRPr lang="es-CL" sz="2100" dirty="0">
              <a:latin typeface="Calibri" panose="020F0502020204030204" pitchFamily="34" charset="0"/>
              <a:ea typeface="Calibri" panose="020F0502020204030204" pitchFamily="34" charset="0"/>
              <a:cs typeface="Times New Roman" panose="02020603050405020304" pitchFamily="18" charset="0"/>
            </a:endParaRPr>
          </a:p>
          <a:p>
            <a:r>
              <a:rPr lang="es-ES" sz="1350" dirty="0">
                <a:latin typeface="Century Gothic" panose="020B0502020202020204" pitchFamily="34" charset="0"/>
                <a:ea typeface="Calibri" panose="020F0502020204030204" pitchFamily="34" charset="0"/>
                <a:cs typeface="Times New Roman" panose="02020603050405020304" pitchFamily="18" charset="0"/>
              </a:rPr>
              <a:t>Sin la ayuda de un adulto, </a:t>
            </a:r>
            <a:r>
              <a:rPr lang="es-ES" sz="1350" b="1" dirty="0">
                <a:latin typeface="Century Gothic" panose="020B0502020202020204" pitchFamily="34" charset="0"/>
                <a:ea typeface="Calibri" panose="020F0502020204030204" pitchFamily="34" charset="0"/>
                <a:cs typeface="Times New Roman" panose="02020603050405020304" pitchFamily="18" charset="0"/>
              </a:rPr>
              <a:t>nombra</a:t>
            </a:r>
            <a:r>
              <a:rPr lang="es-ES" sz="1350" dirty="0">
                <a:latin typeface="Century Gothic" panose="020B0502020202020204" pitchFamily="34" charset="0"/>
                <a:ea typeface="Calibri" panose="020F0502020204030204" pitchFamily="34" charset="0"/>
                <a:cs typeface="Times New Roman" panose="02020603050405020304" pitchFamily="18" charset="0"/>
              </a:rPr>
              <a:t> 4 partes de la casa. Cuenta del 1 al 10 y nombra 5 colores. </a:t>
            </a:r>
            <a:endParaRPr lang="es-CL"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83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69543-8B4A-FA4B-8CBB-42DE0D471417}"/>
              </a:ext>
            </a:extLst>
          </p:cNvPr>
          <p:cNvSpPr>
            <a:spLocks noGrp="1"/>
          </p:cNvSpPr>
          <p:nvPr>
            <p:ph type="title"/>
          </p:nvPr>
        </p:nvSpPr>
        <p:spPr/>
        <p:txBody>
          <a:bodyPr/>
          <a:lstStyle/>
          <a:p>
            <a:r>
              <a:rPr lang="es-CL" dirty="0"/>
              <a:t>Descripción</a:t>
            </a:r>
          </a:p>
        </p:txBody>
      </p:sp>
      <p:sp>
        <p:nvSpPr>
          <p:cNvPr id="5" name="Rectángulo 4">
            <a:extLst>
              <a:ext uri="{FF2B5EF4-FFF2-40B4-BE49-F238E27FC236}">
                <a16:creationId xmlns:a16="http://schemas.microsoft.com/office/drawing/2014/main" id="{ED5E9D5B-668A-C340-BA7E-637B7D93F354}"/>
              </a:ext>
            </a:extLst>
          </p:cNvPr>
          <p:cNvSpPr/>
          <p:nvPr/>
        </p:nvSpPr>
        <p:spPr>
          <a:xfrm>
            <a:off x="395536" y="1275606"/>
            <a:ext cx="8424936" cy="1200329"/>
          </a:xfrm>
          <a:prstGeom prst="rect">
            <a:avLst/>
          </a:prstGeom>
        </p:spPr>
        <p:txBody>
          <a:bodyPr wrap="square">
            <a:spAutoFit/>
          </a:bodyPr>
          <a:lstStyle/>
          <a:p>
            <a:r>
              <a:rPr lang="es-CL" sz="1200" dirty="0">
                <a:latin typeface="Century Gothic" panose="020B0502020202020204" pitchFamily="34" charset="0"/>
              </a:rPr>
              <a:t>El proyecto articulado que a continuación se expone está organizado en ocho tareas, algunas están definidas para ser realizadas de una vez y otras  se realizarán en dos, tres o cuatro veces. Estas tareas están diseñadas </a:t>
            </a:r>
            <a:endParaRPr lang="es-CL" sz="1200" dirty="0" smtClean="0">
              <a:latin typeface="Century Gothic" panose="020B0502020202020204" pitchFamily="34" charset="0"/>
            </a:endParaRPr>
          </a:p>
          <a:p>
            <a:r>
              <a:rPr lang="es-CL" sz="1200" dirty="0" smtClean="0">
                <a:latin typeface="Century Gothic" panose="020B0502020202020204" pitchFamily="34" charset="0"/>
              </a:rPr>
              <a:t>para </a:t>
            </a:r>
            <a:r>
              <a:rPr lang="es-CL" sz="1200" dirty="0">
                <a:latin typeface="Century Gothic" panose="020B0502020202020204" pitchFamily="34" charset="0"/>
              </a:rPr>
              <a:t>ser realizadas bajo la supervisión de un adulto y tienen como característica principal que apuntan al </a:t>
            </a:r>
            <a:endParaRPr lang="es-CL" sz="1200" dirty="0" smtClean="0">
              <a:latin typeface="Century Gothic" panose="020B0502020202020204" pitchFamily="34" charset="0"/>
            </a:endParaRPr>
          </a:p>
          <a:p>
            <a:r>
              <a:rPr lang="es-CL" sz="1200" dirty="0" smtClean="0">
                <a:latin typeface="Century Gothic" panose="020B0502020202020204" pitchFamily="34" charset="0"/>
              </a:rPr>
              <a:t>desarrollo </a:t>
            </a:r>
            <a:r>
              <a:rPr lang="es-CL" sz="1200" dirty="0">
                <a:latin typeface="Century Gothic" panose="020B0502020202020204" pitchFamily="34" charset="0"/>
              </a:rPr>
              <a:t>de competencias comunicativas y de resolución de problemas. En su mayoría están planteadas de manera lúdica con la finalidad de no agobiar ni a los niños ni a los apoderados, siendo una instancia para </a:t>
            </a:r>
            <a:endParaRPr lang="es-CL" sz="1200" dirty="0" smtClean="0">
              <a:latin typeface="Century Gothic" panose="020B0502020202020204" pitchFamily="34" charset="0"/>
            </a:endParaRPr>
          </a:p>
          <a:p>
            <a:r>
              <a:rPr lang="es-CL" sz="1200" dirty="0" smtClean="0">
                <a:latin typeface="Century Gothic" panose="020B0502020202020204" pitchFamily="34" charset="0"/>
              </a:rPr>
              <a:t>compartir </a:t>
            </a:r>
            <a:r>
              <a:rPr lang="es-CL" sz="1200" dirty="0">
                <a:latin typeface="Century Gothic" panose="020B0502020202020204" pitchFamily="34" charset="0"/>
              </a:rPr>
              <a:t>en familia y a la vez de aprendizaje.</a:t>
            </a:r>
          </a:p>
        </p:txBody>
      </p:sp>
      <p:sp>
        <p:nvSpPr>
          <p:cNvPr id="7" name="4 Rectángulo">
            <a:extLst>
              <a:ext uri="{FF2B5EF4-FFF2-40B4-BE49-F238E27FC236}">
                <a16:creationId xmlns:a16="http://schemas.microsoft.com/office/drawing/2014/main" id="{AB8FA100-1452-7341-8EC2-1E4A1F9FB9F2}"/>
              </a:ext>
            </a:extLst>
          </p:cNvPr>
          <p:cNvSpPr/>
          <p:nvPr/>
        </p:nvSpPr>
        <p:spPr>
          <a:xfrm>
            <a:off x="395536" y="2475935"/>
            <a:ext cx="7704856" cy="1384995"/>
          </a:xfrm>
          <a:prstGeom prst="rect">
            <a:avLst/>
          </a:prstGeom>
        </p:spPr>
        <p:txBody>
          <a:bodyPr wrap="square">
            <a:spAutoFit/>
          </a:bodyPr>
          <a:lstStyle/>
          <a:p>
            <a:r>
              <a:rPr lang="es-CL" sz="1200" dirty="0">
                <a:latin typeface="Century Gothic" panose="020B0502020202020204" pitchFamily="34" charset="0"/>
              </a:rPr>
              <a:t>La primera tarea, se plantea como una rutina diaria y tiene como finalidad desarrollar el gusto por la lectura, por lo tanto el apoderado debe otorgar libertad al niño o niña para que elija lo que quiera </a:t>
            </a:r>
            <a:r>
              <a:rPr lang="es-CL" sz="1200" dirty="0" smtClean="0">
                <a:latin typeface="Century Gothic" panose="020B0502020202020204" pitchFamily="34" charset="0"/>
              </a:rPr>
              <a:t>   leer</a:t>
            </a:r>
            <a:r>
              <a:rPr lang="es-CL" sz="1200" dirty="0">
                <a:latin typeface="Century Gothic" panose="020B0502020202020204" pitchFamily="34" charset="0"/>
              </a:rPr>
              <a:t>, </a:t>
            </a:r>
            <a:r>
              <a:rPr lang="es-CL" sz="1200" dirty="0" smtClean="0">
                <a:latin typeface="Century Gothic" panose="020B0502020202020204" pitchFamily="34" charset="0"/>
              </a:rPr>
              <a:t>observar o </a:t>
            </a:r>
            <a:r>
              <a:rPr lang="es-CL" sz="1200" dirty="0">
                <a:latin typeface="Century Gothic" panose="020B0502020202020204" pitchFamily="34" charset="0"/>
              </a:rPr>
              <a:t>escuchar. Las demás tareas están organizadas en un calendario anexado al final del documento. En este calendario también se sugieren páginas de los textos de estudio “Leo primero” y “Sumo primero” de segundo básico.</a:t>
            </a:r>
          </a:p>
          <a:p>
            <a:r>
              <a:rPr lang="es-CL" sz="1200" dirty="0">
                <a:latin typeface="Century Gothic" panose="020B0502020202020204" pitchFamily="34" charset="0"/>
              </a:rPr>
              <a:t>También se adjunta una autoevaluación que deberá realizar el estudiante junto a un adulto y </a:t>
            </a:r>
            <a:r>
              <a:rPr lang="es-CL" sz="1200" dirty="0" smtClean="0">
                <a:latin typeface="Century Gothic" panose="020B0502020202020204" pitchFamily="34" charset="0"/>
              </a:rPr>
              <a:t>           enviarla </a:t>
            </a:r>
            <a:r>
              <a:rPr lang="es-CL" sz="1200" dirty="0">
                <a:latin typeface="Century Gothic" panose="020B0502020202020204" pitchFamily="34" charset="0"/>
              </a:rPr>
              <a:t>a su profesor o profesora, ya sea por correo electrónico o bien por </a:t>
            </a:r>
            <a:r>
              <a:rPr lang="es-CL" sz="1200" dirty="0" err="1">
                <a:latin typeface="Century Gothic" panose="020B0502020202020204" pitchFamily="34" charset="0"/>
              </a:rPr>
              <a:t>whatsapp</a:t>
            </a:r>
            <a:r>
              <a:rPr lang="es-CL" sz="1200" dirty="0">
                <a:latin typeface="Century Gothic" panose="020B0502020202020204" pitchFamily="34" charset="0"/>
              </a:rPr>
              <a:t>.</a:t>
            </a:r>
          </a:p>
        </p:txBody>
      </p:sp>
    </p:spTree>
    <p:extLst>
      <p:ext uri="{BB962C8B-B14F-4D97-AF65-F5344CB8AC3E}">
        <p14:creationId xmlns:p14="http://schemas.microsoft.com/office/powerpoint/2010/main" val="78935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97814" y="357504"/>
            <a:ext cx="3692101" cy="300082"/>
          </a:xfrm>
          <a:prstGeom prst="rect">
            <a:avLst/>
          </a:prstGeom>
        </p:spPr>
        <p:txBody>
          <a:bodyPr wrap="none">
            <a:spAutoFit/>
          </a:bodyPr>
          <a:lstStyle/>
          <a:p>
            <a:r>
              <a:rPr lang="es-CL" sz="1350" b="1" u="sng" dirty="0">
                <a:latin typeface="Century Gothic" panose="020B0502020202020204" pitchFamily="34" charset="0"/>
              </a:rPr>
              <a:t>Tarea para realizar todos los días (10 min)</a:t>
            </a:r>
            <a:endParaRPr lang="es-CL" sz="1350" u="sng" dirty="0">
              <a:latin typeface="Century Gothic" panose="020B0502020202020204" pitchFamily="34" charset="0"/>
            </a:endParaRPr>
          </a:p>
        </p:txBody>
      </p:sp>
      <p:sp>
        <p:nvSpPr>
          <p:cNvPr id="3" name="2 Rectángulo"/>
          <p:cNvSpPr/>
          <p:nvPr/>
        </p:nvSpPr>
        <p:spPr>
          <a:xfrm>
            <a:off x="467544" y="789552"/>
            <a:ext cx="8280920" cy="507831"/>
          </a:xfrm>
          <a:prstGeom prst="rect">
            <a:avLst/>
          </a:prstGeom>
        </p:spPr>
        <p:txBody>
          <a:bodyPr wrap="square">
            <a:spAutoFit/>
          </a:bodyPr>
          <a:lstStyle/>
          <a:p>
            <a:r>
              <a:rPr lang="es-CL" sz="1350" b="1" dirty="0">
                <a:latin typeface="Century Gothic" panose="020B0502020202020204" pitchFamily="34" charset="0"/>
              </a:rPr>
              <a:t> Esta rutina puede ser apoyada por un </a:t>
            </a:r>
            <a:r>
              <a:rPr lang="es-CL" sz="1350" b="1" dirty="0" smtClean="0">
                <a:latin typeface="Century Gothic" panose="020B0502020202020204" pitchFamily="34" charset="0"/>
              </a:rPr>
              <a:t>adulto</a:t>
            </a:r>
            <a:r>
              <a:rPr lang="es-CL" sz="1350" b="1" dirty="0">
                <a:latin typeface="Century Gothic" panose="020B0502020202020204" pitchFamily="34" charset="0"/>
              </a:rPr>
              <a:t> </a:t>
            </a:r>
            <a:r>
              <a:rPr lang="es-CL" sz="1350" b="1" dirty="0" smtClean="0">
                <a:latin typeface="Century Gothic" panose="020B0502020202020204" pitchFamily="34" charset="0"/>
              </a:rPr>
              <a:t>y el estudiante debe completar la bitácora que se anexa a continuación.</a:t>
            </a:r>
            <a:r>
              <a:rPr lang="es-CL" sz="1350" b="1" dirty="0" smtClean="0">
                <a:latin typeface="Century Gothic" panose="020B0502020202020204" pitchFamily="34" charset="0"/>
              </a:rPr>
              <a:t> </a:t>
            </a:r>
            <a:endParaRPr lang="es-CL" sz="1350" dirty="0">
              <a:latin typeface="Century Gothic" panose="020B0502020202020204" pitchFamily="34" charset="0"/>
            </a:endParaRPr>
          </a:p>
        </p:txBody>
      </p:sp>
      <p:sp>
        <p:nvSpPr>
          <p:cNvPr id="4" name="3 CuadroTexto"/>
          <p:cNvSpPr txBox="1"/>
          <p:nvPr/>
        </p:nvSpPr>
        <p:spPr>
          <a:xfrm>
            <a:off x="2897814" y="1653648"/>
            <a:ext cx="2322258" cy="300082"/>
          </a:xfrm>
          <a:prstGeom prst="rect">
            <a:avLst/>
          </a:prstGeom>
          <a:noFill/>
        </p:spPr>
        <p:txBody>
          <a:bodyPr wrap="square" rtlCol="0">
            <a:spAutoFit/>
          </a:bodyPr>
          <a:lstStyle/>
          <a:p>
            <a:pPr algn="ctr"/>
            <a:r>
              <a:rPr lang="es-CL" sz="1350" b="1" dirty="0">
                <a:latin typeface="Century Gothic" panose="020B0502020202020204" pitchFamily="34" charset="0"/>
              </a:rPr>
              <a:t>INSTRUCCIONES</a:t>
            </a:r>
          </a:p>
        </p:txBody>
      </p:sp>
      <p:sp>
        <p:nvSpPr>
          <p:cNvPr id="5" name="4 Rectángulo"/>
          <p:cNvSpPr/>
          <p:nvPr/>
        </p:nvSpPr>
        <p:spPr>
          <a:xfrm>
            <a:off x="467544" y="2139702"/>
            <a:ext cx="8208912" cy="1815882"/>
          </a:xfrm>
          <a:prstGeom prst="rect">
            <a:avLst/>
          </a:prstGeom>
        </p:spPr>
        <p:txBody>
          <a:bodyPr wrap="square">
            <a:spAutoFit/>
          </a:bodyPr>
          <a:lstStyle/>
          <a:p>
            <a:pPr lvl="0"/>
            <a:r>
              <a:rPr lang="es-CL" sz="1600" dirty="0">
                <a:latin typeface="Century Gothic" panose="020B0502020202020204" pitchFamily="34" charset="0"/>
              </a:rPr>
              <a:t>Elige un libro a tu gusto (puede ser de los que hay en tu casa). Si no tienes en tu casa aquí hay dos link que te llevarán a un sitio donde podrás elegir uno que te guste mucho.</a:t>
            </a:r>
          </a:p>
          <a:p>
            <a:pPr lvl="0"/>
            <a:r>
              <a:rPr lang="es-CL" sz="1600" u="sng" dirty="0">
                <a:latin typeface="Century Gothic" panose="020B0502020202020204" pitchFamily="34" charset="0"/>
                <a:hlinkClick r:id="rId2"/>
              </a:rPr>
              <a:t>https://www.vivaleercuentosdigitales.cl/</a:t>
            </a:r>
            <a:endParaRPr lang="es-CL" sz="1600" dirty="0">
              <a:latin typeface="Century Gothic" panose="020B0502020202020204" pitchFamily="34" charset="0"/>
            </a:endParaRPr>
          </a:p>
          <a:p>
            <a:pPr lvl="0"/>
            <a:r>
              <a:rPr lang="es-CL" sz="1600" u="sng" dirty="0">
                <a:latin typeface="Century Gothic" panose="020B0502020202020204" pitchFamily="34" charset="0"/>
                <a:hlinkClick r:id="rId3"/>
              </a:rPr>
              <a:t>https://curriculumnacional.mineduc.cl/estudiante/621/w3-article-21133.html</a:t>
            </a:r>
            <a:endParaRPr lang="es-CL" sz="1600" dirty="0">
              <a:latin typeface="Century Gothic" panose="020B0502020202020204" pitchFamily="34" charset="0"/>
            </a:endParaRPr>
          </a:p>
          <a:p>
            <a:pPr lvl="0"/>
            <a:r>
              <a:rPr lang="es-CL" sz="1600" dirty="0">
                <a:latin typeface="Century Gothic" panose="020B0502020202020204" pitchFamily="34" charset="0"/>
              </a:rPr>
              <a:t>Luego que </a:t>
            </a:r>
            <a:r>
              <a:rPr lang="es-CL" sz="1600" dirty="0" smtClean="0">
                <a:latin typeface="Century Gothic" panose="020B0502020202020204" pitchFamily="34" charset="0"/>
              </a:rPr>
              <a:t>leas </a:t>
            </a:r>
            <a:r>
              <a:rPr lang="es-CL" sz="1600" dirty="0">
                <a:latin typeface="Century Gothic" panose="020B0502020202020204" pitchFamily="34" charset="0"/>
              </a:rPr>
              <a:t>el libro deberás completar una bitácora de lectura </a:t>
            </a:r>
          </a:p>
          <a:p>
            <a:pPr lvl="0"/>
            <a:r>
              <a:rPr lang="es-CL" sz="1600" dirty="0">
                <a:latin typeface="Century Gothic" panose="020B0502020202020204" pitchFamily="34" charset="0"/>
              </a:rPr>
              <a:t>(Puede ser un cuaderno)</a:t>
            </a:r>
          </a:p>
        </p:txBody>
      </p:sp>
    </p:spTree>
    <p:extLst>
      <p:ext uri="{BB962C8B-B14F-4D97-AF65-F5344CB8AC3E}">
        <p14:creationId xmlns:p14="http://schemas.microsoft.com/office/powerpoint/2010/main" val="419658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05826" y="141480"/>
            <a:ext cx="2646294" cy="300082"/>
          </a:xfrm>
          <a:prstGeom prst="rect">
            <a:avLst/>
          </a:prstGeom>
          <a:noFill/>
        </p:spPr>
        <p:txBody>
          <a:bodyPr wrap="square" rtlCol="0">
            <a:spAutoFit/>
          </a:bodyPr>
          <a:lstStyle/>
          <a:p>
            <a:pPr algn="ctr"/>
            <a:r>
              <a:rPr lang="es-CL" sz="1350" b="1" dirty="0"/>
              <a:t>BITÁCORA DE LECTURA</a:t>
            </a:r>
          </a:p>
        </p:txBody>
      </p:sp>
      <p:sp>
        <p:nvSpPr>
          <p:cNvPr id="3" name="2 Marcador de contenido"/>
          <p:cNvSpPr>
            <a:spLocks noGrp="1"/>
          </p:cNvSpPr>
          <p:nvPr/>
        </p:nvSpPr>
        <p:spPr>
          <a:xfrm>
            <a:off x="467544" y="627534"/>
            <a:ext cx="8136904" cy="3996444"/>
          </a:xfrm>
          <a:prstGeom prst="rect">
            <a:avLst/>
          </a:prstGeom>
        </p:spPr>
        <p:txBody>
          <a:bodyPr vert="horz" wrap="square">
            <a:noAutofit/>
          </a:bodyPr>
          <a:lstStyle/>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Fecha:_____________________</a:t>
            </a:r>
            <a:endParaRPr lang="es-CL" sz="825" dirty="0">
              <a:latin typeface="Calibri"/>
              <a:ea typeface="Calibri"/>
              <a:cs typeface="Times New Roman"/>
            </a:endParaRPr>
          </a:p>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Hoy leí _____________________________________(Título de lo leído)</a:t>
            </a:r>
            <a:endParaRPr lang="es-CL" sz="825" dirty="0">
              <a:latin typeface="Calibri"/>
              <a:ea typeface="Calibri"/>
              <a:cs typeface="Times New Roman"/>
            </a:endParaRPr>
          </a:p>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Que es un texto______________________________(literario o no literario: cuento, noticia, informativo, etc)</a:t>
            </a:r>
            <a:endParaRPr lang="es-CL" sz="825" dirty="0">
              <a:latin typeface="Calibri"/>
              <a:ea typeface="Calibri"/>
              <a:cs typeface="Times New Roman"/>
            </a:endParaRPr>
          </a:p>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Se trata de: 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825" dirty="0">
              <a:latin typeface="Calibri"/>
              <a:ea typeface="Calibri"/>
              <a:cs typeface="Times New Roman"/>
            </a:endParaRPr>
          </a:p>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Mis impresiones (Me gustó, no me gustó, por qué)</a:t>
            </a:r>
            <a:endParaRPr lang="es-CL" sz="825" dirty="0">
              <a:latin typeface="Calibri"/>
              <a:ea typeface="Calibri"/>
              <a:cs typeface="Times New Roman"/>
            </a:endParaRPr>
          </a:p>
          <a:p>
            <a:pPr marL="342900">
              <a:lnSpc>
                <a:spcPct val="115000"/>
              </a:lnSpc>
            </a:pPr>
            <a:r>
              <a:rPr lang="es-CL" sz="1350" dirty="0">
                <a:solidFill>
                  <a:srgbClr val="000000"/>
                </a:solidFill>
                <a:latin typeface="Calibri"/>
                <a:ea typeface="Calibri"/>
                <a:cs typeface="Times New Roman"/>
              </a:rPr>
              <a:t>________________________________________________________________________________________________________________________________________________________________________________</a:t>
            </a:r>
            <a:endParaRPr lang="es-CL" sz="825" dirty="0">
              <a:latin typeface="Calibri"/>
              <a:ea typeface="Calibri"/>
              <a:cs typeface="Times New Roman"/>
            </a:endParaRPr>
          </a:p>
          <a:p>
            <a:pPr marL="257175" indent="-257175">
              <a:lnSpc>
                <a:spcPct val="115000"/>
              </a:lnSpc>
              <a:buFont typeface="Wingdings"/>
              <a:buChar char=""/>
              <a:tabLst>
                <a:tab pos="342900" algn="l"/>
              </a:tabLst>
            </a:pPr>
            <a:r>
              <a:rPr lang="es-CL" sz="1350" dirty="0">
                <a:solidFill>
                  <a:srgbClr val="000000"/>
                </a:solidFill>
                <a:latin typeface="Calibri"/>
                <a:ea typeface="Calibri"/>
                <a:cs typeface="Times New Roman"/>
              </a:rPr>
              <a:t>Dibujo lo que entendí.</a:t>
            </a:r>
            <a:endParaRPr lang="es-CL" sz="825" dirty="0">
              <a:latin typeface="Calibri"/>
              <a:ea typeface="Calibri"/>
              <a:cs typeface="Times New Roman"/>
            </a:endParaRPr>
          </a:p>
        </p:txBody>
      </p:sp>
    </p:spTree>
    <p:extLst>
      <p:ext uri="{BB962C8B-B14F-4D97-AF65-F5344CB8AC3E}">
        <p14:creationId xmlns:p14="http://schemas.microsoft.com/office/powerpoint/2010/main" val="2477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84803"/>
            <a:ext cx="6172200" cy="367550"/>
          </a:xfrm>
        </p:spPr>
        <p:txBody>
          <a:bodyPr>
            <a:normAutofit fontScale="90000"/>
          </a:bodyPr>
          <a:lstStyle/>
          <a:p>
            <a:pPr algn="l"/>
            <a:r>
              <a:rPr lang="es-CL" sz="2400" dirty="0">
                <a:latin typeface="Century Gothic" panose="020B0502020202020204" pitchFamily="34" charset="0"/>
              </a:rPr>
              <a:t>Tarea 1. Lenguaje</a:t>
            </a:r>
          </a:p>
        </p:txBody>
      </p:sp>
      <p:sp>
        <p:nvSpPr>
          <p:cNvPr id="3" name="2 Rectángulo"/>
          <p:cNvSpPr/>
          <p:nvPr/>
        </p:nvSpPr>
        <p:spPr>
          <a:xfrm>
            <a:off x="251520" y="573528"/>
            <a:ext cx="8568952" cy="715581"/>
          </a:xfrm>
          <a:prstGeom prst="rect">
            <a:avLst/>
          </a:prstGeom>
        </p:spPr>
        <p:txBody>
          <a:bodyPr wrap="square">
            <a:spAutoFit/>
          </a:bodyPr>
          <a:lstStyle/>
          <a:p>
            <a:r>
              <a:rPr lang="es-CL" sz="1350" dirty="0">
                <a:latin typeface="Century Gothic" panose="020B0502020202020204" pitchFamily="34" charset="0"/>
              </a:rPr>
              <a:t>Escucha la lectura del cuento  «</a:t>
            </a:r>
            <a:r>
              <a:rPr lang="es-CL" sz="1350" dirty="0" err="1">
                <a:latin typeface="Century Gothic" panose="020B0502020202020204" pitchFamily="34" charset="0"/>
              </a:rPr>
              <a:t>Prudencia»en</a:t>
            </a:r>
            <a:r>
              <a:rPr lang="es-CL" sz="1350" dirty="0">
                <a:latin typeface="Century Gothic" panose="020B0502020202020204" pitchFamily="34" charset="0"/>
              </a:rPr>
              <a:t> este link </a:t>
            </a:r>
            <a:r>
              <a:rPr lang="es-CL" sz="1350" u="sng" dirty="0">
                <a:latin typeface="Century Gothic" panose="020B0502020202020204" pitchFamily="34" charset="0"/>
                <a:hlinkClick r:id="rId2"/>
              </a:rPr>
              <a:t>https://www.youtube.com/watch?v=NAcfaPS74tg</a:t>
            </a:r>
            <a:r>
              <a:rPr lang="es-CL" sz="1350" dirty="0">
                <a:latin typeface="Century Gothic" panose="020B0502020202020204" pitchFamily="34" charset="0"/>
              </a:rPr>
              <a:t>, si es que no tienes el libro. Si lo tienes léelo tu solito o solita. Si te cuesta leer, pídele a alguien de tu familia que te lo lea y luego realiza las tareas relacionadas con la temática de este cuento.</a:t>
            </a:r>
          </a:p>
        </p:txBody>
      </p:sp>
      <p:sp>
        <p:nvSpPr>
          <p:cNvPr id="6" name="5 Rectángulo"/>
          <p:cNvSpPr/>
          <p:nvPr/>
        </p:nvSpPr>
        <p:spPr>
          <a:xfrm>
            <a:off x="251520" y="1491630"/>
            <a:ext cx="5040560" cy="2793072"/>
          </a:xfrm>
          <a:prstGeom prst="rect">
            <a:avLst/>
          </a:prstGeom>
        </p:spPr>
        <p:txBody>
          <a:bodyPr wrap="square">
            <a:spAutoFit/>
          </a:bodyPr>
          <a:lstStyle/>
          <a:p>
            <a:r>
              <a:rPr lang="es-CL" sz="1350" dirty="0">
                <a:latin typeface="Century Gothic" panose="020B0502020202020204" pitchFamily="34" charset="0"/>
              </a:rPr>
              <a:t>Lo primero que harás luego de leer o escuchar el cuento será responder estas preguntas que </a:t>
            </a:r>
          </a:p>
          <a:p>
            <a:r>
              <a:rPr lang="es-CL" sz="1350" dirty="0">
                <a:latin typeface="Century Gothic" panose="020B0502020202020204" pitchFamily="34" charset="0"/>
              </a:rPr>
              <a:t>copiarás en tu cuaderno y luego responderás.</a:t>
            </a:r>
          </a:p>
          <a:p>
            <a:pPr lvl="0"/>
            <a:r>
              <a:rPr lang="es-CL" sz="1350" dirty="0" smtClean="0">
                <a:latin typeface="Century Gothic" panose="020B0502020202020204" pitchFamily="34" charset="0"/>
              </a:rPr>
              <a:t>1.- ¿Quién </a:t>
            </a:r>
            <a:r>
              <a:rPr lang="es-CL" sz="1350" dirty="0">
                <a:latin typeface="Century Gothic" panose="020B0502020202020204" pitchFamily="34" charset="0"/>
              </a:rPr>
              <a:t>es Prudencia?</a:t>
            </a:r>
          </a:p>
          <a:p>
            <a:pPr lvl="0"/>
            <a:r>
              <a:rPr lang="es-CL" sz="1350" dirty="0" smtClean="0">
                <a:latin typeface="Century Gothic" panose="020B0502020202020204" pitchFamily="34" charset="0"/>
              </a:rPr>
              <a:t>2.- ¿Cuál </a:t>
            </a:r>
            <a:r>
              <a:rPr lang="es-CL" sz="1350" dirty="0">
                <a:latin typeface="Century Gothic" panose="020B0502020202020204" pitchFamily="34" charset="0"/>
              </a:rPr>
              <a:t>era el sueño de Prudencia?</a:t>
            </a:r>
          </a:p>
          <a:p>
            <a:pPr lvl="0"/>
            <a:r>
              <a:rPr lang="es-CL" sz="1350" dirty="0" smtClean="0">
                <a:latin typeface="Century Gothic" panose="020B0502020202020204" pitchFamily="34" charset="0"/>
              </a:rPr>
              <a:t>3.- ¿Cuál </a:t>
            </a:r>
            <a:r>
              <a:rPr lang="es-CL" sz="1350" dirty="0">
                <a:latin typeface="Century Gothic" panose="020B0502020202020204" pitchFamily="34" charset="0"/>
              </a:rPr>
              <a:t>es tu sueño? Responde y dibújalo.</a:t>
            </a:r>
          </a:p>
          <a:p>
            <a:pPr lvl="0"/>
            <a:r>
              <a:rPr lang="es-CL" sz="1350" dirty="0" smtClean="0">
                <a:latin typeface="Century Gothic" panose="020B0502020202020204" pitchFamily="34" charset="0"/>
              </a:rPr>
              <a:t>4.- Dibuja </a:t>
            </a:r>
            <a:r>
              <a:rPr lang="es-CL" sz="1350" dirty="0">
                <a:latin typeface="Century Gothic" panose="020B0502020202020204" pitchFamily="34" charset="0"/>
              </a:rPr>
              <a:t>la secuencia de los hechos ocurridos en el cuento, confecciona un acordeón para esto, </a:t>
            </a:r>
          </a:p>
          <a:p>
            <a:pPr lvl="0"/>
            <a:r>
              <a:rPr lang="es-CL" sz="1350" dirty="0">
                <a:latin typeface="Century Gothic" panose="020B0502020202020204" pitchFamily="34" charset="0"/>
              </a:rPr>
              <a:t>como el de la imagen, puedes copiar dibujos del mismo cuento. Cuando esté terminado, </a:t>
            </a:r>
          </a:p>
          <a:p>
            <a:pPr lvl="0"/>
            <a:r>
              <a:rPr lang="es-CL" sz="1350" dirty="0">
                <a:latin typeface="Century Gothic" panose="020B0502020202020204" pitchFamily="34" charset="0"/>
              </a:rPr>
              <a:t>muéstraselo a tu familia y explícales el cuento. Luego </a:t>
            </a:r>
          </a:p>
          <a:p>
            <a:pPr lvl="0"/>
            <a:r>
              <a:rPr lang="es-CL" sz="1350" dirty="0">
                <a:latin typeface="Century Gothic" panose="020B0502020202020204" pitchFamily="34" charset="0"/>
              </a:rPr>
              <a:t>sácale una foto y dile a tu mamá que se lo </a:t>
            </a:r>
          </a:p>
          <a:p>
            <a:pPr lvl="0"/>
            <a:r>
              <a:rPr lang="es-CL" sz="1350" dirty="0">
                <a:latin typeface="Century Gothic" panose="020B0502020202020204" pitchFamily="34" charset="0"/>
              </a:rPr>
              <a:t>envíe a tu profesora.</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43" y="1923678"/>
            <a:ext cx="3716094" cy="19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1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5070" y="231868"/>
            <a:ext cx="7632848" cy="475562"/>
          </a:xfrm>
        </p:spPr>
        <p:txBody>
          <a:bodyPr>
            <a:normAutofit fontScale="90000"/>
          </a:bodyPr>
          <a:lstStyle/>
          <a:p>
            <a:pPr algn="l"/>
            <a:r>
              <a:rPr lang="es-CL" sz="2400" dirty="0">
                <a:latin typeface="Century Gothic" panose="020B0502020202020204" pitchFamily="34" charset="0"/>
              </a:rPr>
              <a:t>Tarea</a:t>
            </a:r>
            <a:r>
              <a:rPr lang="es-CL" sz="2400" dirty="0"/>
              <a:t> 2. matemática (</a:t>
            </a:r>
            <a:r>
              <a:rPr lang="es-CL" sz="2400" dirty="0" err="1"/>
              <a:t>articulable</a:t>
            </a:r>
            <a:r>
              <a:rPr lang="es-CL" sz="2400" dirty="0"/>
              <a:t> con Artes Visuales)</a:t>
            </a:r>
          </a:p>
        </p:txBody>
      </p:sp>
      <p:sp>
        <p:nvSpPr>
          <p:cNvPr id="3" name="2 Rectángulo"/>
          <p:cNvSpPr/>
          <p:nvPr/>
        </p:nvSpPr>
        <p:spPr>
          <a:xfrm>
            <a:off x="351366" y="738281"/>
            <a:ext cx="8397098" cy="923330"/>
          </a:xfrm>
          <a:prstGeom prst="rect">
            <a:avLst/>
          </a:prstGeom>
        </p:spPr>
        <p:txBody>
          <a:bodyPr wrap="square">
            <a:spAutoFit/>
          </a:bodyPr>
          <a:lstStyle/>
          <a:p>
            <a:r>
              <a:rPr lang="es-CL" sz="1350" b="1" dirty="0">
                <a:latin typeface="Century Gothic" panose="020B0502020202020204" pitchFamily="34" charset="0"/>
              </a:rPr>
              <a:t>Ahora te invito a jugar con Prudencia, la cerdita. Para esto tendrás que invitar a participar a tu </a:t>
            </a:r>
          </a:p>
          <a:p>
            <a:r>
              <a:rPr lang="es-CL" sz="1350" b="1" dirty="0">
                <a:latin typeface="Century Gothic" panose="020B0502020202020204" pitchFamily="34" charset="0"/>
              </a:rPr>
              <a:t>familia, porque deberán confeccionar un tablero. Aquí te daré las instrucciones para </a:t>
            </a:r>
          </a:p>
          <a:p>
            <a:r>
              <a:rPr lang="es-CL" sz="1350" b="1" dirty="0" smtClean="0">
                <a:latin typeface="Century Gothic" panose="020B0502020202020204" pitchFamily="34" charset="0"/>
              </a:rPr>
              <a:t>confeccionarlo. </a:t>
            </a:r>
            <a:r>
              <a:rPr lang="es-CL" sz="1350" b="1" dirty="0">
                <a:latin typeface="Century Gothic" panose="020B0502020202020204" pitchFamily="34" charset="0"/>
              </a:rPr>
              <a:t>(Los modelos estarán en páginas  que puedes imprimir o bien copiar y pintar para luego recortar y pegar)</a:t>
            </a:r>
            <a:endParaRPr lang="es-CL" sz="1350" dirty="0">
              <a:latin typeface="Century Gothic" panose="020B0502020202020204" pitchFamily="34" charset="0"/>
            </a:endParaRPr>
          </a:p>
        </p:txBody>
      </p:sp>
      <p:sp>
        <p:nvSpPr>
          <p:cNvPr id="4" name="3 Rectángulo"/>
          <p:cNvSpPr/>
          <p:nvPr/>
        </p:nvSpPr>
        <p:spPr>
          <a:xfrm>
            <a:off x="395536" y="1819896"/>
            <a:ext cx="3744416" cy="2169825"/>
          </a:xfrm>
          <a:prstGeom prst="rect">
            <a:avLst/>
          </a:prstGeom>
        </p:spPr>
        <p:txBody>
          <a:bodyPr wrap="square">
            <a:spAutoFit/>
          </a:bodyPr>
          <a:lstStyle/>
          <a:p>
            <a:r>
              <a:rPr lang="es-CL" sz="1350" b="1" dirty="0">
                <a:latin typeface="Century Gothic" panose="020B0502020202020204" pitchFamily="34" charset="0"/>
              </a:rPr>
              <a:t>Juego Carrera de personajes</a:t>
            </a:r>
            <a:endParaRPr lang="es-CL" sz="1350" dirty="0">
              <a:latin typeface="Century Gothic" panose="020B0502020202020204" pitchFamily="34" charset="0"/>
            </a:endParaRPr>
          </a:p>
          <a:p>
            <a:r>
              <a:rPr lang="es-CL" sz="1350" b="1" dirty="0">
                <a:latin typeface="Century Gothic" panose="020B0502020202020204" pitchFamily="34" charset="0"/>
              </a:rPr>
              <a:t>Materiales</a:t>
            </a:r>
            <a:endParaRPr lang="es-CL" sz="1350" dirty="0">
              <a:latin typeface="Century Gothic" panose="020B0502020202020204" pitchFamily="34" charset="0"/>
            </a:endParaRPr>
          </a:p>
          <a:p>
            <a:r>
              <a:rPr lang="es-CL" sz="1350" dirty="0">
                <a:latin typeface="Century Gothic" panose="020B0502020202020204" pitchFamily="34" charset="0"/>
              </a:rPr>
              <a:t>Un cartón de 40x30 cm.</a:t>
            </a:r>
          </a:p>
          <a:p>
            <a:r>
              <a:rPr lang="es-CL" sz="1350" dirty="0">
                <a:latin typeface="Century Gothic" panose="020B0502020202020204" pitchFamily="34" charset="0"/>
              </a:rPr>
              <a:t>2 hojas de block de dibujo</a:t>
            </a:r>
          </a:p>
          <a:p>
            <a:r>
              <a:rPr lang="es-CL" sz="1350" dirty="0">
                <a:latin typeface="Century Gothic" panose="020B0502020202020204" pitchFamily="34" charset="0"/>
              </a:rPr>
              <a:t>Pegamento</a:t>
            </a:r>
          </a:p>
          <a:p>
            <a:r>
              <a:rPr lang="es-CL" sz="1350" dirty="0">
                <a:latin typeface="Century Gothic" panose="020B0502020202020204" pitchFamily="34" charset="0"/>
              </a:rPr>
              <a:t>Lápices de colores</a:t>
            </a:r>
          </a:p>
          <a:p>
            <a:r>
              <a:rPr lang="es-CL" sz="1350" dirty="0">
                <a:latin typeface="Century Gothic" panose="020B0502020202020204" pitchFamily="34" charset="0"/>
              </a:rPr>
              <a:t>Témpera negra y pinceles</a:t>
            </a:r>
          </a:p>
          <a:p>
            <a:r>
              <a:rPr lang="es-CL" sz="1350" dirty="0">
                <a:latin typeface="Century Gothic" panose="020B0502020202020204" pitchFamily="34" charset="0"/>
              </a:rPr>
              <a:t>Tijeras</a:t>
            </a:r>
          </a:p>
          <a:p>
            <a:r>
              <a:rPr lang="es-CL" sz="1350" dirty="0">
                <a:latin typeface="Century Gothic" panose="020B0502020202020204" pitchFamily="34" charset="0"/>
              </a:rPr>
              <a:t>1 dado.</a:t>
            </a:r>
          </a:p>
          <a:p>
            <a:r>
              <a:rPr lang="es-CL" sz="1350" dirty="0">
                <a:latin typeface="Century Gothic" panose="020B0502020202020204" pitchFamily="34" charset="0"/>
              </a:rPr>
              <a:t>Fichas de cartón de 2 cm. de diámetro</a:t>
            </a:r>
          </a:p>
        </p:txBody>
      </p:sp>
      <p:sp>
        <p:nvSpPr>
          <p:cNvPr id="5" name="4 Rectángulo"/>
          <p:cNvSpPr/>
          <p:nvPr/>
        </p:nvSpPr>
        <p:spPr>
          <a:xfrm>
            <a:off x="4716016" y="1819896"/>
            <a:ext cx="4032448" cy="2377574"/>
          </a:xfrm>
          <a:prstGeom prst="rect">
            <a:avLst/>
          </a:prstGeom>
        </p:spPr>
        <p:txBody>
          <a:bodyPr wrap="square">
            <a:spAutoFit/>
          </a:bodyPr>
          <a:lstStyle/>
          <a:p>
            <a:r>
              <a:rPr lang="es-CL" sz="1350" b="1" dirty="0">
                <a:latin typeface="Century Gothic" panose="020B0502020202020204" pitchFamily="34" charset="0"/>
              </a:rPr>
              <a:t>Instrucciones</a:t>
            </a:r>
            <a:endParaRPr lang="es-CL" sz="1350" dirty="0">
              <a:latin typeface="Century Gothic" panose="020B0502020202020204" pitchFamily="34" charset="0"/>
            </a:endParaRPr>
          </a:p>
          <a:p>
            <a:r>
              <a:rPr lang="es-CL" sz="1350" dirty="0">
                <a:latin typeface="Century Gothic" panose="020B0502020202020204" pitchFamily="34" charset="0"/>
              </a:rPr>
              <a:t>Pinta el cartón con la témpera negra.</a:t>
            </a:r>
          </a:p>
          <a:p>
            <a:r>
              <a:rPr lang="es-CL" sz="1350" dirty="0">
                <a:latin typeface="Century Gothic" panose="020B0502020202020204" pitchFamily="34" charset="0"/>
              </a:rPr>
              <a:t>Recorta y pega  el diseño del tablero que </a:t>
            </a:r>
          </a:p>
          <a:p>
            <a:r>
              <a:rPr lang="es-CL" sz="1350" dirty="0">
                <a:latin typeface="Century Gothic" panose="020B0502020202020204" pitchFamily="34" charset="0"/>
              </a:rPr>
              <a:t>tienes en una página imprimible (Tarea 2)</a:t>
            </a:r>
          </a:p>
          <a:p>
            <a:r>
              <a:rPr lang="es-CL" sz="1350" dirty="0">
                <a:latin typeface="Century Gothic" panose="020B0502020202020204" pitchFamily="34" charset="0"/>
              </a:rPr>
              <a:t>Recorta y pega en cartón o cartulina las </a:t>
            </a:r>
          </a:p>
          <a:p>
            <a:r>
              <a:rPr lang="es-CL" sz="1350" dirty="0">
                <a:latin typeface="Century Gothic" panose="020B0502020202020204" pitchFamily="34" charset="0"/>
              </a:rPr>
              <a:t>tarjetas con las penitencias y premios </a:t>
            </a:r>
          </a:p>
          <a:p>
            <a:r>
              <a:rPr lang="es-CL" sz="1350" dirty="0">
                <a:latin typeface="Century Gothic" panose="020B0502020202020204" pitchFamily="34" charset="0"/>
              </a:rPr>
              <a:t>(Rojas premios, amarillas penitencias)</a:t>
            </a:r>
          </a:p>
          <a:p>
            <a:r>
              <a:rPr lang="es-CL" sz="1350" dirty="0">
                <a:latin typeface="Century Gothic" panose="020B0502020202020204" pitchFamily="34" charset="0"/>
              </a:rPr>
              <a:t>Recorta círculos y pega en ellos las caras </a:t>
            </a:r>
          </a:p>
          <a:p>
            <a:r>
              <a:rPr lang="es-CL" sz="1350" dirty="0">
                <a:latin typeface="Century Gothic" panose="020B0502020202020204" pitchFamily="34" charset="0"/>
              </a:rPr>
              <a:t>de algunos personajes del cuento </a:t>
            </a:r>
          </a:p>
          <a:p>
            <a:r>
              <a:rPr lang="es-CL" sz="1350" dirty="0">
                <a:latin typeface="Century Gothic" panose="020B0502020202020204" pitchFamily="34" charset="0"/>
              </a:rPr>
              <a:t>(Prudencia, la mamá, la profesora, un amigo</a:t>
            </a:r>
            <a:r>
              <a:rPr lang="es-CL" sz="1350" dirty="0" smtClean="0">
                <a:latin typeface="Century Gothic" panose="020B0502020202020204" pitchFamily="34" charset="0"/>
              </a:rPr>
              <a:t>)</a:t>
            </a:r>
          </a:p>
          <a:p>
            <a:r>
              <a:rPr lang="es-CL" sz="1350" dirty="0" smtClean="0">
                <a:latin typeface="Century Gothic" panose="020B0502020202020204" pitchFamily="34" charset="0"/>
              </a:rPr>
              <a:t>*Puedes dibujar las caritas.-</a:t>
            </a:r>
            <a:endParaRPr lang="es-CL" sz="1350" dirty="0">
              <a:latin typeface="Century Gothic" panose="020B0502020202020204" pitchFamily="34" charset="0"/>
            </a:endParaRPr>
          </a:p>
        </p:txBody>
      </p:sp>
    </p:spTree>
    <p:extLst>
      <p:ext uri="{BB962C8B-B14F-4D97-AF65-F5344CB8AC3E}">
        <p14:creationId xmlns:p14="http://schemas.microsoft.com/office/powerpoint/2010/main" val="300475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465516"/>
            <a:ext cx="8244712" cy="1546577"/>
          </a:xfrm>
          <a:prstGeom prst="rect">
            <a:avLst/>
          </a:prstGeom>
        </p:spPr>
        <p:txBody>
          <a:bodyPr wrap="square">
            <a:spAutoFit/>
          </a:bodyPr>
          <a:lstStyle/>
          <a:p>
            <a:r>
              <a:rPr lang="es-CL" sz="1350" dirty="0">
                <a:latin typeface="Century Gothic" panose="020B0502020202020204" pitchFamily="34" charset="0"/>
              </a:rPr>
              <a:t>Ahora puedes jugar. Invita a alguien de tu familia. A continuación te daré las instrucciones para jugar.</a:t>
            </a:r>
          </a:p>
          <a:p>
            <a:r>
              <a:rPr lang="es-CL" sz="1350" dirty="0">
                <a:latin typeface="Century Gothic" panose="020B0502020202020204" pitchFamily="34" charset="0"/>
              </a:rPr>
              <a:t>2 jugadores.  Deberán elegir un personaje y definir quien comienza. El que comienza tirará el </a:t>
            </a:r>
            <a:endParaRPr lang="es-CL" sz="1350" dirty="0" smtClean="0">
              <a:latin typeface="Century Gothic" panose="020B0502020202020204" pitchFamily="34" charset="0"/>
            </a:endParaRPr>
          </a:p>
          <a:p>
            <a:r>
              <a:rPr lang="es-CL" sz="1350" dirty="0" smtClean="0">
                <a:latin typeface="Century Gothic" panose="020B0502020202020204" pitchFamily="34" charset="0"/>
              </a:rPr>
              <a:t>dado </a:t>
            </a:r>
            <a:r>
              <a:rPr lang="es-CL" sz="1350" dirty="0">
                <a:latin typeface="Century Gothic" panose="020B0502020202020204" pitchFamily="34" charset="0"/>
              </a:rPr>
              <a:t>y hará avanzar la ficha a un casillero, que puede ser blanco (se queda ahí), rojo (Deberá </a:t>
            </a:r>
          </a:p>
          <a:p>
            <a:r>
              <a:rPr lang="es-CL" sz="1350" dirty="0">
                <a:latin typeface="Century Gothic" panose="020B0502020202020204" pitchFamily="34" charset="0"/>
              </a:rPr>
              <a:t>sacar una tarjeta con regalo) o amarillo (Deberá sacar una tarjeta de penitencia). Gana quien </a:t>
            </a:r>
          </a:p>
          <a:p>
            <a:r>
              <a:rPr lang="es-CL" sz="1350" dirty="0">
                <a:latin typeface="Century Gothic" panose="020B0502020202020204" pitchFamily="34" charset="0"/>
              </a:rPr>
              <a:t>llegue primero a la meta. Podrás jugar cada vez que quieras.</a:t>
            </a:r>
          </a:p>
          <a:p>
            <a:pPr algn="ctr"/>
            <a:r>
              <a:rPr lang="es-CL" sz="1350" dirty="0">
                <a:latin typeface="Century Gothic" panose="020B0502020202020204" pitchFamily="34" charset="0"/>
              </a:rPr>
              <a:t>AHORA ¡A JUGAAARR!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87983"/>
            <a:ext cx="1944216" cy="129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36" y="2014157"/>
            <a:ext cx="2952328" cy="288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22244" y="2301720"/>
            <a:ext cx="1872219" cy="507831"/>
          </a:xfrm>
          <a:prstGeom prst="rect">
            <a:avLst/>
          </a:prstGeom>
          <a:noFill/>
        </p:spPr>
        <p:txBody>
          <a:bodyPr wrap="square" rtlCol="0">
            <a:spAutoFit/>
          </a:bodyPr>
          <a:lstStyle/>
          <a:p>
            <a:r>
              <a:rPr lang="es-CL" sz="1350" dirty="0">
                <a:latin typeface="Century Gothic" panose="020B0502020202020204" pitchFamily="34" charset="0"/>
              </a:rPr>
              <a:t>Modelo para pegar los números</a:t>
            </a:r>
          </a:p>
        </p:txBody>
      </p:sp>
    </p:spTree>
    <p:extLst>
      <p:ext uri="{BB962C8B-B14F-4D97-AF65-F5344CB8AC3E}">
        <p14:creationId xmlns:p14="http://schemas.microsoft.com/office/powerpoint/2010/main" val="46478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84349"/>
            <a:ext cx="6172200" cy="367550"/>
          </a:xfrm>
        </p:spPr>
        <p:txBody>
          <a:bodyPr>
            <a:normAutofit fontScale="90000"/>
          </a:bodyPr>
          <a:lstStyle/>
          <a:p>
            <a:pPr algn="l"/>
            <a:r>
              <a:rPr lang="es-CL" sz="2400" dirty="0">
                <a:latin typeface="Century Gothic" panose="020B0502020202020204" pitchFamily="34" charset="0"/>
              </a:rPr>
              <a:t>Tarea 3 (Lenguaje)</a:t>
            </a:r>
          </a:p>
        </p:txBody>
      </p:sp>
      <p:sp>
        <p:nvSpPr>
          <p:cNvPr id="3" name="2 Rectángulo"/>
          <p:cNvSpPr/>
          <p:nvPr/>
        </p:nvSpPr>
        <p:spPr>
          <a:xfrm>
            <a:off x="539552" y="843558"/>
            <a:ext cx="8280920" cy="2269852"/>
          </a:xfrm>
          <a:prstGeom prst="rect">
            <a:avLst/>
          </a:prstGeom>
        </p:spPr>
        <p:txBody>
          <a:bodyPr wrap="square">
            <a:spAutoFit/>
          </a:bodyPr>
          <a:lstStyle/>
          <a:p>
            <a:endParaRPr lang="es-CL" sz="1350" dirty="0"/>
          </a:p>
          <a:p>
            <a:r>
              <a:rPr lang="es-CL" sz="1600" dirty="0">
                <a:latin typeface="Century Gothic" panose="020B0502020202020204" pitchFamily="34" charset="0"/>
              </a:rPr>
              <a:t>En esta tarea deberás leer un texto cortito en voz alta. Este texto está en una </a:t>
            </a:r>
          </a:p>
          <a:p>
            <a:r>
              <a:rPr lang="es-CL" sz="1600" dirty="0">
                <a:latin typeface="Century Gothic" panose="020B0502020202020204" pitchFamily="34" charset="0"/>
              </a:rPr>
              <a:t>página imprimible y en la presentación. Lo puedes leer donde tú quieras. Para </a:t>
            </a:r>
          </a:p>
          <a:p>
            <a:r>
              <a:rPr lang="es-CL" sz="1600" dirty="0">
                <a:latin typeface="Century Gothic" panose="020B0502020202020204" pitchFamily="34" charset="0"/>
              </a:rPr>
              <a:t>que tu lectura sea más linda escucha el audio que te enviamos. Luego, haz una primera lectura, a manera de prueba. Seguidamente pídele a alguien que te </a:t>
            </a:r>
          </a:p>
          <a:p>
            <a:r>
              <a:rPr lang="es-CL" sz="1600" dirty="0">
                <a:latin typeface="Century Gothic" panose="020B0502020202020204" pitchFamily="34" charset="0"/>
              </a:rPr>
              <a:t>escuche y que complete las tablas que te anexamos para que puedas ver tu </a:t>
            </a:r>
          </a:p>
          <a:p>
            <a:r>
              <a:rPr lang="es-CL" sz="1600" dirty="0">
                <a:latin typeface="Century Gothic" panose="020B0502020202020204" pitchFamily="34" charset="0"/>
              </a:rPr>
              <a:t>progreso. Puedes completar hasta cinco lecturas. Cuando ya estés bien seguro o segura pídele a alguien que grabe tu lectura y se la envías a tu profesora por </a:t>
            </a:r>
          </a:p>
          <a:p>
            <a:r>
              <a:rPr lang="es-CL" sz="1600" dirty="0">
                <a:latin typeface="Century Gothic" panose="020B0502020202020204" pitchFamily="34" charset="0"/>
              </a:rPr>
              <a:t>whatsapp, junto con una foto de tu autoevaluación.</a:t>
            </a:r>
          </a:p>
        </p:txBody>
      </p:sp>
    </p:spTree>
    <p:extLst>
      <p:ext uri="{BB962C8B-B14F-4D97-AF65-F5344CB8AC3E}">
        <p14:creationId xmlns:p14="http://schemas.microsoft.com/office/powerpoint/2010/main" val="2250054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1878</Words>
  <Application>Microsoft Office PowerPoint</Application>
  <PresentationFormat>Presentación en pantalla (16:9)</PresentationFormat>
  <Paragraphs>183</Paragraphs>
  <Slides>20</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29" baseType="lpstr">
      <vt:lpstr>맑은 고딕</vt:lpstr>
      <vt:lpstr>Arial</vt:lpstr>
      <vt:lpstr>Calibri</vt:lpstr>
      <vt:lpstr>Century Gothic</vt:lpstr>
      <vt:lpstr>Times New Roman</vt:lpstr>
      <vt:lpstr>Wingdings</vt:lpstr>
      <vt:lpstr>Office Theme</vt:lpstr>
      <vt:lpstr>Custom Design</vt:lpstr>
      <vt:lpstr>Documento</vt:lpstr>
      <vt:lpstr>Presentación de PowerPoint</vt:lpstr>
      <vt:lpstr>Insumos requeridos para el trabajo</vt:lpstr>
      <vt:lpstr>Descripción</vt:lpstr>
      <vt:lpstr>Presentación de PowerPoint</vt:lpstr>
      <vt:lpstr>Presentación de PowerPoint</vt:lpstr>
      <vt:lpstr>Tarea 1. Lenguaje</vt:lpstr>
      <vt:lpstr>Tarea 2. matemática (articulable con Artes Visuales)</vt:lpstr>
      <vt:lpstr>Presentación de PowerPoint</vt:lpstr>
      <vt:lpstr>Tarea 3 (Lenguaje)</vt:lpstr>
      <vt:lpstr>Presentación de PowerPoint</vt:lpstr>
      <vt:lpstr>Tabla  para registrar tu progreso (Está en página imprimible , si no puedes imprimirla cópiala  en  tu cuaderno)</vt:lpstr>
      <vt:lpstr>Tarea 4</vt:lpstr>
      <vt:lpstr>Tarea 5 (Matemática)</vt:lpstr>
      <vt:lpstr>Tarea 6 (Lenguaje)</vt:lpstr>
      <vt:lpstr>Tarea 7</vt:lpstr>
      <vt:lpstr>Presentación de PowerPoint</vt:lpstr>
      <vt:lpstr>Evalúo mi trabajo. Pídele a un adulto que te ayude.</vt:lpstr>
      <vt:lpstr>Presentación de PowerPoint</vt:lpstr>
      <vt:lpstr>Presentación de PowerPoint</vt:lpstr>
      <vt:lpstr>Presentación de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Karinita</cp:lastModifiedBy>
  <cp:revision>60</cp:revision>
  <dcterms:created xsi:type="dcterms:W3CDTF">2014-04-01T16:27:38Z</dcterms:created>
  <dcterms:modified xsi:type="dcterms:W3CDTF">2020-05-01T02:02:03Z</dcterms:modified>
</cp:coreProperties>
</file>