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47"/>
  </p:notesMasterIdLst>
  <p:sldIdLst>
    <p:sldId id="260" r:id="rId2"/>
    <p:sldId id="277" r:id="rId3"/>
    <p:sldId id="278" r:id="rId4"/>
    <p:sldId id="279" r:id="rId5"/>
    <p:sldId id="281" r:id="rId6"/>
    <p:sldId id="280" r:id="rId7"/>
    <p:sldId id="282" r:id="rId8"/>
    <p:sldId id="283" r:id="rId9"/>
    <p:sldId id="284" r:id="rId10"/>
    <p:sldId id="276" r:id="rId11"/>
    <p:sldId id="285" r:id="rId12"/>
    <p:sldId id="286" r:id="rId13"/>
    <p:sldId id="287" r:id="rId14"/>
    <p:sldId id="288" r:id="rId15"/>
    <p:sldId id="261" r:id="rId16"/>
    <p:sldId id="289" r:id="rId17"/>
    <p:sldId id="290" r:id="rId18"/>
    <p:sldId id="291" r:id="rId19"/>
    <p:sldId id="292" r:id="rId20"/>
    <p:sldId id="293" r:id="rId21"/>
    <p:sldId id="295" r:id="rId22"/>
    <p:sldId id="296" r:id="rId23"/>
    <p:sldId id="270" r:id="rId24"/>
    <p:sldId id="271" r:id="rId25"/>
    <p:sldId id="272" r:id="rId26"/>
    <p:sldId id="273" r:id="rId27"/>
    <p:sldId id="297" r:id="rId28"/>
    <p:sldId id="298" r:id="rId29"/>
    <p:sldId id="299" r:id="rId30"/>
    <p:sldId id="304" r:id="rId31"/>
    <p:sldId id="303" r:id="rId32"/>
    <p:sldId id="300" r:id="rId33"/>
    <p:sldId id="301" r:id="rId34"/>
    <p:sldId id="274" r:id="rId35"/>
    <p:sldId id="262" r:id="rId36"/>
    <p:sldId id="263" r:id="rId37"/>
    <p:sldId id="264" r:id="rId38"/>
    <p:sldId id="265" r:id="rId39"/>
    <p:sldId id="266" r:id="rId40"/>
    <p:sldId id="267" r:id="rId41"/>
    <p:sldId id="268" r:id="rId42"/>
    <p:sldId id="256" r:id="rId43"/>
    <p:sldId id="257" r:id="rId44"/>
    <p:sldId id="258" r:id="rId45"/>
    <p:sldId id="259" r:id="rId4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snapToObjects="1">
      <p:cViewPr>
        <p:scale>
          <a:sx n="76" d="100"/>
          <a:sy n="76" d="100"/>
        </p:scale>
        <p:origin x="-4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C54B1-4020-4178-94C5-F13A872FB7D9}" type="datetimeFigureOut">
              <a:rPr lang="es-CL" smtClean="0"/>
              <a:t>29-04-2020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56BE5-E4F9-47E1-92DC-90BB96BCFE44}" type="slidenum">
              <a:rPr lang="es-CL" smtClean="0"/>
              <a:t>‹Nº›</a:t>
            </a:fld>
            <a:endParaRPr lang="es-CL"/>
          </a:p>
        </p:txBody>
      </p:sp>
    </p:spTree>
    <p:extLst>
      <p:ext uri="{BB962C8B-B14F-4D97-AF65-F5344CB8AC3E}">
        <p14:creationId xmlns:p14="http://schemas.microsoft.com/office/powerpoint/2010/main" val="99920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2BF56BE5-E4F9-47E1-92DC-90BB96BCFE44}" type="slidenum">
              <a:rPr lang="es-CL" smtClean="0"/>
              <a:t>33</a:t>
            </a:fld>
            <a:endParaRPr lang="es-CL"/>
          </a:p>
        </p:txBody>
      </p:sp>
    </p:spTree>
    <p:extLst>
      <p:ext uri="{BB962C8B-B14F-4D97-AF65-F5344CB8AC3E}">
        <p14:creationId xmlns:p14="http://schemas.microsoft.com/office/powerpoint/2010/main" val="108451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E414BA-A587-A841-BDE4-91ABA0D647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F59AF666-8D9A-714D-84E4-5E0B377F6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E08B2CA6-45F1-5E4B-A23F-8165B5A2957D}"/>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98255A96-39C6-434B-AC10-7CF8E8DB1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5C630FE-EFB2-3541-A168-F8E7DD88936D}"/>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245924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DF7FC7-BF8D-A64D-982E-B087F92801E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37AAAF20-24BE-A840-A060-826DB06F47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3D5B0FCF-E4B5-D74D-A73D-CEEE66C4F735}"/>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C68D079E-3B47-A44D-91F2-DFAFA06B0E8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6CCB43DE-7375-BB45-8E8F-13F7BDDB3795}"/>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257724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D0B9BC2-6D95-844A-9105-CDA65D10D8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B2436E05-1DC8-684D-8358-9FD929BFDEF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D02F2131-5460-9145-AC87-1FA1EBD539D1}"/>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08EF954B-0B5D-6743-8552-114A86E2FA8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17F1035-14FF-E94B-B50F-138A1C8029ED}"/>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158228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C285C1-042C-FD44-AB0D-0B491F101E4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074399E-0F93-854D-A0A0-B6DA64B9F7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57A00236-7F3D-BF4B-A0C5-6CED4475C4F5}"/>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3A0E0921-D45D-ED47-A6AB-B71E30E17F1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7798018-71D1-0D40-9F52-F674CE644287}"/>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264038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A4EDE2-D1EC-DB4D-AFDB-A9AF67953D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03826120-36C3-1E49-BE62-2067D687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2ACBB62A-5865-F94D-9F70-8B7CF1AB8ADC}"/>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3DCDD840-0CF9-FC4B-9854-D5BDCBDEC2B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BE08346E-CBB1-3E4B-9CF0-B839D223448B}"/>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151751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1ACE13-7787-364F-8219-3F8224DADD5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3FFB4CE-739A-5142-AFAE-DD0F2BB821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04E606DE-D7D4-C24B-B2E3-875B60D46B9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8A6E99F6-266D-E341-B592-367C3C19B718}"/>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6" name="Marcador de pie de página 5">
            <a:extLst>
              <a:ext uri="{FF2B5EF4-FFF2-40B4-BE49-F238E27FC236}">
                <a16:creationId xmlns:a16="http://schemas.microsoft.com/office/drawing/2014/main" xmlns="" id="{2ED5CEF2-93AC-FD4B-B4DA-170E04501A7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7F6ED062-3B37-AD48-8723-601C9930DED6}"/>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187437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46E954-BC42-A34A-A156-5A1A3CCF4CF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695C681-C0B6-7048-913D-38D3A1FAE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6E1BC454-F37B-8F40-82F4-EA9D9ED0FF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D3072F9C-F3A7-FA4F-9D73-63EA05736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6B3D5D5-7881-8F4E-B9B9-774FFCB4AEA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20453CC4-9FA8-DC41-8FC9-133D8F45BEDC}"/>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8" name="Marcador de pie de página 7">
            <a:extLst>
              <a:ext uri="{FF2B5EF4-FFF2-40B4-BE49-F238E27FC236}">
                <a16:creationId xmlns:a16="http://schemas.microsoft.com/office/drawing/2014/main" xmlns="" id="{46C6CE42-FB70-7549-9881-299DDB90E73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A8B295E9-545C-0D46-ABA4-807815C91903}"/>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208362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A06AD5-C485-2D4D-9861-B56D9872AE3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E83C005F-AC6B-BA46-BB3D-8645C0F521FC}"/>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4" name="Marcador de pie de página 3">
            <a:extLst>
              <a:ext uri="{FF2B5EF4-FFF2-40B4-BE49-F238E27FC236}">
                <a16:creationId xmlns:a16="http://schemas.microsoft.com/office/drawing/2014/main" xmlns="" id="{D871A3A7-1C9C-534A-B37C-22B532C3C87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1748910E-856A-2945-A414-D4B9791ABBA7}"/>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141761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AE4719-2C1F-DD4F-B091-9051CA81C728}"/>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3" name="Marcador de pie de página 2">
            <a:extLst>
              <a:ext uri="{FF2B5EF4-FFF2-40B4-BE49-F238E27FC236}">
                <a16:creationId xmlns:a16="http://schemas.microsoft.com/office/drawing/2014/main" xmlns="" id="{D4286D09-7D05-164A-A6BC-0C9D580AA38F}"/>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8A46C9F6-161D-324E-AF1E-9CA9B7F9718B}"/>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52579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CF8471-F911-F549-8C57-B0EDE23479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28802620-2ED9-AD42-A248-07DEBDF02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357A93F6-FDBD-F84B-8567-D01C13075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134470F-3B00-624D-99A4-6319EFC6FE30}"/>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6" name="Marcador de pie de página 5">
            <a:extLst>
              <a:ext uri="{FF2B5EF4-FFF2-40B4-BE49-F238E27FC236}">
                <a16:creationId xmlns:a16="http://schemas.microsoft.com/office/drawing/2014/main" xmlns="" id="{77607032-245A-334B-8498-DB009C92C7C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44F5C7D0-C598-7444-88CE-E8503C79F969}"/>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119072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7979D7-986A-4C42-B99C-1AF51B9219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AADD8CBA-91A0-7A46-9475-9CBB4CAF1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42131048-2C45-B940-8DEE-BA2E91BEC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F903986-EA69-504F-8DE8-EFD40235194F}"/>
              </a:ext>
            </a:extLst>
          </p:cNvPr>
          <p:cNvSpPr>
            <a:spLocks noGrp="1"/>
          </p:cNvSpPr>
          <p:nvPr>
            <p:ph type="dt" sz="half" idx="10"/>
          </p:nvPr>
        </p:nvSpPr>
        <p:spPr/>
        <p:txBody>
          <a:bodyPr/>
          <a:lstStyle/>
          <a:p>
            <a:fld id="{78F64803-B847-F440-8679-06163FE21703}" type="datetimeFigureOut">
              <a:rPr lang="es-CL" smtClean="0"/>
              <a:t>29-04-2020</a:t>
            </a:fld>
            <a:endParaRPr lang="es-CL"/>
          </a:p>
        </p:txBody>
      </p:sp>
      <p:sp>
        <p:nvSpPr>
          <p:cNvPr id="6" name="Marcador de pie de página 5">
            <a:extLst>
              <a:ext uri="{FF2B5EF4-FFF2-40B4-BE49-F238E27FC236}">
                <a16:creationId xmlns:a16="http://schemas.microsoft.com/office/drawing/2014/main" xmlns="" id="{24AFAACF-078F-4C46-85E5-180AF4B6805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D15B056-AF88-9C45-A3E2-BDC969C58F36}"/>
              </a:ext>
            </a:extLst>
          </p:cNvPr>
          <p:cNvSpPr>
            <a:spLocks noGrp="1"/>
          </p:cNvSpPr>
          <p:nvPr>
            <p:ph type="sldNum" sz="quarter" idx="12"/>
          </p:nvPr>
        </p:nvSpPr>
        <p:spPr/>
        <p:txBody>
          <a:bodyPr/>
          <a:lstStyle/>
          <a:p>
            <a:fld id="{3FB0F57F-0803-AB46-B8F1-46D64E6A5F58}" type="slidenum">
              <a:rPr lang="es-CL" smtClean="0"/>
              <a:t>‹Nº›</a:t>
            </a:fld>
            <a:endParaRPr lang="es-CL"/>
          </a:p>
        </p:txBody>
      </p:sp>
    </p:spTree>
    <p:extLst>
      <p:ext uri="{BB962C8B-B14F-4D97-AF65-F5344CB8AC3E}">
        <p14:creationId xmlns:p14="http://schemas.microsoft.com/office/powerpoint/2010/main" val="151836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5788E8D-9516-5A42-A76A-72BCE0F10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6A2CE6C-4434-B84E-91C2-E68A11783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8823E1CD-C0FD-5340-B8C0-D6E615C73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64803-B847-F440-8679-06163FE21703}"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8B679E15-0FE1-9948-91FE-5C4B975E6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D9594620-7CCE-8B48-8679-D45E34C17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0F57F-0803-AB46-B8F1-46D64E6A5F58}" type="slidenum">
              <a:rPr lang="es-CL" smtClean="0"/>
              <a:t>‹Nº›</a:t>
            </a:fld>
            <a:endParaRPr lang="es-CL"/>
          </a:p>
        </p:txBody>
      </p:sp>
    </p:spTree>
    <p:extLst>
      <p:ext uri="{BB962C8B-B14F-4D97-AF65-F5344CB8AC3E}">
        <p14:creationId xmlns:p14="http://schemas.microsoft.com/office/powerpoint/2010/main" val="18616116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a5yi1c5fL0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iaje-a-china.com/cultura/medicina-tradicional-china.htm" TargetMode="External"/><Relationship Id="rId2" Type="http://schemas.openxmlformats.org/officeDocument/2006/relationships/hyperlink" Target="https://historiaeweb.com/2015/05/15/higiene-y-salud-en-el-antiguo-egipto/" TargetMode="External"/><Relationship Id="rId1" Type="http://schemas.openxmlformats.org/officeDocument/2006/relationships/slideLayout" Target="../slideLayouts/slideLayout2.xml"/><Relationship Id="rId4" Type="http://schemas.openxmlformats.org/officeDocument/2006/relationships/hyperlink" Target="http://www.lacerca.com/noticias/julio_virseda/medicina-precolombina-etnomedicina-71773-1.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kupdf.net/download/habia-una-vez-en-el-olimpo-alejandro-lavquen_59a085dedc0d60667f18496a_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btFf7WIo5DM" TargetMode="External"/><Relationship Id="rId2" Type="http://schemas.openxmlformats.org/officeDocument/2006/relationships/hyperlink" Target="https://www.youtube.com/watch?v=BPIjpJx6_V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C7kAeuvRpI&amp;list=PLVtH1q_l8JQM6Peg9eGCxSrsggpHaifvY" TargetMode="External"/><Relationship Id="rId2" Type="http://schemas.openxmlformats.org/officeDocument/2006/relationships/hyperlink" Target="https://peliculasdisneylatino.blogspot.com/2019/07/mulan-1998-hd-1080p-mkv-latino-driv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83r_zzg5Us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xYcvB6s8v0&amp;list=PL776JscmA9qkz6_NpBuyqtdwvPvAAUGB4" TargetMode="External"/><Relationship Id="rId2" Type="http://schemas.openxmlformats.org/officeDocument/2006/relationships/hyperlink" Target="https://www1.cuevana3.video/425/el-principe-de-egipt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cfRP1K10IM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bXkuAjB0iM" TargetMode="External"/><Relationship Id="rId2" Type="http://schemas.openxmlformats.org/officeDocument/2006/relationships/hyperlink" Target="https://www1.cuevana3.video/7206/el-camino-hacia-el-dorad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A81B4AEF-6BD6-2A43-AB79-FEF5D1E28417}"/>
              </a:ext>
            </a:extLst>
          </p:cNvPr>
          <p:cNvSpPr txBox="1"/>
          <p:nvPr/>
        </p:nvSpPr>
        <p:spPr>
          <a:xfrm>
            <a:off x="1573128" y="958015"/>
            <a:ext cx="9356810" cy="1323439"/>
          </a:xfrm>
          <a:prstGeom prst="rect">
            <a:avLst/>
          </a:prstGeom>
          <a:noFill/>
        </p:spPr>
        <p:txBody>
          <a:bodyPr wrap="square" rtlCol="0">
            <a:spAutoFit/>
          </a:bodyPr>
          <a:lstStyle/>
          <a:p>
            <a:r>
              <a:rPr lang="es-CL" sz="4000" b="1" dirty="0">
                <a:latin typeface="Century Gothic" panose="020B0502020202020204" pitchFamily="34" charset="0"/>
              </a:rPr>
              <a:t>PROYECTO ARTICULADO: “LA SALUD”</a:t>
            </a:r>
          </a:p>
          <a:p>
            <a:endParaRPr lang="es-CL" sz="4000" b="1" dirty="0">
              <a:latin typeface="Century Gothic" panose="020B0502020202020204" pitchFamily="34" charset="0"/>
            </a:endParaRPr>
          </a:p>
        </p:txBody>
      </p:sp>
      <p:sp>
        <p:nvSpPr>
          <p:cNvPr id="6" name="CuadroTexto 5">
            <a:extLst>
              <a:ext uri="{FF2B5EF4-FFF2-40B4-BE49-F238E27FC236}">
                <a16:creationId xmlns:a16="http://schemas.microsoft.com/office/drawing/2014/main" xmlns="" id="{08CB530C-2DAA-F045-985B-7C722A4BEB04}"/>
              </a:ext>
            </a:extLst>
          </p:cNvPr>
          <p:cNvSpPr txBox="1"/>
          <p:nvPr/>
        </p:nvSpPr>
        <p:spPr>
          <a:xfrm>
            <a:off x="3759463" y="1912122"/>
            <a:ext cx="4673074" cy="369332"/>
          </a:xfrm>
          <a:prstGeom prst="rect">
            <a:avLst/>
          </a:prstGeom>
          <a:noFill/>
        </p:spPr>
        <p:txBody>
          <a:bodyPr wrap="none" rtlCol="0">
            <a:spAutoFit/>
          </a:bodyPr>
          <a:lstStyle/>
          <a:p>
            <a:r>
              <a:rPr lang="es-CL" dirty="0">
                <a:latin typeface="Century Gothic" panose="020B0502020202020204" pitchFamily="34" charset="0"/>
              </a:rPr>
              <a:t>LICEO PARTICULAR MIXTO LOS ANDES B1</a:t>
            </a:r>
          </a:p>
        </p:txBody>
      </p:sp>
      <p:pic>
        <p:nvPicPr>
          <p:cNvPr id="7" name="Imagen 6">
            <a:extLst>
              <a:ext uri="{FF2B5EF4-FFF2-40B4-BE49-F238E27FC236}">
                <a16:creationId xmlns:a16="http://schemas.microsoft.com/office/drawing/2014/main" xmlns="" id="{F17ADBF6-A7B9-D747-8C77-6995C8C957BF}"/>
              </a:ext>
            </a:extLst>
          </p:cNvPr>
          <p:cNvPicPr>
            <a:picLocks noChangeAspect="1"/>
          </p:cNvPicPr>
          <p:nvPr/>
        </p:nvPicPr>
        <p:blipFill>
          <a:blip r:embed="rId2"/>
          <a:stretch>
            <a:fillRect/>
          </a:stretch>
        </p:blipFill>
        <p:spPr>
          <a:xfrm>
            <a:off x="5252361" y="2501437"/>
            <a:ext cx="1687277" cy="2330879"/>
          </a:xfrm>
          <a:prstGeom prst="rect">
            <a:avLst/>
          </a:prstGeom>
        </p:spPr>
      </p:pic>
    </p:spTree>
    <p:extLst>
      <p:ext uri="{BB962C8B-B14F-4D97-AF65-F5344CB8AC3E}">
        <p14:creationId xmlns:p14="http://schemas.microsoft.com/office/powerpoint/2010/main" val="214819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2FED3C-EB5A-4715-BC3A-1BD6F4115C98}"/>
              </a:ext>
            </a:extLst>
          </p:cNvPr>
          <p:cNvSpPr>
            <a:spLocks noGrp="1"/>
          </p:cNvSpPr>
          <p:nvPr>
            <p:ph type="title"/>
          </p:nvPr>
        </p:nvSpPr>
        <p:spPr>
          <a:xfrm>
            <a:off x="739631" y="844872"/>
            <a:ext cx="9905998" cy="1030231"/>
          </a:xfrm>
        </p:spPr>
        <p:txBody>
          <a:bodyPr>
            <a:normAutofit fontScale="90000"/>
          </a:bodyPr>
          <a:lstStyle/>
          <a:p>
            <a:r>
              <a:rPr lang="es-CL" dirty="0"/>
              <a:t>LENGUAJE:</a:t>
            </a:r>
            <a:br>
              <a:rPr lang="es-CL" dirty="0"/>
            </a:br>
            <a:r>
              <a:rPr lang="es-CL" dirty="0"/>
              <a:t>El héroe  y el villano/solidaridad y amistad</a:t>
            </a:r>
          </a:p>
        </p:txBody>
      </p:sp>
      <p:sp>
        <p:nvSpPr>
          <p:cNvPr id="3" name="Marcador de contenido 2">
            <a:extLst>
              <a:ext uri="{FF2B5EF4-FFF2-40B4-BE49-F238E27FC236}">
                <a16:creationId xmlns:a16="http://schemas.microsoft.com/office/drawing/2014/main" xmlns="" id="{54838181-13CF-4A81-96CF-87CC65FE514B}"/>
              </a:ext>
            </a:extLst>
          </p:cNvPr>
          <p:cNvSpPr>
            <a:spLocks noGrp="1"/>
          </p:cNvSpPr>
          <p:nvPr>
            <p:ph idx="1"/>
          </p:nvPr>
        </p:nvSpPr>
        <p:spPr>
          <a:xfrm>
            <a:off x="595252" y="2101151"/>
            <a:ext cx="10423956" cy="4544292"/>
          </a:xfrm>
        </p:spPr>
        <p:txBody>
          <a:bodyPr>
            <a:normAutofit fontScale="77500" lnSpcReduction="20000"/>
          </a:bodyPr>
          <a:lstStyle/>
          <a:p>
            <a:r>
              <a:rPr lang="es-CL" dirty="0"/>
              <a:t>Recordemos que estuvimos conociendo acerca de la idea de héroe en la literatura y cómo este tipo de personaje también se puede conocer en nuestra actualidad, ya conocemos sus cualidades: valiente, abnegado, arriesgado, íntegro y muchas más. Sin embargo, existe un personaje que siempre obstaculiza la labor del héroe, es el villano que generalmente se presenta con cualidades contrarias a las del héroe. También vemos al antihéroe, que no necesariamente es villano, sino que además nos encontramos con un personaje que intentando hacer el bien carece de las cualidades propias de un héroe, es torpe, cómico y generalmente las cosas no le resultan como éste espera.</a:t>
            </a:r>
          </a:p>
          <a:p>
            <a:r>
              <a:rPr lang="es-CL" dirty="0"/>
              <a:t>En las historias anteriores se presenta estos personaje y otros que apoyan al villano así como a la heroína.</a:t>
            </a:r>
          </a:p>
          <a:p>
            <a:r>
              <a:rPr lang="es-CL" dirty="0"/>
              <a:t>ACTIVDAD 1:Responda considerando los acontecimientos de las tres películas.</a:t>
            </a:r>
          </a:p>
          <a:p>
            <a:r>
              <a:rPr lang="es-CL" dirty="0"/>
              <a:t>Describa física y psicológicamente al villano y antihéroe de cada historia.</a:t>
            </a:r>
          </a:p>
          <a:p>
            <a:r>
              <a:rPr lang="es-CL" dirty="0"/>
              <a:t>¿por qué obstaculiza la tarea de los héroes?</a:t>
            </a:r>
          </a:p>
          <a:p>
            <a:r>
              <a:rPr lang="es-CL" dirty="0"/>
              <a:t>¿Cómo se desarrolla el tema de la amistad y la solidaridad en cada historia historia?</a:t>
            </a:r>
          </a:p>
        </p:txBody>
      </p:sp>
    </p:spTree>
    <p:extLst>
      <p:ext uri="{BB962C8B-B14F-4D97-AF65-F5344CB8AC3E}">
        <p14:creationId xmlns:p14="http://schemas.microsoft.com/office/powerpoint/2010/main" val="371048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77996"/>
            <a:ext cx="9905998" cy="1478570"/>
          </a:xfrm>
        </p:spPr>
        <p:txBody>
          <a:bodyPr/>
          <a:lstStyle/>
          <a:p>
            <a:r>
              <a:rPr lang="es-CL" dirty="0"/>
              <a:t>TEMPORALIDAD DE LA NARRACIÓN</a:t>
            </a:r>
          </a:p>
        </p:txBody>
      </p:sp>
      <p:sp>
        <p:nvSpPr>
          <p:cNvPr id="3" name="Marcador de contenido 2"/>
          <p:cNvSpPr>
            <a:spLocks noGrp="1"/>
          </p:cNvSpPr>
          <p:nvPr>
            <p:ph idx="1"/>
          </p:nvPr>
        </p:nvSpPr>
        <p:spPr>
          <a:xfrm>
            <a:off x="1141411" y="1438320"/>
            <a:ext cx="9905999" cy="3936275"/>
          </a:xfrm>
        </p:spPr>
        <p:txBody>
          <a:bodyPr/>
          <a:lstStyle/>
          <a:p>
            <a:pPr marL="0" indent="0">
              <a:buNone/>
            </a:pPr>
            <a:r>
              <a:rPr lang="es-CL" dirty="0"/>
              <a:t>TIEMPO DE LA HISTORIA: Es el orden cronológico de los hechos.</a:t>
            </a:r>
          </a:p>
          <a:p>
            <a:pPr marL="0" indent="0">
              <a:buNone/>
            </a:pPr>
            <a:r>
              <a:rPr lang="es-CL" dirty="0"/>
              <a:t>TIEMPO DEL RELATO: Orden en que el narrador presenta los hechos.</a:t>
            </a:r>
          </a:p>
          <a:p>
            <a:pPr marL="0" indent="0">
              <a:buNone/>
            </a:pPr>
            <a:r>
              <a:rPr lang="es-CL" dirty="0"/>
              <a:t>OBSERVA ELSIGUIENTE LINK: </a:t>
            </a:r>
            <a:r>
              <a:rPr lang="es-CL" dirty="0">
                <a:hlinkClick r:id="rId2"/>
              </a:rPr>
              <a:t>https://www.youtube.com/watch?v=a5yi1c5fL0Q</a:t>
            </a:r>
            <a:endParaRPr lang="es-CL" dirty="0"/>
          </a:p>
          <a:p>
            <a:pPr marL="0" indent="0">
              <a:buNone/>
            </a:pPr>
            <a:endParaRPr lang="es-CL" dirty="0"/>
          </a:p>
        </p:txBody>
      </p:sp>
      <p:pic>
        <p:nvPicPr>
          <p:cNvPr id="1026" name="Picture 2" descr="Para qué sirve el test que nos dice el tiempo en nuestro reloj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318" y="4020344"/>
            <a:ext cx="4573722" cy="270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8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738" y="724786"/>
            <a:ext cx="10131425" cy="5408428"/>
          </a:xfrm>
        </p:spPr>
        <p:txBody>
          <a:bodyPr/>
          <a:lstStyle/>
          <a:p>
            <a:r>
              <a:rPr lang="es-CL" dirty="0"/>
              <a:t>A veces el narrador cuenta los hechos en un orden distinto al que ocurrieron.</a:t>
            </a:r>
          </a:p>
          <a:p>
            <a:r>
              <a:rPr lang="es-CL" dirty="0"/>
              <a:t>Esto se logra con recursos como:</a:t>
            </a:r>
          </a:p>
          <a:p>
            <a:endParaRPr lang="es-CL" dirty="0"/>
          </a:p>
        </p:txBody>
      </p:sp>
      <p:pic>
        <p:nvPicPr>
          <p:cNvPr id="4" name="Imagen 3"/>
          <p:cNvPicPr>
            <a:picLocks noChangeAspect="1"/>
          </p:cNvPicPr>
          <p:nvPr/>
        </p:nvPicPr>
        <p:blipFill rotWithShape="1">
          <a:blip r:embed="rId2"/>
          <a:srcRect l="18007" t="23840" r="40328" b="17411"/>
          <a:stretch/>
        </p:blipFill>
        <p:spPr>
          <a:xfrm>
            <a:off x="1985899" y="2310925"/>
            <a:ext cx="7038576" cy="4320712"/>
          </a:xfrm>
          <a:prstGeom prst="rect">
            <a:avLst/>
          </a:prstGeom>
        </p:spPr>
      </p:pic>
    </p:spTree>
    <p:extLst>
      <p:ext uri="{BB962C8B-B14F-4D97-AF65-F5344CB8AC3E}">
        <p14:creationId xmlns:p14="http://schemas.microsoft.com/office/powerpoint/2010/main" val="125383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1" y="765545"/>
            <a:ext cx="10131425" cy="5025656"/>
          </a:xfrm>
        </p:spPr>
        <p:txBody>
          <a:bodyPr>
            <a:normAutofit lnSpcReduction="10000"/>
          </a:bodyPr>
          <a:lstStyle/>
          <a:p>
            <a:r>
              <a:rPr lang="es-CL" dirty="0">
                <a:solidFill>
                  <a:schemeClr val="bg2">
                    <a:lumMod val="75000"/>
                  </a:schemeClr>
                </a:solidFill>
              </a:rPr>
              <a:t>EJEMPLO:  (ORDEN DE TEMPORALIDAD)</a:t>
            </a:r>
          </a:p>
          <a:p>
            <a:r>
              <a:rPr lang="es-CL" dirty="0"/>
              <a:t>1.- Juan va conduciendo y revisando su celular.</a:t>
            </a:r>
          </a:p>
          <a:p>
            <a:r>
              <a:rPr lang="es-CL" dirty="0"/>
              <a:t>2.- no se percata del semáforo en rojo.</a:t>
            </a:r>
          </a:p>
          <a:p>
            <a:r>
              <a:rPr lang="es-CL" dirty="0"/>
              <a:t>3.- su vehículo es colisionado y Juan perdió el conocimiento.</a:t>
            </a:r>
          </a:p>
          <a:p>
            <a:r>
              <a:rPr lang="es-CL" dirty="0"/>
              <a:t>4.- Juan despierta en medio del accidente.</a:t>
            </a:r>
          </a:p>
          <a:p>
            <a:r>
              <a:rPr lang="es-CL" dirty="0">
                <a:solidFill>
                  <a:schemeClr val="bg2">
                    <a:lumMod val="75000"/>
                  </a:schemeClr>
                </a:solidFill>
              </a:rPr>
              <a:t>(ANACRONIA SALTO EN EL TIEMPO)</a:t>
            </a:r>
          </a:p>
          <a:p>
            <a:r>
              <a:rPr lang="es-CL" dirty="0"/>
              <a:t>1.- Juan despertó en medio del accidente.</a:t>
            </a:r>
          </a:p>
          <a:p>
            <a:r>
              <a:rPr lang="es-CL" dirty="0"/>
              <a:t>2.- Juan va conduciendo y revisando su celular.</a:t>
            </a:r>
          </a:p>
          <a:p>
            <a:r>
              <a:rPr lang="es-CL" dirty="0"/>
              <a:t>3.- no se percata del semáforo en rojo.</a:t>
            </a:r>
          </a:p>
          <a:p>
            <a:r>
              <a:rPr lang="es-CL" dirty="0"/>
              <a:t>4.- Su vehículo es colisionado y Juan pierde el conocimiento.</a:t>
            </a:r>
          </a:p>
          <a:p>
            <a:endParaRPr lang="es-CL" dirty="0"/>
          </a:p>
          <a:p>
            <a:endParaRPr lang="es-CL" dirty="0"/>
          </a:p>
        </p:txBody>
      </p:sp>
    </p:spTree>
    <p:extLst>
      <p:ext uri="{BB962C8B-B14F-4D97-AF65-F5344CB8AC3E}">
        <p14:creationId xmlns:p14="http://schemas.microsoft.com/office/powerpoint/2010/main" val="193299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848" y="174381"/>
            <a:ext cx="9905998" cy="1478570"/>
          </a:xfrm>
        </p:spPr>
        <p:txBody>
          <a:bodyPr/>
          <a:lstStyle/>
          <a:p>
            <a:r>
              <a:rPr lang="es-CL" dirty="0"/>
              <a:t>El espacio</a:t>
            </a:r>
          </a:p>
        </p:txBody>
      </p:sp>
      <p:sp>
        <p:nvSpPr>
          <p:cNvPr id="3" name="Marcador de contenido 2"/>
          <p:cNvSpPr>
            <a:spLocks noGrp="1"/>
          </p:cNvSpPr>
          <p:nvPr>
            <p:ph idx="1"/>
          </p:nvPr>
        </p:nvSpPr>
        <p:spPr>
          <a:xfrm>
            <a:off x="788716" y="1256711"/>
            <a:ext cx="9905999" cy="3541714"/>
          </a:xfrm>
        </p:spPr>
        <p:txBody>
          <a:bodyPr>
            <a:normAutofit/>
          </a:bodyPr>
          <a:lstStyle/>
          <a:p>
            <a:r>
              <a:rPr lang="es-CL" dirty="0"/>
              <a:t>Se divide en 3 criterios:</a:t>
            </a:r>
          </a:p>
          <a:p>
            <a:r>
              <a:rPr lang="es-CL" dirty="0"/>
              <a:t>1.- Espacio físico: Lugar donde suceden los acontecimientos.</a:t>
            </a:r>
          </a:p>
          <a:p>
            <a:r>
              <a:rPr lang="es-CL" dirty="0"/>
              <a:t>Ejemplo: Una casa, una sala de clases, un cine.</a:t>
            </a:r>
          </a:p>
          <a:p>
            <a:endParaRPr lang="es-CL" dirty="0"/>
          </a:p>
          <a:p>
            <a:endParaRPr lang="es-CL" dirty="0"/>
          </a:p>
          <a:p>
            <a:endParaRPr lang="es-CL" dirty="0"/>
          </a:p>
        </p:txBody>
      </p:sp>
      <p:pic>
        <p:nvPicPr>
          <p:cNvPr id="4098" name="Picture 2" descr="Escaparatix el portal de profesionales para montar tu nego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29" y="3174412"/>
            <a:ext cx="6858000" cy="350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0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0520" y="640080"/>
            <a:ext cx="9905999" cy="5242561"/>
          </a:xfrm>
        </p:spPr>
        <p:txBody>
          <a:bodyPr/>
          <a:lstStyle/>
          <a:p>
            <a:r>
              <a:rPr lang="es-CL" dirty="0"/>
              <a:t>2.- Espacio psicológico: Es donde se envuelve los personajes y la acción</a:t>
            </a:r>
          </a:p>
          <a:p>
            <a:r>
              <a:rPr lang="es-CL" dirty="0"/>
              <a:t>Ejemplo: un asalto a un banco, la atmosfera será de tensión y nerviosismo.</a:t>
            </a:r>
          </a:p>
          <a:p>
            <a:endParaRPr lang="es-CL" dirty="0"/>
          </a:p>
          <a:p>
            <a:endParaRPr lang="es-CL" dirty="0"/>
          </a:p>
        </p:txBody>
      </p:sp>
      <p:pic>
        <p:nvPicPr>
          <p:cNvPr id="2050" name="Picture 2" descr="Ilustraciones, imágenes y vectores de stock sobre Robo Banc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537" y="2456452"/>
            <a:ext cx="8673737" cy="391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5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0" y="742405"/>
            <a:ext cx="9905999" cy="5373190"/>
          </a:xfrm>
        </p:spPr>
        <p:txBody>
          <a:bodyPr/>
          <a:lstStyle/>
          <a:p>
            <a:r>
              <a:rPr lang="es-CL" dirty="0"/>
              <a:t>3.- Espacio social: Entorno cultural, económico, histórico, social, religioso, etc. </a:t>
            </a:r>
          </a:p>
          <a:p>
            <a:r>
              <a:rPr lang="es-CL" dirty="0"/>
              <a:t>Ejemplo: El diario de Anna Frank el espacio social es de creencias religiosas.</a:t>
            </a:r>
          </a:p>
          <a:p>
            <a:endParaRPr lang="es-CL" dirty="0"/>
          </a:p>
        </p:txBody>
      </p:sp>
      <p:pic>
        <p:nvPicPr>
          <p:cNvPr id="3074" name="Picture 2" descr="Blog | Hoteles City Express | Turismo Religioso: los 5 ev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350" y="2658878"/>
            <a:ext cx="6570617" cy="392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9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95" y="633892"/>
            <a:ext cx="9905998" cy="921431"/>
          </a:xfrm>
        </p:spPr>
        <p:txBody>
          <a:bodyPr/>
          <a:lstStyle/>
          <a:p>
            <a:r>
              <a:rPr lang="es-CL" dirty="0"/>
              <a:t>ACTIVIDAD </a:t>
            </a:r>
            <a:r>
              <a:rPr lang="es-CL" dirty="0" err="1"/>
              <a:t>N°</a:t>
            </a:r>
            <a:r>
              <a:rPr lang="es-CL" dirty="0"/>
              <a:t> 2:</a:t>
            </a:r>
          </a:p>
        </p:txBody>
      </p:sp>
      <p:sp>
        <p:nvSpPr>
          <p:cNvPr id="3" name="Marcador de contenido 2"/>
          <p:cNvSpPr>
            <a:spLocks noGrp="1"/>
          </p:cNvSpPr>
          <p:nvPr>
            <p:ph idx="1"/>
          </p:nvPr>
        </p:nvSpPr>
        <p:spPr>
          <a:xfrm>
            <a:off x="1045159" y="1706879"/>
            <a:ext cx="9905999" cy="5512526"/>
          </a:xfrm>
        </p:spPr>
        <p:txBody>
          <a:bodyPr>
            <a:normAutofit/>
          </a:bodyPr>
          <a:lstStyle/>
          <a:p>
            <a:r>
              <a:rPr lang="es-CL" sz="3200" dirty="0"/>
              <a:t>Responda a las preguntas relacionadas con las películas vistas:</a:t>
            </a:r>
          </a:p>
          <a:p>
            <a:r>
              <a:rPr lang="es-CL" sz="1800" dirty="0">
                <a:solidFill>
                  <a:schemeClr val="bg2">
                    <a:lumMod val="75000"/>
                  </a:schemeClr>
                </a:solidFill>
                <a:latin typeface="Arial" panose="020B0604020202020204" pitchFamily="34" charset="0"/>
                <a:cs typeface="Arial" panose="020B0604020202020204" pitchFamily="34" charset="0"/>
              </a:rPr>
              <a:t>1.- ¿Qué tipo de temporalidad se muestra en cada historia?</a:t>
            </a:r>
          </a:p>
          <a:p>
            <a:r>
              <a:rPr lang="es-CL" sz="1800" dirty="0">
                <a:solidFill>
                  <a:schemeClr val="bg2">
                    <a:lumMod val="75000"/>
                  </a:schemeClr>
                </a:solidFill>
                <a:latin typeface="Arial" panose="020B0604020202020204" pitchFamily="34" charset="0"/>
                <a:cs typeface="Arial" panose="020B0604020202020204" pitchFamily="34" charset="0"/>
              </a:rPr>
              <a:t>2.-¿Quiénes son los personajes de cada historia? ¿Cuál es su importancia?</a:t>
            </a:r>
          </a:p>
          <a:p>
            <a:r>
              <a:rPr lang="es-CL" sz="1800" dirty="0">
                <a:solidFill>
                  <a:schemeClr val="bg2">
                    <a:lumMod val="75000"/>
                  </a:schemeClr>
                </a:solidFill>
                <a:latin typeface="Arial" panose="020B0604020202020204" pitchFamily="34" charset="0"/>
                <a:cs typeface="Arial" panose="020B0604020202020204" pitchFamily="34" charset="0"/>
              </a:rPr>
              <a:t>3.- ¿En que espacio se desarrolla cada historia? Complete el siguiente cuadro con la información solicitada</a:t>
            </a:r>
          </a:p>
          <a:p>
            <a:endParaRPr lang="es-CL" sz="1800" dirty="0">
              <a:solidFill>
                <a:schemeClr val="bg2">
                  <a:lumMod val="75000"/>
                </a:schemeClr>
              </a:solidFill>
              <a:latin typeface="Arial" panose="020B0604020202020204" pitchFamily="34" charset="0"/>
              <a:cs typeface="Arial" panose="020B0604020202020204" pitchFamily="34" charset="0"/>
            </a:endParaRPr>
          </a:p>
          <a:p>
            <a:endParaRPr lang="es-CL" sz="1800" dirty="0">
              <a:solidFill>
                <a:schemeClr val="bg2">
                  <a:lumMod val="75000"/>
                </a:schemeClr>
              </a:solidFill>
              <a:latin typeface="Arial" panose="020B0604020202020204" pitchFamily="34" charset="0"/>
              <a:cs typeface="Arial" panose="020B0604020202020204" pitchFamily="34" charset="0"/>
            </a:endParaRPr>
          </a:p>
          <a:p>
            <a:endParaRPr lang="es-CL" sz="3200" dirty="0">
              <a:solidFill>
                <a:schemeClr val="bg2">
                  <a:lumMod val="75000"/>
                </a:schemeClr>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517180910"/>
              </p:ext>
            </p:extLst>
          </p:nvPr>
        </p:nvGraphicFramePr>
        <p:xfrm>
          <a:off x="1422170" y="4463142"/>
          <a:ext cx="8575041" cy="1937658"/>
        </p:xfrm>
        <a:graphic>
          <a:graphicData uri="http://schemas.openxmlformats.org/drawingml/2006/table">
            <a:tbl>
              <a:tblPr firstRow="1" bandRow="1">
                <a:tableStyleId>{D113A9D2-9D6B-4929-AA2D-F23B5EE8CBE7}</a:tableStyleId>
              </a:tblPr>
              <a:tblGrid>
                <a:gridCol w="2858347">
                  <a:extLst>
                    <a:ext uri="{9D8B030D-6E8A-4147-A177-3AD203B41FA5}">
                      <a16:colId xmlns:a16="http://schemas.microsoft.com/office/drawing/2014/main" xmlns="" val="1904433330"/>
                    </a:ext>
                  </a:extLst>
                </a:gridCol>
                <a:gridCol w="2858347">
                  <a:extLst>
                    <a:ext uri="{9D8B030D-6E8A-4147-A177-3AD203B41FA5}">
                      <a16:colId xmlns:a16="http://schemas.microsoft.com/office/drawing/2014/main" xmlns="" val="2362165388"/>
                    </a:ext>
                  </a:extLst>
                </a:gridCol>
                <a:gridCol w="2858347">
                  <a:extLst>
                    <a:ext uri="{9D8B030D-6E8A-4147-A177-3AD203B41FA5}">
                      <a16:colId xmlns:a16="http://schemas.microsoft.com/office/drawing/2014/main" xmlns="" val="2001231809"/>
                    </a:ext>
                  </a:extLst>
                </a:gridCol>
              </a:tblGrid>
              <a:tr h="645886">
                <a:tc>
                  <a:txBody>
                    <a:bodyPr/>
                    <a:lstStyle/>
                    <a:p>
                      <a:r>
                        <a:rPr lang="es-CL" dirty="0"/>
                        <a:t>FISICO</a:t>
                      </a:r>
                    </a:p>
                  </a:txBody>
                  <a:tcPr/>
                </a:tc>
                <a:tc>
                  <a:txBody>
                    <a:bodyPr/>
                    <a:lstStyle/>
                    <a:p>
                      <a:r>
                        <a:rPr lang="es-CL" dirty="0"/>
                        <a:t>PSICOLOGICO</a:t>
                      </a:r>
                    </a:p>
                  </a:txBody>
                  <a:tcPr/>
                </a:tc>
                <a:tc>
                  <a:txBody>
                    <a:bodyPr/>
                    <a:lstStyle/>
                    <a:p>
                      <a:r>
                        <a:rPr lang="es-CL" dirty="0"/>
                        <a:t>SOCIAL</a:t>
                      </a:r>
                    </a:p>
                  </a:txBody>
                  <a:tcPr/>
                </a:tc>
                <a:extLst>
                  <a:ext uri="{0D108BD9-81ED-4DB2-BD59-A6C34878D82A}">
                    <a16:rowId xmlns:a16="http://schemas.microsoft.com/office/drawing/2014/main" xmlns="" val="1031669309"/>
                  </a:ext>
                </a:extLst>
              </a:tr>
              <a:tr h="645886">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1838081022"/>
                  </a:ext>
                </a:extLst>
              </a:tr>
              <a:tr h="645886">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1603259068"/>
                  </a:ext>
                </a:extLst>
              </a:tr>
            </a:tbl>
          </a:graphicData>
        </a:graphic>
      </p:graphicFrame>
    </p:spTree>
    <p:extLst>
      <p:ext uri="{BB962C8B-B14F-4D97-AF65-F5344CB8AC3E}">
        <p14:creationId xmlns:p14="http://schemas.microsoft.com/office/powerpoint/2010/main" val="135998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D3FD31-5CC1-46AC-A31C-8C8518CA612F}"/>
              </a:ext>
            </a:extLst>
          </p:cNvPr>
          <p:cNvSpPr>
            <a:spLocks noGrp="1"/>
          </p:cNvSpPr>
          <p:nvPr>
            <p:ph type="title"/>
          </p:nvPr>
        </p:nvSpPr>
        <p:spPr>
          <a:xfrm>
            <a:off x="661607" y="591538"/>
            <a:ext cx="9905998" cy="1237990"/>
          </a:xfrm>
        </p:spPr>
        <p:txBody>
          <a:bodyPr>
            <a:normAutofit/>
          </a:bodyPr>
          <a:lstStyle/>
          <a:p>
            <a:r>
              <a:rPr lang="es-CL" sz="2800" dirty="0"/>
              <a:t>Actividad 3 observe y lea los siguientes artículos y luego responda.</a:t>
            </a:r>
            <a:r>
              <a:rPr lang="es-CL" dirty="0"/>
              <a:t/>
            </a:r>
            <a:br>
              <a:rPr lang="es-CL" dirty="0"/>
            </a:br>
            <a:endParaRPr lang="es-CL" dirty="0"/>
          </a:p>
        </p:txBody>
      </p:sp>
      <p:sp>
        <p:nvSpPr>
          <p:cNvPr id="3" name="Marcador de contenido 2">
            <a:extLst>
              <a:ext uri="{FF2B5EF4-FFF2-40B4-BE49-F238E27FC236}">
                <a16:creationId xmlns:a16="http://schemas.microsoft.com/office/drawing/2014/main" xmlns="" id="{3642379B-764B-42E1-A802-4D192B4C6741}"/>
              </a:ext>
            </a:extLst>
          </p:cNvPr>
          <p:cNvSpPr>
            <a:spLocks noGrp="1"/>
          </p:cNvSpPr>
          <p:nvPr>
            <p:ph idx="1"/>
          </p:nvPr>
        </p:nvSpPr>
        <p:spPr>
          <a:xfrm>
            <a:off x="566810" y="1210533"/>
            <a:ext cx="9905999" cy="5911432"/>
          </a:xfrm>
        </p:spPr>
        <p:txBody>
          <a:bodyPr>
            <a:normAutofit/>
          </a:bodyPr>
          <a:lstStyle/>
          <a:p>
            <a:r>
              <a:rPr lang="es-CL" dirty="0">
                <a:hlinkClick r:id="rId2"/>
              </a:rPr>
              <a:t>https://historiaeweb.com/2015/05/15/higiene-y-salud-en-el-antiguo-egipto/</a:t>
            </a:r>
            <a:endParaRPr lang="es-CL" dirty="0"/>
          </a:p>
          <a:p>
            <a:r>
              <a:rPr lang="es-CL" dirty="0">
                <a:hlinkClick r:id="rId3"/>
              </a:rPr>
              <a:t>https://www.viaje-a-china.com/cultura/medicina-tradicional-china.htm</a:t>
            </a:r>
            <a:endParaRPr lang="es-CL" dirty="0"/>
          </a:p>
          <a:p>
            <a:r>
              <a:rPr lang="es-CL" dirty="0">
                <a:hlinkClick r:id="rId4"/>
              </a:rPr>
              <a:t>http://www.lacerca.com/noticias/julio_virseda/medicina-precolombina-etnomedicina-71773-1.html</a:t>
            </a:r>
            <a:endParaRPr lang="es-CL" dirty="0"/>
          </a:p>
          <a:p>
            <a:r>
              <a:rPr lang="es-CL" dirty="0"/>
              <a:t>Según lo leído ¿Cuáles eran las principales causas de enfermedad desde las tres visiones de las civilizaciones vistas anteriormente? ¿Cuáles eran los métodos de sanación? </a:t>
            </a:r>
          </a:p>
          <a:p>
            <a:r>
              <a:rPr lang="es-CL" dirty="0"/>
              <a:t>Dé un ejemplo de cada visión que aparezca en los textos leídos siguiendo un orden de problema  solución(enfermedad-cura)</a:t>
            </a:r>
          </a:p>
          <a:p>
            <a:r>
              <a:rPr lang="es-CL" dirty="0"/>
              <a:t>¿Cómo piensas que estas civilizaciones hubieran reaccionado con lo que esta pasando hoy en día con la pandemia (COVID 19)?</a:t>
            </a:r>
          </a:p>
          <a:p>
            <a:endParaRPr lang="es-CL" dirty="0"/>
          </a:p>
          <a:p>
            <a:endParaRPr lang="es-CL" dirty="0"/>
          </a:p>
        </p:txBody>
      </p:sp>
    </p:spTree>
    <p:extLst>
      <p:ext uri="{BB962C8B-B14F-4D97-AF65-F5344CB8AC3E}">
        <p14:creationId xmlns:p14="http://schemas.microsoft.com/office/powerpoint/2010/main" val="290950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422575"/>
            <a:ext cx="9905998" cy="632502"/>
          </a:xfrm>
        </p:spPr>
        <p:txBody>
          <a:bodyPr>
            <a:normAutofit fontScale="90000"/>
          </a:bodyPr>
          <a:lstStyle/>
          <a:p>
            <a:r>
              <a:rPr lang="es-CL" b="1" dirty="0"/>
              <a:t>GENERO LÍRICO</a:t>
            </a:r>
          </a:p>
        </p:txBody>
      </p:sp>
      <p:sp>
        <p:nvSpPr>
          <p:cNvPr id="3" name="Marcador de contenido 2"/>
          <p:cNvSpPr>
            <a:spLocks noGrp="1"/>
          </p:cNvSpPr>
          <p:nvPr>
            <p:ph idx="1"/>
          </p:nvPr>
        </p:nvSpPr>
        <p:spPr>
          <a:xfrm>
            <a:off x="569118" y="945549"/>
            <a:ext cx="10837227" cy="1746988"/>
          </a:xfrm>
        </p:spPr>
        <p:txBody>
          <a:bodyPr>
            <a:normAutofit fontScale="92500"/>
          </a:bodyPr>
          <a:lstStyle/>
          <a:p>
            <a:r>
              <a:rPr lang="es-CL" dirty="0">
                <a:solidFill>
                  <a:schemeClr val="bg2">
                    <a:lumMod val="75000"/>
                  </a:schemeClr>
                </a:solidFill>
              </a:rPr>
              <a:t>La </a:t>
            </a:r>
            <a:r>
              <a:rPr lang="es-CL" b="1" dirty="0">
                <a:solidFill>
                  <a:schemeClr val="bg2">
                    <a:lumMod val="75000"/>
                  </a:schemeClr>
                </a:solidFill>
              </a:rPr>
              <a:t>poesía </a:t>
            </a:r>
            <a:r>
              <a:rPr lang="es-CL" dirty="0">
                <a:solidFill>
                  <a:schemeClr val="bg2">
                    <a:lumMod val="75000"/>
                  </a:schemeClr>
                </a:solidFill>
              </a:rPr>
              <a:t>pertenece al </a:t>
            </a:r>
            <a:r>
              <a:rPr lang="es-CL" b="1" dirty="0">
                <a:solidFill>
                  <a:schemeClr val="bg2">
                    <a:lumMod val="75000"/>
                  </a:schemeClr>
                </a:solidFill>
              </a:rPr>
              <a:t>Género Lírico </a:t>
            </a:r>
            <a:r>
              <a:rPr lang="es-CL" dirty="0">
                <a:solidFill>
                  <a:schemeClr val="bg2">
                    <a:lumMod val="75000"/>
                  </a:schemeClr>
                </a:solidFill>
              </a:rPr>
              <a:t>porque este género se refiere al mundo de los sentimientos y emociones, es decir, a la influencia y repercusión de la realidad en el espíritu del hombre, en el mundo interior del escritor, la cual provoca en él un estado anímico o emoción única.</a:t>
            </a:r>
          </a:p>
          <a:p>
            <a:endParaRPr lang="es-CL" dirty="0">
              <a:solidFill>
                <a:schemeClr val="bg2">
                  <a:lumMod val="75000"/>
                </a:schemeClr>
              </a:solidFill>
            </a:endParaRPr>
          </a:p>
          <a:p>
            <a:endParaRPr lang="es-CL" dirty="0"/>
          </a:p>
        </p:txBody>
      </p:sp>
      <p:pic>
        <p:nvPicPr>
          <p:cNvPr id="5122" name="Picture 2" descr="Indispensables en tu colección de poesía. #Poesía #Lírica #Libros ..."/>
          <p:cNvPicPr>
            <a:picLocks noChangeAspect="1" noChangeArrowheads="1"/>
          </p:cNvPicPr>
          <p:nvPr/>
        </p:nvPicPr>
        <p:blipFill rotWithShape="1">
          <a:blip r:embed="rId2">
            <a:extLst>
              <a:ext uri="{28A0092B-C50C-407E-A947-70E740481C1C}">
                <a14:useLocalDpi xmlns:a14="http://schemas.microsoft.com/office/drawing/2010/main" val="0"/>
              </a:ext>
            </a:extLst>
          </a:blip>
          <a:srcRect l="16369" t="13526" r="19342" b="49154"/>
          <a:stretch/>
        </p:blipFill>
        <p:spPr bwMode="auto">
          <a:xfrm>
            <a:off x="2317069" y="3277309"/>
            <a:ext cx="5468393" cy="290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9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EB245C-E750-4C0E-8061-6069374BBA8D}"/>
              </a:ext>
            </a:extLst>
          </p:cNvPr>
          <p:cNvSpPr>
            <a:spLocks noGrp="1"/>
          </p:cNvSpPr>
          <p:nvPr>
            <p:ph type="title"/>
          </p:nvPr>
        </p:nvSpPr>
        <p:spPr>
          <a:xfrm>
            <a:off x="878177" y="390562"/>
            <a:ext cx="9905998" cy="1099445"/>
          </a:xfrm>
        </p:spPr>
        <p:txBody>
          <a:bodyPr/>
          <a:lstStyle/>
          <a:p>
            <a:r>
              <a:rPr lang="es-ES" b="1" dirty="0"/>
              <a:t>Historia, Geografía y Ciencias Sociales</a:t>
            </a:r>
            <a:endParaRPr lang="es-CL" dirty="0"/>
          </a:p>
        </p:txBody>
      </p:sp>
      <p:sp>
        <p:nvSpPr>
          <p:cNvPr id="3" name="Marcador de contenido 2">
            <a:extLst>
              <a:ext uri="{FF2B5EF4-FFF2-40B4-BE49-F238E27FC236}">
                <a16:creationId xmlns:a16="http://schemas.microsoft.com/office/drawing/2014/main" xmlns="" id="{A8835E64-167B-4CE9-B650-AFAAD48BCA1B}"/>
              </a:ext>
            </a:extLst>
          </p:cNvPr>
          <p:cNvSpPr>
            <a:spLocks noGrp="1"/>
          </p:cNvSpPr>
          <p:nvPr>
            <p:ph idx="1"/>
          </p:nvPr>
        </p:nvSpPr>
        <p:spPr>
          <a:xfrm>
            <a:off x="878177" y="1331859"/>
            <a:ext cx="9905999" cy="4585856"/>
          </a:xfrm>
        </p:spPr>
        <p:txBody>
          <a:bodyPr>
            <a:normAutofit/>
          </a:bodyPr>
          <a:lstStyle/>
          <a:p>
            <a:r>
              <a:rPr lang="es-ES" b="1" dirty="0"/>
              <a:t>Hominización, </a:t>
            </a:r>
            <a:r>
              <a:rPr lang="es-ES" b="1" dirty="0" err="1"/>
              <a:t>complejización</a:t>
            </a:r>
            <a:r>
              <a:rPr lang="es-ES" b="1" dirty="0"/>
              <a:t> de las primeras sociedades y civilizaciones fluviales</a:t>
            </a:r>
            <a:endParaRPr lang="es-CL" b="1" dirty="0"/>
          </a:p>
          <a:p>
            <a:r>
              <a:rPr lang="es-ES" dirty="0"/>
              <a:t>Semana 1:</a:t>
            </a:r>
          </a:p>
          <a:p>
            <a:r>
              <a:rPr lang="es-ES" b="1" dirty="0"/>
              <a:t>1.- Realización de clases virtuales por plataforma Google </a:t>
            </a:r>
            <a:r>
              <a:rPr lang="es-ES" b="1" dirty="0" err="1"/>
              <a:t>Meet</a:t>
            </a:r>
            <a:r>
              <a:rPr lang="es-ES" b="1" dirty="0"/>
              <a:t> con el profesor de asignatura.</a:t>
            </a:r>
          </a:p>
          <a:p>
            <a:r>
              <a:rPr lang="es-ES" b="1" dirty="0"/>
              <a:t>2.- Se realizarán clases con diapositivas de apoyo. El insumo será enviado al terminar la clase al correo de curso para su difusión.</a:t>
            </a:r>
            <a:endParaRPr lang="es-CL" dirty="0"/>
          </a:p>
          <a:p>
            <a:endParaRPr lang="es-ES" b="1" dirty="0"/>
          </a:p>
          <a:p>
            <a:endParaRPr lang="es-CL" dirty="0"/>
          </a:p>
        </p:txBody>
      </p:sp>
      <p:graphicFrame>
        <p:nvGraphicFramePr>
          <p:cNvPr id="4" name="Tabla 3">
            <a:extLst>
              <a:ext uri="{FF2B5EF4-FFF2-40B4-BE49-F238E27FC236}">
                <a16:creationId xmlns:a16="http://schemas.microsoft.com/office/drawing/2014/main" xmlns="" id="{56EA8669-41AF-4565-BA84-87D2A448C0C7}"/>
              </a:ext>
            </a:extLst>
          </p:cNvPr>
          <p:cNvGraphicFramePr>
            <a:graphicFrameLocks noGrp="1"/>
          </p:cNvGraphicFramePr>
          <p:nvPr/>
        </p:nvGraphicFramePr>
        <p:xfrm>
          <a:off x="2326841" y="4602117"/>
          <a:ext cx="6359959" cy="2101075"/>
        </p:xfrm>
        <a:graphic>
          <a:graphicData uri="http://schemas.openxmlformats.org/drawingml/2006/table">
            <a:tbl>
              <a:tblPr>
                <a:tableStyleId>{5C22544A-7EE6-4342-B048-85BDC9FD1C3A}</a:tableStyleId>
              </a:tblPr>
              <a:tblGrid>
                <a:gridCol w="1162247">
                  <a:extLst>
                    <a:ext uri="{9D8B030D-6E8A-4147-A177-3AD203B41FA5}">
                      <a16:colId xmlns:a16="http://schemas.microsoft.com/office/drawing/2014/main" xmlns="" val="3543758467"/>
                    </a:ext>
                  </a:extLst>
                </a:gridCol>
                <a:gridCol w="1109418">
                  <a:extLst>
                    <a:ext uri="{9D8B030D-6E8A-4147-A177-3AD203B41FA5}">
                      <a16:colId xmlns:a16="http://schemas.microsoft.com/office/drawing/2014/main" xmlns="" val="4083654949"/>
                    </a:ext>
                  </a:extLst>
                </a:gridCol>
                <a:gridCol w="1130550">
                  <a:extLst>
                    <a:ext uri="{9D8B030D-6E8A-4147-A177-3AD203B41FA5}">
                      <a16:colId xmlns:a16="http://schemas.microsoft.com/office/drawing/2014/main" xmlns="" val="4233882264"/>
                    </a:ext>
                  </a:extLst>
                </a:gridCol>
                <a:gridCol w="1669410">
                  <a:extLst>
                    <a:ext uri="{9D8B030D-6E8A-4147-A177-3AD203B41FA5}">
                      <a16:colId xmlns:a16="http://schemas.microsoft.com/office/drawing/2014/main" xmlns="" val="943388522"/>
                    </a:ext>
                  </a:extLst>
                </a:gridCol>
                <a:gridCol w="1288334">
                  <a:extLst>
                    <a:ext uri="{9D8B030D-6E8A-4147-A177-3AD203B41FA5}">
                      <a16:colId xmlns:a16="http://schemas.microsoft.com/office/drawing/2014/main" xmlns="" val="940599406"/>
                    </a:ext>
                  </a:extLst>
                </a:gridCol>
              </a:tblGrid>
              <a:tr h="374871">
                <a:tc>
                  <a:txBody>
                    <a:bodyPr/>
                    <a:lstStyle/>
                    <a:p>
                      <a:pPr>
                        <a:lnSpc>
                          <a:spcPct val="115000"/>
                        </a:lnSpc>
                        <a:spcAft>
                          <a:spcPts val="0"/>
                        </a:spcAft>
                      </a:pPr>
                      <a:r>
                        <a:rPr lang="es-ES" sz="1200">
                          <a:effectLst/>
                        </a:rPr>
                        <a:t>Lunes 04</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Martes 05</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Miércoles 06</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Jueves 07</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Viernes 08</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xmlns="" val="3711492308"/>
                  </a:ext>
                </a:extLst>
              </a:tr>
              <a:tr h="863102">
                <a:tc>
                  <a:txBody>
                    <a:bodyPr/>
                    <a:lstStyle/>
                    <a:p>
                      <a:pPr>
                        <a:lnSpc>
                          <a:spcPct val="115000"/>
                        </a:lnSpc>
                        <a:spcAft>
                          <a:spcPts val="0"/>
                        </a:spcAft>
                      </a:pPr>
                      <a:r>
                        <a:rPr lang="es-ES" sz="1200">
                          <a:effectLst/>
                        </a:rPr>
                        <a:t>12:00 hrs: 7°A Clase 1</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12:00 hrs: 7°B Clase 1</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12:00 hrs: 7°C Clase 2</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12:00 </a:t>
                      </a:r>
                      <a:r>
                        <a:rPr lang="es-ES" sz="1200" dirty="0" err="1">
                          <a:effectLst/>
                        </a:rPr>
                        <a:t>hrs</a:t>
                      </a:r>
                      <a:r>
                        <a:rPr lang="es-ES" sz="1200" dirty="0">
                          <a:effectLst/>
                        </a:rPr>
                        <a:t>: 7°B (retroalimentación clases)</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12:00 </a:t>
                      </a:r>
                      <a:r>
                        <a:rPr lang="es-ES" sz="1200" dirty="0" err="1">
                          <a:effectLst/>
                        </a:rPr>
                        <a:t>hrs</a:t>
                      </a:r>
                      <a:r>
                        <a:rPr lang="es-ES" sz="1200" dirty="0">
                          <a:effectLst/>
                        </a:rPr>
                        <a:t>: 7°C (retroalimentación clases)</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xmlns="" val="923074779"/>
                  </a:ext>
                </a:extLst>
              </a:tr>
              <a:tr h="863102">
                <a:tc>
                  <a:txBody>
                    <a:bodyPr/>
                    <a:lstStyle/>
                    <a:p>
                      <a:pPr>
                        <a:lnSpc>
                          <a:spcPct val="115000"/>
                        </a:lnSpc>
                        <a:spcAft>
                          <a:spcPts val="0"/>
                        </a:spcAft>
                      </a:pPr>
                      <a:r>
                        <a:rPr lang="es-ES" sz="1200" dirty="0">
                          <a:effectLst/>
                        </a:rPr>
                        <a:t>16:00 </a:t>
                      </a:r>
                      <a:r>
                        <a:rPr lang="es-ES" sz="1200" dirty="0" err="1">
                          <a:effectLst/>
                        </a:rPr>
                        <a:t>hrs</a:t>
                      </a:r>
                      <a:r>
                        <a:rPr lang="es-ES" sz="1200" dirty="0">
                          <a:effectLst/>
                        </a:rPr>
                        <a:t>:</a:t>
                      </a:r>
                      <a:endParaRPr lang="es-CL" sz="1100" dirty="0">
                        <a:effectLst/>
                      </a:endParaRPr>
                    </a:p>
                    <a:p>
                      <a:pPr>
                        <a:lnSpc>
                          <a:spcPct val="115000"/>
                        </a:lnSpc>
                        <a:spcAft>
                          <a:spcPts val="0"/>
                        </a:spcAft>
                      </a:pPr>
                      <a:r>
                        <a:rPr lang="es-ES" sz="1200" dirty="0">
                          <a:effectLst/>
                        </a:rPr>
                        <a:t>7°C Clase 1</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16:00 hrs: 7°A Clase 2</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16:00 hrs: 7°B Clase 2</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16:00 hrs: 7°A (retroalimentación clases)</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 </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xmlns="" val="2173004629"/>
                  </a:ext>
                </a:extLst>
              </a:tr>
            </a:tbl>
          </a:graphicData>
        </a:graphic>
      </p:graphicFrame>
    </p:spTree>
    <p:extLst>
      <p:ext uri="{BB962C8B-B14F-4D97-AF65-F5344CB8AC3E}">
        <p14:creationId xmlns:p14="http://schemas.microsoft.com/office/powerpoint/2010/main" val="110254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t>Elementos de una creación lírica:</a:t>
            </a:r>
            <a:endParaRPr lang="es-CL" dirty="0"/>
          </a:p>
        </p:txBody>
      </p:sp>
      <p:sp>
        <p:nvSpPr>
          <p:cNvPr id="3" name="Marcador de contenido 2"/>
          <p:cNvSpPr>
            <a:spLocks noGrp="1"/>
          </p:cNvSpPr>
          <p:nvPr>
            <p:ph idx="1"/>
          </p:nvPr>
        </p:nvSpPr>
        <p:spPr>
          <a:xfrm>
            <a:off x="838200" y="1839693"/>
            <a:ext cx="10515600" cy="4351338"/>
          </a:xfrm>
        </p:spPr>
        <p:txBody>
          <a:bodyPr>
            <a:normAutofit fontScale="92500" lnSpcReduction="10000"/>
          </a:bodyPr>
          <a:lstStyle/>
          <a:p>
            <a:r>
              <a:rPr lang="es-CL" b="1" dirty="0"/>
              <a:t>1) Objeto lírico: </a:t>
            </a:r>
            <a:r>
              <a:rPr lang="es-CL" dirty="0"/>
              <a:t>Circunstancia o ser que provoca un estado anímico determinado en el poeta.</a:t>
            </a:r>
          </a:p>
          <a:p>
            <a:r>
              <a:rPr lang="es-CL" b="1" dirty="0"/>
              <a:t>2) Temple de ánimo: </a:t>
            </a:r>
            <a:r>
              <a:rPr lang="es-CL" dirty="0"/>
              <a:t>Emoción o estado de ánimo del poeta.</a:t>
            </a:r>
          </a:p>
          <a:p>
            <a:r>
              <a:rPr lang="es-CL" b="1" dirty="0"/>
              <a:t>3) Motivo lírico: </a:t>
            </a:r>
            <a:r>
              <a:rPr lang="es-CL" dirty="0"/>
              <a:t>Corresponde al concepto o a la idea presente en una determinada composición poética.</a:t>
            </a:r>
          </a:p>
          <a:p>
            <a:r>
              <a:rPr lang="es-CL" b="1" dirty="0"/>
              <a:t>4) Hablante lírico: </a:t>
            </a:r>
            <a:r>
              <a:rPr lang="es-CL" dirty="0"/>
              <a:t>es el personaje o ser ficticio creado por el poeta para trasmitir al lector su realidad, su propia forma de verla y sentirla</a:t>
            </a:r>
          </a:p>
          <a:p>
            <a:r>
              <a:rPr lang="es-CL" b="1" dirty="0"/>
              <a:t>5) El hablante Lírico:</a:t>
            </a:r>
            <a:r>
              <a:rPr lang="es-CL" dirty="0"/>
              <a:t> Es la voz o persona encargada de narrar las palabras de un poema o novela. </a:t>
            </a:r>
          </a:p>
          <a:p>
            <a:r>
              <a:rPr lang="es-CL" b="1" dirty="0"/>
              <a:t>6) El poeta</a:t>
            </a:r>
            <a:r>
              <a:rPr lang="es-CL" dirty="0"/>
              <a:t>: Es el encargado de realizar los poemas, bajo su métrica, sus palabras, recursos literarios y otros.</a:t>
            </a:r>
          </a:p>
          <a:p>
            <a:endParaRPr lang="es-CL" dirty="0"/>
          </a:p>
          <a:p>
            <a:endParaRPr lang="es-CL" dirty="0"/>
          </a:p>
          <a:p>
            <a:endParaRPr lang="es-CL" dirty="0"/>
          </a:p>
        </p:txBody>
      </p:sp>
    </p:spTree>
    <p:extLst>
      <p:ext uri="{BB962C8B-B14F-4D97-AF65-F5344CB8AC3E}">
        <p14:creationId xmlns:p14="http://schemas.microsoft.com/office/powerpoint/2010/main" val="25713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Estructura del poema</a:t>
            </a:r>
          </a:p>
        </p:txBody>
      </p:sp>
      <p:sp>
        <p:nvSpPr>
          <p:cNvPr id="3" name="Marcador de contenido 2"/>
          <p:cNvSpPr>
            <a:spLocks noGrp="1"/>
          </p:cNvSpPr>
          <p:nvPr>
            <p:ph idx="1"/>
          </p:nvPr>
        </p:nvSpPr>
        <p:spPr/>
        <p:txBody>
          <a:bodyPr>
            <a:normAutofit lnSpcReduction="10000"/>
          </a:bodyPr>
          <a:lstStyle/>
          <a:p>
            <a:r>
              <a:rPr lang="es-CL" dirty="0">
                <a:solidFill>
                  <a:schemeClr val="accent2">
                    <a:lumMod val="60000"/>
                    <a:lumOff val="40000"/>
                  </a:schemeClr>
                </a:solidFill>
              </a:rPr>
              <a:t>EL POEMA (TITULO) </a:t>
            </a:r>
            <a:r>
              <a:rPr lang="es-CL" dirty="0"/>
              <a:t>“Se infiere de lo que tratara el poema”</a:t>
            </a:r>
          </a:p>
          <a:p>
            <a:r>
              <a:rPr lang="es-CL" dirty="0"/>
              <a:t>Autor: Es quien escribe el poema, este puede ser anónimo.</a:t>
            </a:r>
            <a:r>
              <a:rPr lang="es-CL" dirty="0">
                <a:solidFill>
                  <a:schemeClr val="accent2">
                    <a:lumMod val="60000"/>
                    <a:lumOff val="40000"/>
                  </a:schemeClr>
                </a:solidFill>
              </a:rPr>
              <a:t/>
            </a:r>
            <a:br>
              <a:rPr lang="es-CL" dirty="0">
                <a:solidFill>
                  <a:schemeClr val="accent2">
                    <a:lumMod val="60000"/>
                    <a:lumOff val="40000"/>
                  </a:schemeClr>
                </a:solidFill>
              </a:rPr>
            </a:br>
            <a:r>
              <a:rPr lang="es-CL" dirty="0">
                <a:solidFill>
                  <a:schemeClr val="accent2">
                    <a:lumMod val="60000"/>
                    <a:lumOff val="40000"/>
                  </a:schemeClr>
                </a:solidFill>
              </a:rPr>
              <a:t>VERSOS</a:t>
            </a:r>
            <a:r>
              <a:rPr lang="es-CL" dirty="0"/>
              <a:t/>
            </a:r>
            <a:br>
              <a:rPr lang="es-CL" dirty="0"/>
            </a:br>
            <a:r>
              <a:rPr lang="es-CL" dirty="0"/>
              <a:t>Son cada uno de los renglones que tiene un poema (líneas), un conjunto de versos forma una estrofa. El verso está formado por un número fijo de sílabas y una determinada distribución de acentos. </a:t>
            </a:r>
            <a:br>
              <a:rPr lang="es-CL" dirty="0"/>
            </a:br>
            <a:r>
              <a:rPr lang="es-CL" dirty="0">
                <a:solidFill>
                  <a:schemeClr val="accent2">
                    <a:lumMod val="60000"/>
                    <a:lumOff val="40000"/>
                  </a:schemeClr>
                </a:solidFill>
              </a:rPr>
              <a:t>ESTROFAS</a:t>
            </a:r>
            <a:r>
              <a:rPr lang="es-CL" dirty="0"/>
              <a:t/>
            </a:r>
            <a:br>
              <a:rPr lang="es-CL" dirty="0"/>
            </a:br>
            <a:r>
              <a:rPr lang="es-CL" dirty="0"/>
              <a:t>Cuando los versos se juntan en grupos se llaman estrofas. Están unidos por una serie de criterios fijos de extensión, rima y ritmo. Las estrofas se clasifican por el número de versos que contienen, (estas deben tener rima y ritmo)</a:t>
            </a:r>
          </a:p>
          <a:p>
            <a:endParaRPr lang="es-CL" dirty="0"/>
          </a:p>
        </p:txBody>
      </p:sp>
    </p:spTree>
    <p:extLst>
      <p:ext uri="{BB962C8B-B14F-4D97-AF65-F5344CB8AC3E}">
        <p14:creationId xmlns:p14="http://schemas.microsoft.com/office/powerpoint/2010/main" val="1317618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3916" y="467834"/>
            <a:ext cx="10634381" cy="5906840"/>
          </a:xfrm>
        </p:spPr>
        <p:txBody>
          <a:bodyPr>
            <a:normAutofit fontScale="85000" lnSpcReduction="20000"/>
          </a:bodyPr>
          <a:lstStyle/>
          <a:p>
            <a:r>
              <a:rPr lang="es-CL" b="1" dirty="0"/>
              <a:t>1.- Comparación: </a:t>
            </a:r>
            <a:r>
              <a:rPr lang="es-ES_tradnl" dirty="0">
                <a:latin typeface="Courier New" pitchFamily="49" charset="0"/>
                <a:cs typeface="Courier New" pitchFamily="49" charset="0"/>
              </a:rPr>
              <a:t>Figura que consiste en relacionar dos ideas, dos objetos o un sujeto y una idea, en virtud de una analogía entre ellos”</a:t>
            </a:r>
          </a:p>
          <a:p>
            <a:pPr>
              <a:buNone/>
            </a:pPr>
            <a:r>
              <a:rPr lang="es-ES_tradnl" dirty="0">
                <a:solidFill>
                  <a:srgbClr val="FF0000"/>
                </a:solidFill>
                <a:latin typeface="Courier New" pitchFamily="49" charset="0"/>
                <a:cs typeface="Courier New" pitchFamily="49" charset="0"/>
              </a:rPr>
              <a:t>Ejemplo:</a:t>
            </a:r>
          </a:p>
          <a:p>
            <a:pPr>
              <a:buNone/>
            </a:pPr>
            <a:r>
              <a:rPr lang="es-ES_tradnl" dirty="0">
                <a:solidFill>
                  <a:srgbClr val="FF0000"/>
                </a:solidFill>
                <a:latin typeface="Courier New" pitchFamily="49" charset="0"/>
                <a:cs typeface="Courier New" pitchFamily="49" charset="0"/>
              </a:rPr>
              <a:t> “Tus cabellos son </a:t>
            </a:r>
            <a:r>
              <a:rPr lang="es-ES_tradnl" b="1" dirty="0">
                <a:solidFill>
                  <a:srgbClr val="FF0000"/>
                </a:solidFill>
                <a:latin typeface="Courier New" pitchFamily="49" charset="0"/>
                <a:cs typeface="Courier New" pitchFamily="49" charset="0"/>
              </a:rPr>
              <a:t>como</a:t>
            </a:r>
            <a:r>
              <a:rPr lang="es-ES_tradnl" dirty="0">
                <a:solidFill>
                  <a:srgbClr val="FF0000"/>
                </a:solidFill>
                <a:latin typeface="Courier New" pitchFamily="49" charset="0"/>
                <a:cs typeface="Courier New" pitchFamily="49" charset="0"/>
              </a:rPr>
              <a:t> oro fino”</a:t>
            </a:r>
            <a:endParaRPr lang="es-CL" dirty="0">
              <a:solidFill>
                <a:srgbClr val="FF0000"/>
              </a:solidFill>
            </a:endParaRPr>
          </a:p>
          <a:p>
            <a:pPr algn="just">
              <a:buNone/>
            </a:pPr>
            <a:r>
              <a:rPr lang="es-CL" b="1" dirty="0"/>
              <a:t>2.- Personificación: </a:t>
            </a:r>
            <a:r>
              <a:rPr lang="es-ES_tradnl" dirty="0">
                <a:latin typeface="Courier New" pitchFamily="49" charset="0"/>
                <a:cs typeface="Courier New" pitchFamily="49" charset="0"/>
              </a:rPr>
              <a:t>Consiste en atribuir a las cosas o a los animales cualidades humanas. Así se aumenta la expresividad y se consigue mayor plasticidad.</a:t>
            </a:r>
          </a:p>
          <a:p>
            <a:pPr algn="just">
              <a:buNone/>
            </a:pPr>
            <a:r>
              <a:rPr lang="es-ES_tradnl" i="1" dirty="0">
                <a:latin typeface="Courier New" pitchFamily="49" charset="0"/>
                <a:cs typeface="Courier New" pitchFamily="49" charset="0"/>
              </a:rPr>
              <a:t> </a:t>
            </a:r>
            <a:r>
              <a:rPr lang="es-ES_tradnl" i="1" dirty="0">
                <a:solidFill>
                  <a:srgbClr val="FF0000"/>
                </a:solidFill>
                <a:latin typeface="Courier New" pitchFamily="49" charset="0"/>
                <a:cs typeface="Courier New" pitchFamily="49" charset="0"/>
              </a:rPr>
              <a:t>Ejemplo:</a:t>
            </a:r>
            <a:endParaRPr lang="es-ES_tradnl" dirty="0">
              <a:solidFill>
                <a:srgbClr val="FF0000"/>
              </a:solidFill>
              <a:latin typeface="Courier New" pitchFamily="49" charset="0"/>
              <a:cs typeface="Courier New" pitchFamily="49" charset="0"/>
            </a:endParaRPr>
          </a:p>
          <a:p>
            <a:pPr marL="609600" indent="-609600">
              <a:buFontTx/>
              <a:buNone/>
            </a:pPr>
            <a:r>
              <a:rPr lang="es-ES_tradnl" dirty="0">
                <a:solidFill>
                  <a:srgbClr val="FF0000"/>
                </a:solidFill>
                <a:latin typeface="Courier New" pitchFamily="49" charset="0"/>
                <a:cs typeface="Courier New" pitchFamily="49" charset="0"/>
              </a:rPr>
              <a:t> </a:t>
            </a:r>
            <a:r>
              <a:rPr lang="es-MX" dirty="0">
                <a:solidFill>
                  <a:srgbClr val="FF0000"/>
                </a:solidFill>
                <a:latin typeface="Courier New" pitchFamily="49" charset="0"/>
                <a:cs typeface="Courier New" pitchFamily="49" charset="0"/>
              </a:rPr>
              <a:t>La </a:t>
            </a:r>
            <a:r>
              <a:rPr lang="es-MX" b="1" dirty="0">
                <a:solidFill>
                  <a:srgbClr val="FF0000"/>
                </a:solidFill>
                <a:latin typeface="Courier New" pitchFamily="49" charset="0"/>
                <a:cs typeface="Courier New" pitchFamily="49" charset="0"/>
              </a:rPr>
              <a:t>sierra</a:t>
            </a:r>
            <a:r>
              <a:rPr lang="es-MX" dirty="0">
                <a:solidFill>
                  <a:srgbClr val="FF0000"/>
                </a:solidFill>
                <a:latin typeface="Courier New" pitchFamily="49" charset="0"/>
                <a:cs typeface="Courier New" pitchFamily="49" charset="0"/>
              </a:rPr>
              <a:t> rechinaba, </a:t>
            </a:r>
            <a:r>
              <a:rPr lang="es-MX" b="1" dirty="0">
                <a:solidFill>
                  <a:srgbClr val="FF0000"/>
                </a:solidFill>
                <a:latin typeface="Courier New" pitchFamily="49" charset="0"/>
                <a:cs typeface="Courier New" pitchFamily="49" charset="0"/>
              </a:rPr>
              <a:t>cantando, </a:t>
            </a:r>
            <a:r>
              <a:rPr lang="es-MX" dirty="0">
                <a:solidFill>
                  <a:srgbClr val="FF0000"/>
                </a:solidFill>
                <a:latin typeface="Courier New" pitchFamily="49" charset="0"/>
                <a:cs typeface="Courier New" pitchFamily="49" charset="0"/>
              </a:rPr>
              <a:t>sus amores de acero.</a:t>
            </a:r>
            <a:endParaRPr lang="es-CL" dirty="0">
              <a:solidFill>
                <a:srgbClr val="FF0000"/>
              </a:solidFill>
            </a:endParaRPr>
          </a:p>
          <a:p>
            <a:pPr algn="just">
              <a:buNone/>
              <a:defRPr/>
            </a:pPr>
            <a:endParaRPr lang="es-CL" dirty="0">
              <a:solidFill>
                <a:schemeClr val="bg1"/>
              </a:solidFill>
            </a:endParaRPr>
          </a:p>
          <a:p>
            <a:pPr algn="just">
              <a:buNone/>
              <a:defRPr/>
            </a:pPr>
            <a:endParaRPr lang="es-CL" dirty="0">
              <a:solidFill>
                <a:schemeClr val="bg1"/>
              </a:solidFill>
            </a:endParaRPr>
          </a:p>
          <a:p>
            <a:pPr algn="just">
              <a:buNone/>
              <a:defRPr/>
            </a:pPr>
            <a:r>
              <a:rPr lang="es-CL" b="1" dirty="0"/>
              <a:t>3.- Hipérbole: </a:t>
            </a:r>
            <a:r>
              <a:rPr lang="es-ES_tradnl" sz="2800" dirty="0">
                <a:latin typeface="Courier New" pitchFamily="49" charset="0"/>
                <a:cs typeface="Courier New" pitchFamily="49" charset="0"/>
              </a:rPr>
              <a:t>Consiste en hacer una ponderación desmesurada, una valoración </a:t>
            </a:r>
            <a:r>
              <a:rPr lang="es-ES_tradnl" sz="2800" b="1" dirty="0">
                <a:latin typeface="Courier New" pitchFamily="49" charset="0"/>
                <a:cs typeface="Courier New" pitchFamily="49" charset="0"/>
              </a:rPr>
              <a:t>exagerada</a:t>
            </a:r>
            <a:r>
              <a:rPr lang="es-ES_tradnl" sz="2800" dirty="0">
                <a:latin typeface="Courier New" pitchFamily="49" charset="0"/>
                <a:cs typeface="Courier New" pitchFamily="49" charset="0"/>
              </a:rPr>
              <a:t> de alguien o algo.</a:t>
            </a:r>
          </a:p>
          <a:p>
            <a:pPr algn="just">
              <a:buNone/>
              <a:defRPr/>
            </a:pPr>
            <a:r>
              <a:rPr lang="es-ES_tradnl" sz="2800" dirty="0">
                <a:latin typeface="Courier New" pitchFamily="49" charset="0"/>
                <a:cs typeface="Courier New" pitchFamily="49" charset="0"/>
              </a:rPr>
              <a:t> </a:t>
            </a:r>
            <a:r>
              <a:rPr lang="es-ES_tradnl" sz="2800" i="1" dirty="0">
                <a:solidFill>
                  <a:srgbClr val="FF0000"/>
                </a:solidFill>
                <a:latin typeface="Courier New" pitchFamily="49" charset="0"/>
                <a:cs typeface="Courier New" pitchFamily="49" charset="0"/>
              </a:rPr>
              <a:t>Ejemplo:</a:t>
            </a:r>
            <a:endParaRPr lang="es-ES_tradnl" sz="2800" dirty="0">
              <a:solidFill>
                <a:srgbClr val="FF0000"/>
              </a:solidFill>
              <a:latin typeface="Courier New" pitchFamily="49" charset="0"/>
              <a:cs typeface="Courier New" pitchFamily="49" charset="0"/>
            </a:endParaRPr>
          </a:p>
          <a:p>
            <a:pPr algn="just">
              <a:buNone/>
              <a:defRPr/>
            </a:pPr>
            <a:r>
              <a:rPr lang="es-ES_tradnl" dirty="0">
                <a:solidFill>
                  <a:srgbClr val="FF0000"/>
                </a:solidFill>
                <a:latin typeface="Courier New" pitchFamily="49" charset="0"/>
                <a:cs typeface="Courier New" pitchFamily="49" charset="0"/>
              </a:rPr>
              <a:t>“El árbol era </a:t>
            </a:r>
            <a:r>
              <a:rPr lang="es-ES_tradnl" b="1" dirty="0">
                <a:solidFill>
                  <a:srgbClr val="FF0000"/>
                </a:solidFill>
                <a:latin typeface="Courier New" pitchFamily="49" charset="0"/>
                <a:cs typeface="Courier New" pitchFamily="49" charset="0"/>
              </a:rPr>
              <a:t>más alto </a:t>
            </a:r>
            <a:r>
              <a:rPr lang="es-ES_tradnl" dirty="0">
                <a:solidFill>
                  <a:srgbClr val="FF0000"/>
                </a:solidFill>
                <a:latin typeface="Courier New" pitchFamily="49" charset="0"/>
                <a:cs typeface="Courier New" pitchFamily="49" charset="0"/>
              </a:rPr>
              <a:t>que la montaña”</a:t>
            </a:r>
          </a:p>
          <a:p>
            <a:pPr algn="just">
              <a:buNone/>
              <a:defRPr/>
            </a:pPr>
            <a:r>
              <a:rPr lang="es-ES_tradnl" dirty="0">
                <a:latin typeface="Courier New" pitchFamily="49" charset="0"/>
                <a:cs typeface="Courier New" pitchFamily="49" charset="0"/>
              </a:rPr>
              <a:t>                    </a:t>
            </a:r>
            <a:endParaRPr lang="es-CL" dirty="0">
              <a:solidFill>
                <a:schemeClr val="bg1"/>
              </a:solidFill>
            </a:endParaRPr>
          </a:p>
        </p:txBody>
      </p:sp>
      <p:pic>
        <p:nvPicPr>
          <p:cNvPr id="4" name="Picture 8" descr="sweet2"/>
          <p:cNvPicPr>
            <a:picLocks noChangeAspect="1" noChangeArrowheads="1"/>
          </p:cNvPicPr>
          <p:nvPr/>
        </p:nvPicPr>
        <p:blipFill>
          <a:blip r:embed="rId2" cstate="print"/>
          <a:srcRect/>
          <a:stretch>
            <a:fillRect/>
          </a:stretch>
        </p:blipFill>
        <p:spPr bwMode="auto">
          <a:xfrm>
            <a:off x="10724996" y="914401"/>
            <a:ext cx="838461" cy="115540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9787876" y="3205067"/>
            <a:ext cx="1874240" cy="114660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727769" y="5165871"/>
            <a:ext cx="1064539" cy="1441275"/>
          </a:xfrm>
          <a:prstGeom prst="rect">
            <a:avLst/>
          </a:prstGeom>
          <a:noFill/>
          <a:ln w="9525">
            <a:noFill/>
            <a:miter lim="800000"/>
            <a:headEnd/>
            <a:tailEnd/>
          </a:ln>
        </p:spPr>
      </p:pic>
    </p:spTree>
    <p:extLst>
      <p:ext uri="{BB962C8B-B14F-4D97-AF65-F5344CB8AC3E}">
        <p14:creationId xmlns:p14="http://schemas.microsoft.com/office/powerpoint/2010/main" val="283467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0703" y="284649"/>
            <a:ext cx="9905999" cy="6103088"/>
          </a:xfrm>
        </p:spPr>
        <p:txBody>
          <a:bodyPr>
            <a:normAutofit/>
          </a:bodyPr>
          <a:lstStyle/>
          <a:p>
            <a:r>
              <a:rPr lang="es-CL" sz="1700" b="1" dirty="0">
                <a:latin typeface="+mj-lt"/>
              </a:rPr>
              <a:t>4.- Metáfora: </a:t>
            </a:r>
            <a:r>
              <a:rPr lang="es-MX" sz="1700" dirty="0">
                <a:latin typeface="+mj-lt"/>
                <a:cs typeface="Courier New" pitchFamily="49" charset="0"/>
              </a:rPr>
              <a:t>Consiste en establecer identidad, </a:t>
            </a:r>
            <a:r>
              <a:rPr lang="es-MX" sz="1700" b="1" u="sng" dirty="0">
                <a:latin typeface="+mj-lt"/>
                <a:cs typeface="Courier New" pitchFamily="49" charset="0"/>
              </a:rPr>
              <a:t>igualdad absoluta entre los elementos</a:t>
            </a:r>
            <a:r>
              <a:rPr lang="es-MX" sz="1700" dirty="0">
                <a:latin typeface="+mj-lt"/>
                <a:cs typeface="Courier New" pitchFamily="49" charset="0"/>
              </a:rPr>
              <a:t>. </a:t>
            </a:r>
          </a:p>
          <a:p>
            <a:pPr marL="990600" lvl="1" indent="-533400">
              <a:lnSpc>
                <a:spcPct val="80000"/>
              </a:lnSpc>
              <a:buFontTx/>
              <a:buNone/>
            </a:pPr>
            <a:r>
              <a:rPr lang="es-ES_tradnl" sz="1700" i="1" dirty="0">
                <a:solidFill>
                  <a:srgbClr val="FF0000"/>
                </a:solidFill>
                <a:latin typeface="+mj-lt"/>
                <a:cs typeface="Courier New" pitchFamily="49" charset="0"/>
              </a:rPr>
              <a:t>Ejemplo:</a:t>
            </a:r>
            <a:endParaRPr lang="es-ES_tradnl" sz="1700" dirty="0">
              <a:solidFill>
                <a:srgbClr val="FF0000"/>
              </a:solidFill>
              <a:latin typeface="+mj-lt"/>
              <a:cs typeface="Courier New" pitchFamily="49" charset="0"/>
            </a:endParaRPr>
          </a:p>
          <a:p>
            <a:pPr algn="just">
              <a:buNone/>
            </a:pPr>
            <a:r>
              <a:rPr lang="es-ES_tradnl" sz="1700" dirty="0">
                <a:solidFill>
                  <a:srgbClr val="FF0000"/>
                </a:solidFill>
                <a:latin typeface="+mj-lt"/>
                <a:cs typeface="Courier New" pitchFamily="49" charset="0"/>
              </a:rPr>
              <a:t> “Peinaste </a:t>
            </a:r>
            <a:r>
              <a:rPr lang="es-ES_tradnl" sz="1700" b="1" dirty="0">
                <a:solidFill>
                  <a:srgbClr val="FF0000"/>
                </a:solidFill>
                <a:latin typeface="+mj-lt"/>
                <a:cs typeface="Courier New" pitchFamily="49" charset="0"/>
              </a:rPr>
              <a:t>tus oros </a:t>
            </a:r>
            <a:r>
              <a:rPr lang="es-ES_tradnl" sz="1700" dirty="0">
                <a:solidFill>
                  <a:srgbClr val="FF0000"/>
                </a:solidFill>
                <a:latin typeface="+mj-lt"/>
                <a:cs typeface="Courier New" pitchFamily="49" charset="0"/>
              </a:rPr>
              <a:t>finos”   oros= Cabello</a:t>
            </a:r>
            <a:endParaRPr lang="es-CL" sz="1700" dirty="0">
              <a:solidFill>
                <a:schemeClr val="bg1"/>
              </a:solidFill>
              <a:latin typeface="+mj-lt"/>
            </a:endParaRPr>
          </a:p>
          <a:p>
            <a:pPr algn="just">
              <a:buNone/>
              <a:defRPr/>
            </a:pPr>
            <a:r>
              <a:rPr lang="es-CL" sz="1700" b="1" dirty="0">
                <a:latin typeface="+mj-lt"/>
              </a:rPr>
              <a:t>5.- Anáfora: </a:t>
            </a:r>
            <a:r>
              <a:rPr lang="es-ES_tradnl" sz="1700" dirty="0">
                <a:latin typeface="+mj-lt"/>
                <a:cs typeface="Courier New" pitchFamily="49" charset="0"/>
              </a:rPr>
              <a:t>Es la figura que consiste en la repetición de una o varias palabras al comienzo de la frase, o al comienzo de varias frases consecutivas.</a:t>
            </a:r>
          </a:p>
          <a:p>
            <a:pPr>
              <a:buNone/>
              <a:defRPr/>
            </a:pPr>
            <a:r>
              <a:rPr lang="es-ES_tradnl" sz="1700" i="1" dirty="0">
                <a:solidFill>
                  <a:srgbClr val="FF0000"/>
                </a:solidFill>
                <a:latin typeface="+mj-lt"/>
                <a:cs typeface="Courier New" pitchFamily="49" charset="0"/>
              </a:rPr>
              <a:t>  Ejemplo:</a:t>
            </a:r>
            <a:endParaRPr lang="es-ES_tradnl" sz="1700" dirty="0">
              <a:solidFill>
                <a:srgbClr val="FF0000"/>
              </a:solidFill>
              <a:latin typeface="+mj-lt"/>
              <a:cs typeface="Courier New" pitchFamily="49" charset="0"/>
            </a:endParaRPr>
          </a:p>
          <a:p>
            <a:pPr>
              <a:buNone/>
              <a:defRPr/>
            </a:pPr>
            <a:r>
              <a:rPr lang="es-ES_tradnl" sz="1700" dirty="0">
                <a:solidFill>
                  <a:srgbClr val="FF0000"/>
                </a:solidFill>
                <a:latin typeface="+mj-lt"/>
                <a:cs typeface="Courier New" pitchFamily="49" charset="0"/>
              </a:rPr>
              <a:t> “</a:t>
            </a:r>
            <a:r>
              <a:rPr lang="es-ES_tradnl" sz="1700" b="1" dirty="0">
                <a:solidFill>
                  <a:srgbClr val="FF0000"/>
                </a:solidFill>
                <a:latin typeface="+mj-lt"/>
                <a:cs typeface="Courier New" pitchFamily="49" charset="0"/>
              </a:rPr>
              <a:t>Pena</a:t>
            </a:r>
            <a:r>
              <a:rPr lang="es-ES_tradnl" sz="1700" dirty="0">
                <a:solidFill>
                  <a:srgbClr val="FF0000"/>
                </a:solidFill>
                <a:latin typeface="+mj-lt"/>
                <a:cs typeface="Courier New" pitchFamily="49" charset="0"/>
              </a:rPr>
              <a:t> con pena y pena desayuno,</a:t>
            </a:r>
          </a:p>
          <a:p>
            <a:pPr>
              <a:buNone/>
              <a:defRPr/>
            </a:pPr>
            <a:r>
              <a:rPr lang="es-ES_tradnl" sz="1700" dirty="0">
                <a:solidFill>
                  <a:srgbClr val="FF0000"/>
                </a:solidFill>
                <a:latin typeface="+mj-lt"/>
                <a:cs typeface="Courier New" pitchFamily="49" charset="0"/>
              </a:rPr>
              <a:t> </a:t>
            </a:r>
            <a:r>
              <a:rPr lang="es-ES_tradnl" sz="1700" b="1" dirty="0">
                <a:solidFill>
                  <a:srgbClr val="FF0000"/>
                </a:solidFill>
                <a:latin typeface="+mj-lt"/>
                <a:cs typeface="Courier New" pitchFamily="49" charset="0"/>
              </a:rPr>
              <a:t>Pena</a:t>
            </a:r>
            <a:r>
              <a:rPr lang="es-ES_tradnl" sz="1700" dirty="0">
                <a:solidFill>
                  <a:srgbClr val="FF0000"/>
                </a:solidFill>
                <a:latin typeface="+mj-lt"/>
                <a:cs typeface="Courier New" pitchFamily="49" charset="0"/>
              </a:rPr>
              <a:t> es mi paz y pena mi batalla”</a:t>
            </a:r>
            <a:r>
              <a:rPr lang="es-ES_tradnl" sz="1800" dirty="0">
                <a:solidFill>
                  <a:srgbClr val="FF0000"/>
                </a:solidFill>
                <a:latin typeface="Courier New" pitchFamily="49" charset="0"/>
                <a:cs typeface="Courier New" pitchFamily="49" charset="0"/>
              </a:rPr>
              <a:t>              </a:t>
            </a:r>
            <a:endParaRPr lang="es-CL" sz="1700" dirty="0">
              <a:solidFill>
                <a:srgbClr val="FF0000"/>
              </a:solidFill>
              <a:latin typeface="+mj-lt"/>
            </a:endParaRPr>
          </a:p>
          <a:p>
            <a:pPr algn="just">
              <a:buNone/>
              <a:defRPr/>
            </a:pPr>
            <a:r>
              <a:rPr lang="es-CL" sz="1700" b="1" dirty="0">
                <a:latin typeface="+mj-lt"/>
              </a:rPr>
              <a:t>6.- Hipérbaton: </a:t>
            </a:r>
            <a:r>
              <a:rPr lang="es-ES_tradnl" sz="1800" dirty="0">
                <a:latin typeface="Courier New" pitchFamily="49" charset="0"/>
                <a:cs typeface="Courier New" pitchFamily="49" charset="0"/>
              </a:rPr>
              <a:t>Es la alteración del orden gramatical de las palabras.</a:t>
            </a:r>
          </a:p>
          <a:p>
            <a:pPr algn="just">
              <a:buNone/>
              <a:defRPr/>
            </a:pPr>
            <a:r>
              <a:rPr lang="es-ES_tradnl" sz="1800" i="1" dirty="0">
                <a:solidFill>
                  <a:srgbClr val="FF0000"/>
                </a:solidFill>
                <a:latin typeface="Courier New" pitchFamily="49" charset="0"/>
                <a:cs typeface="Courier New" pitchFamily="49" charset="0"/>
              </a:rPr>
              <a:t>Ejemplo:</a:t>
            </a:r>
            <a:endParaRPr lang="es-ES_tradnl" sz="1800" dirty="0">
              <a:solidFill>
                <a:srgbClr val="FF0000"/>
              </a:solidFill>
              <a:latin typeface="Courier New" pitchFamily="49" charset="0"/>
              <a:cs typeface="Courier New" pitchFamily="49" charset="0"/>
            </a:endParaRPr>
          </a:p>
          <a:p>
            <a:pPr algn="just">
              <a:buNone/>
              <a:defRPr/>
            </a:pPr>
            <a:r>
              <a:rPr lang="es-ES_tradnl" sz="1800" dirty="0">
                <a:solidFill>
                  <a:srgbClr val="FF0000"/>
                </a:solidFill>
                <a:latin typeface="Courier New" pitchFamily="49" charset="0"/>
                <a:cs typeface="Courier New" pitchFamily="49" charset="0"/>
              </a:rPr>
              <a:t> “Inés, tus bellos, ya me matan, ojos</a:t>
            </a:r>
          </a:p>
          <a:p>
            <a:pPr algn="just">
              <a:buNone/>
              <a:defRPr/>
            </a:pPr>
            <a:r>
              <a:rPr lang="es-ES_tradnl" sz="1800" dirty="0">
                <a:solidFill>
                  <a:srgbClr val="FF0000"/>
                </a:solidFill>
                <a:latin typeface="Courier New" pitchFamily="49" charset="0"/>
                <a:cs typeface="Courier New" pitchFamily="49" charset="0"/>
              </a:rPr>
              <a:t> y al alma, roban pensamientos, mía,</a:t>
            </a:r>
          </a:p>
          <a:p>
            <a:pPr algn="just">
              <a:buNone/>
              <a:defRPr/>
            </a:pPr>
            <a:r>
              <a:rPr lang="es-ES_tradnl" sz="1800" dirty="0">
                <a:solidFill>
                  <a:srgbClr val="FF0000"/>
                </a:solidFill>
                <a:latin typeface="Courier New" pitchFamily="49" charset="0"/>
                <a:cs typeface="Courier New" pitchFamily="49" charset="0"/>
              </a:rPr>
              <a:t> desde aquel triste, en que me vieron, día,</a:t>
            </a:r>
          </a:p>
          <a:p>
            <a:pPr algn="just">
              <a:buNone/>
              <a:defRPr/>
            </a:pPr>
            <a:r>
              <a:rPr lang="es-ES_tradnl" sz="1800" dirty="0">
                <a:solidFill>
                  <a:srgbClr val="FF0000"/>
                </a:solidFill>
                <a:latin typeface="Courier New" pitchFamily="49" charset="0"/>
                <a:cs typeface="Courier New" pitchFamily="49" charset="0"/>
              </a:rPr>
              <a:t> con tan crueles, por tu causa, enojos”</a:t>
            </a:r>
            <a:endParaRPr lang="es-CL" sz="1700" dirty="0">
              <a:solidFill>
                <a:schemeClr val="bg1"/>
              </a:solidFill>
              <a:latin typeface="+mj-lt"/>
            </a:endParaRP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9725298" y="2293970"/>
            <a:ext cx="1484811" cy="2084446"/>
          </a:xfrm>
          <a:prstGeom prst="rect">
            <a:avLst/>
          </a:prstGeom>
          <a:noFill/>
          <a:ln w="9525">
            <a:noFill/>
            <a:miter lim="800000"/>
            <a:headEnd/>
            <a:tailEnd/>
          </a:ln>
        </p:spPr>
      </p:pic>
    </p:spTree>
    <p:extLst>
      <p:ext uri="{BB962C8B-B14F-4D97-AF65-F5344CB8AC3E}">
        <p14:creationId xmlns:p14="http://schemas.microsoft.com/office/powerpoint/2010/main" val="27593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182880"/>
            <a:ext cx="11364686" cy="5608321"/>
          </a:xfrm>
        </p:spPr>
        <p:txBody>
          <a:bodyPr>
            <a:normAutofit/>
          </a:bodyPr>
          <a:lstStyle/>
          <a:p>
            <a:pPr algn="just">
              <a:defRPr/>
            </a:pPr>
            <a:r>
              <a:rPr lang="es-CL" sz="1700" b="1" dirty="0">
                <a:latin typeface="+mj-lt"/>
              </a:rPr>
              <a:t>7.- Epíteto: </a:t>
            </a:r>
            <a:r>
              <a:rPr lang="es-ES_tradnl" sz="1700" dirty="0">
                <a:latin typeface="+mj-lt"/>
                <a:cs typeface="Courier New" pitchFamily="49" charset="0"/>
              </a:rPr>
              <a:t>Consiste en agregar un adjetivo calificativo a un sustantivo con la finalidad de intensificar algo que ya está dicho en el sustantivo.</a:t>
            </a:r>
          </a:p>
          <a:p>
            <a:pPr algn="just">
              <a:defRPr/>
            </a:pPr>
            <a:r>
              <a:rPr lang="es-ES_tradnl" sz="1700" i="1" dirty="0">
                <a:solidFill>
                  <a:srgbClr val="FF0000"/>
                </a:solidFill>
                <a:latin typeface="+mj-lt"/>
                <a:cs typeface="Courier New" pitchFamily="49" charset="0"/>
              </a:rPr>
              <a:t>Ejemplo:</a:t>
            </a:r>
          </a:p>
          <a:p>
            <a:pPr algn="just">
              <a:defRPr/>
            </a:pPr>
            <a:r>
              <a:rPr lang="es-ES_tradnl" sz="1700" dirty="0">
                <a:solidFill>
                  <a:srgbClr val="FF0000"/>
                </a:solidFill>
                <a:latin typeface="+mj-lt"/>
                <a:cs typeface="Courier New" pitchFamily="49" charset="0"/>
              </a:rPr>
              <a:t>“De aquella herida fluía </a:t>
            </a:r>
            <a:r>
              <a:rPr lang="es-ES_tradnl" sz="1700" b="1" dirty="0">
                <a:solidFill>
                  <a:srgbClr val="FF0000"/>
                </a:solidFill>
                <a:latin typeface="+mj-lt"/>
                <a:cs typeface="Courier New" pitchFamily="49" charset="0"/>
              </a:rPr>
              <a:t>la roja sangre </a:t>
            </a:r>
            <a:r>
              <a:rPr lang="es-ES_tradnl" sz="1700" dirty="0">
                <a:solidFill>
                  <a:srgbClr val="FF0000"/>
                </a:solidFill>
                <a:latin typeface="+mj-lt"/>
                <a:cs typeface="Courier New" pitchFamily="49" charset="0"/>
              </a:rPr>
              <a:t>que testimoniaba la lucha”</a:t>
            </a:r>
          </a:p>
          <a:p>
            <a:pPr algn="just">
              <a:defRPr/>
            </a:pPr>
            <a:r>
              <a:rPr lang="es-MX" sz="1700" b="1" dirty="0">
                <a:latin typeface="+mj-lt"/>
              </a:rPr>
              <a:t>   </a:t>
            </a:r>
            <a:r>
              <a:rPr lang="es-CL" sz="1700" b="1" dirty="0">
                <a:latin typeface="+mj-lt"/>
              </a:rPr>
              <a:t>8.- Aliteración: </a:t>
            </a:r>
            <a:r>
              <a:rPr lang="es-ES_tradnl" sz="1700" dirty="0">
                <a:latin typeface="+mj-lt"/>
                <a:cs typeface="Courier New" pitchFamily="49" charset="0"/>
              </a:rPr>
              <a:t>Consiste</a:t>
            </a:r>
            <a:r>
              <a:rPr lang="es-CL" sz="1700" dirty="0">
                <a:latin typeface="+mj-lt"/>
                <a:cs typeface="Courier New" pitchFamily="49" charset="0"/>
              </a:rPr>
              <a:t> en la repetición de sonidos a lo largo de uno o varios versos.</a:t>
            </a:r>
          </a:p>
          <a:p>
            <a:pPr algn="just">
              <a:defRPr/>
            </a:pPr>
            <a:r>
              <a:rPr lang="es-CL" sz="1700" dirty="0">
                <a:solidFill>
                  <a:srgbClr val="FF0000"/>
                </a:solidFill>
                <a:latin typeface="+mj-lt"/>
                <a:cs typeface="Courier New" pitchFamily="49" charset="0"/>
              </a:rPr>
              <a:t>Ejemplo:</a:t>
            </a:r>
          </a:p>
          <a:p>
            <a:pPr marL="0" indent="0" algn="just">
              <a:buNone/>
              <a:defRPr/>
            </a:pPr>
            <a:r>
              <a:rPr lang="es-CL" sz="1700" dirty="0">
                <a:solidFill>
                  <a:srgbClr val="FF0000"/>
                </a:solidFill>
                <a:latin typeface="+mj-lt"/>
                <a:cs typeface="Courier New" pitchFamily="49" charset="0"/>
              </a:rPr>
              <a:t>“El amor es una locura </a:t>
            </a:r>
          </a:p>
          <a:p>
            <a:pPr marL="0" indent="0" algn="just">
              <a:buNone/>
              <a:defRPr/>
            </a:pPr>
            <a:r>
              <a:rPr lang="es-CL" sz="1700" dirty="0">
                <a:solidFill>
                  <a:srgbClr val="FF0000"/>
                </a:solidFill>
                <a:latin typeface="+mj-lt"/>
                <a:cs typeface="Courier New" pitchFamily="49" charset="0"/>
              </a:rPr>
              <a:t>que ni el cura lo cura,</a:t>
            </a:r>
          </a:p>
          <a:p>
            <a:pPr marL="0" indent="0" algn="just">
              <a:buNone/>
              <a:defRPr/>
            </a:pPr>
            <a:r>
              <a:rPr lang="es-CL" sz="1700" dirty="0">
                <a:solidFill>
                  <a:srgbClr val="FF0000"/>
                </a:solidFill>
                <a:latin typeface="+mj-lt"/>
                <a:cs typeface="Courier New" pitchFamily="49" charset="0"/>
              </a:rPr>
              <a:t>Pues si el cura lo cura</a:t>
            </a:r>
          </a:p>
          <a:p>
            <a:pPr marL="0" indent="0" algn="just">
              <a:buNone/>
              <a:defRPr/>
            </a:pPr>
            <a:r>
              <a:rPr lang="es-CL" sz="1700" dirty="0">
                <a:solidFill>
                  <a:srgbClr val="FF0000"/>
                </a:solidFill>
                <a:latin typeface="+mj-lt"/>
                <a:cs typeface="Courier New" pitchFamily="49" charset="0"/>
              </a:rPr>
              <a:t>Comete una gran locura”</a:t>
            </a:r>
            <a:endParaRPr lang="es-CL" sz="1700" dirty="0">
              <a:solidFill>
                <a:schemeClr val="bg1"/>
              </a:solidFill>
              <a:latin typeface="+mj-lt"/>
            </a:endParaRPr>
          </a:p>
          <a:p>
            <a:pPr marL="0" indent="0">
              <a:buNone/>
            </a:pPr>
            <a:r>
              <a:rPr lang="es-CL" sz="1800" b="1" dirty="0">
                <a:latin typeface="+mj-lt"/>
              </a:rPr>
              <a:t>9.- Onomatopeya:  </a:t>
            </a:r>
            <a:r>
              <a:rPr lang="es-ES_tradnl" sz="1800" dirty="0">
                <a:latin typeface="+mj-lt"/>
                <a:cs typeface="Courier New" pitchFamily="49" charset="0"/>
              </a:rPr>
              <a:t>Figura que consiste en imitar los sonidos de los animales o de las cosas. </a:t>
            </a:r>
          </a:p>
          <a:p>
            <a:pPr marL="0" indent="0">
              <a:buNone/>
            </a:pPr>
            <a:r>
              <a:rPr lang="es-ES_tradnl" sz="1800" dirty="0">
                <a:solidFill>
                  <a:srgbClr val="FF0000"/>
                </a:solidFill>
                <a:latin typeface="+mj-lt"/>
                <a:cs typeface="Courier New" pitchFamily="49" charset="0"/>
              </a:rPr>
              <a:t>Ejemplo: </a:t>
            </a:r>
          </a:p>
          <a:p>
            <a:pPr>
              <a:buFontTx/>
              <a:buNone/>
            </a:pPr>
            <a:r>
              <a:rPr lang="es-ES_tradnl" sz="1800" dirty="0">
                <a:solidFill>
                  <a:srgbClr val="FF0000"/>
                </a:solidFill>
                <a:latin typeface="+mj-lt"/>
                <a:cs typeface="Courier New" pitchFamily="49" charset="0"/>
              </a:rPr>
              <a:t>   </a:t>
            </a:r>
            <a:r>
              <a:rPr lang="es-ES_tradnl" sz="1800" dirty="0" err="1">
                <a:solidFill>
                  <a:srgbClr val="FF0000"/>
                </a:solidFill>
                <a:latin typeface="+mj-lt"/>
                <a:cs typeface="Courier New" pitchFamily="49" charset="0"/>
              </a:rPr>
              <a:t>Qui</a:t>
            </a:r>
            <a:r>
              <a:rPr lang="es-ES_tradnl" sz="1800" dirty="0">
                <a:solidFill>
                  <a:srgbClr val="FF0000"/>
                </a:solidFill>
                <a:latin typeface="+mj-lt"/>
                <a:cs typeface="Courier New" pitchFamily="49" charset="0"/>
              </a:rPr>
              <a:t> </a:t>
            </a:r>
            <a:r>
              <a:rPr lang="es-ES_tradnl" sz="1800" dirty="0" err="1">
                <a:solidFill>
                  <a:srgbClr val="FF0000"/>
                </a:solidFill>
                <a:latin typeface="+mj-lt"/>
                <a:cs typeface="Courier New" pitchFamily="49" charset="0"/>
              </a:rPr>
              <a:t>qui</a:t>
            </a:r>
            <a:r>
              <a:rPr lang="es-ES_tradnl" sz="1800" dirty="0">
                <a:solidFill>
                  <a:srgbClr val="FF0000"/>
                </a:solidFill>
                <a:latin typeface="+mj-lt"/>
                <a:cs typeface="Courier New" pitchFamily="49" charset="0"/>
              </a:rPr>
              <a:t> </a:t>
            </a:r>
            <a:r>
              <a:rPr lang="es-ES_tradnl" sz="1800" dirty="0" err="1">
                <a:solidFill>
                  <a:srgbClr val="FF0000"/>
                </a:solidFill>
                <a:latin typeface="+mj-lt"/>
                <a:cs typeface="Courier New" pitchFamily="49" charset="0"/>
              </a:rPr>
              <a:t>ri</a:t>
            </a:r>
            <a:r>
              <a:rPr lang="es-ES_tradnl" sz="1800" dirty="0">
                <a:solidFill>
                  <a:srgbClr val="FF0000"/>
                </a:solidFill>
                <a:latin typeface="+mj-lt"/>
                <a:cs typeface="Courier New" pitchFamily="49" charset="0"/>
              </a:rPr>
              <a:t> </a:t>
            </a:r>
            <a:r>
              <a:rPr lang="es-ES_tradnl" sz="1800" dirty="0" err="1">
                <a:solidFill>
                  <a:srgbClr val="FF0000"/>
                </a:solidFill>
                <a:latin typeface="+mj-lt"/>
                <a:cs typeface="Courier New" pitchFamily="49" charset="0"/>
              </a:rPr>
              <a:t>qui</a:t>
            </a:r>
            <a:endParaRPr lang="es-ES_tradnl" sz="1800" dirty="0">
              <a:solidFill>
                <a:srgbClr val="FF0000"/>
              </a:solidFill>
              <a:latin typeface="+mj-lt"/>
              <a:cs typeface="Courier New" pitchFamily="49" charset="0"/>
            </a:endParaRPr>
          </a:p>
          <a:p>
            <a:pPr>
              <a:buFontTx/>
              <a:buNone/>
            </a:pPr>
            <a:r>
              <a:rPr lang="es-ES_tradnl" sz="1800" dirty="0">
                <a:solidFill>
                  <a:srgbClr val="FF0000"/>
                </a:solidFill>
                <a:latin typeface="+mj-lt"/>
                <a:cs typeface="Courier New" pitchFamily="49" charset="0"/>
              </a:rPr>
              <a:t>    </a:t>
            </a:r>
            <a:r>
              <a:rPr lang="es-ES_tradnl" sz="1800" dirty="0" err="1">
                <a:solidFill>
                  <a:srgbClr val="FF0000"/>
                </a:solidFill>
                <a:latin typeface="+mj-lt"/>
                <a:cs typeface="Courier New" pitchFamily="49" charset="0"/>
              </a:rPr>
              <a:t>Toc</a:t>
            </a:r>
            <a:r>
              <a:rPr lang="es-ES_tradnl" sz="1800" dirty="0">
                <a:solidFill>
                  <a:srgbClr val="FF0000"/>
                </a:solidFill>
                <a:latin typeface="+mj-lt"/>
                <a:cs typeface="Courier New" pitchFamily="49" charset="0"/>
              </a:rPr>
              <a:t> </a:t>
            </a:r>
            <a:r>
              <a:rPr lang="es-ES_tradnl" sz="1800" dirty="0" err="1">
                <a:solidFill>
                  <a:srgbClr val="FF0000"/>
                </a:solidFill>
                <a:latin typeface="+mj-lt"/>
                <a:cs typeface="Courier New" pitchFamily="49" charset="0"/>
              </a:rPr>
              <a:t>Toc</a:t>
            </a:r>
            <a:endParaRPr lang="es-ES_tradnl" sz="1800" dirty="0">
              <a:solidFill>
                <a:srgbClr val="FF0000"/>
              </a:solidFill>
              <a:latin typeface="+mj-lt"/>
              <a:cs typeface="Courier New" pitchFamily="49" charset="0"/>
            </a:endParaRPr>
          </a:p>
          <a:p>
            <a:pPr>
              <a:buFontTx/>
              <a:buNone/>
            </a:pPr>
            <a:r>
              <a:rPr lang="es-ES_tradnl" sz="1800" dirty="0">
                <a:solidFill>
                  <a:srgbClr val="FF0000"/>
                </a:solidFill>
                <a:latin typeface="+mj-lt"/>
                <a:cs typeface="Courier New" pitchFamily="49" charset="0"/>
              </a:rPr>
              <a:t>   Ring </a:t>
            </a:r>
            <a:r>
              <a:rPr lang="es-ES_tradnl" sz="1800" dirty="0" err="1">
                <a:solidFill>
                  <a:srgbClr val="FF0000"/>
                </a:solidFill>
                <a:latin typeface="+mj-lt"/>
                <a:cs typeface="Courier New" pitchFamily="49" charset="0"/>
              </a:rPr>
              <a:t>Ring</a:t>
            </a:r>
            <a:endParaRPr lang="es-ES_tradnl" sz="1800" dirty="0">
              <a:solidFill>
                <a:srgbClr val="FF0000"/>
              </a:solidFill>
              <a:latin typeface="+mj-lt"/>
              <a:cs typeface="Courier New" pitchFamily="49" charset="0"/>
            </a:endParaRPr>
          </a:p>
          <a:p>
            <a:endParaRPr lang="es-CL" sz="1700" dirty="0">
              <a:solidFill>
                <a:schemeClr val="bg1"/>
              </a:solidFill>
              <a:latin typeface="+mj-lt"/>
            </a:endParaRPr>
          </a:p>
          <a:p>
            <a:endParaRPr lang="es-CL" dirty="0"/>
          </a:p>
        </p:txBody>
      </p:sp>
    </p:spTree>
    <p:extLst>
      <p:ext uri="{BB962C8B-B14F-4D97-AF65-F5344CB8AC3E}">
        <p14:creationId xmlns:p14="http://schemas.microsoft.com/office/powerpoint/2010/main" val="1634516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6910" y="213569"/>
            <a:ext cx="9905998" cy="1478570"/>
          </a:xfrm>
        </p:spPr>
        <p:txBody>
          <a:bodyPr/>
          <a:lstStyle/>
          <a:p>
            <a:r>
              <a:rPr lang="es-CL" dirty="0"/>
              <a:t>ACTVIDAD </a:t>
            </a:r>
            <a:r>
              <a:rPr lang="es-CL" dirty="0" err="1"/>
              <a:t>N°</a:t>
            </a:r>
            <a:r>
              <a:rPr lang="es-CL" dirty="0"/>
              <a:t> 4 Lectura: lee el siguiente poema y luego responde:</a:t>
            </a:r>
          </a:p>
        </p:txBody>
      </p:sp>
      <p:pic>
        <p:nvPicPr>
          <p:cNvPr id="1026" name="Picture 2" descr="LA POESÍA Verso Estrofa Figuras Literarias - Personificación - pp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2037" y="1692138"/>
            <a:ext cx="5854866" cy="418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1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809897"/>
            <a:ext cx="9905999" cy="3814354"/>
          </a:xfrm>
        </p:spPr>
        <p:txBody>
          <a:bodyPr/>
          <a:lstStyle/>
          <a:p>
            <a:r>
              <a:rPr lang="es-CL" dirty="0"/>
              <a:t>1.- Nombra la estructura que corresponde en el poema visto.</a:t>
            </a:r>
          </a:p>
          <a:p>
            <a:r>
              <a:rPr lang="es-CL" dirty="0"/>
              <a:t>2.- ¿Qué figura literarias están presente?</a:t>
            </a:r>
          </a:p>
          <a:p>
            <a:r>
              <a:rPr lang="es-CL" dirty="0"/>
              <a:t>3.- ¿De que trata el poema?</a:t>
            </a:r>
          </a:p>
          <a:p>
            <a:r>
              <a:rPr lang="es-CL" dirty="0"/>
              <a:t>4.- ¿Quién es el autor?</a:t>
            </a:r>
          </a:p>
          <a:p>
            <a:r>
              <a:rPr lang="es-CL" dirty="0"/>
              <a:t>5.- ¿Cuál es el motivo del poema leído?</a:t>
            </a:r>
          </a:p>
          <a:p>
            <a:r>
              <a:rPr lang="es-CL" dirty="0"/>
              <a:t>6.- ¿Qué tipo de rima se encuentra?</a:t>
            </a:r>
          </a:p>
        </p:txBody>
      </p:sp>
    </p:spTree>
    <p:extLst>
      <p:ext uri="{BB962C8B-B14F-4D97-AF65-F5344CB8AC3E}">
        <p14:creationId xmlns:p14="http://schemas.microsoft.com/office/powerpoint/2010/main" val="102963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ACTVIDAD PARALECTURA DOMICILIARIA </a:t>
            </a:r>
          </a:p>
        </p:txBody>
      </p:sp>
      <p:sp>
        <p:nvSpPr>
          <p:cNvPr id="3" name="Marcador de contenido 2"/>
          <p:cNvSpPr>
            <a:spLocks noGrp="1"/>
          </p:cNvSpPr>
          <p:nvPr>
            <p:ph idx="1"/>
          </p:nvPr>
        </p:nvSpPr>
        <p:spPr>
          <a:xfrm>
            <a:off x="460290" y="1511093"/>
            <a:ext cx="10515600" cy="4351338"/>
          </a:xfrm>
        </p:spPr>
        <p:txBody>
          <a:bodyPr/>
          <a:lstStyle/>
          <a:p>
            <a:r>
              <a:rPr lang="es-CL" dirty="0"/>
              <a:t>LIBRO: “HABIA UNA VEZ EN EL OLIMPO. Mitos y dioses </a:t>
            </a:r>
            <a:r>
              <a:rPr lang="es-CL" dirty="0" err="1"/>
              <a:t>giregos</a:t>
            </a:r>
            <a:endParaRPr lang="es-CL" dirty="0"/>
          </a:p>
          <a:p>
            <a:r>
              <a:rPr lang="es-CL" dirty="0"/>
              <a:t>AUTOR: Alejandro </a:t>
            </a:r>
            <a:r>
              <a:rPr lang="es-CL" dirty="0" err="1"/>
              <a:t>Lavquén</a:t>
            </a:r>
            <a:endParaRPr lang="es-CL" dirty="0"/>
          </a:p>
          <a:p>
            <a:endParaRPr lang="es-CL" dirty="0"/>
          </a:p>
          <a:p>
            <a:r>
              <a:rPr lang="es-CL" dirty="0"/>
              <a:t>ADJUNTO LINCK DE LIBRO.</a:t>
            </a:r>
          </a:p>
          <a:p>
            <a:r>
              <a:rPr lang="es-CL" dirty="0"/>
              <a:t> </a:t>
            </a:r>
            <a:r>
              <a:rPr lang="es-CL" dirty="0">
                <a:hlinkClick r:id="rId2"/>
              </a:rPr>
              <a:t>https://kupdf.net/download/habia-una-vez-en-el-olimpo-alejandro-lavquen_59a085dedc0d60667f18496a_pdf</a:t>
            </a:r>
            <a:endParaRPr lang="es-CL" dirty="0"/>
          </a:p>
          <a:p>
            <a:endParaRPr lang="es-CL" dirty="0"/>
          </a:p>
        </p:txBody>
      </p:sp>
      <p:pic>
        <p:nvPicPr>
          <p:cNvPr id="4" name="Imagen 3"/>
          <p:cNvPicPr>
            <a:picLocks noChangeAspect="1"/>
          </p:cNvPicPr>
          <p:nvPr/>
        </p:nvPicPr>
        <p:blipFill rotWithShape="1">
          <a:blip r:embed="rId3"/>
          <a:srcRect l="57135" t="21874" r="21676" b="16952"/>
          <a:stretch/>
        </p:blipFill>
        <p:spPr>
          <a:xfrm>
            <a:off x="9922732" y="622887"/>
            <a:ext cx="2106317" cy="2806113"/>
          </a:xfrm>
          <a:prstGeom prst="rect">
            <a:avLst/>
          </a:prstGeom>
        </p:spPr>
      </p:pic>
    </p:spTree>
    <p:extLst>
      <p:ext uri="{BB962C8B-B14F-4D97-AF65-F5344CB8AC3E}">
        <p14:creationId xmlns:p14="http://schemas.microsoft.com/office/powerpoint/2010/main" val="259379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r>
              <a:rPr lang="es-CL" dirty="0"/>
              <a:t>OBSERVA EL SIGUIENTE LINK Y PARA MS COMENTARIOS.</a:t>
            </a:r>
            <a:endParaRPr lang="es-CL" dirty="0">
              <a:hlinkClick r:id="rId2"/>
            </a:endParaRPr>
          </a:p>
          <a:p>
            <a:r>
              <a:rPr lang="es-CL" dirty="0">
                <a:hlinkClick r:id="rId2"/>
              </a:rPr>
              <a:t>https://www.youtube.com/watch?v=BPIjpJx6_VY</a:t>
            </a:r>
            <a:endParaRPr lang="es-CL" dirty="0"/>
          </a:p>
          <a:p>
            <a:pPr marL="0" indent="0">
              <a:buNone/>
            </a:pPr>
            <a:endParaRPr lang="es-CL" dirty="0"/>
          </a:p>
          <a:p>
            <a:r>
              <a:rPr lang="es-CL" dirty="0"/>
              <a:t>LINK DE HEROE Y ANTIHEROE (EXPLICACION)</a:t>
            </a:r>
          </a:p>
          <a:p>
            <a:r>
              <a:rPr lang="es-CL" dirty="0">
                <a:hlinkClick r:id="rId3"/>
              </a:rPr>
              <a:t>https://www.youtube.com/watch?v=btFf7WIo5DM</a:t>
            </a:r>
            <a:endParaRPr lang="es-CL" dirty="0"/>
          </a:p>
          <a:p>
            <a:endParaRPr lang="es-CL" dirty="0"/>
          </a:p>
          <a:p>
            <a:pPr marL="0" indent="0">
              <a:buNone/>
            </a:pPr>
            <a:endParaRPr lang="es-CL" dirty="0"/>
          </a:p>
          <a:p>
            <a:endParaRPr lang="es-CL" dirty="0"/>
          </a:p>
          <a:p>
            <a:pPr marL="0" indent="0">
              <a:buNone/>
            </a:pPr>
            <a:endParaRPr lang="es-ES_tradnl" dirty="0"/>
          </a:p>
          <a:p>
            <a:endParaRPr lang="es-ES_tradnl" dirty="0"/>
          </a:p>
          <a:p>
            <a:endParaRPr lang="es-CL" dirty="0"/>
          </a:p>
        </p:txBody>
      </p:sp>
    </p:spTree>
    <p:extLst>
      <p:ext uri="{BB962C8B-B14F-4D97-AF65-F5344CB8AC3E}">
        <p14:creationId xmlns:p14="http://schemas.microsoft.com/office/powerpoint/2010/main" val="377490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54723"/>
          </a:xfrm>
        </p:spPr>
        <p:txBody>
          <a:bodyPr>
            <a:noAutofit/>
          </a:bodyPr>
          <a:lstStyle/>
          <a:p>
            <a:r>
              <a:rPr lang="es-CL" sz="3200" b="1" dirty="0"/>
              <a:t>ACTIVIDAD 5: COMPLETA LA SIGUIENTE FICHA LITERARIA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11506489"/>
              </p:ext>
            </p:extLst>
          </p:nvPr>
        </p:nvGraphicFramePr>
        <p:xfrm>
          <a:off x="838203" y="1122218"/>
          <a:ext cx="10515600" cy="731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859683717"/>
                    </a:ext>
                  </a:extLst>
                </a:gridCol>
                <a:gridCol w="5257800">
                  <a:extLst>
                    <a:ext uri="{9D8B030D-6E8A-4147-A177-3AD203B41FA5}">
                      <a16:colId xmlns:a16="http://schemas.microsoft.com/office/drawing/2014/main" xmlns="" val="1470410021"/>
                    </a:ext>
                  </a:extLst>
                </a:gridCol>
              </a:tblGrid>
              <a:tr h="336695">
                <a:tc>
                  <a:txBody>
                    <a:bodyPr/>
                    <a:lstStyle/>
                    <a:p>
                      <a:r>
                        <a:rPr lang="es-CL"/>
                        <a:t>Nombre</a:t>
                      </a:r>
                      <a:r>
                        <a:rPr lang="es-CL" baseline="0"/>
                        <a:t> del libro</a:t>
                      </a:r>
                      <a:endParaRPr lang="es-CL" dirty="0"/>
                    </a:p>
                  </a:txBody>
                  <a:tcPr/>
                </a:tc>
                <a:tc>
                  <a:txBody>
                    <a:bodyPr/>
                    <a:lstStyle/>
                    <a:p>
                      <a:endParaRPr lang="es-CL" dirty="0"/>
                    </a:p>
                  </a:txBody>
                  <a:tcPr/>
                </a:tc>
                <a:extLst>
                  <a:ext uri="{0D108BD9-81ED-4DB2-BD59-A6C34878D82A}">
                    <a16:rowId xmlns:a16="http://schemas.microsoft.com/office/drawing/2014/main" xmlns="" val="2534225056"/>
                  </a:ext>
                </a:extLst>
              </a:tr>
              <a:tr h="336695">
                <a:tc>
                  <a:txBody>
                    <a:bodyPr/>
                    <a:lstStyle/>
                    <a:p>
                      <a:r>
                        <a:rPr lang="es-CL" dirty="0"/>
                        <a:t>Nombre del autor</a:t>
                      </a:r>
                    </a:p>
                  </a:txBody>
                  <a:tcPr/>
                </a:tc>
                <a:tc>
                  <a:txBody>
                    <a:bodyPr/>
                    <a:lstStyle/>
                    <a:p>
                      <a:endParaRPr lang="es-CL" dirty="0"/>
                    </a:p>
                  </a:txBody>
                  <a:tcPr/>
                </a:tc>
                <a:extLst>
                  <a:ext uri="{0D108BD9-81ED-4DB2-BD59-A6C34878D82A}">
                    <a16:rowId xmlns:a16="http://schemas.microsoft.com/office/drawing/2014/main" xmlns="" val="24922121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394401638"/>
              </p:ext>
            </p:extLst>
          </p:nvPr>
        </p:nvGraphicFramePr>
        <p:xfrm>
          <a:off x="838203" y="1853738"/>
          <a:ext cx="10515600" cy="43226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181837290"/>
                    </a:ext>
                  </a:extLst>
                </a:gridCol>
                <a:gridCol w="5257800">
                  <a:extLst>
                    <a:ext uri="{9D8B030D-6E8A-4147-A177-3AD203B41FA5}">
                      <a16:colId xmlns:a16="http://schemas.microsoft.com/office/drawing/2014/main" xmlns="" val="2269784385"/>
                    </a:ext>
                  </a:extLst>
                </a:gridCol>
              </a:tblGrid>
              <a:tr h="432262">
                <a:tc>
                  <a:txBody>
                    <a:bodyPr/>
                    <a:lstStyle/>
                    <a:p>
                      <a:r>
                        <a:rPr lang="es-CL" dirty="0"/>
                        <a:t>Cuantos capítulos tiene </a:t>
                      </a:r>
                    </a:p>
                  </a:txBody>
                  <a:tcPr/>
                </a:tc>
                <a:tc>
                  <a:txBody>
                    <a:bodyPr/>
                    <a:lstStyle/>
                    <a:p>
                      <a:endParaRPr lang="es-CL" dirty="0"/>
                    </a:p>
                  </a:txBody>
                  <a:tcPr/>
                </a:tc>
                <a:extLst>
                  <a:ext uri="{0D108BD9-81ED-4DB2-BD59-A6C34878D82A}">
                    <a16:rowId xmlns:a16="http://schemas.microsoft.com/office/drawing/2014/main" xmlns="" val="163726245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017052219"/>
              </p:ext>
            </p:extLst>
          </p:nvPr>
        </p:nvGraphicFramePr>
        <p:xfrm>
          <a:off x="838203" y="2285998"/>
          <a:ext cx="10515603" cy="28410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xmlns="" val="308278213"/>
                    </a:ext>
                  </a:extLst>
                </a:gridCol>
                <a:gridCol w="1502229">
                  <a:extLst>
                    <a:ext uri="{9D8B030D-6E8A-4147-A177-3AD203B41FA5}">
                      <a16:colId xmlns:a16="http://schemas.microsoft.com/office/drawing/2014/main" xmlns="" val="2530455369"/>
                    </a:ext>
                  </a:extLst>
                </a:gridCol>
                <a:gridCol w="1502229">
                  <a:extLst>
                    <a:ext uri="{9D8B030D-6E8A-4147-A177-3AD203B41FA5}">
                      <a16:colId xmlns:a16="http://schemas.microsoft.com/office/drawing/2014/main" xmlns="" val="1926526885"/>
                    </a:ext>
                  </a:extLst>
                </a:gridCol>
                <a:gridCol w="1502229">
                  <a:extLst>
                    <a:ext uri="{9D8B030D-6E8A-4147-A177-3AD203B41FA5}">
                      <a16:colId xmlns:a16="http://schemas.microsoft.com/office/drawing/2014/main" xmlns="" val="636646917"/>
                    </a:ext>
                  </a:extLst>
                </a:gridCol>
                <a:gridCol w="1502229">
                  <a:extLst>
                    <a:ext uri="{9D8B030D-6E8A-4147-A177-3AD203B41FA5}">
                      <a16:colId xmlns:a16="http://schemas.microsoft.com/office/drawing/2014/main" xmlns="" val="1347492118"/>
                    </a:ext>
                  </a:extLst>
                </a:gridCol>
                <a:gridCol w="1502229">
                  <a:extLst>
                    <a:ext uri="{9D8B030D-6E8A-4147-A177-3AD203B41FA5}">
                      <a16:colId xmlns:a16="http://schemas.microsoft.com/office/drawing/2014/main" xmlns="" val="2416080117"/>
                    </a:ext>
                  </a:extLst>
                </a:gridCol>
                <a:gridCol w="1502229">
                  <a:extLst>
                    <a:ext uri="{9D8B030D-6E8A-4147-A177-3AD203B41FA5}">
                      <a16:colId xmlns:a16="http://schemas.microsoft.com/office/drawing/2014/main" xmlns="" val="1659692704"/>
                    </a:ext>
                  </a:extLst>
                </a:gridCol>
              </a:tblGrid>
              <a:tr h="1356760">
                <a:tc>
                  <a:txBody>
                    <a:bodyPr/>
                    <a:lstStyle/>
                    <a:p>
                      <a:r>
                        <a:rPr lang="es-CL" dirty="0"/>
                        <a:t>Capítulos</a:t>
                      </a:r>
                    </a:p>
                  </a:txBody>
                  <a:tcPr/>
                </a:tc>
                <a:tc>
                  <a:txBody>
                    <a:bodyPr/>
                    <a:lstStyle/>
                    <a:p>
                      <a:r>
                        <a:rPr lang="es-CL" dirty="0"/>
                        <a:t>Personaje principal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a:t>Descripción física del personaje principal</a:t>
                      </a:r>
                    </a:p>
                    <a:p>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a:t>Descripción psicológica del personaje principal</a:t>
                      </a:r>
                    </a:p>
                    <a:p>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a:t>Personajes secundario</a:t>
                      </a:r>
                    </a:p>
                    <a:p>
                      <a:endParaRPr lang="es-CL" dirty="0"/>
                    </a:p>
                  </a:txBody>
                  <a:tcPr/>
                </a:tc>
                <a:tc>
                  <a:txBody>
                    <a:bodyPr/>
                    <a:lstStyle/>
                    <a:p>
                      <a:r>
                        <a:rPr lang="es-CL" dirty="0"/>
                        <a:t>Descripción física</a:t>
                      </a:r>
                      <a:r>
                        <a:rPr lang="es-CL" baseline="0" dirty="0"/>
                        <a:t> del personaje secundario</a:t>
                      </a:r>
                      <a:endParaRPr lang="es-CL" dirty="0"/>
                    </a:p>
                  </a:txBody>
                  <a:tcPr/>
                </a:tc>
                <a:tc>
                  <a:txBody>
                    <a:bodyPr/>
                    <a:lstStyle/>
                    <a:p>
                      <a:r>
                        <a:rPr lang="es-CL" dirty="0"/>
                        <a:t>Descripción</a:t>
                      </a:r>
                      <a:r>
                        <a:rPr lang="es-CL" baseline="0" dirty="0"/>
                        <a:t> psicológica del personaje secundario.</a:t>
                      </a:r>
                      <a:endParaRPr lang="es-CL" dirty="0"/>
                    </a:p>
                  </a:txBody>
                  <a:tcPr/>
                </a:tc>
                <a:extLst>
                  <a:ext uri="{0D108BD9-81ED-4DB2-BD59-A6C34878D82A}">
                    <a16:rowId xmlns:a16="http://schemas.microsoft.com/office/drawing/2014/main" xmlns="" val="3094251279"/>
                  </a:ext>
                </a:extLst>
              </a:tr>
              <a:tr h="459320">
                <a:tc>
                  <a:txBody>
                    <a:bodyPr/>
                    <a:lstStyle/>
                    <a:p>
                      <a:endParaRPr lang="es-CL" dirty="0"/>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585128481"/>
                  </a:ext>
                </a:extLst>
              </a:tr>
              <a:tr h="45932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2172207604"/>
                  </a:ext>
                </a:extLst>
              </a:tr>
              <a:tr h="459320">
                <a:tc>
                  <a:txBody>
                    <a:bodyPr/>
                    <a:lstStyle/>
                    <a:p>
                      <a:endParaRPr lang="es-CL"/>
                    </a:p>
                  </a:txBody>
                  <a:tcPr/>
                </a:tc>
                <a:tc>
                  <a:txBody>
                    <a:bodyPr/>
                    <a:lstStyle/>
                    <a:p>
                      <a:endParaRPr lang="es-CL" dirty="0"/>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1937832260"/>
                  </a:ext>
                </a:extLst>
              </a:tr>
            </a:tbl>
          </a:graphicData>
        </a:graphic>
      </p:graphicFrame>
    </p:spTree>
    <p:extLst>
      <p:ext uri="{BB962C8B-B14F-4D97-AF65-F5344CB8AC3E}">
        <p14:creationId xmlns:p14="http://schemas.microsoft.com/office/powerpoint/2010/main" val="193750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FDF5AF-327D-4B8C-9650-3D33F1A1DB35}"/>
              </a:ext>
            </a:extLst>
          </p:cNvPr>
          <p:cNvSpPr>
            <a:spLocks noGrp="1"/>
          </p:cNvSpPr>
          <p:nvPr>
            <p:ph type="title"/>
          </p:nvPr>
        </p:nvSpPr>
        <p:spPr>
          <a:xfrm>
            <a:off x="756401" y="835703"/>
            <a:ext cx="9905998" cy="1016377"/>
          </a:xfrm>
        </p:spPr>
        <p:txBody>
          <a:bodyPr>
            <a:normAutofit fontScale="90000"/>
          </a:bodyPr>
          <a:lstStyle/>
          <a:p>
            <a:r>
              <a:rPr lang="es-ES" b="1" dirty="0"/>
              <a:t>Surgimiento de las Primeras Civilizaciones </a:t>
            </a:r>
            <a:r>
              <a:rPr lang="es-CL" dirty="0"/>
              <a:t/>
            </a:r>
            <a:br>
              <a:rPr lang="es-CL" dirty="0"/>
            </a:br>
            <a:endParaRPr lang="es-CL" dirty="0"/>
          </a:p>
        </p:txBody>
      </p:sp>
      <p:sp>
        <p:nvSpPr>
          <p:cNvPr id="3" name="Marcador de contenido 2">
            <a:extLst>
              <a:ext uri="{FF2B5EF4-FFF2-40B4-BE49-F238E27FC236}">
                <a16:creationId xmlns:a16="http://schemas.microsoft.com/office/drawing/2014/main" xmlns="" id="{5B5738C2-DFC3-4D92-A060-2994567656F1}"/>
              </a:ext>
            </a:extLst>
          </p:cNvPr>
          <p:cNvSpPr>
            <a:spLocks noGrp="1"/>
          </p:cNvSpPr>
          <p:nvPr>
            <p:ph idx="1"/>
          </p:nvPr>
        </p:nvSpPr>
        <p:spPr>
          <a:xfrm>
            <a:off x="895806" y="1852080"/>
            <a:ext cx="10091447" cy="4447310"/>
          </a:xfrm>
        </p:spPr>
        <p:txBody>
          <a:bodyPr>
            <a:normAutofit fontScale="92500"/>
          </a:bodyPr>
          <a:lstStyle/>
          <a:p>
            <a:r>
              <a:rPr lang="es-ES" b="1" dirty="0"/>
              <a:t>Semana 2: </a:t>
            </a:r>
            <a:endParaRPr lang="es-CL" dirty="0"/>
          </a:p>
          <a:p>
            <a:r>
              <a:rPr lang="es-ES" b="1" dirty="0"/>
              <a:t>Civilización China: </a:t>
            </a:r>
            <a:endParaRPr lang="es-CL" dirty="0"/>
          </a:p>
          <a:p>
            <a:r>
              <a:rPr lang="es-ES" b="1" dirty="0"/>
              <a:t>Tema principal: Mulán (1998)</a:t>
            </a:r>
            <a:endParaRPr lang="es-CL" dirty="0"/>
          </a:p>
          <a:p>
            <a:r>
              <a:rPr lang="es-ES" b="1" dirty="0"/>
              <a:t>Basado en Balada de Fa Mu </a:t>
            </a:r>
            <a:r>
              <a:rPr lang="es-ES" b="1" dirty="0" err="1"/>
              <a:t>La</a:t>
            </a:r>
            <a:r>
              <a:rPr lang="es-ES" dirty="0" err="1"/>
              <a:t>n</a:t>
            </a:r>
            <a:r>
              <a:rPr lang="es-ES" dirty="0"/>
              <a:t> </a:t>
            </a:r>
            <a:endParaRPr lang="es-CL" dirty="0"/>
          </a:p>
          <a:p>
            <a:r>
              <a:rPr lang="es-ES" b="1" dirty="0"/>
              <a:t>Ambientado en el siglo VI, en la dinastía Tang.</a:t>
            </a:r>
            <a:endParaRPr lang="es-CL" dirty="0"/>
          </a:p>
          <a:p>
            <a:r>
              <a:rPr lang="es-ES" b="1" dirty="0"/>
              <a:t>Link: </a:t>
            </a:r>
            <a:r>
              <a:rPr lang="es-ES" b="1" u="sng" dirty="0">
                <a:hlinkClick r:id="rId2"/>
              </a:rPr>
              <a:t>https://peliculasdisneylatino.blogspot.com/2019/07/mulan-1998-hd-1080p-mkv-latino-drive.html</a:t>
            </a:r>
            <a:endParaRPr lang="es-CL" dirty="0"/>
          </a:p>
          <a:p>
            <a:r>
              <a:rPr lang="es-ES" b="1" dirty="0"/>
              <a:t>Link </a:t>
            </a:r>
            <a:r>
              <a:rPr lang="es-ES" b="1" dirty="0" err="1"/>
              <a:t>Youtube</a:t>
            </a:r>
            <a:r>
              <a:rPr lang="es-ES" b="1" dirty="0"/>
              <a:t>: </a:t>
            </a:r>
            <a:r>
              <a:rPr lang="es-ES" b="1" u="sng" dirty="0">
                <a:hlinkClick r:id="rId3"/>
              </a:rPr>
              <a:t>https://www.youtube.com/watch?v=uC7kAeuvRpI&amp;list=PLVtH1q_l8JQM6Peg9eGCxSrsggpHaifvY</a:t>
            </a:r>
            <a:endParaRPr lang="es-CL" dirty="0"/>
          </a:p>
          <a:p>
            <a:endParaRPr lang="es-CL" dirty="0"/>
          </a:p>
          <a:p>
            <a:endParaRPr lang="es-CL" dirty="0"/>
          </a:p>
        </p:txBody>
      </p:sp>
    </p:spTree>
    <p:extLst>
      <p:ext uri="{BB962C8B-B14F-4D97-AF65-F5344CB8AC3E}">
        <p14:creationId xmlns:p14="http://schemas.microsoft.com/office/powerpoint/2010/main" val="232678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L" sz="2800" b="1" dirty="0"/>
              <a:t>ACTVDAD 6:</a:t>
            </a:r>
            <a:br>
              <a:rPr lang="es-CL" sz="2800" b="1" dirty="0"/>
            </a:br>
            <a:r>
              <a:rPr lang="es-CL" sz="2800" b="1" dirty="0"/>
              <a:t>Elige un capitulo de los leídos y responde las siguientes preguntas:</a:t>
            </a:r>
          </a:p>
        </p:txBody>
      </p:sp>
      <p:sp>
        <p:nvSpPr>
          <p:cNvPr id="3" name="Marcador de contenido 2"/>
          <p:cNvSpPr>
            <a:spLocks noGrp="1"/>
          </p:cNvSpPr>
          <p:nvPr>
            <p:ph idx="1"/>
          </p:nvPr>
        </p:nvSpPr>
        <p:spPr>
          <a:xfrm>
            <a:off x="780473" y="1543920"/>
            <a:ext cx="10515600" cy="4796848"/>
          </a:xfrm>
        </p:spPr>
        <p:txBody>
          <a:bodyPr>
            <a:normAutofit/>
          </a:bodyPr>
          <a:lstStyle/>
          <a:p>
            <a:r>
              <a:rPr lang="es-CL" dirty="0"/>
              <a:t>1.- ¿Qué capitulo elegiste? ¿porque? Nombra el capitulo.</a:t>
            </a:r>
          </a:p>
          <a:p>
            <a:r>
              <a:rPr lang="es-CL" dirty="0"/>
              <a:t>2.- ¿En que ambiente se desarrolla?</a:t>
            </a:r>
          </a:p>
          <a:p>
            <a:r>
              <a:rPr lang="es-CL" dirty="0"/>
              <a:t>3.- ¿Cuál es el conflicto principal del capitulo?</a:t>
            </a:r>
          </a:p>
          <a:p>
            <a:r>
              <a:rPr lang="es-CL" dirty="0"/>
              <a:t>4.- Nombra los personajes y su importancia en la historia.</a:t>
            </a:r>
          </a:p>
          <a:p>
            <a:r>
              <a:rPr lang="es-CL" dirty="0"/>
              <a:t>5.- ¿Qué te llamo mas la atención del capitulo elegido? Explica.</a:t>
            </a:r>
          </a:p>
          <a:p>
            <a:r>
              <a:rPr lang="es-CL" dirty="0"/>
              <a:t>6.- Realiza un resumen del capitulo elegido el cual debe contener inicio- nudo - cierre (mínimo 15 líneas)</a:t>
            </a:r>
          </a:p>
          <a:p>
            <a:r>
              <a:rPr lang="es-CL" dirty="0"/>
              <a:t>7.- Completa el siguiente recuadro.</a:t>
            </a:r>
          </a:p>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2643091863"/>
              </p:ext>
            </p:extLst>
          </p:nvPr>
        </p:nvGraphicFramePr>
        <p:xfrm>
          <a:off x="1256145" y="5514535"/>
          <a:ext cx="9564255" cy="1343465"/>
        </p:xfrm>
        <a:graphic>
          <a:graphicData uri="http://schemas.openxmlformats.org/drawingml/2006/table">
            <a:tbl>
              <a:tblPr firstRow="1" bandRow="1">
                <a:tableStyleId>{18603FDC-E32A-4AB5-989C-0864C3EAD2B8}</a:tableStyleId>
              </a:tblPr>
              <a:tblGrid>
                <a:gridCol w="3188085">
                  <a:extLst>
                    <a:ext uri="{9D8B030D-6E8A-4147-A177-3AD203B41FA5}">
                      <a16:colId xmlns:a16="http://schemas.microsoft.com/office/drawing/2014/main" xmlns="" val="3305181394"/>
                    </a:ext>
                  </a:extLst>
                </a:gridCol>
                <a:gridCol w="3188085">
                  <a:extLst>
                    <a:ext uri="{9D8B030D-6E8A-4147-A177-3AD203B41FA5}">
                      <a16:colId xmlns:a16="http://schemas.microsoft.com/office/drawing/2014/main" xmlns="" val="3535165495"/>
                    </a:ext>
                  </a:extLst>
                </a:gridCol>
                <a:gridCol w="3188085">
                  <a:extLst>
                    <a:ext uri="{9D8B030D-6E8A-4147-A177-3AD203B41FA5}">
                      <a16:colId xmlns:a16="http://schemas.microsoft.com/office/drawing/2014/main" xmlns="" val="2819087453"/>
                    </a:ext>
                  </a:extLst>
                </a:gridCol>
              </a:tblGrid>
              <a:tr h="601785">
                <a:tc>
                  <a:txBody>
                    <a:bodyPr/>
                    <a:lstStyle/>
                    <a:p>
                      <a:r>
                        <a:rPr lang="es-CL" dirty="0"/>
                        <a:t>HEROE</a:t>
                      </a:r>
                    </a:p>
                  </a:txBody>
                  <a:tcPr/>
                </a:tc>
                <a:tc>
                  <a:txBody>
                    <a:bodyPr/>
                    <a:lstStyle/>
                    <a:p>
                      <a:r>
                        <a:rPr lang="es-CL" dirty="0"/>
                        <a:t>ANTIHEROE</a:t>
                      </a:r>
                    </a:p>
                  </a:txBody>
                  <a:tcPr/>
                </a:tc>
                <a:tc>
                  <a:txBody>
                    <a:bodyPr/>
                    <a:lstStyle/>
                    <a:p>
                      <a:r>
                        <a:rPr lang="es-CL" dirty="0"/>
                        <a:t>VILLANO</a:t>
                      </a:r>
                    </a:p>
                  </a:txBody>
                  <a:tcPr/>
                </a:tc>
                <a:extLst>
                  <a:ext uri="{0D108BD9-81ED-4DB2-BD59-A6C34878D82A}">
                    <a16:rowId xmlns:a16="http://schemas.microsoft.com/office/drawing/2014/main" xmlns="" val="3937459253"/>
                  </a:ext>
                </a:extLst>
              </a:tr>
              <a:tr h="370840">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xmlns="" val="4038896059"/>
                  </a:ext>
                </a:extLst>
              </a:tr>
              <a:tr h="370840">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1674713626"/>
                  </a:ext>
                </a:extLst>
              </a:tr>
            </a:tbl>
          </a:graphicData>
        </a:graphic>
      </p:graphicFrame>
    </p:spTree>
    <p:extLst>
      <p:ext uri="{BB962C8B-B14F-4D97-AF65-F5344CB8AC3E}">
        <p14:creationId xmlns:p14="http://schemas.microsoft.com/office/powerpoint/2010/main" val="2534710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9441"/>
          </a:xfrm>
        </p:spPr>
        <p:txBody>
          <a:bodyPr/>
          <a:lstStyle/>
          <a:p>
            <a:r>
              <a:rPr lang="es-CL" dirty="0"/>
              <a:t>ACTIVDAD 7: Crea un poema</a:t>
            </a:r>
          </a:p>
        </p:txBody>
      </p:sp>
      <p:sp>
        <p:nvSpPr>
          <p:cNvPr id="3" name="Marcador de contenido 2"/>
          <p:cNvSpPr>
            <a:spLocks noGrp="1"/>
          </p:cNvSpPr>
          <p:nvPr>
            <p:ph idx="1"/>
          </p:nvPr>
        </p:nvSpPr>
        <p:spPr/>
        <p:txBody>
          <a:bodyPr/>
          <a:lstStyle/>
          <a:p>
            <a:pPr marL="0" indent="0">
              <a:buNone/>
            </a:pPr>
            <a:r>
              <a:rPr lang="es-CL" dirty="0"/>
              <a:t>Realiza un poema con el capitulo que mas te gusto del libro en el cual incluyas lo siguiente:</a:t>
            </a:r>
          </a:p>
          <a:p>
            <a:pPr marL="0" indent="0">
              <a:buNone/>
            </a:pPr>
            <a:r>
              <a:rPr lang="es-CL" dirty="0"/>
              <a:t>1.- Debe contener 5 versos de 4 estrofas cada uno.</a:t>
            </a:r>
          </a:p>
          <a:p>
            <a:pPr marL="0" indent="0">
              <a:buNone/>
            </a:pPr>
            <a:r>
              <a:rPr lang="es-CL" dirty="0"/>
              <a:t>2.- Al menos 4 figuras literarias (escribir con otro color) </a:t>
            </a:r>
          </a:p>
          <a:p>
            <a:pPr marL="0" indent="0">
              <a:buNone/>
            </a:pPr>
            <a:r>
              <a:rPr lang="es-CL" dirty="0"/>
              <a:t>3.- Letra legible, sin faltas ortográficas.</a:t>
            </a:r>
          </a:p>
          <a:p>
            <a:pPr marL="0" indent="0">
              <a:buNone/>
            </a:pPr>
            <a:r>
              <a:rPr lang="es-CL" dirty="0"/>
              <a:t>4.- Incluir un tipo de rima (asonante- consonante-mixto) e identificar cual ocupo y definir.</a:t>
            </a:r>
          </a:p>
          <a:p>
            <a:pPr marL="0" indent="0">
              <a:buNone/>
            </a:pPr>
            <a:r>
              <a:rPr lang="es-CL" dirty="0"/>
              <a:t>5.- Crear un dibujo del poema realizado.</a:t>
            </a:r>
          </a:p>
        </p:txBody>
      </p:sp>
    </p:spTree>
    <p:extLst>
      <p:ext uri="{BB962C8B-B14F-4D97-AF65-F5344CB8AC3E}">
        <p14:creationId xmlns:p14="http://schemas.microsoft.com/office/powerpoint/2010/main" val="610966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9707"/>
            <a:ext cx="10515600" cy="1325563"/>
          </a:xfrm>
        </p:spPr>
        <p:txBody>
          <a:bodyPr/>
          <a:lstStyle/>
          <a:p>
            <a:r>
              <a:rPr lang="es-CL" dirty="0"/>
              <a:t>Puntos a evaluar en el poema </a:t>
            </a:r>
          </a:p>
        </p:txBody>
      </p:sp>
      <p:graphicFrame>
        <p:nvGraphicFramePr>
          <p:cNvPr id="6" name="Tabla 5"/>
          <p:cNvGraphicFramePr>
            <a:graphicFrameLocks noGrp="1"/>
          </p:cNvGraphicFramePr>
          <p:nvPr>
            <p:extLst>
              <p:ext uri="{D42A27DB-BD31-4B8C-83A1-F6EECF244321}">
                <p14:modId xmlns:p14="http://schemas.microsoft.com/office/powerpoint/2010/main" val="2694059019"/>
              </p:ext>
            </p:extLst>
          </p:nvPr>
        </p:nvGraphicFramePr>
        <p:xfrm>
          <a:off x="838200" y="1635270"/>
          <a:ext cx="10979727" cy="1443355"/>
        </p:xfrm>
        <a:graphic>
          <a:graphicData uri="http://schemas.openxmlformats.org/drawingml/2006/table">
            <a:tbl>
              <a:tblPr firstRow="1" firstCol="1" bandRow="1">
                <a:tableStyleId>{5C22544A-7EE6-4342-B048-85BDC9FD1C3A}</a:tableStyleId>
              </a:tblPr>
              <a:tblGrid>
                <a:gridCol w="10979727">
                  <a:extLst>
                    <a:ext uri="{9D8B030D-6E8A-4147-A177-3AD203B41FA5}">
                      <a16:colId xmlns:a16="http://schemas.microsoft.com/office/drawing/2014/main" xmlns="" val="3998042558"/>
                    </a:ext>
                  </a:extLst>
                </a:gridCol>
              </a:tblGrid>
              <a:tr h="678871">
                <a:tc>
                  <a:txBody>
                    <a:bodyPr/>
                    <a:lstStyle/>
                    <a:p>
                      <a:pPr>
                        <a:lnSpc>
                          <a:spcPct val="115000"/>
                        </a:lnSpc>
                        <a:spcAft>
                          <a:spcPts val="1000"/>
                        </a:spcAft>
                      </a:pPr>
                      <a:r>
                        <a:rPr lang="es-CL" sz="2800" dirty="0">
                          <a:effectLst/>
                        </a:rPr>
                        <a:t>Objetivo: Escriben frecuentemente, para desarrollar creatividad y expresar sus ideas, textos como poemas, diario de vida, cuentos, anécdotas, cartas, blogs, etc.</a:t>
                      </a: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62321949"/>
                  </a:ext>
                </a:extLst>
              </a:tr>
            </a:tbl>
          </a:graphicData>
        </a:graphic>
      </p:graphicFrame>
    </p:spTree>
    <p:extLst>
      <p:ext uri="{BB962C8B-B14F-4D97-AF65-F5344CB8AC3E}">
        <p14:creationId xmlns:p14="http://schemas.microsoft.com/office/powerpoint/2010/main" val="2510582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84442565"/>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065997911"/>
                    </a:ext>
                  </a:extLst>
                </a:gridCol>
                <a:gridCol w="3048000">
                  <a:extLst>
                    <a:ext uri="{9D8B030D-6E8A-4147-A177-3AD203B41FA5}">
                      <a16:colId xmlns:a16="http://schemas.microsoft.com/office/drawing/2014/main" xmlns="" val="3654996319"/>
                    </a:ext>
                  </a:extLst>
                </a:gridCol>
                <a:gridCol w="3048000">
                  <a:extLst>
                    <a:ext uri="{9D8B030D-6E8A-4147-A177-3AD203B41FA5}">
                      <a16:colId xmlns:a16="http://schemas.microsoft.com/office/drawing/2014/main" xmlns="" val="1727916458"/>
                    </a:ext>
                  </a:extLst>
                </a:gridCol>
                <a:gridCol w="3048000">
                  <a:extLst>
                    <a:ext uri="{9D8B030D-6E8A-4147-A177-3AD203B41FA5}">
                      <a16:colId xmlns:a16="http://schemas.microsoft.com/office/drawing/2014/main" xmlns="" val="1856456771"/>
                    </a:ext>
                  </a:extLst>
                </a:gridCol>
              </a:tblGrid>
              <a:tr h="378135">
                <a:tc>
                  <a:txBody>
                    <a:bodyPr/>
                    <a:lstStyle/>
                    <a:p>
                      <a:r>
                        <a:rPr lang="es-CL" dirty="0"/>
                        <a:t>indicadores</a:t>
                      </a:r>
                    </a:p>
                  </a:txBody>
                  <a:tcPr/>
                </a:tc>
                <a:tc>
                  <a:txBody>
                    <a:bodyPr/>
                    <a:lstStyle/>
                    <a:p>
                      <a:r>
                        <a:rPr lang="es-CL" dirty="0"/>
                        <a:t>alumno</a:t>
                      </a:r>
                    </a:p>
                  </a:txBody>
                  <a:tcPr/>
                </a:tc>
                <a:tc>
                  <a:txBody>
                    <a:bodyPr/>
                    <a:lstStyle/>
                    <a:p>
                      <a:r>
                        <a:rPr lang="es-CL" dirty="0"/>
                        <a:t>nota</a:t>
                      </a:r>
                    </a:p>
                  </a:txBody>
                  <a:tcPr/>
                </a:tc>
                <a:tc>
                  <a:txBody>
                    <a:bodyPr/>
                    <a:lstStyle/>
                    <a:p>
                      <a:r>
                        <a:rPr lang="es-CL" dirty="0"/>
                        <a:t>Puntuación</a:t>
                      </a:r>
                    </a:p>
                  </a:txBody>
                  <a:tcPr/>
                </a:tc>
                <a:extLst>
                  <a:ext uri="{0D108BD9-81ED-4DB2-BD59-A6C34878D82A}">
                    <a16:rowId xmlns:a16="http://schemas.microsoft.com/office/drawing/2014/main" xmlns="" val="2434704456"/>
                  </a:ext>
                </a:extLst>
              </a:tr>
              <a:tr h="730489">
                <a:tc>
                  <a:txBody>
                    <a:bodyPr/>
                    <a:lstStyle/>
                    <a:p>
                      <a:r>
                        <a:rPr lang="es-CL" sz="1400" kern="1200" dirty="0">
                          <a:solidFill>
                            <a:schemeClr val="dk1"/>
                          </a:solidFill>
                          <a:effectLst/>
                          <a:latin typeface="+mn-lt"/>
                          <a:ea typeface="+mn-ea"/>
                          <a:cs typeface="+mn-cs"/>
                        </a:rPr>
                        <a:t>1.-  El poema es creativo.  (3 pts.)</a:t>
                      </a:r>
                      <a:endParaRPr lang="es-CL" sz="1400" dirty="0"/>
                    </a:p>
                  </a:txBody>
                  <a:tcPr/>
                </a:tc>
                <a:tc>
                  <a:txBody>
                    <a:bodyPr/>
                    <a:lstStyle/>
                    <a:p>
                      <a:r>
                        <a:rPr lang="es-CL" sz="1400" kern="1200" dirty="0">
                          <a:solidFill>
                            <a:schemeClr val="dk1"/>
                          </a:solidFill>
                          <a:effectLst/>
                          <a:latin typeface="+mn-lt"/>
                          <a:ea typeface="+mn-ea"/>
                          <a:cs typeface="+mn-cs"/>
                        </a:rPr>
                        <a:t>1-El poema es medianamente creativo.- (2 pts.)</a:t>
                      </a:r>
                      <a:endParaRPr lang="es-CL" sz="1400" dirty="0"/>
                    </a:p>
                  </a:txBody>
                  <a:tcPr/>
                </a:tc>
                <a:tc>
                  <a:txBody>
                    <a:bodyPr/>
                    <a:lstStyle/>
                    <a:p>
                      <a:r>
                        <a:rPr lang="es-CL" sz="1400" kern="1200" dirty="0">
                          <a:solidFill>
                            <a:schemeClr val="dk1"/>
                          </a:solidFill>
                          <a:effectLst/>
                          <a:latin typeface="+mn-lt"/>
                          <a:ea typeface="+mn-ea"/>
                          <a:cs typeface="+mn-cs"/>
                        </a:rPr>
                        <a:t>1.- El poema es ocasionalmente creativo. (1 pts.)</a:t>
                      </a:r>
                      <a:endParaRPr lang="es-CL" sz="1400" dirty="0"/>
                    </a:p>
                  </a:txBody>
                  <a:tcPr/>
                </a:tc>
                <a:tc>
                  <a:txBody>
                    <a:bodyPr/>
                    <a:lstStyle/>
                    <a:p>
                      <a:r>
                        <a:rPr lang="es-CL" sz="1400" kern="1200" dirty="0">
                          <a:solidFill>
                            <a:schemeClr val="dk1"/>
                          </a:solidFill>
                          <a:effectLst/>
                          <a:latin typeface="+mn-lt"/>
                          <a:ea typeface="+mn-ea"/>
                          <a:cs typeface="+mn-cs"/>
                        </a:rPr>
                        <a:t>1.- El poema no es creativo. (0 pts.)</a:t>
                      </a:r>
                      <a:endParaRPr lang="es-CL" sz="1400" dirty="0"/>
                    </a:p>
                  </a:txBody>
                  <a:tcPr/>
                </a:tc>
                <a:extLst>
                  <a:ext uri="{0D108BD9-81ED-4DB2-BD59-A6C34878D82A}">
                    <a16:rowId xmlns:a16="http://schemas.microsoft.com/office/drawing/2014/main" xmlns="" val="129464648"/>
                  </a:ext>
                </a:extLst>
              </a:tr>
              <a:tr h="756270">
                <a:tc>
                  <a:txBody>
                    <a:bodyPr/>
                    <a:lstStyle/>
                    <a:p>
                      <a:pPr algn="l">
                        <a:lnSpc>
                          <a:spcPct val="115000"/>
                        </a:lnSpc>
                        <a:spcAft>
                          <a:spcPts val="1000"/>
                        </a:spcAft>
                      </a:pPr>
                      <a:r>
                        <a:rPr lang="es-CL" sz="1400" dirty="0">
                          <a:effectLst/>
                          <a:latin typeface="+mj-lt"/>
                          <a:ea typeface="Calibri" panose="020F0502020204030204" pitchFamily="34" charset="0"/>
                          <a:cs typeface="Times New Roman" panose="02020603050405020304" pitchFamily="18" charset="0"/>
                        </a:rPr>
                        <a:t>2.- Utiliza los versos pedidos en cada estrofa en el poema. (4 versos) (3 pts.)</a:t>
                      </a:r>
                    </a:p>
                  </a:txBody>
                  <a:tcPr marL="68580" marR="68580" marT="0" marB="0"/>
                </a:tc>
                <a:tc>
                  <a:txBody>
                    <a:bodyPr/>
                    <a:lstStyle/>
                    <a:p>
                      <a:r>
                        <a:rPr lang="es-CL" sz="1400" kern="1200" dirty="0">
                          <a:solidFill>
                            <a:schemeClr val="dk1"/>
                          </a:solidFill>
                          <a:effectLst/>
                          <a:latin typeface="+mn-lt"/>
                          <a:ea typeface="+mn-ea"/>
                          <a:cs typeface="+mn-cs"/>
                        </a:rPr>
                        <a:t>2.- Utiliza medianamente los versos pedidos en cada estrofa en el poema. (3 versos) (2 pts.)</a:t>
                      </a:r>
                      <a:endParaRPr lang="es-CL" sz="1400" dirty="0"/>
                    </a:p>
                  </a:txBody>
                  <a:tcPr/>
                </a:tc>
                <a:tc>
                  <a:txBody>
                    <a:bodyPr/>
                    <a:lstStyle/>
                    <a:p>
                      <a:r>
                        <a:rPr lang="es-CL" sz="1400" kern="1200" dirty="0">
                          <a:solidFill>
                            <a:schemeClr val="dk1"/>
                          </a:solidFill>
                          <a:effectLst/>
                          <a:latin typeface="+mn-lt"/>
                          <a:ea typeface="+mn-ea"/>
                          <a:cs typeface="+mn-cs"/>
                        </a:rPr>
                        <a:t>2.- Utiliza ocasionalmente los versos en cada estrofa pedidas en el poema. (2 versos) (1 pts.)</a:t>
                      </a:r>
                      <a:endParaRPr lang="es-CL" sz="1400" dirty="0"/>
                    </a:p>
                  </a:txBody>
                  <a:tcPr/>
                </a:tc>
                <a:tc>
                  <a:txBody>
                    <a:bodyPr/>
                    <a:lstStyle/>
                    <a:p>
                      <a:r>
                        <a:rPr lang="es-CL" sz="1400" kern="1200" dirty="0">
                          <a:solidFill>
                            <a:schemeClr val="dk1"/>
                          </a:solidFill>
                          <a:effectLst/>
                          <a:latin typeface="+mn-lt"/>
                          <a:ea typeface="+mn-ea"/>
                          <a:cs typeface="+mn-cs"/>
                        </a:rPr>
                        <a:t>2.- No utiliza ningún verso en cada estrofa pedida en el poema.  (0-1 verso) (0 pts.)</a:t>
                      </a:r>
                      <a:endParaRPr lang="es-CL" sz="1400" dirty="0"/>
                    </a:p>
                  </a:txBody>
                  <a:tcPr/>
                </a:tc>
                <a:extLst>
                  <a:ext uri="{0D108BD9-81ED-4DB2-BD59-A6C34878D82A}">
                    <a16:rowId xmlns:a16="http://schemas.microsoft.com/office/drawing/2014/main" xmlns="" val="2155142824"/>
                  </a:ext>
                </a:extLst>
              </a:tr>
              <a:tr h="756270">
                <a:tc>
                  <a:txBody>
                    <a:bodyPr/>
                    <a:lstStyle/>
                    <a:p>
                      <a:r>
                        <a:rPr lang="es-CL" sz="1400" kern="1200" dirty="0">
                          <a:solidFill>
                            <a:schemeClr val="dk1"/>
                          </a:solidFill>
                          <a:effectLst/>
                          <a:latin typeface="+mn-lt"/>
                          <a:ea typeface="+mn-ea"/>
                          <a:cs typeface="+mn-cs"/>
                        </a:rPr>
                        <a:t>3.-Utiliza las estrofas pedidas en el poema (5 estrofas)  (3 pts.)</a:t>
                      </a:r>
                      <a:endParaRPr lang="es-CL" sz="1400" dirty="0"/>
                    </a:p>
                  </a:txBody>
                  <a:tcPr/>
                </a:tc>
                <a:tc>
                  <a:txBody>
                    <a:bodyPr/>
                    <a:lstStyle/>
                    <a:p>
                      <a:r>
                        <a:rPr lang="es-CL" sz="1400" kern="1200" dirty="0">
                          <a:solidFill>
                            <a:schemeClr val="dk1"/>
                          </a:solidFill>
                          <a:effectLst/>
                          <a:latin typeface="+mn-lt"/>
                          <a:ea typeface="+mn-ea"/>
                          <a:cs typeface="+mn-cs"/>
                        </a:rPr>
                        <a:t>3.- Utiliza medianamente  las estrofas pedidas en el poema (4 a 3 estrofas)     (2 pts.)</a:t>
                      </a:r>
                      <a:endParaRPr lang="es-CL" sz="1400" dirty="0"/>
                    </a:p>
                  </a:txBody>
                  <a:tcPr/>
                </a:tc>
                <a:tc>
                  <a:txBody>
                    <a:bodyPr/>
                    <a:lstStyle/>
                    <a:p>
                      <a:r>
                        <a:rPr lang="es-CL" sz="1400" kern="1200" dirty="0">
                          <a:solidFill>
                            <a:schemeClr val="dk1"/>
                          </a:solidFill>
                          <a:effectLst/>
                          <a:latin typeface="+mn-lt"/>
                          <a:ea typeface="+mn-ea"/>
                          <a:cs typeface="+mn-cs"/>
                        </a:rPr>
                        <a:t>3.-   Utiliza ocasionalmente las estrofas pedidas en el poema (2 a 1 estrofas)  (1 pts.)</a:t>
                      </a:r>
                      <a:endParaRPr lang="es-CL" sz="1400" dirty="0"/>
                    </a:p>
                  </a:txBody>
                  <a:tcPr/>
                </a:tc>
                <a:tc>
                  <a:txBody>
                    <a:bodyPr/>
                    <a:lstStyle/>
                    <a:p>
                      <a:r>
                        <a:rPr lang="es-CL" sz="1400" kern="1200" dirty="0">
                          <a:solidFill>
                            <a:schemeClr val="dk1"/>
                          </a:solidFill>
                          <a:effectLst/>
                          <a:latin typeface="+mn-lt"/>
                          <a:ea typeface="+mn-ea"/>
                          <a:cs typeface="+mn-cs"/>
                        </a:rPr>
                        <a:t>3.-No utiliza las estrofas pedidas en el poema (0 estrofas)   (0 pts.) </a:t>
                      </a:r>
                      <a:endParaRPr lang="es-CL" sz="1400" dirty="0"/>
                    </a:p>
                  </a:txBody>
                  <a:tcPr/>
                </a:tc>
                <a:extLst>
                  <a:ext uri="{0D108BD9-81ED-4DB2-BD59-A6C34878D82A}">
                    <a16:rowId xmlns:a16="http://schemas.microsoft.com/office/drawing/2014/main" xmlns="" val="2084561109"/>
                  </a:ext>
                </a:extLst>
              </a:tr>
              <a:tr h="730489">
                <a:tc>
                  <a:txBody>
                    <a:bodyPr/>
                    <a:lstStyle/>
                    <a:p>
                      <a:r>
                        <a:rPr lang="es-CL" sz="1400" kern="1200" dirty="0">
                          <a:solidFill>
                            <a:schemeClr val="dk1"/>
                          </a:solidFill>
                          <a:effectLst/>
                          <a:latin typeface="+mn-lt"/>
                          <a:ea typeface="+mn-ea"/>
                          <a:cs typeface="+mn-cs"/>
                        </a:rPr>
                        <a:t>4.- Entrega el poema en orden y con limpieza. (3 pts.) </a:t>
                      </a:r>
                      <a:endParaRPr lang="es-CL" sz="1400" dirty="0"/>
                    </a:p>
                  </a:txBody>
                  <a:tcPr/>
                </a:tc>
                <a:tc>
                  <a:txBody>
                    <a:bodyPr/>
                    <a:lstStyle/>
                    <a:p>
                      <a:r>
                        <a:rPr lang="es-CL" sz="1400" kern="1200" dirty="0">
                          <a:solidFill>
                            <a:schemeClr val="dk1"/>
                          </a:solidFill>
                          <a:effectLst/>
                          <a:latin typeface="+mn-lt"/>
                          <a:ea typeface="+mn-ea"/>
                          <a:cs typeface="+mn-cs"/>
                        </a:rPr>
                        <a:t>4.-  Entrega medianamente el poema en orden y con limpieza.  (2 pts.)</a:t>
                      </a:r>
                      <a:endParaRPr lang="es-CL" sz="1400" dirty="0"/>
                    </a:p>
                  </a:txBody>
                  <a:tcPr/>
                </a:tc>
                <a:tc>
                  <a:txBody>
                    <a:bodyPr/>
                    <a:lstStyle/>
                    <a:p>
                      <a:r>
                        <a:rPr lang="es-CL" sz="1400" kern="1200" dirty="0">
                          <a:solidFill>
                            <a:schemeClr val="dk1"/>
                          </a:solidFill>
                          <a:effectLst/>
                          <a:latin typeface="+mn-lt"/>
                          <a:ea typeface="+mn-ea"/>
                          <a:cs typeface="+mn-cs"/>
                        </a:rPr>
                        <a:t>4.-   Entrega ocasionalmente el poema en orden y con limpieza. (1 pts.)</a:t>
                      </a:r>
                      <a:endParaRPr lang="es-CL" sz="1400" dirty="0"/>
                    </a:p>
                  </a:txBody>
                  <a:tcPr/>
                </a:tc>
                <a:tc>
                  <a:txBody>
                    <a:bodyPr/>
                    <a:lstStyle/>
                    <a:p>
                      <a:r>
                        <a:rPr lang="es-CL" sz="1400" kern="1200" dirty="0">
                          <a:solidFill>
                            <a:schemeClr val="dk1"/>
                          </a:solidFill>
                          <a:effectLst/>
                          <a:latin typeface="+mn-lt"/>
                          <a:ea typeface="+mn-ea"/>
                          <a:cs typeface="+mn-cs"/>
                        </a:rPr>
                        <a:t>4.-   No entrega el poema en orden y con limpieza. (0 pts.)</a:t>
                      </a:r>
                      <a:endParaRPr lang="es-CL" sz="1400" dirty="0"/>
                    </a:p>
                  </a:txBody>
                  <a:tcPr/>
                </a:tc>
                <a:extLst>
                  <a:ext uri="{0D108BD9-81ED-4DB2-BD59-A6C34878D82A}">
                    <a16:rowId xmlns:a16="http://schemas.microsoft.com/office/drawing/2014/main" xmlns="" val="836852927"/>
                  </a:ext>
                </a:extLst>
              </a:tr>
              <a:tr h="1168782">
                <a:tc>
                  <a:txBody>
                    <a:bodyPr/>
                    <a:lstStyle/>
                    <a:p>
                      <a:r>
                        <a:rPr lang="es-CL" sz="1400" kern="1200" dirty="0">
                          <a:solidFill>
                            <a:schemeClr val="dk1"/>
                          </a:solidFill>
                          <a:effectLst/>
                          <a:latin typeface="+mn-lt"/>
                          <a:ea typeface="+mn-ea"/>
                          <a:cs typeface="+mn-cs"/>
                        </a:rPr>
                        <a:t>5.- Utiliza la estructura para el poema. (Título, versos, estrofas, autor ) (utiliza las 4 partes de la estructura) (3 pts.) </a:t>
                      </a:r>
                      <a:endParaRPr lang="es-CL" sz="1400" dirty="0"/>
                    </a:p>
                  </a:txBody>
                  <a:tcPr/>
                </a:tc>
                <a:tc>
                  <a:txBody>
                    <a:bodyPr/>
                    <a:lstStyle/>
                    <a:p>
                      <a:r>
                        <a:rPr lang="es-CL" sz="1400" kern="1200" dirty="0">
                          <a:solidFill>
                            <a:schemeClr val="dk1"/>
                          </a:solidFill>
                          <a:effectLst/>
                          <a:latin typeface="+mn-lt"/>
                          <a:ea typeface="+mn-ea"/>
                          <a:cs typeface="+mn-cs"/>
                        </a:rPr>
                        <a:t>5.-   Utiliza ocasionalmente la estructura para el poema. (utiliza 3 partes de la estructura) (2 pts.)</a:t>
                      </a:r>
                      <a:endParaRPr lang="es-CL" sz="1400" dirty="0"/>
                    </a:p>
                  </a:txBody>
                  <a:tcPr/>
                </a:tc>
                <a:tc>
                  <a:txBody>
                    <a:bodyPr/>
                    <a:lstStyle/>
                    <a:p>
                      <a:r>
                        <a:rPr lang="es-CL" sz="1400" kern="1200" dirty="0">
                          <a:solidFill>
                            <a:schemeClr val="dk1"/>
                          </a:solidFill>
                          <a:effectLst/>
                          <a:latin typeface="+mn-lt"/>
                          <a:ea typeface="+mn-ea"/>
                          <a:cs typeface="+mn-cs"/>
                        </a:rPr>
                        <a:t>5.-  Utiliza ocasionalmente la estructura para el poema. (utiliza 2-1 parte de la estructura) (1 pts.)</a:t>
                      </a:r>
                      <a:endParaRPr lang="es-CL" sz="1400" dirty="0"/>
                    </a:p>
                  </a:txBody>
                  <a:tcPr/>
                </a:tc>
                <a:tc>
                  <a:txBody>
                    <a:bodyPr/>
                    <a:lstStyle/>
                    <a:p>
                      <a:r>
                        <a:rPr lang="es-CL" sz="1400" kern="1200" dirty="0">
                          <a:solidFill>
                            <a:schemeClr val="dk1"/>
                          </a:solidFill>
                          <a:effectLst/>
                          <a:latin typeface="+mn-lt"/>
                          <a:ea typeface="+mn-ea"/>
                          <a:cs typeface="+mn-cs"/>
                        </a:rPr>
                        <a:t>5.-  No utiliza la estructura para el poema. (0 pts.)</a:t>
                      </a:r>
                      <a:endParaRPr lang="es-CL" sz="1400" dirty="0"/>
                    </a:p>
                  </a:txBody>
                  <a:tcPr/>
                </a:tc>
                <a:extLst>
                  <a:ext uri="{0D108BD9-81ED-4DB2-BD59-A6C34878D82A}">
                    <a16:rowId xmlns:a16="http://schemas.microsoft.com/office/drawing/2014/main" xmlns="" val="3684240838"/>
                  </a:ext>
                </a:extLst>
              </a:tr>
              <a:tr h="1387929">
                <a:tc>
                  <a:txBody>
                    <a:bodyPr/>
                    <a:lstStyle/>
                    <a:p>
                      <a:r>
                        <a:rPr lang="es-CL" sz="1400" kern="1200" dirty="0">
                          <a:solidFill>
                            <a:schemeClr val="dk1"/>
                          </a:solidFill>
                          <a:effectLst/>
                          <a:latin typeface="+mn-lt"/>
                          <a:ea typeface="+mn-ea"/>
                          <a:cs typeface="+mn-cs"/>
                        </a:rPr>
                        <a:t>6.-La letra es legible, sin faltas ortográficas, signos de puntuación en el poema. (3 pts.)</a:t>
                      </a:r>
                      <a:endParaRPr lang="es-CL" sz="1400" dirty="0"/>
                    </a:p>
                  </a:txBody>
                  <a:tcPr/>
                </a:tc>
                <a:tc>
                  <a:txBody>
                    <a:bodyPr/>
                    <a:lstStyle/>
                    <a:p>
                      <a:r>
                        <a:rPr lang="es-CL" sz="1400" kern="1200" dirty="0">
                          <a:solidFill>
                            <a:schemeClr val="dk1"/>
                          </a:solidFill>
                          <a:effectLst/>
                          <a:latin typeface="+mn-lt"/>
                          <a:ea typeface="+mn-ea"/>
                          <a:cs typeface="+mn-cs"/>
                        </a:rPr>
                        <a:t>6.-  La letra es medianamente legible contiene faltas ortográficas (3 faltas) contienen solo algunas puntuaciones en el poema.   (2 pts.)</a:t>
                      </a:r>
                      <a:endParaRPr lang="es-CL" sz="1400" dirty="0"/>
                    </a:p>
                  </a:txBody>
                  <a:tcPr/>
                </a:tc>
                <a:tc>
                  <a:txBody>
                    <a:bodyPr/>
                    <a:lstStyle/>
                    <a:p>
                      <a:r>
                        <a:rPr lang="es-CL" sz="1400" kern="1200" dirty="0">
                          <a:solidFill>
                            <a:schemeClr val="dk1"/>
                          </a:solidFill>
                          <a:effectLst/>
                          <a:latin typeface="+mn-lt"/>
                          <a:ea typeface="+mn-ea"/>
                          <a:cs typeface="+mn-cs"/>
                        </a:rPr>
                        <a:t>6.-  La letra es ocasionalmente legible, contiene más de 5 faltas ortográficas, no respeta ningún signo de puntuación en el poema.  (1 pts.)</a:t>
                      </a:r>
                      <a:endParaRPr lang="es-CL" sz="1400" dirty="0"/>
                    </a:p>
                  </a:txBody>
                  <a:tcPr/>
                </a:tc>
                <a:tc>
                  <a:txBody>
                    <a:bodyPr/>
                    <a:lstStyle/>
                    <a:p>
                      <a:r>
                        <a:rPr lang="es-CL" sz="1400" kern="1200" dirty="0">
                          <a:solidFill>
                            <a:schemeClr val="dk1"/>
                          </a:solidFill>
                          <a:effectLst/>
                          <a:latin typeface="+mn-lt"/>
                          <a:ea typeface="+mn-ea"/>
                          <a:cs typeface="+mn-cs"/>
                        </a:rPr>
                        <a:t>6.-  La letra no es legible, contiene faltas ortográficas, no respeta signos de puntuación en el poema.  (0 pts.)</a:t>
                      </a:r>
                      <a:endParaRPr lang="es-CL" sz="1400" dirty="0"/>
                    </a:p>
                  </a:txBody>
                  <a:tcPr/>
                </a:tc>
                <a:extLst>
                  <a:ext uri="{0D108BD9-81ED-4DB2-BD59-A6C34878D82A}">
                    <a16:rowId xmlns:a16="http://schemas.microsoft.com/office/drawing/2014/main" xmlns="" val="2464203666"/>
                  </a:ext>
                </a:extLst>
              </a:tr>
              <a:tr h="949636">
                <a:tc>
                  <a:txBody>
                    <a:bodyPr/>
                    <a:lstStyle/>
                    <a:p>
                      <a:r>
                        <a:rPr lang="es-CL" sz="1400" kern="1200" dirty="0">
                          <a:solidFill>
                            <a:schemeClr val="dk1"/>
                          </a:solidFill>
                          <a:effectLst/>
                          <a:latin typeface="+mn-lt"/>
                          <a:ea typeface="+mn-ea"/>
                          <a:cs typeface="+mn-cs"/>
                        </a:rPr>
                        <a:t>7.- Ocupa las figuraras literarias pedidas en cada estrofa. (3 figuras)(3 pts.)</a:t>
                      </a:r>
                      <a:endParaRPr lang="es-CL" sz="1400" dirty="0"/>
                    </a:p>
                  </a:txBody>
                  <a:tcPr/>
                </a:tc>
                <a:tc>
                  <a:txBody>
                    <a:bodyPr/>
                    <a:lstStyle/>
                    <a:p>
                      <a:r>
                        <a:rPr lang="es-CL" sz="1400" kern="1200" dirty="0">
                          <a:solidFill>
                            <a:schemeClr val="dk1"/>
                          </a:solidFill>
                          <a:effectLst/>
                          <a:latin typeface="+mn-lt"/>
                          <a:ea typeface="+mn-ea"/>
                          <a:cs typeface="+mn-cs"/>
                        </a:rPr>
                        <a:t>7.-  Ocupa medianamente las figuraras literarias pedidas en cada estrofa. (2 figuras) (2 pts.)</a:t>
                      </a:r>
                      <a:endParaRPr lang="es-CL" sz="1400" dirty="0"/>
                    </a:p>
                  </a:txBody>
                  <a:tcPr/>
                </a:tc>
                <a:tc>
                  <a:txBody>
                    <a:bodyPr/>
                    <a:lstStyle/>
                    <a:p>
                      <a:r>
                        <a:rPr lang="es-CL" sz="1400" kern="1200" dirty="0">
                          <a:solidFill>
                            <a:schemeClr val="dk1"/>
                          </a:solidFill>
                          <a:effectLst/>
                          <a:latin typeface="+mn-lt"/>
                          <a:ea typeface="+mn-ea"/>
                          <a:cs typeface="+mn-cs"/>
                        </a:rPr>
                        <a:t>7.-  Ocupa ocasionalmente las figuraras literarias pedidas en cada estrofa. (1 figuras) (1 pts.)</a:t>
                      </a:r>
                      <a:endParaRPr lang="es-CL" sz="1400" dirty="0"/>
                    </a:p>
                  </a:txBody>
                  <a:tcPr/>
                </a:tc>
                <a:tc>
                  <a:txBody>
                    <a:bodyPr/>
                    <a:lstStyle/>
                    <a:p>
                      <a:r>
                        <a:rPr lang="es-CL" sz="1400" kern="1200" dirty="0">
                          <a:solidFill>
                            <a:schemeClr val="dk1"/>
                          </a:solidFill>
                          <a:effectLst/>
                          <a:latin typeface="+mn-lt"/>
                          <a:ea typeface="+mn-ea"/>
                          <a:cs typeface="+mn-cs"/>
                        </a:rPr>
                        <a:t>7.-  No ocupa las figuraras literarias pedidas en cada estrofa. (0 figuras) (0 pts.)</a:t>
                      </a:r>
                      <a:endParaRPr lang="es-CL" sz="1400" dirty="0"/>
                    </a:p>
                  </a:txBody>
                  <a:tcPr/>
                </a:tc>
                <a:extLst>
                  <a:ext uri="{0D108BD9-81ED-4DB2-BD59-A6C34878D82A}">
                    <a16:rowId xmlns:a16="http://schemas.microsoft.com/office/drawing/2014/main" xmlns="" val="772983528"/>
                  </a:ext>
                </a:extLst>
              </a:tr>
            </a:tbl>
          </a:graphicData>
        </a:graphic>
      </p:graphicFrame>
    </p:spTree>
    <p:extLst>
      <p:ext uri="{BB962C8B-B14F-4D97-AF65-F5344CB8AC3E}">
        <p14:creationId xmlns:p14="http://schemas.microsoft.com/office/powerpoint/2010/main" val="418958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Actividad final: responda</a:t>
            </a:r>
          </a:p>
        </p:txBody>
      </p:sp>
      <p:sp>
        <p:nvSpPr>
          <p:cNvPr id="3" name="Marcador de contenido 2"/>
          <p:cNvSpPr>
            <a:spLocks noGrp="1"/>
          </p:cNvSpPr>
          <p:nvPr>
            <p:ph idx="1"/>
          </p:nvPr>
        </p:nvSpPr>
        <p:spPr/>
        <p:txBody>
          <a:bodyPr/>
          <a:lstStyle/>
          <a:p>
            <a:r>
              <a:rPr lang="es-CL" dirty="0"/>
              <a:t>¿Qué aprendí de este tema?</a:t>
            </a:r>
          </a:p>
          <a:p>
            <a:r>
              <a:rPr lang="es-CL" dirty="0"/>
              <a:t>¿Qué no comprendí?</a:t>
            </a:r>
          </a:p>
          <a:p>
            <a:r>
              <a:rPr lang="es-CL" dirty="0"/>
              <a:t>¿Cómo lo podría clarificar? </a:t>
            </a:r>
          </a:p>
          <a:p>
            <a:endParaRPr lang="es-CL" dirty="0"/>
          </a:p>
        </p:txBody>
      </p:sp>
    </p:spTree>
    <p:extLst>
      <p:ext uri="{BB962C8B-B14F-4D97-AF65-F5344CB8AC3E}">
        <p14:creationId xmlns:p14="http://schemas.microsoft.com/office/powerpoint/2010/main" val="2863926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Multiplicación de números racionales</a:t>
            </a:r>
            <a:endParaRPr lang="es-ES" dirty="0"/>
          </a:p>
        </p:txBody>
      </p:sp>
      <p:sp>
        <p:nvSpPr>
          <p:cNvPr id="3" name="Subtítulo 2"/>
          <p:cNvSpPr>
            <a:spLocks noGrp="1"/>
          </p:cNvSpPr>
          <p:nvPr>
            <p:ph type="subTitle" idx="1"/>
          </p:nvPr>
        </p:nvSpPr>
        <p:spPr/>
        <p:txBody>
          <a:bodyPr/>
          <a:lstStyle/>
          <a:p>
            <a:r>
              <a:rPr lang="es-MX" dirty="0"/>
              <a:t>Actividades para aprender en casa</a:t>
            </a:r>
          </a:p>
          <a:p>
            <a:r>
              <a:rPr lang="es-MX" dirty="0"/>
              <a:t>Mentoría de matemática</a:t>
            </a:r>
            <a:endParaRPr lang="es-ES" dirty="0"/>
          </a:p>
        </p:txBody>
      </p:sp>
    </p:spTree>
    <p:extLst>
      <p:ext uri="{BB962C8B-B14F-4D97-AF65-F5344CB8AC3E}">
        <p14:creationId xmlns:p14="http://schemas.microsoft.com/office/powerpoint/2010/main" val="3859943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Definición</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MX" dirty="0"/>
                  <a:t>Como cualquier otro número a las fracciones se le pueden aplicar las cuatro operaciones básicas, sumas, restas, multiplicaciones y/o divisiones (operadores formales +, -,  x, : )</a:t>
                </a:r>
              </a:p>
              <a:p>
                <a:r>
                  <a:rPr lang="es-MX" dirty="0"/>
                  <a:t>Ahora veremos la multiplicación de fracciones en esta primera parte</a:t>
                </a: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2400" i="1">
                              <a:latin typeface="Cambria Math"/>
                            </a:rPr>
                          </m:ctrlPr>
                        </m:mPr>
                        <m:mr>
                          <m:e>
                            <m:r>
                              <a:rPr lang="es-ES" sz="2400" i="1">
                                <a:latin typeface="Cambria Math" panose="02040503050406030204" pitchFamily="18" charset="0"/>
                              </a:rPr>
                              <m:t>𝑠𝑒𝑎𝑛</m:t>
                            </m:r>
                            <m:r>
                              <a:rPr lang="es-ES" sz="2400" i="1">
                                <a:latin typeface="Cambria Math" panose="02040503050406030204" pitchFamily="18" charset="0"/>
                              </a:rPr>
                              <m:t> </m:t>
                            </m:r>
                            <m:f>
                              <m:fPr>
                                <m:ctrlPr>
                                  <a:rPr lang="es-ES" sz="2400" i="1">
                                    <a:latin typeface="Cambria Math"/>
                                  </a:rPr>
                                </m:ctrlPr>
                              </m:fPr>
                              <m:num>
                                <m:r>
                                  <a:rPr lang="es-ES" sz="2400" i="1">
                                    <a:latin typeface="Cambria Math" panose="02040503050406030204" pitchFamily="18" charset="0"/>
                                  </a:rPr>
                                  <m:t>𝑎</m:t>
                                </m:r>
                              </m:num>
                              <m:den>
                                <m:r>
                                  <a:rPr lang="es-ES" sz="2400" i="1">
                                    <a:latin typeface="Cambria Math" panose="02040503050406030204" pitchFamily="18" charset="0"/>
                                  </a:rPr>
                                  <m:t>𝑏</m:t>
                                </m:r>
                              </m:den>
                            </m:f>
                            <m:r>
                              <a:rPr lang="es-ES" sz="2400" i="1">
                                <a:latin typeface="Cambria Math" panose="02040503050406030204" pitchFamily="18" charset="0"/>
                              </a:rPr>
                              <m:t> </m:t>
                            </m:r>
                            <m:r>
                              <a:rPr lang="es-ES" sz="2400" i="1">
                                <a:latin typeface="Cambria Math" panose="02040503050406030204" pitchFamily="18" charset="0"/>
                              </a:rPr>
                              <m:t>𝑦</m:t>
                            </m:r>
                            <m:r>
                              <a:rPr lang="es-ES" sz="2400" i="1">
                                <a:latin typeface="Cambria Math" panose="02040503050406030204" pitchFamily="18" charset="0"/>
                              </a:rPr>
                              <m:t> </m:t>
                            </m:r>
                            <m:f>
                              <m:fPr>
                                <m:ctrlPr>
                                  <a:rPr lang="es-ES" sz="2400" i="1">
                                    <a:latin typeface="Cambria Math"/>
                                  </a:rPr>
                                </m:ctrlPr>
                              </m:fPr>
                              <m:num>
                                <m:r>
                                  <a:rPr lang="es-ES" sz="2400" i="1">
                                    <a:latin typeface="Cambria Math" panose="02040503050406030204" pitchFamily="18" charset="0"/>
                                  </a:rPr>
                                  <m:t>𝑐</m:t>
                                </m:r>
                              </m:num>
                              <m:den>
                                <m:r>
                                  <a:rPr lang="es-ES" sz="2400" i="1">
                                    <a:latin typeface="Cambria Math" panose="02040503050406030204" pitchFamily="18" charset="0"/>
                                  </a:rPr>
                                  <m:t>𝑑</m:t>
                                </m:r>
                              </m:den>
                            </m:f>
                            <m:r>
                              <a:rPr lang="es-ES" sz="2400" i="1">
                                <a:latin typeface="Cambria Math" panose="02040503050406030204" pitchFamily="18" charset="0"/>
                              </a:rPr>
                              <m:t> ∈</m:t>
                            </m:r>
                            <m:r>
                              <a:rPr lang="es-ES" sz="2400" i="1">
                                <a:latin typeface="Cambria Math" panose="02040503050406030204" pitchFamily="18" charset="0"/>
                              </a:rPr>
                              <m:t>𝑄</m:t>
                            </m:r>
                          </m:e>
                        </m:mr>
                        <m:mr>
                          <m:e>
                            <m:r>
                              <a:rPr lang="es-ES" sz="2400" i="1">
                                <a:latin typeface="Cambria Math" panose="02040503050406030204" pitchFamily="18" charset="0"/>
                              </a:rPr>
                              <m:t>𝑒𝑛𝑡𝑜𝑛𝑐𝑒𝑠</m:t>
                            </m:r>
                            <m:r>
                              <a:rPr lang="es-ES" sz="2400" i="1">
                                <a:latin typeface="Cambria Math" panose="02040503050406030204" pitchFamily="18" charset="0"/>
                              </a:rPr>
                              <m:t> </m:t>
                            </m:r>
                            <m:f>
                              <m:fPr>
                                <m:ctrlPr>
                                  <a:rPr lang="es-ES" sz="2400" i="1">
                                    <a:latin typeface="Cambria Math"/>
                                  </a:rPr>
                                </m:ctrlPr>
                              </m:fPr>
                              <m:num>
                                <m:r>
                                  <a:rPr lang="es-ES" sz="2400" i="1">
                                    <a:latin typeface="Cambria Math" panose="02040503050406030204" pitchFamily="18" charset="0"/>
                                  </a:rPr>
                                  <m:t>𝑎</m:t>
                                </m:r>
                              </m:num>
                              <m:den>
                                <m:r>
                                  <a:rPr lang="es-ES" sz="2400" i="1">
                                    <a:latin typeface="Cambria Math" panose="02040503050406030204" pitchFamily="18" charset="0"/>
                                  </a:rPr>
                                  <m:t>𝑏</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𝑐</m:t>
                                </m:r>
                              </m:num>
                              <m:den>
                                <m:r>
                                  <a:rPr lang="es-ES" sz="2400" i="1">
                                    <a:latin typeface="Cambria Math" panose="02040503050406030204" pitchFamily="18" charset="0"/>
                                  </a:rPr>
                                  <m:t>𝑑</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𝑎</m:t>
                                </m:r>
                                <m:r>
                                  <a:rPr lang="es-ES" sz="2400" i="1">
                                    <a:latin typeface="Cambria Math" panose="02040503050406030204" pitchFamily="18" charset="0"/>
                                  </a:rPr>
                                  <m:t>∙</m:t>
                                </m:r>
                                <m:r>
                                  <a:rPr lang="es-ES" sz="2400" i="1">
                                    <a:latin typeface="Cambria Math" panose="02040503050406030204" pitchFamily="18" charset="0"/>
                                  </a:rPr>
                                  <m:t>𝑐</m:t>
                                </m:r>
                              </m:num>
                              <m:den>
                                <m:r>
                                  <a:rPr lang="es-ES" sz="2400" i="1">
                                    <a:latin typeface="Cambria Math" panose="02040503050406030204" pitchFamily="18" charset="0"/>
                                  </a:rPr>
                                  <m:t>𝑏</m:t>
                                </m:r>
                                <m:r>
                                  <a:rPr lang="es-ES" sz="2400" i="1">
                                    <a:latin typeface="Cambria Math" panose="02040503050406030204" pitchFamily="18" charset="0"/>
                                  </a:rPr>
                                  <m:t>∙</m:t>
                                </m:r>
                                <m:r>
                                  <a:rPr lang="es-ES" sz="2400" i="1">
                                    <a:latin typeface="Cambria Math" panose="02040503050406030204" pitchFamily="18" charset="0"/>
                                  </a:rPr>
                                  <m:t>𝑑</m:t>
                                </m:r>
                              </m:den>
                            </m:f>
                          </m:e>
                        </m:mr>
                        <m:mr>
                          <m:e>
                            <m:r>
                              <a:rPr lang="es-ES" sz="2400" i="1">
                                <a:latin typeface="Cambria Math" panose="02040503050406030204" pitchFamily="18" charset="0"/>
                              </a:rPr>
                              <m:t> </m:t>
                            </m:r>
                          </m:e>
                        </m:mr>
                      </m:m>
                    </m:oMath>
                  </m:oMathPara>
                </a14:m>
                <a:endParaRPr lang="es-ES" sz="2400" dirty="0"/>
              </a:p>
              <a:p>
                <a:r>
                  <a:rPr lang="es-MX" dirty="0"/>
                  <a:t>Con b y d distintos de  0 para que no se indefinan las fracciones</a:t>
                </a:r>
                <a:endParaRPr lang="es-ES"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479" t="-806"/>
                </a:stretch>
              </a:blipFill>
            </p:spPr>
            <p:txBody>
              <a:bodyPr/>
              <a:lstStyle/>
              <a:p>
                <a:r>
                  <a:rPr lang="es-ES">
                    <a:noFill/>
                  </a:rPr>
                  <a:t> </a:t>
                </a:r>
              </a:p>
            </p:txBody>
          </p:sp>
        </mc:Fallback>
      </mc:AlternateContent>
    </p:spTree>
    <p:extLst>
      <p:ext uri="{BB962C8B-B14F-4D97-AF65-F5344CB8AC3E}">
        <p14:creationId xmlns:p14="http://schemas.microsoft.com/office/powerpoint/2010/main" val="1559422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Multiplicación concreta de fracciones</a:t>
            </a:r>
            <a:endParaRPr lang="es-ES" dirty="0"/>
          </a:p>
        </p:txBody>
      </p:sp>
      <p:sp>
        <p:nvSpPr>
          <p:cNvPr id="3" name="Marcador de contenido 2"/>
          <p:cNvSpPr>
            <a:spLocks noGrp="1"/>
          </p:cNvSpPr>
          <p:nvPr>
            <p:ph idx="1"/>
          </p:nvPr>
        </p:nvSpPr>
        <p:spPr>
          <a:xfrm>
            <a:off x="929746" y="2144888"/>
            <a:ext cx="10878432" cy="3777622"/>
          </a:xfrm>
        </p:spPr>
        <p:txBody>
          <a:bodyPr>
            <a:normAutofit fontScale="92500" lnSpcReduction="10000"/>
          </a:bodyPr>
          <a:lstStyle/>
          <a:p>
            <a:r>
              <a:rPr lang="es-MX" dirty="0"/>
              <a:t>Vamos a multiplicar 1/3 por 2/5 de una misma superficie</a:t>
            </a:r>
          </a:p>
          <a:p>
            <a:endParaRPr lang="es-MX" dirty="0"/>
          </a:p>
          <a:p>
            <a:endParaRPr lang="es-MX" dirty="0"/>
          </a:p>
          <a:p>
            <a:endParaRPr lang="es-MX" dirty="0"/>
          </a:p>
          <a:p>
            <a:endParaRPr lang="es-MX" dirty="0"/>
          </a:p>
          <a:p>
            <a:endParaRPr lang="es-MX" dirty="0"/>
          </a:p>
          <a:p>
            <a:r>
              <a:rPr lang="es-MX" dirty="0"/>
              <a:t>        En amarillo 1/3         por          en azul 2/5          es igual a    2/15 en verde</a:t>
            </a:r>
          </a:p>
          <a:p>
            <a:r>
              <a:rPr lang="es-MX" dirty="0"/>
              <a:t>Como se puede apreciar son las regiones que se intersectan</a:t>
            </a:r>
          </a:p>
          <a:p>
            <a:endParaRPr lang="es-MX" dirty="0"/>
          </a:p>
          <a:p>
            <a:endParaRPr lang="es-ES" dirty="0"/>
          </a:p>
        </p:txBody>
      </p:sp>
      <p:pic>
        <p:nvPicPr>
          <p:cNvPr id="7" name="Imagen 6"/>
          <p:cNvPicPr>
            <a:picLocks noChangeAspect="1"/>
          </p:cNvPicPr>
          <p:nvPr/>
        </p:nvPicPr>
        <p:blipFill>
          <a:blip r:embed="rId2"/>
          <a:stretch>
            <a:fillRect/>
          </a:stretch>
        </p:blipFill>
        <p:spPr>
          <a:xfrm>
            <a:off x="1348493" y="2675819"/>
            <a:ext cx="2676525" cy="1619250"/>
          </a:xfrm>
          <a:prstGeom prst="rect">
            <a:avLst/>
          </a:prstGeom>
        </p:spPr>
      </p:pic>
      <p:pic>
        <p:nvPicPr>
          <p:cNvPr id="8" name="Imagen 7"/>
          <p:cNvPicPr>
            <a:picLocks noChangeAspect="1"/>
          </p:cNvPicPr>
          <p:nvPr/>
        </p:nvPicPr>
        <p:blipFill>
          <a:blip r:embed="rId3"/>
          <a:stretch>
            <a:fillRect/>
          </a:stretch>
        </p:blipFill>
        <p:spPr>
          <a:xfrm>
            <a:off x="4020762" y="2640006"/>
            <a:ext cx="3028006" cy="1655063"/>
          </a:xfrm>
          <a:prstGeom prst="rect">
            <a:avLst/>
          </a:prstGeom>
        </p:spPr>
      </p:pic>
      <p:pic>
        <p:nvPicPr>
          <p:cNvPr id="9" name="Imagen 8"/>
          <p:cNvPicPr>
            <a:picLocks noChangeAspect="1"/>
          </p:cNvPicPr>
          <p:nvPr/>
        </p:nvPicPr>
        <p:blipFill>
          <a:blip r:embed="rId4"/>
          <a:stretch>
            <a:fillRect/>
          </a:stretch>
        </p:blipFill>
        <p:spPr>
          <a:xfrm>
            <a:off x="7116034" y="2640006"/>
            <a:ext cx="2937347" cy="1618688"/>
          </a:xfrm>
          <a:prstGeom prst="rect">
            <a:avLst/>
          </a:prstGeom>
        </p:spPr>
      </p:pic>
    </p:spTree>
    <p:extLst>
      <p:ext uri="{BB962C8B-B14F-4D97-AF65-F5344CB8AC3E}">
        <p14:creationId xmlns:p14="http://schemas.microsoft.com/office/powerpoint/2010/main" val="260421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77262"/>
            <a:ext cx="10515600" cy="1325563"/>
          </a:xfrm>
        </p:spPr>
        <p:txBody>
          <a:bodyPr/>
          <a:lstStyle/>
          <a:p>
            <a:r>
              <a:rPr lang="es-MX" dirty="0"/>
              <a:t>Coloca los factores de la multiplicación y el resultado</a:t>
            </a:r>
            <a:endParaRPr lang="es-ES" dirty="0"/>
          </a:p>
        </p:txBody>
      </p:sp>
      <p:pic>
        <p:nvPicPr>
          <p:cNvPr id="4" name="Marcador de contenido 3"/>
          <p:cNvPicPr>
            <a:picLocks noGrp="1" noChangeAspect="1"/>
          </p:cNvPicPr>
          <p:nvPr>
            <p:ph idx="1"/>
          </p:nvPr>
        </p:nvPicPr>
        <p:blipFill>
          <a:blip r:embed="rId2"/>
          <a:stretch>
            <a:fillRect/>
          </a:stretch>
        </p:blipFill>
        <p:spPr>
          <a:xfrm>
            <a:off x="2592925" y="2040833"/>
            <a:ext cx="6736605" cy="4339905"/>
          </a:xfrm>
          <a:prstGeom prst="rect">
            <a:avLst/>
          </a:prstGeom>
        </p:spPr>
      </p:pic>
    </p:spTree>
    <p:extLst>
      <p:ext uri="{BB962C8B-B14F-4D97-AF65-F5344CB8AC3E}">
        <p14:creationId xmlns:p14="http://schemas.microsoft.com/office/powerpoint/2010/main" val="2214521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Ahora de manera simbólica</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i="1" dirty="0"/>
                  <a:t>De nuestros ejemplos anteriores</a:t>
                </a:r>
                <a:endParaRPr lang="es-ES" i="1" dirty="0"/>
              </a:p>
              <a:p>
                <a:pPr marL="0" indent="0">
                  <a:buNone/>
                </a:pPr>
                <a:r>
                  <a:rPr lang="es-ES" sz="2400" i="1" dirty="0"/>
                  <a:t>  </a:t>
                </a:r>
                <a14:m>
                  <m:oMath xmlns:m="http://schemas.openxmlformats.org/officeDocument/2006/math">
                    <m:f>
                      <m:fPr>
                        <m:ctrlPr>
                          <a:rPr lang="es-ES" sz="2400" i="1">
                            <a:latin typeface="Cambria Math"/>
                          </a:rPr>
                        </m:ctrlPr>
                      </m:fPr>
                      <m:num>
                        <m:r>
                          <a:rPr lang="es-ES" sz="2400" i="1">
                            <a:latin typeface="Cambria Math" panose="02040503050406030204" pitchFamily="18" charset="0"/>
                          </a:rPr>
                          <m:t>1</m:t>
                        </m:r>
                      </m:num>
                      <m:den>
                        <m:r>
                          <a:rPr lang="es-ES" sz="2400" i="1">
                            <a:latin typeface="Cambria Math" panose="02040503050406030204" pitchFamily="18" charset="0"/>
                          </a:rPr>
                          <m:t>3</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2</m:t>
                        </m:r>
                      </m:num>
                      <m:den>
                        <m:r>
                          <a:rPr lang="es-ES" sz="2400" i="1">
                            <a:latin typeface="Cambria Math" panose="02040503050406030204" pitchFamily="18" charset="0"/>
                          </a:rPr>
                          <m:t>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1∙2</m:t>
                        </m:r>
                      </m:num>
                      <m:den>
                        <m:r>
                          <a:rPr lang="es-ES" sz="2400" i="1">
                            <a:latin typeface="Cambria Math" panose="02040503050406030204" pitchFamily="18" charset="0"/>
                          </a:rPr>
                          <m:t>3∙5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2</m:t>
                        </m:r>
                      </m:num>
                      <m:den>
                        <m:r>
                          <a:rPr lang="es-ES" sz="2400" i="1">
                            <a:latin typeface="Cambria Math" panose="02040503050406030204" pitchFamily="18" charset="0"/>
                          </a:rPr>
                          <m:t>15</m:t>
                        </m:r>
                      </m:den>
                    </m:f>
                    <m:r>
                      <a:rPr lang="es-ES" sz="2400" i="1">
                        <a:latin typeface="Cambria Math" panose="02040503050406030204" pitchFamily="18" charset="0"/>
                      </a:rPr>
                      <m:t>   </m:t>
                    </m:r>
                    <m:r>
                      <a:rPr lang="es-ES" sz="2400" i="1">
                        <a:latin typeface="Cambria Math" panose="02040503050406030204" pitchFamily="18" charset="0"/>
                      </a:rPr>
                      <m:t>𝑦</m:t>
                    </m:r>
                    <m:r>
                      <a:rPr lang="es-ES" sz="2400" i="1">
                        <a:latin typeface="Cambria Math" panose="02040503050406030204" pitchFamily="18" charset="0"/>
                      </a:rPr>
                      <m:t>   </m:t>
                    </m:r>
                    <m:f>
                      <m:fPr>
                        <m:ctrlPr>
                          <a:rPr lang="es-ES" sz="2400" i="1">
                            <a:latin typeface="Cambria Math"/>
                          </a:rPr>
                        </m:ctrlPr>
                      </m:fPr>
                      <m:num>
                        <m:r>
                          <a:rPr lang="es-ES" sz="2400" i="1">
                            <a:latin typeface="Cambria Math" panose="02040503050406030204" pitchFamily="18" charset="0"/>
                          </a:rPr>
                          <m:t>1</m:t>
                        </m:r>
                      </m:num>
                      <m:den>
                        <m:r>
                          <a:rPr lang="es-ES" sz="2400" i="1">
                            <a:latin typeface="Cambria Math" panose="02040503050406030204" pitchFamily="18" charset="0"/>
                          </a:rPr>
                          <m:t>4</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m:t>
                        </m:r>
                      </m:num>
                      <m:den>
                        <m:r>
                          <a:rPr lang="es-ES" sz="2400" i="1">
                            <a:latin typeface="Cambria Math" panose="02040503050406030204" pitchFamily="18" charset="0"/>
                          </a:rPr>
                          <m:t>2</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1∙1</m:t>
                        </m:r>
                      </m:num>
                      <m:den>
                        <m:r>
                          <a:rPr lang="es-ES" sz="2400" i="1">
                            <a:latin typeface="Cambria Math" panose="02040503050406030204" pitchFamily="18" charset="0"/>
                          </a:rPr>
                          <m:t>4∙2</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m:t>
                        </m:r>
                      </m:num>
                      <m:den>
                        <m:r>
                          <a:rPr lang="es-ES" sz="2400" i="1">
                            <a:latin typeface="Cambria Math" panose="02040503050406030204" pitchFamily="18" charset="0"/>
                          </a:rPr>
                          <m:t>8</m:t>
                        </m:r>
                      </m:den>
                    </m:f>
                  </m:oMath>
                </a14:m>
                <a:endParaRPr lang="es-ES" sz="2400" dirty="0"/>
              </a:p>
              <a:p>
                <a:r>
                  <a:rPr lang="es-MX" dirty="0"/>
                  <a:t>Es decir, la multiplicación de fracciones es lineal, numeradores se multiplican con numeradores y denominadores se multiplican con denominadores, sin importar la cantidad de factores</a:t>
                </a:r>
              </a:p>
              <a:p>
                <a:pPr marL="0" indent="0">
                  <a:buNone/>
                </a:pPr>
                <a:r>
                  <a:rPr lang="es-ES" sz="2400" dirty="0"/>
                  <a:t>  </a:t>
                </a:r>
                <a14:m>
                  <m:oMath xmlns:m="http://schemas.openxmlformats.org/officeDocument/2006/math">
                    <m:f>
                      <m:fPr>
                        <m:ctrlPr>
                          <a:rPr lang="es-ES" sz="2400" i="1" smtClean="0">
                            <a:latin typeface="Cambria Math"/>
                          </a:rPr>
                        </m:ctrlPr>
                      </m:fPr>
                      <m:num>
                        <m:r>
                          <a:rPr lang="es-ES" sz="2400" i="1">
                            <a:latin typeface="Cambria Math" panose="02040503050406030204" pitchFamily="18" charset="0"/>
                          </a:rPr>
                          <m:t>2</m:t>
                        </m:r>
                      </m:num>
                      <m:den>
                        <m:r>
                          <a:rPr lang="es-ES" sz="2400" i="1">
                            <a:latin typeface="Cambria Math" panose="02040503050406030204" pitchFamily="18" charset="0"/>
                          </a:rPr>
                          <m:t>3</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6</m:t>
                        </m:r>
                      </m:num>
                      <m:den>
                        <m:r>
                          <a:rPr lang="es-ES" sz="2400" i="1">
                            <a:latin typeface="Cambria Math" panose="02040503050406030204" pitchFamily="18" charset="0"/>
                          </a:rPr>
                          <m:t>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10</m:t>
                        </m:r>
                      </m:num>
                      <m:den>
                        <m:r>
                          <a:rPr lang="es-ES" sz="2400" i="1">
                            <a:latin typeface="Cambria Math" panose="02040503050406030204" pitchFamily="18" charset="0"/>
                          </a:rPr>
                          <m:t>9</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2∙6∙10</m:t>
                        </m:r>
                      </m:num>
                      <m:den>
                        <m:r>
                          <a:rPr lang="es-ES" sz="2400" i="1">
                            <a:latin typeface="Cambria Math" panose="02040503050406030204" pitchFamily="18" charset="0"/>
                          </a:rPr>
                          <m:t>3∙5∙9</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120</m:t>
                        </m:r>
                      </m:num>
                      <m:den>
                        <m:r>
                          <a:rPr lang="es-ES" sz="2400" i="1">
                            <a:latin typeface="Cambria Math" panose="02040503050406030204" pitchFamily="18" charset="0"/>
                          </a:rPr>
                          <m:t>135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8</m:t>
                        </m:r>
                      </m:num>
                      <m:den>
                        <m:r>
                          <a:rPr lang="es-ES" sz="2400" i="1">
                            <a:latin typeface="Cambria Math" panose="02040503050406030204" pitchFamily="18" charset="0"/>
                          </a:rPr>
                          <m:t>9</m:t>
                        </m:r>
                      </m:den>
                    </m:f>
                  </m:oMath>
                </a14:m>
                <a:endParaRPr lang="es-ES" sz="2400" dirty="0"/>
              </a:p>
              <a:p>
                <a:r>
                  <a:rPr lang="es-MX" dirty="0"/>
                  <a:t>La ultima fracción es la simplificación por 15 de la fracción anterior</a:t>
                </a:r>
                <a:endParaRPr lang="es-ES" dirty="0"/>
              </a:p>
              <a:p>
                <a:endParaRPr lang="es-ES"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479" t="-806"/>
                </a:stretch>
              </a:blipFill>
            </p:spPr>
            <p:txBody>
              <a:bodyPr/>
              <a:lstStyle/>
              <a:p>
                <a:r>
                  <a:rPr lang="es-ES">
                    <a:noFill/>
                  </a:rPr>
                  <a:t> </a:t>
                </a:r>
              </a:p>
            </p:txBody>
          </p:sp>
        </mc:Fallback>
      </mc:AlternateContent>
    </p:spTree>
    <p:extLst>
      <p:ext uri="{BB962C8B-B14F-4D97-AF65-F5344CB8AC3E}">
        <p14:creationId xmlns:p14="http://schemas.microsoft.com/office/powerpoint/2010/main" val="166326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707609-E5F6-4158-ACB3-6C0259004B19}"/>
              </a:ext>
            </a:extLst>
          </p:cNvPr>
          <p:cNvSpPr>
            <a:spLocks noGrp="1"/>
          </p:cNvSpPr>
          <p:nvPr>
            <p:ph type="title"/>
          </p:nvPr>
        </p:nvSpPr>
        <p:spPr>
          <a:xfrm>
            <a:off x="665018" y="1018111"/>
            <a:ext cx="9905998" cy="1478570"/>
          </a:xfrm>
        </p:spPr>
        <p:txBody>
          <a:bodyPr>
            <a:normAutofit fontScale="90000"/>
          </a:bodyPr>
          <a:lstStyle/>
          <a:p>
            <a:r>
              <a:rPr lang="es-CL" dirty="0"/>
              <a:t>ACTIVIDAD </a:t>
            </a:r>
            <a:r>
              <a:rPr lang="es-ES" b="1" dirty="0"/>
              <a:t>1.</a:t>
            </a:r>
            <a:br>
              <a:rPr lang="es-ES" b="1" dirty="0"/>
            </a:br>
            <a:r>
              <a:rPr lang="es-ES" b="1" dirty="0"/>
              <a:t>Realizar pirámide social de la civilización china: Jerarquía.</a:t>
            </a:r>
            <a:r>
              <a:rPr lang="es-CL" dirty="0"/>
              <a:t/>
            </a:r>
            <a:br>
              <a:rPr lang="es-CL" dirty="0"/>
            </a:br>
            <a:endParaRPr lang="es-CL" dirty="0"/>
          </a:p>
        </p:txBody>
      </p:sp>
      <p:sp>
        <p:nvSpPr>
          <p:cNvPr id="3" name="Marcador de contenido 2">
            <a:extLst>
              <a:ext uri="{FF2B5EF4-FFF2-40B4-BE49-F238E27FC236}">
                <a16:creationId xmlns:a16="http://schemas.microsoft.com/office/drawing/2014/main" xmlns="" id="{1B178AB3-1403-4F4F-B245-630E23E6EB6E}"/>
              </a:ext>
            </a:extLst>
          </p:cNvPr>
          <p:cNvSpPr>
            <a:spLocks noGrp="1"/>
          </p:cNvSpPr>
          <p:nvPr>
            <p:ph idx="1"/>
          </p:nvPr>
        </p:nvSpPr>
        <p:spPr>
          <a:xfrm>
            <a:off x="665018" y="2182091"/>
            <a:ext cx="10640291" cy="4932218"/>
          </a:xfrm>
        </p:spPr>
        <p:txBody>
          <a:bodyPr>
            <a:normAutofit fontScale="47500" lnSpcReduction="20000"/>
          </a:bodyPr>
          <a:lstStyle/>
          <a:p>
            <a:r>
              <a:rPr lang="es-ES" b="1" dirty="0"/>
              <a:t> </a:t>
            </a:r>
            <a:endParaRPr lang="es-CL" dirty="0"/>
          </a:p>
          <a:p>
            <a:r>
              <a:rPr lang="es-ES" sz="4500" b="1" dirty="0"/>
              <a:t>ACTIVIDAD 2.</a:t>
            </a:r>
          </a:p>
          <a:p>
            <a:r>
              <a:rPr lang="es-ES" sz="4500" b="1" dirty="0"/>
              <a:t> Construir Cubo de aprendizaje: </a:t>
            </a:r>
            <a:endParaRPr lang="es-CL" sz="4500" dirty="0"/>
          </a:p>
          <a:p>
            <a:r>
              <a:rPr lang="es-ES" sz="4500" dirty="0"/>
              <a:t>El cubo será un resumen de la Civilización China desde el aspecto político, económico, social y cultural. Por otro lado, el cubo deberá ser adornado por el/la estudiante, haciendo uso de su propia creatividad. Revisar instrumento de evaluación adjunto para su desarrollo.</a:t>
            </a:r>
            <a:endParaRPr lang="es-CL" sz="4500" dirty="0"/>
          </a:p>
          <a:p>
            <a:r>
              <a:rPr lang="es-ES" sz="4500" b="1" dirty="0"/>
              <a:t>Los cubos poseen 6 caras, por tanto, cada cara tendrá un aspecto a desarrollar:</a:t>
            </a:r>
            <a:endParaRPr lang="es-CL" sz="4500" dirty="0"/>
          </a:p>
          <a:p>
            <a:pPr lvl="0"/>
            <a:r>
              <a:rPr lang="es-ES" sz="4500" b="1" dirty="0"/>
              <a:t>1.- Título: Civilización China:</a:t>
            </a:r>
            <a:endParaRPr lang="es-CL" sz="4500" dirty="0"/>
          </a:p>
          <a:p>
            <a:pPr lvl="0"/>
            <a:r>
              <a:rPr lang="es-ES" sz="4500" b="1" dirty="0"/>
              <a:t>2.- Aspecto Social</a:t>
            </a:r>
            <a:endParaRPr lang="es-CL" sz="4500" dirty="0"/>
          </a:p>
          <a:p>
            <a:pPr lvl="0"/>
            <a:r>
              <a:rPr lang="es-ES" sz="4500" b="1" dirty="0"/>
              <a:t>3.- Aspecto Cultural</a:t>
            </a:r>
            <a:endParaRPr lang="es-CL" sz="4500" dirty="0"/>
          </a:p>
          <a:p>
            <a:pPr lvl="0"/>
            <a:r>
              <a:rPr lang="es-ES" sz="4500" b="1" dirty="0"/>
              <a:t>4.- Aspecto Político</a:t>
            </a:r>
            <a:endParaRPr lang="es-CL" sz="4500" dirty="0"/>
          </a:p>
          <a:p>
            <a:pPr lvl="0"/>
            <a:r>
              <a:rPr lang="es-ES" sz="4500" b="1" dirty="0"/>
              <a:t>5.- Religión</a:t>
            </a:r>
            <a:endParaRPr lang="es-CL" sz="4500" dirty="0"/>
          </a:p>
          <a:p>
            <a:pPr lvl="0"/>
            <a:r>
              <a:rPr lang="es-ES" sz="4500" b="1" dirty="0"/>
              <a:t>6.- Elementos relevantes de la civilización: Arquitectura, milicia, etc.</a:t>
            </a:r>
            <a:endParaRPr lang="es-CL" sz="4500" dirty="0"/>
          </a:p>
          <a:p>
            <a:endParaRPr lang="es-CL" dirty="0"/>
          </a:p>
        </p:txBody>
      </p:sp>
    </p:spTree>
    <p:extLst>
      <p:ext uri="{BB962C8B-B14F-4D97-AF65-F5344CB8AC3E}">
        <p14:creationId xmlns:p14="http://schemas.microsoft.com/office/powerpoint/2010/main" val="295647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2421" y="617788"/>
            <a:ext cx="10515600" cy="1325563"/>
          </a:xfrm>
        </p:spPr>
        <p:txBody>
          <a:bodyPr/>
          <a:lstStyle/>
          <a:p>
            <a:r>
              <a:rPr lang="es-MX" dirty="0"/>
              <a:t>Simplificación de fracciones en la multiplicación</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2075614"/>
                <a:ext cx="10515600" cy="4351338"/>
              </a:xfrm>
            </p:spPr>
            <p:txBody>
              <a:bodyPr>
                <a:normAutofit fontScale="92500" lnSpcReduction="20000"/>
              </a:bodyPr>
              <a:lstStyle/>
              <a:p>
                <a:r>
                  <a:rPr lang="es-MX" dirty="0"/>
                  <a:t>Recuerda que puedes simplificar cualquier numerados con cualquier denominador que estén presentes en la multiplicación de dos o mas fracciones.</a:t>
                </a:r>
              </a:p>
              <a:p>
                <a:r>
                  <a:rPr lang="es-MX" dirty="0"/>
                  <a:t>Para esto, tanto el numerador como el denominador deben ser múltiplos de un mismo numero</a:t>
                </a:r>
              </a:p>
              <a:p>
                <a14:m>
                  <m:oMath xmlns:m="http://schemas.openxmlformats.org/officeDocument/2006/math">
                    <m:m>
                      <m:mPr>
                        <m:mcs>
                          <m:mc>
                            <m:mcPr>
                              <m:count m:val="1"/>
                              <m:mcJc m:val="center"/>
                            </m:mcPr>
                          </m:mc>
                        </m:mcs>
                        <m:ctrlPr>
                          <a:rPr lang="es-ES" sz="2400" i="1">
                            <a:latin typeface="Cambria Math"/>
                          </a:rPr>
                        </m:ctrlPr>
                      </m:mPr>
                      <m:mr>
                        <m:e>
                          <m:f>
                            <m:fPr>
                              <m:ctrlPr>
                                <a:rPr lang="es-ES" sz="2400" i="1">
                                  <a:latin typeface="Cambria Math"/>
                                </a:rPr>
                              </m:ctrlPr>
                            </m:fPr>
                            <m:num>
                              <m:r>
                                <a:rPr lang="es-ES" sz="2400" i="1">
                                  <a:latin typeface="Cambria Math" panose="02040503050406030204" pitchFamily="18" charset="0"/>
                                </a:rPr>
                                <m:t>2</m:t>
                              </m:r>
                            </m:num>
                            <m:den>
                              <m:r>
                                <a:rPr lang="es-ES" sz="2400" i="1">
                                  <a:latin typeface="Cambria Math" panose="02040503050406030204" pitchFamily="18" charset="0"/>
                                </a:rPr>
                                <m:t>3</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6</m:t>
                              </m:r>
                            </m:num>
                            <m:den>
                              <m:r>
                                <a:rPr lang="es-ES" sz="2400" i="1">
                                  <a:latin typeface="Cambria Math" panose="02040503050406030204" pitchFamily="18" charset="0"/>
                                </a:rPr>
                                <m:t>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10</m:t>
                              </m:r>
                            </m:num>
                            <m:den>
                              <m:r>
                                <a:rPr lang="es-ES" sz="2400" i="1">
                                  <a:latin typeface="Cambria Math" panose="02040503050406030204" pitchFamily="18" charset="0"/>
                                </a:rPr>
                                <m:t>9</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2∙6∙10</m:t>
                              </m:r>
                            </m:num>
                            <m:den>
                              <m:r>
                                <a:rPr lang="es-ES" sz="2400" i="1">
                                  <a:latin typeface="Cambria Math" panose="02040503050406030204" pitchFamily="18" charset="0"/>
                                </a:rPr>
                                <m:t>3∙5∙9</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120</m:t>
                              </m:r>
                            </m:num>
                            <m:den>
                              <m:r>
                                <a:rPr lang="es-ES" sz="2400" i="1">
                                  <a:latin typeface="Cambria Math" panose="02040503050406030204" pitchFamily="18" charset="0"/>
                                </a:rPr>
                                <m:t>135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8</m:t>
                              </m:r>
                            </m:num>
                            <m:den>
                              <m:r>
                                <a:rPr lang="es-ES" sz="2400" i="1">
                                  <a:latin typeface="Cambria Math" panose="02040503050406030204" pitchFamily="18" charset="0"/>
                                </a:rPr>
                                <m:t>9</m:t>
                              </m:r>
                            </m:den>
                          </m:f>
                        </m:e>
                      </m:mr>
                      <m:mr>
                        <m:e>
                          <m:r>
                            <a:rPr lang="es-ES" sz="2400" i="1">
                              <a:latin typeface="Cambria Math" panose="02040503050406030204" pitchFamily="18" charset="0"/>
                            </a:rPr>
                            <m:t>𝑜</m:t>
                          </m:r>
                          <m:r>
                            <a:rPr lang="es-ES" sz="2400" i="1">
                              <a:latin typeface="Cambria Math" panose="02040503050406030204" pitchFamily="18" charset="0"/>
                            </a:rPr>
                            <m:t> </m:t>
                          </m:r>
                          <m:r>
                            <a:rPr lang="es-ES" sz="2400" i="1">
                              <a:latin typeface="Cambria Math" panose="02040503050406030204" pitchFamily="18" charset="0"/>
                            </a:rPr>
                            <m:t>𝑏𝑖𝑒𝑛</m:t>
                          </m:r>
                        </m:e>
                      </m:mr>
                      <m:mr>
                        <m:e>
                          <m:f>
                            <m:fPr>
                              <m:ctrlPr>
                                <a:rPr lang="es-ES" sz="2400" i="1">
                                  <a:latin typeface="Cambria Math"/>
                                </a:rPr>
                              </m:ctrlPr>
                            </m:fPr>
                            <m:num>
                              <m:r>
                                <a:rPr lang="es-ES" sz="2400" i="1">
                                  <a:latin typeface="Cambria Math" panose="02040503050406030204" pitchFamily="18" charset="0"/>
                                </a:rPr>
                                <m:t>2</m:t>
                              </m:r>
                            </m:num>
                            <m:den>
                              <m:r>
                                <a:rPr lang="es-ES" sz="2400" i="1">
                                  <a:latin typeface="Cambria Math" panose="02040503050406030204" pitchFamily="18" charset="0"/>
                                </a:rPr>
                                <m:t>3</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6</m:t>
                              </m:r>
                            </m:num>
                            <m:den>
                              <m:r>
                                <a:rPr lang="es-ES" sz="2400" i="1">
                                  <a:latin typeface="Cambria Math" panose="02040503050406030204" pitchFamily="18" charset="0"/>
                                </a:rPr>
                                <m:t>5</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10</m:t>
                              </m:r>
                            </m:num>
                            <m:den>
                              <m:r>
                                <a:rPr lang="es-ES" sz="2400" i="1">
                                  <a:latin typeface="Cambria Math" panose="02040503050406030204" pitchFamily="18" charset="0"/>
                                </a:rPr>
                                <m:t>9</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2∙2∙2</m:t>
                              </m:r>
                            </m:num>
                            <m:den>
                              <m:r>
                                <a:rPr lang="es-ES" sz="2400" i="1">
                                  <a:latin typeface="Cambria Math" panose="02040503050406030204" pitchFamily="18" charset="0"/>
                                </a:rPr>
                                <m:t>1∙1∙9</m:t>
                              </m:r>
                            </m:den>
                          </m:f>
                          <m:r>
                            <a:rPr lang="es-ES" sz="2400" i="1">
                              <a:latin typeface="Cambria Math" panose="02040503050406030204" pitchFamily="18" charset="0"/>
                            </a:rPr>
                            <m:t>=</m:t>
                          </m:r>
                          <m:f>
                            <m:fPr>
                              <m:ctrlPr>
                                <a:rPr lang="es-ES" sz="2400" i="1">
                                  <a:latin typeface="Cambria Math"/>
                                </a:rPr>
                              </m:ctrlPr>
                            </m:fPr>
                            <m:num>
                              <m:r>
                                <a:rPr lang="es-ES" sz="2400" i="1">
                                  <a:latin typeface="Cambria Math" panose="02040503050406030204" pitchFamily="18" charset="0"/>
                                </a:rPr>
                                <m:t>8</m:t>
                              </m:r>
                            </m:num>
                            <m:den>
                              <m:r>
                                <a:rPr lang="es-ES" sz="2400" i="1">
                                  <a:latin typeface="Cambria Math" panose="02040503050406030204" pitchFamily="18" charset="0"/>
                                </a:rPr>
                                <m:t>9</m:t>
                              </m:r>
                            </m:den>
                          </m:f>
                        </m:e>
                      </m:mr>
                    </m:m>
                  </m:oMath>
                </a14:m>
                <a:r>
                  <a:rPr lang="es-ES" sz="2400" dirty="0"/>
                  <a:t> </a:t>
                </a:r>
              </a:p>
              <a:p>
                <a:r>
                  <a:rPr lang="es-ES" dirty="0"/>
                  <a:t>tanto  el 6 como el 3 son múltiplos de 3, 3x2 y 3x1, por lo que se coloca un 2 por el 6 y un 1 por 3, análogamente se hace con el 10 y el 5, 5x2 y 5x1, colocando un 2 por el 10 y un 1 por el 5.</a:t>
                </a:r>
              </a:p>
              <a:p>
                <a:r>
                  <a:rPr lang="es-MX" dirty="0"/>
                  <a:t>Lo ideal es simplificar antes de multiplicar,  ya que los factores que quedan serán menores siempre</a:t>
                </a:r>
                <a:endParaRPr lang="es-ES"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2075614"/>
                <a:ext cx="10515600" cy="4351338"/>
              </a:xfrm>
              <a:blipFill>
                <a:blip r:embed="rId2"/>
                <a:stretch>
                  <a:fillRect l="-844" t="-3198" r="-241" b="-2035"/>
                </a:stretch>
              </a:blipFill>
            </p:spPr>
            <p:txBody>
              <a:bodyPr/>
              <a:lstStyle/>
              <a:p>
                <a:r>
                  <a:rPr lang="es-CL">
                    <a:noFill/>
                  </a:rPr>
                  <a:t> </a:t>
                </a:r>
              </a:p>
            </p:txBody>
          </p:sp>
        </mc:Fallback>
      </mc:AlternateContent>
    </p:spTree>
    <p:extLst>
      <p:ext uri="{BB962C8B-B14F-4D97-AF65-F5344CB8AC3E}">
        <p14:creationId xmlns:p14="http://schemas.microsoft.com/office/powerpoint/2010/main" val="3530632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Practica en tu libro</a:t>
            </a:r>
            <a:endParaRPr lang="es-ES" dirty="0"/>
          </a:p>
        </p:txBody>
      </p:sp>
      <p:sp>
        <p:nvSpPr>
          <p:cNvPr id="3" name="Marcador de contenido 2"/>
          <p:cNvSpPr>
            <a:spLocks noGrp="1"/>
          </p:cNvSpPr>
          <p:nvPr>
            <p:ph idx="1"/>
          </p:nvPr>
        </p:nvSpPr>
        <p:spPr/>
        <p:txBody>
          <a:bodyPr/>
          <a:lstStyle/>
          <a:p>
            <a:r>
              <a:rPr lang="es-MX" dirty="0"/>
              <a:t>Lee, estudia y resuelve las multiplicaciones de tu libro desde la pagina 38 a la 41</a:t>
            </a:r>
            <a:endParaRPr lang="es-ES" dirty="0"/>
          </a:p>
        </p:txBody>
      </p:sp>
    </p:spTree>
    <p:extLst>
      <p:ext uri="{BB962C8B-B14F-4D97-AF65-F5344CB8AC3E}">
        <p14:creationId xmlns:p14="http://schemas.microsoft.com/office/powerpoint/2010/main" val="3418955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9800B73-987D-FC44-AA46-7521E4C88B8A}"/>
              </a:ext>
            </a:extLst>
          </p:cNvPr>
          <p:cNvSpPr txBox="1"/>
          <p:nvPr/>
        </p:nvSpPr>
        <p:spPr>
          <a:xfrm>
            <a:off x="415622" y="553870"/>
            <a:ext cx="1382110" cy="523220"/>
          </a:xfrm>
          <a:prstGeom prst="rect">
            <a:avLst/>
          </a:prstGeom>
          <a:noFill/>
        </p:spPr>
        <p:txBody>
          <a:bodyPr wrap="none" rtlCol="0">
            <a:spAutoFit/>
          </a:bodyPr>
          <a:lstStyle/>
          <a:p>
            <a:r>
              <a:rPr lang="es-CL" sz="2800" b="1" dirty="0">
                <a:latin typeface="Century Gothic" panose="020B0502020202020204" pitchFamily="34" charset="0"/>
              </a:rPr>
              <a:t>INGLÉS</a:t>
            </a:r>
          </a:p>
        </p:txBody>
      </p:sp>
      <p:sp>
        <p:nvSpPr>
          <p:cNvPr id="5" name="Rectángulo 4">
            <a:extLst>
              <a:ext uri="{FF2B5EF4-FFF2-40B4-BE49-F238E27FC236}">
                <a16:creationId xmlns:a16="http://schemas.microsoft.com/office/drawing/2014/main" xmlns="" id="{1351F3E4-3434-5046-AB06-3FE698B3A771}"/>
              </a:ext>
            </a:extLst>
          </p:cNvPr>
          <p:cNvSpPr/>
          <p:nvPr/>
        </p:nvSpPr>
        <p:spPr>
          <a:xfrm>
            <a:off x="3818020" y="242047"/>
            <a:ext cx="8189495" cy="830997"/>
          </a:xfrm>
          <a:prstGeom prst="rect">
            <a:avLst/>
          </a:prstGeom>
          <a:solidFill>
            <a:srgbClr val="FFFF00"/>
          </a:solidFill>
          <a:ln>
            <a:solidFill>
              <a:srgbClr val="FF8AD8"/>
            </a:solidFill>
          </a:ln>
        </p:spPr>
        <p:txBody>
          <a:bodyPr wrap="square">
            <a:spAutoFit/>
          </a:bodyPr>
          <a:lstStyle/>
          <a:p>
            <a:pPr>
              <a:spcAft>
                <a:spcPts val="0"/>
              </a:spcAft>
            </a:pPr>
            <a:r>
              <a:rPr lang="es-CL" sz="1600"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Meta: Al final de las actividades de este proyecto serás capas de usar palabras relacionadas a la salud y la comida, serás capas de indentificar información, escribirla, deletrear y leer en voz alta. </a:t>
            </a:r>
            <a:endParaRPr lang="es-CL"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xmlns="" id="{9E8A3BFE-F77B-8A47-9E3E-0DE3BB3BEFC8}"/>
              </a:ext>
            </a:extLst>
          </p:cNvPr>
          <p:cNvSpPr/>
          <p:nvPr/>
        </p:nvSpPr>
        <p:spPr>
          <a:xfrm>
            <a:off x="312819" y="1261450"/>
            <a:ext cx="9011653" cy="1077218"/>
          </a:xfrm>
          <a:prstGeom prst="rect">
            <a:avLst/>
          </a:prstGeom>
        </p:spPr>
        <p:txBody>
          <a:bodyPr wrap="square">
            <a:spAutoFit/>
          </a:bodyPr>
          <a:lstStyle/>
          <a:p>
            <a:pPr>
              <a:spcAft>
                <a:spcPts val="0"/>
              </a:spcAft>
            </a:pPr>
            <a:r>
              <a:rPr lang="es-ES" sz="1600" b="1" dirty="0">
                <a:latin typeface="Century Gothic" panose="020B0502020202020204" pitchFamily="34" charset="0"/>
                <a:ea typeface="Calibri" panose="020F0502020204030204" pitchFamily="34" charset="0"/>
                <a:cs typeface="Times New Roman" panose="02020603050405020304" pitchFamily="18" charset="0"/>
              </a:rPr>
              <a:t>Piensa y responde: </a:t>
            </a:r>
            <a:r>
              <a:rPr lang="es-ES" sz="1600" dirty="0">
                <a:latin typeface="Century Gothic" panose="020B0502020202020204" pitchFamily="34" charset="0"/>
                <a:ea typeface="Calibri" panose="020F0502020204030204" pitchFamily="34" charset="0"/>
                <a:cs typeface="Times New Roman" panose="02020603050405020304" pitchFamily="18" charset="0"/>
              </a:rPr>
              <a:t>¿Crees que la salud es importante en la vida de las personas? ¿Tienes hábitos saludables? ¿Tu crees que te alimentas de manera saludable? ¿Crees que dormir es importante?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xmlns="" id="{BCB5E45D-957F-0E47-B463-234070D7C8B6}"/>
              </a:ext>
            </a:extLst>
          </p:cNvPr>
          <p:cNvSpPr/>
          <p:nvPr/>
        </p:nvSpPr>
        <p:spPr>
          <a:xfrm>
            <a:off x="288756" y="2100016"/>
            <a:ext cx="9011653" cy="338554"/>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1.- Busca el significado de las siguientes palabras y escribelas en tu cuaderno.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xmlns="" id="{4A445B13-7C93-1844-8800-187EA3C664D5}"/>
              </a:ext>
            </a:extLst>
          </p:cNvPr>
          <p:cNvPicPr/>
          <p:nvPr/>
        </p:nvPicPr>
        <p:blipFill>
          <a:blip r:embed="rId2">
            <a:extLst>
              <a:ext uri="{28A0092B-C50C-407E-A947-70E740481C1C}">
                <a14:useLocalDpi xmlns:a14="http://schemas.microsoft.com/office/drawing/2010/main" val="0"/>
              </a:ext>
            </a:extLst>
          </a:blip>
          <a:stretch>
            <a:fillRect/>
          </a:stretch>
        </p:blipFill>
        <p:spPr>
          <a:xfrm>
            <a:off x="8783054" y="1638448"/>
            <a:ext cx="3096126" cy="1899516"/>
          </a:xfrm>
          <a:prstGeom prst="rect">
            <a:avLst/>
          </a:prstGeom>
        </p:spPr>
      </p:pic>
      <p:graphicFrame>
        <p:nvGraphicFramePr>
          <p:cNvPr id="9" name="Tabla 8">
            <a:extLst>
              <a:ext uri="{FF2B5EF4-FFF2-40B4-BE49-F238E27FC236}">
                <a16:creationId xmlns:a16="http://schemas.microsoft.com/office/drawing/2014/main" xmlns="" id="{6D0E3688-8AC4-FF42-8A88-37043DA56069}"/>
              </a:ext>
            </a:extLst>
          </p:cNvPr>
          <p:cNvGraphicFramePr>
            <a:graphicFrameLocks noGrp="1"/>
          </p:cNvGraphicFramePr>
          <p:nvPr>
            <p:extLst>
              <p:ext uri="{D42A27DB-BD31-4B8C-83A1-F6EECF244321}">
                <p14:modId xmlns:p14="http://schemas.microsoft.com/office/powerpoint/2010/main" val="1977804685"/>
              </p:ext>
            </p:extLst>
          </p:nvPr>
        </p:nvGraphicFramePr>
        <p:xfrm>
          <a:off x="415622" y="2492298"/>
          <a:ext cx="7874136" cy="1035244"/>
        </p:xfrm>
        <a:graphic>
          <a:graphicData uri="http://schemas.openxmlformats.org/drawingml/2006/table">
            <a:tbl>
              <a:tblPr firstRow="1" firstCol="1" bandRow="1">
                <a:tableStyleId>{69CF1AB2-1976-4502-BF36-3FF5EA218861}</a:tableStyleId>
              </a:tblPr>
              <a:tblGrid>
                <a:gridCol w="1968534">
                  <a:extLst>
                    <a:ext uri="{9D8B030D-6E8A-4147-A177-3AD203B41FA5}">
                      <a16:colId xmlns:a16="http://schemas.microsoft.com/office/drawing/2014/main" xmlns="" val="3987985562"/>
                    </a:ext>
                  </a:extLst>
                </a:gridCol>
                <a:gridCol w="1968534">
                  <a:extLst>
                    <a:ext uri="{9D8B030D-6E8A-4147-A177-3AD203B41FA5}">
                      <a16:colId xmlns:a16="http://schemas.microsoft.com/office/drawing/2014/main" xmlns="" val="626748285"/>
                    </a:ext>
                  </a:extLst>
                </a:gridCol>
                <a:gridCol w="1968534">
                  <a:extLst>
                    <a:ext uri="{9D8B030D-6E8A-4147-A177-3AD203B41FA5}">
                      <a16:colId xmlns:a16="http://schemas.microsoft.com/office/drawing/2014/main" xmlns="" val="3615485395"/>
                    </a:ext>
                  </a:extLst>
                </a:gridCol>
                <a:gridCol w="1968534">
                  <a:extLst>
                    <a:ext uri="{9D8B030D-6E8A-4147-A177-3AD203B41FA5}">
                      <a16:colId xmlns:a16="http://schemas.microsoft.com/office/drawing/2014/main" xmlns="" val="909825871"/>
                    </a:ext>
                  </a:extLst>
                </a:gridCol>
              </a:tblGrid>
              <a:tr h="258811">
                <a:tc>
                  <a:txBody>
                    <a:bodyPr/>
                    <a:lstStyle/>
                    <a:p>
                      <a:pPr>
                        <a:spcAft>
                          <a:spcPts val="0"/>
                        </a:spcAft>
                      </a:pPr>
                      <a:r>
                        <a:rPr lang="es-CL" sz="1600" b="0">
                          <a:effectLst/>
                          <a:latin typeface="Century Gothic" panose="020B0502020202020204" pitchFamily="34" charset="0"/>
                        </a:rPr>
                        <a:t>1.- Advice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5.- Time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9.- Noise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13.- low</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23134328"/>
                  </a:ext>
                </a:extLst>
              </a:tr>
              <a:tr h="258811">
                <a:tc>
                  <a:txBody>
                    <a:bodyPr/>
                    <a:lstStyle/>
                    <a:p>
                      <a:pPr>
                        <a:spcAft>
                          <a:spcPts val="0"/>
                        </a:spcAft>
                      </a:pPr>
                      <a:r>
                        <a:rPr lang="es-CL" sz="1600" b="0">
                          <a:effectLst/>
                          <a:latin typeface="Century Gothic" panose="020B0502020202020204" pitchFamily="34" charset="0"/>
                        </a:rPr>
                        <a:t>2.- Show</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6.- bed</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10.- make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14.- hardest</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91463777"/>
                  </a:ext>
                </a:extLst>
              </a:tr>
              <a:tr h="258811">
                <a:tc>
                  <a:txBody>
                    <a:bodyPr/>
                    <a:lstStyle/>
                    <a:p>
                      <a:pPr>
                        <a:spcAft>
                          <a:spcPts val="0"/>
                        </a:spcAft>
                      </a:pPr>
                      <a:r>
                        <a:rPr lang="es-CL" sz="1600" b="0">
                          <a:effectLst/>
                          <a:latin typeface="Century Gothic" panose="020B0502020202020204" pitchFamily="34" charset="0"/>
                        </a:rPr>
                        <a:t>3.- know</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7.- Quiet</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11.- bedtime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15.- busy</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17048641"/>
                  </a:ext>
                </a:extLst>
              </a:tr>
              <a:tr h="258811">
                <a:tc>
                  <a:txBody>
                    <a:bodyPr/>
                    <a:lstStyle/>
                    <a:p>
                      <a:pPr>
                        <a:spcAft>
                          <a:spcPts val="0"/>
                        </a:spcAft>
                      </a:pPr>
                      <a:r>
                        <a:rPr lang="es-CL" sz="1600" b="0">
                          <a:effectLst/>
                          <a:latin typeface="Century Gothic" panose="020B0502020202020204" pitchFamily="34" charset="0"/>
                        </a:rPr>
                        <a:t>4.- Do</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8.- Listen</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12.- sleep</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16.- loud</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32482994"/>
                  </a:ext>
                </a:extLst>
              </a:tr>
            </a:tbl>
          </a:graphicData>
        </a:graphic>
      </p:graphicFrame>
      <p:sp>
        <p:nvSpPr>
          <p:cNvPr id="10" name="Rectángulo 9">
            <a:extLst>
              <a:ext uri="{FF2B5EF4-FFF2-40B4-BE49-F238E27FC236}">
                <a16:creationId xmlns:a16="http://schemas.microsoft.com/office/drawing/2014/main" xmlns="" id="{8B3D265D-7E31-3C40-B485-FD0E9CDDB0AB}"/>
              </a:ext>
            </a:extLst>
          </p:cNvPr>
          <p:cNvSpPr/>
          <p:nvPr/>
        </p:nvSpPr>
        <p:spPr>
          <a:xfrm>
            <a:off x="312819" y="3795591"/>
            <a:ext cx="11261558" cy="615553"/>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2.- Une las palabras de las 1 – 8 con la definición que corresponden de a – h</a:t>
            </a:r>
            <a:endParaRPr lang="es-CL" sz="16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r>
              <a:rPr lang="es-CL" dirty="0">
                <a:latin typeface="Century Gothic" panose="020B0502020202020204" pitchFamily="34" charset="0"/>
                <a:ea typeface="Calibri" panose="020F0502020204030204" pitchFamily="34" charset="0"/>
                <a:cs typeface="Times New Roman" panose="02020603050405020304" pitchFamily="18" charset="0"/>
              </a:rPr>
              <a:t> </a:t>
            </a: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xmlns="" id="{3CF6D667-B820-1D4D-8450-B8E2B6B8040D}"/>
              </a:ext>
            </a:extLst>
          </p:cNvPr>
          <p:cNvPicPr/>
          <p:nvPr/>
        </p:nvPicPr>
        <p:blipFill rotWithShape="1">
          <a:blip r:embed="rId3">
            <a:extLst>
              <a:ext uri="{28A0092B-C50C-407E-A947-70E740481C1C}">
                <a14:useLocalDpi xmlns:a14="http://schemas.microsoft.com/office/drawing/2010/main" val="0"/>
              </a:ext>
            </a:extLst>
          </a:blip>
          <a:srcRect t="14477"/>
          <a:stretch/>
        </p:blipFill>
        <p:spPr>
          <a:xfrm>
            <a:off x="2911942" y="4103367"/>
            <a:ext cx="5871112" cy="2610852"/>
          </a:xfrm>
          <a:prstGeom prst="rect">
            <a:avLst/>
          </a:prstGeom>
        </p:spPr>
      </p:pic>
    </p:spTree>
    <p:extLst>
      <p:ext uri="{BB962C8B-B14F-4D97-AF65-F5344CB8AC3E}">
        <p14:creationId xmlns:p14="http://schemas.microsoft.com/office/powerpoint/2010/main" val="2931009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8F58195-1E37-7C46-8707-EBEA6658CD3A}"/>
              </a:ext>
            </a:extLst>
          </p:cNvPr>
          <p:cNvSpPr/>
          <p:nvPr/>
        </p:nvSpPr>
        <p:spPr>
          <a:xfrm>
            <a:off x="376989" y="593554"/>
            <a:ext cx="11438021" cy="584775"/>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3.- Estrategia: Observa la imagen que aparece y piensa en las palabras del vocabulario. Escucharás un audio llamado “A good nights’s sleep”. ¿De qué crees que se va a tratar el audio?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xmlns="" id="{1560A21C-1C96-844A-917B-5C1095A29C94}"/>
              </a:ext>
            </a:extLst>
          </p:cNvPr>
          <p:cNvSpPr/>
          <p:nvPr/>
        </p:nvSpPr>
        <p:spPr>
          <a:xfrm>
            <a:off x="376989" y="1441898"/>
            <a:ext cx="11089106" cy="584775"/>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4.-  Escucha el audio “A good night’s sleep” y responde  verdadero (True) o Falso (false) a las siguientes afirmaciones.  Si no sabes el significado de las afirmaciones puedes usar el traductor.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xmlns="" id="{6F96EC17-D728-8540-B5FB-7EDBD5E122AE}"/>
              </a:ext>
            </a:extLst>
          </p:cNvPr>
          <p:cNvPicPr/>
          <p:nvPr/>
        </p:nvPicPr>
        <p:blipFill>
          <a:blip r:embed="rId2">
            <a:extLst>
              <a:ext uri="{28A0092B-C50C-407E-A947-70E740481C1C}">
                <a14:useLocalDpi xmlns:a14="http://schemas.microsoft.com/office/drawing/2010/main" val="0"/>
              </a:ext>
            </a:extLst>
          </a:blip>
          <a:stretch>
            <a:fillRect/>
          </a:stretch>
        </p:blipFill>
        <p:spPr>
          <a:xfrm>
            <a:off x="2075655" y="2875019"/>
            <a:ext cx="7667709" cy="2080049"/>
          </a:xfrm>
          <a:prstGeom prst="rect">
            <a:avLst/>
          </a:prstGeom>
        </p:spPr>
      </p:pic>
      <p:sp>
        <p:nvSpPr>
          <p:cNvPr id="7" name="Rectángulo 6">
            <a:extLst>
              <a:ext uri="{FF2B5EF4-FFF2-40B4-BE49-F238E27FC236}">
                <a16:creationId xmlns:a16="http://schemas.microsoft.com/office/drawing/2014/main" xmlns="" id="{9E7A0D6E-9571-1C4D-8C16-2D5474A2349C}"/>
              </a:ext>
            </a:extLst>
          </p:cNvPr>
          <p:cNvSpPr/>
          <p:nvPr/>
        </p:nvSpPr>
        <p:spPr>
          <a:xfrm>
            <a:off x="364957" y="5356505"/>
            <a:ext cx="11089106" cy="615553"/>
          </a:xfrm>
          <a:prstGeom prst="rect">
            <a:avLst/>
          </a:prstGeom>
        </p:spPr>
        <p:txBody>
          <a:bodyPr wrap="square">
            <a:spAutoFit/>
          </a:bodyPr>
          <a:lstStyle/>
          <a:p>
            <a:pPr>
              <a:spcAft>
                <a:spcPts val="0"/>
              </a:spcAft>
            </a:pPr>
            <a:r>
              <a:rPr lang="es-CL" sz="1600" b="1" dirty="0">
                <a:latin typeface="Century Gothic" panose="020B0502020202020204" pitchFamily="34" charset="0"/>
                <a:ea typeface="Calibri" panose="020F0502020204030204" pitchFamily="34" charset="0"/>
                <a:cs typeface="Times New Roman" panose="02020603050405020304" pitchFamily="18" charset="0"/>
              </a:rPr>
              <a:t>Opción:</a:t>
            </a:r>
            <a:r>
              <a:rPr lang="es-CL" sz="1600" dirty="0">
                <a:latin typeface="Century Gothic" panose="020B0502020202020204" pitchFamily="34" charset="0"/>
                <a:ea typeface="Calibri" panose="020F0502020204030204" pitchFamily="34" charset="0"/>
                <a:cs typeface="Times New Roman" panose="02020603050405020304" pitchFamily="18" charset="0"/>
              </a:rPr>
              <a:t> Puedes grabar un audio en español, explicando lo que entendiste del audio y enviarlo a tu profesor.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dirty="0">
                <a:latin typeface="Century Gothic" panose="020B0502020202020204" pitchFamily="34" charset="0"/>
                <a:ea typeface="Calibri" panose="020F0502020204030204" pitchFamily="34" charset="0"/>
                <a:cs typeface="Times New Roman" panose="02020603050405020304" pitchFamily="18" charset="0"/>
              </a:rPr>
              <a:t> </a:t>
            </a: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37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0B6A796-0E33-3C40-842D-5933D911F7AD}"/>
              </a:ext>
            </a:extLst>
          </p:cNvPr>
          <p:cNvSpPr/>
          <p:nvPr/>
        </p:nvSpPr>
        <p:spPr>
          <a:xfrm>
            <a:off x="397041" y="657265"/>
            <a:ext cx="11057021" cy="369332"/>
          </a:xfrm>
          <a:prstGeom prst="rect">
            <a:avLst/>
          </a:prstGeom>
        </p:spPr>
        <p:txBody>
          <a:bodyPr wrap="square">
            <a:spAutoFit/>
          </a:bodyPr>
          <a:lstStyle/>
          <a:p>
            <a:pPr>
              <a:spcAft>
                <a:spcPts val="0"/>
              </a:spcAft>
            </a:pPr>
            <a:r>
              <a:rPr lang="es-CL" dirty="0">
                <a:latin typeface="Century Gothic" panose="020B0502020202020204" pitchFamily="34" charset="0"/>
                <a:ea typeface="Calibri" panose="020F0502020204030204" pitchFamily="34" charset="0"/>
                <a:cs typeface="Times New Roman" panose="02020603050405020304" pitchFamily="18" charset="0"/>
              </a:rPr>
              <a:t>5.- Escucha nuevamente el audio y completa la conversación con las palabras del cuadro. </a:t>
            </a: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5DD38335-BB28-F949-8731-F182926559B7}"/>
              </a:ext>
            </a:extLst>
          </p:cNvPr>
          <p:cNvPicPr/>
          <p:nvPr/>
        </p:nvPicPr>
        <p:blipFill>
          <a:blip r:embed="rId2">
            <a:extLst>
              <a:ext uri="{28A0092B-C50C-407E-A947-70E740481C1C}">
                <a14:useLocalDpi xmlns:a14="http://schemas.microsoft.com/office/drawing/2010/main" val="0"/>
              </a:ext>
            </a:extLst>
          </a:blip>
          <a:stretch>
            <a:fillRect/>
          </a:stretch>
        </p:blipFill>
        <p:spPr>
          <a:xfrm>
            <a:off x="2516287" y="1320632"/>
            <a:ext cx="6818530" cy="2601662"/>
          </a:xfrm>
          <a:prstGeom prst="rect">
            <a:avLst/>
          </a:prstGeom>
        </p:spPr>
      </p:pic>
      <p:sp>
        <p:nvSpPr>
          <p:cNvPr id="6" name="Rectángulo 5">
            <a:extLst>
              <a:ext uri="{FF2B5EF4-FFF2-40B4-BE49-F238E27FC236}">
                <a16:creationId xmlns:a16="http://schemas.microsoft.com/office/drawing/2014/main" xmlns="" id="{85B53E1B-0399-7045-9487-24B40AFEC4F8}"/>
              </a:ext>
            </a:extLst>
          </p:cNvPr>
          <p:cNvSpPr/>
          <p:nvPr/>
        </p:nvSpPr>
        <p:spPr>
          <a:xfrm>
            <a:off x="397041" y="4538074"/>
            <a:ext cx="11270214" cy="830997"/>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6.- Escucha nuevamente el audio y practica tu pronunciación las veces que necesites hasta que puedas imitar la pronunciación de manera fluida. Lee las oraciones de la actividad anterior, graba con tus propias palabras la lectura y envíala a tu profesor.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951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114EBFA-6C82-9447-BDFA-B4C197A643FC}"/>
              </a:ext>
            </a:extLst>
          </p:cNvPr>
          <p:cNvSpPr/>
          <p:nvPr/>
        </p:nvSpPr>
        <p:spPr>
          <a:xfrm>
            <a:off x="461210" y="645241"/>
            <a:ext cx="11305674" cy="584775"/>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7.- Deletra. ¿Recuerdas el abecedario? Si no lo recuerdas, puedes ver este video y practicar. </a:t>
            </a:r>
            <a:r>
              <a:rPr lang="es-ES_tradnl" sz="16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https://www.youtube.com/watch?v=83r_zzg5UsY</a:t>
            </a:r>
            <a:r>
              <a:rPr lang="es-CL" sz="1600" dirty="0">
                <a:latin typeface="Century Gothic" panose="020B0502020202020204" pitchFamily="34" charset="0"/>
                <a:ea typeface="Calibri" panose="020F0502020204030204" pitchFamily="34" charset="0"/>
                <a:cs typeface="Times New Roman" panose="02020603050405020304" pitchFamily="18" charset="0"/>
              </a:rPr>
              <a:t> Deletrea las siguientes palabras.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xmlns="" id="{11147CEC-314B-974F-BDC1-BA7FEA32225E}"/>
              </a:ext>
            </a:extLst>
          </p:cNvPr>
          <p:cNvGraphicFramePr>
            <a:graphicFrameLocks noGrp="1"/>
          </p:cNvGraphicFramePr>
          <p:nvPr>
            <p:extLst>
              <p:ext uri="{D42A27DB-BD31-4B8C-83A1-F6EECF244321}">
                <p14:modId xmlns:p14="http://schemas.microsoft.com/office/powerpoint/2010/main" val="2554244976"/>
              </p:ext>
            </p:extLst>
          </p:nvPr>
        </p:nvGraphicFramePr>
        <p:xfrm>
          <a:off x="563479" y="1729327"/>
          <a:ext cx="10776284" cy="1019884"/>
        </p:xfrm>
        <a:graphic>
          <a:graphicData uri="http://schemas.openxmlformats.org/drawingml/2006/table">
            <a:tbl>
              <a:tblPr firstRow="1" firstCol="1" bandRow="1">
                <a:tableStyleId>{69CF1AB2-1976-4502-BF36-3FF5EA218861}</a:tableStyleId>
              </a:tblPr>
              <a:tblGrid>
                <a:gridCol w="2694071">
                  <a:extLst>
                    <a:ext uri="{9D8B030D-6E8A-4147-A177-3AD203B41FA5}">
                      <a16:colId xmlns:a16="http://schemas.microsoft.com/office/drawing/2014/main" xmlns="" val="925377074"/>
                    </a:ext>
                  </a:extLst>
                </a:gridCol>
                <a:gridCol w="2694071">
                  <a:extLst>
                    <a:ext uri="{9D8B030D-6E8A-4147-A177-3AD203B41FA5}">
                      <a16:colId xmlns:a16="http://schemas.microsoft.com/office/drawing/2014/main" xmlns="" val="3651195353"/>
                    </a:ext>
                  </a:extLst>
                </a:gridCol>
                <a:gridCol w="2694071">
                  <a:extLst>
                    <a:ext uri="{9D8B030D-6E8A-4147-A177-3AD203B41FA5}">
                      <a16:colId xmlns:a16="http://schemas.microsoft.com/office/drawing/2014/main" xmlns="" val="557913295"/>
                    </a:ext>
                  </a:extLst>
                </a:gridCol>
                <a:gridCol w="2694071">
                  <a:extLst>
                    <a:ext uri="{9D8B030D-6E8A-4147-A177-3AD203B41FA5}">
                      <a16:colId xmlns:a16="http://schemas.microsoft.com/office/drawing/2014/main" xmlns="" val="4227457063"/>
                    </a:ext>
                  </a:extLst>
                </a:gridCol>
              </a:tblGrid>
              <a:tr h="254971">
                <a:tc>
                  <a:txBody>
                    <a:bodyPr/>
                    <a:lstStyle/>
                    <a:p>
                      <a:pPr>
                        <a:spcAft>
                          <a:spcPts val="0"/>
                        </a:spcAft>
                      </a:pPr>
                      <a:r>
                        <a:rPr lang="es-CL" sz="1600" b="0" dirty="0">
                          <a:effectLst/>
                          <a:latin typeface="Century Gothic" panose="020B0502020202020204" pitchFamily="34" charset="0"/>
                        </a:rPr>
                        <a:t>1.- Advice</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5.- Time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9.- Noise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13.- low</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643734"/>
                  </a:ext>
                </a:extLst>
              </a:tr>
              <a:tr h="254971">
                <a:tc>
                  <a:txBody>
                    <a:bodyPr/>
                    <a:lstStyle/>
                    <a:p>
                      <a:pPr>
                        <a:spcAft>
                          <a:spcPts val="0"/>
                        </a:spcAft>
                      </a:pPr>
                      <a:r>
                        <a:rPr lang="es-CL" sz="1600" b="0">
                          <a:effectLst/>
                          <a:latin typeface="Century Gothic" panose="020B0502020202020204" pitchFamily="34" charset="0"/>
                        </a:rPr>
                        <a:t>2.- Show</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6.- bed</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10.- make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14.- hardest</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7274477"/>
                  </a:ext>
                </a:extLst>
              </a:tr>
              <a:tr h="254971">
                <a:tc>
                  <a:txBody>
                    <a:bodyPr/>
                    <a:lstStyle/>
                    <a:p>
                      <a:pPr>
                        <a:spcAft>
                          <a:spcPts val="0"/>
                        </a:spcAft>
                      </a:pPr>
                      <a:r>
                        <a:rPr lang="es-CL" sz="1600" b="0">
                          <a:effectLst/>
                          <a:latin typeface="Century Gothic" panose="020B0502020202020204" pitchFamily="34" charset="0"/>
                        </a:rPr>
                        <a:t>3.- know</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7.- Quiet</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11.- bedtime</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15.- busy</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0927836"/>
                  </a:ext>
                </a:extLst>
              </a:tr>
              <a:tr h="254971">
                <a:tc>
                  <a:txBody>
                    <a:bodyPr/>
                    <a:lstStyle/>
                    <a:p>
                      <a:pPr>
                        <a:spcAft>
                          <a:spcPts val="0"/>
                        </a:spcAft>
                      </a:pPr>
                      <a:r>
                        <a:rPr lang="es-CL" sz="1600" b="0" dirty="0">
                          <a:effectLst/>
                          <a:latin typeface="Century Gothic" panose="020B0502020202020204" pitchFamily="34" charset="0"/>
                        </a:rPr>
                        <a:t>4.- Do</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8.- Listen</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a:effectLst/>
                          <a:latin typeface="Century Gothic" panose="020B0502020202020204" pitchFamily="34" charset="0"/>
                        </a:rPr>
                        <a:t>12.- sleep</a:t>
                      </a:r>
                      <a:endParaRPr lang="es-CL" sz="16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600" b="0" dirty="0">
                          <a:effectLst/>
                          <a:latin typeface="Century Gothic" panose="020B0502020202020204" pitchFamily="34" charset="0"/>
                        </a:rPr>
                        <a:t>16.- loud</a:t>
                      </a:r>
                      <a:endParaRPr lang="es-CL"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6384627"/>
                  </a:ext>
                </a:extLst>
              </a:tr>
            </a:tbl>
          </a:graphicData>
        </a:graphic>
      </p:graphicFrame>
      <p:sp>
        <p:nvSpPr>
          <p:cNvPr id="6" name="Rectángulo 5">
            <a:extLst>
              <a:ext uri="{FF2B5EF4-FFF2-40B4-BE49-F238E27FC236}">
                <a16:creationId xmlns:a16="http://schemas.microsoft.com/office/drawing/2014/main" xmlns="" id="{B3955AAE-6169-B34D-BFB1-686F6FF38B42}"/>
              </a:ext>
            </a:extLst>
          </p:cNvPr>
          <p:cNvSpPr/>
          <p:nvPr/>
        </p:nvSpPr>
        <p:spPr>
          <a:xfrm>
            <a:off x="461210" y="2862445"/>
            <a:ext cx="10980822" cy="3539430"/>
          </a:xfrm>
          <a:prstGeom prst="rect">
            <a:avLst/>
          </a:prstGeom>
        </p:spPr>
        <p:txBody>
          <a:bodyPr wrap="square">
            <a:spAutoFit/>
          </a:bodyPr>
          <a:lstStyle/>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8.- Cuando las puedas deletrear con fluidez, graba un audio y envíalo a tu profesor.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s-CL" sz="1600" b="1" u="sng"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600" b="1" u="sng"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600" b="1" u="sng"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600" b="1" u="sng"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600" b="1" u="sng"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r>
              <a:rPr lang="es-CL" sz="1600" b="1" u="sng" dirty="0">
                <a:latin typeface="Century Gothic" panose="020B0502020202020204" pitchFamily="34" charset="0"/>
                <a:ea typeface="Calibri" panose="020F0502020204030204" pitchFamily="34" charset="0"/>
                <a:cs typeface="Times New Roman" panose="02020603050405020304" pitchFamily="18" charset="0"/>
              </a:rPr>
              <a:t>Ticket de salida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600" dirty="0">
                <a:latin typeface="Century Gothic" panose="020B0502020202020204" pitchFamily="34" charset="0"/>
                <a:ea typeface="Calibri" panose="020F0502020204030204" pitchFamily="34" charset="0"/>
                <a:cs typeface="Times New Roman" panose="02020603050405020304" pitchFamily="18" charset="0"/>
              </a:rPr>
              <a:t>Escribe brevemente un resumen de lo que escuchaste en el audio. Deletrea estas 3 palabras: bedtime - sleep – health.</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s-CL" sz="1600" dirty="0">
                <a:latin typeface="Century Gothic" panose="020B0502020202020204" pitchFamily="34" charset="0"/>
                <a:ea typeface="Calibri" panose="020F0502020204030204" pitchFamily="34" charset="0"/>
                <a:cs typeface="Times New Roman" panose="02020603050405020304" pitchFamily="18" charset="0"/>
              </a:rPr>
              <a:t>¿Quieres aprender más vocabulario? – Descarga la guía de vocabulario llamada 7º food vocabulary.pdf y responde estas preguntas: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sz="1600" dirty="0">
                <a:latin typeface="Century Gothic" panose="020B0502020202020204" pitchFamily="34" charset="0"/>
                <a:ea typeface="Calibri" panose="020F0502020204030204" pitchFamily="34" charset="0"/>
                <a:cs typeface="Times New Roman" panose="02020603050405020304" pitchFamily="18" charset="0"/>
              </a:rPr>
              <a:t>¿</a:t>
            </a:r>
            <a:r>
              <a:rPr lang="en-US" sz="1600" dirty="0" err="1">
                <a:latin typeface="Century Gothic" panose="020B0502020202020204" pitchFamily="34" charset="0"/>
                <a:ea typeface="Calibri" panose="020F0502020204030204" pitchFamily="34" charset="0"/>
                <a:cs typeface="Times New Roman" panose="02020603050405020304" pitchFamily="18" charset="0"/>
              </a:rPr>
              <a:t>Cuántos</a:t>
            </a:r>
            <a:r>
              <a:rPr lang="en-US" sz="1600" dirty="0">
                <a:latin typeface="Century Gothic" panose="020B0502020202020204" pitchFamily="34" charset="0"/>
                <a:ea typeface="Calibri" panose="020F0502020204030204" pitchFamily="34" charset="0"/>
                <a:cs typeface="Times New Roman" panose="02020603050405020304" pitchFamily="18" charset="0"/>
              </a:rPr>
              <a:t> </a:t>
            </a:r>
            <a:r>
              <a:rPr lang="en-US" sz="1600" dirty="0" err="1">
                <a:latin typeface="Century Gothic" panose="020B0502020202020204" pitchFamily="34" charset="0"/>
                <a:ea typeface="Calibri" panose="020F0502020204030204" pitchFamily="34" charset="0"/>
                <a:cs typeface="Times New Roman" panose="02020603050405020304" pitchFamily="18" charset="0"/>
              </a:rPr>
              <a:t>alimentos</a:t>
            </a:r>
            <a:r>
              <a:rPr lang="en-US" sz="1600" dirty="0">
                <a:latin typeface="Century Gothic" panose="020B0502020202020204" pitchFamily="34" charset="0"/>
                <a:ea typeface="Calibri" panose="020F0502020204030204" pitchFamily="34" charset="0"/>
                <a:cs typeface="Times New Roman" panose="02020603050405020304" pitchFamily="18" charset="0"/>
              </a:rPr>
              <a:t> </a:t>
            </a:r>
            <a:r>
              <a:rPr lang="en-US" sz="1600" dirty="0" err="1">
                <a:latin typeface="Century Gothic" panose="020B0502020202020204" pitchFamily="34" charset="0"/>
                <a:ea typeface="Calibri" panose="020F0502020204030204" pitchFamily="34" charset="0"/>
                <a:cs typeface="Times New Roman" panose="02020603050405020304" pitchFamily="18" charset="0"/>
              </a:rPr>
              <a:t>saludables</a:t>
            </a:r>
            <a:r>
              <a:rPr lang="en-US" sz="1600" dirty="0">
                <a:latin typeface="Century Gothic" panose="020B0502020202020204" pitchFamily="34" charset="0"/>
                <a:ea typeface="Calibri" panose="020F0502020204030204" pitchFamily="34" charset="0"/>
                <a:cs typeface="Times New Roman" panose="02020603050405020304" pitchFamily="18" charset="0"/>
              </a:rPr>
              <a:t> </a:t>
            </a:r>
            <a:r>
              <a:rPr lang="en-US" sz="1600" dirty="0" err="1">
                <a:latin typeface="Century Gothic" panose="020B0502020202020204" pitchFamily="34" charset="0"/>
                <a:ea typeface="Calibri" panose="020F0502020204030204" pitchFamily="34" charset="0"/>
                <a:cs typeface="Times New Roman" panose="02020603050405020304" pitchFamily="18" charset="0"/>
              </a:rPr>
              <a:t>aparecen</a:t>
            </a:r>
            <a:r>
              <a:rPr lang="en-US" sz="1600" dirty="0">
                <a:latin typeface="Century Gothic" panose="020B0502020202020204" pitchFamily="34" charset="0"/>
                <a:ea typeface="Calibri" panose="020F0502020204030204" pitchFamily="34" charset="0"/>
                <a:cs typeface="Times New Roman" panose="02020603050405020304" pitchFamily="18" charset="0"/>
              </a:rPr>
              <a:t>? </a:t>
            </a:r>
            <a:r>
              <a:rPr lang="en-US" sz="1600" b="1" dirty="0">
                <a:latin typeface="Century Gothic" panose="020B0502020202020204" pitchFamily="34" charset="0"/>
                <a:ea typeface="Calibri" panose="020F0502020204030204" pitchFamily="34" charset="0"/>
                <a:cs typeface="Times New Roman" panose="02020603050405020304" pitchFamily="18" charset="0"/>
              </a:rPr>
              <a:t>How many</a:t>
            </a:r>
            <a:r>
              <a:rPr lang="en-US" sz="1600" dirty="0">
                <a:latin typeface="Century Gothic" panose="020B0502020202020204" pitchFamily="34" charset="0"/>
                <a:ea typeface="Calibri" panose="020F0502020204030204" pitchFamily="34" charset="0"/>
                <a:cs typeface="Times New Roman" panose="02020603050405020304" pitchFamily="18" charset="0"/>
              </a:rPr>
              <a:t> healthy food items are there?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s-CL" sz="1600" dirty="0">
                <a:latin typeface="Century Gothic" panose="020B0502020202020204" pitchFamily="34" charset="0"/>
                <a:ea typeface="Calibri" panose="020F0502020204030204" pitchFamily="34" charset="0"/>
                <a:cs typeface="Times New Roman" panose="02020603050405020304" pitchFamily="18" charset="0"/>
              </a:rPr>
              <a:t>Nombra 6 alimentos saludables de la guía de vocabulario. </a:t>
            </a:r>
            <a:r>
              <a:rPr lang="en-US" sz="1600" b="1" dirty="0">
                <a:latin typeface="Century Gothic" panose="020B0502020202020204" pitchFamily="34" charset="0"/>
                <a:ea typeface="Calibri" panose="020F0502020204030204" pitchFamily="34" charset="0"/>
                <a:cs typeface="Times New Roman" panose="02020603050405020304" pitchFamily="18" charset="0"/>
              </a:rPr>
              <a:t>Name 6</a:t>
            </a:r>
            <a:r>
              <a:rPr lang="en-US" sz="1600" dirty="0">
                <a:latin typeface="Century Gothic" panose="020B0502020202020204" pitchFamily="34" charset="0"/>
                <a:ea typeface="Calibri" panose="020F0502020204030204" pitchFamily="34" charset="0"/>
                <a:cs typeface="Times New Roman" panose="02020603050405020304" pitchFamily="18" charset="0"/>
              </a:rPr>
              <a:t> healthy food items from the guide.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xmlns="" id="{56A2841F-7412-5349-9FDF-992A11F12909}"/>
              </a:ext>
            </a:extLst>
          </p:cNvPr>
          <p:cNvPicPr>
            <a:picLocks noChangeAspect="1"/>
          </p:cNvPicPr>
          <p:nvPr/>
        </p:nvPicPr>
        <p:blipFill>
          <a:blip r:embed="rId3"/>
          <a:stretch>
            <a:fillRect/>
          </a:stretch>
        </p:blipFill>
        <p:spPr>
          <a:xfrm>
            <a:off x="3229811" y="3429000"/>
            <a:ext cx="2299369" cy="1293395"/>
          </a:xfrm>
          <a:prstGeom prst="rect">
            <a:avLst/>
          </a:prstGeom>
        </p:spPr>
      </p:pic>
    </p:spTree>
    <p:extLst>
      <p:ext uri="{BB962C8B-B14F-4D97-AF65-F5344CB8AC3E}">
        <p14:creationId xmlns:p14="http://schemas.microsoft.com/office/powerpoint/2010/main" val="419567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69EF1F-E16D-470C-A02D-BB029653762F}"/>
              </a:ext>
            </a:extLst>
          </p:cNvPr>
          <p:cNvSpPr>
            <a:spLocks noGrp="1"/>
          </p:cNvSpPr>
          <p:nvPr>
            <p:ph type="title"/>
          </p:nvPr>
        </p:nvSpPr>
        <p:spPr>
          <a:xfrm>
            <a:off x="836612" y="1390668"/>
            <a:ext cx="9905998" cy="1196487"/>
          </a:xfrm>
        </p:spPr>
        <p:txBody>
          <a:bodyPr>
            <a:normAutofit fontScale="90000"/>
          </a:bodyPr>
          <a:lstStyle/>
          <a:p>
            <a:r>
              <a:rPr lang="es-ES" sz="3100" b="1" dirty="0"/>
              <a:t>ACTIVIDAD 3.</a:t>
            </a:r>
            <a:br>
              <a:rPr lang="es-ES" sz="3100" b="1" dirty="0"/>
            </a:br>
            <a:r>
              <a:rPr lang="es-ES" sz="3100" b="1" dirty="0"/>
              <a:t>Responder en sus cuadernos:</a:t>
            </a:r>
            <a:br>
              <a:rPr lang="es-ES" sz="3100" b="1" dirty="0"/>
            </a:br>
            <a:r>
              <a:rPr lang="es-CL" b="1" dirty="0"/>
              <a:t/>
            </a:r>
            <a:br>
              <a:rPr lang="es-CL" b="1" dirty="0"/>
            </a:br>
            <a:r>
              <a:rPr lang="es-CL" dirty="0"/>
              <a:t/>
            </a:r>
            <a:br>
              <a:rPr lang="es-CL" dirty="0"/>
            </a:br>
            <a:endParaRPr lang="es-CL" dirty="0"/>
          </a:p>
        </p:txBody>
      </p:sp>
      <p:sp>
        <p:nvSpPr>
          <p:cNvPr id="3" name="Marcador de contenido 2">
            <a:extLst>
              <a:ext uri="{FF2B5EF4-FFF2-40B4-BE49-F238E27FC236}">
                <a16:creationId xmlns:a16="http://schemas.microsoft.com/office/drawing/2014/main" xmlns="" id="{3C12D616-AFD6-406F-A547-E765C5C2EEDD}"/>
              </a:ext>
            </a:extLst>
          </p:cNvPr>
          <p:cNvSpPr>
            <a:spLocks noGrp="1"/>
          </p:cNvSpPr>
          <p:nvPr>
            <p:ph idx="1"/>
          </p:nvPr>
        </p:nvSpPr>
        <p:spPr>
          <a:xfrm>
            <a:off x="836612" y="2312979"/>
            <a:ext cx="9905999" cy="5403274"/>
          </a:xfrm>
        </p:spPr>
        <p:txBody>
          <a:bodyPr>
            <a:normAutofit/>
          </a:bodyPr>
          <a:lstStyle/>
          <a:p>
            <a:r>
              <a:rPr lang="es-ES" sz="3200" b="1" dirty="0"/>
              <a:t>¿por qué la Civilización China se considera como cultura milenaria?</a:t>
            </a:r>
            <a:r>
              <a:rPr lang="es-ES" sz="3600" b="1" dirty="0"/>
              <a:t> </a:t>
            </a:r>
            <a:br>
              <a:rPr lang="es-ES" sz="3600" b="1" dirty="0"/>
            </a:br>
            <a:r>
              <a:rPr lang="es-ES" sz="3600" b="1" dirty="0"/>
              <a:t>Con relación a la película, ¿Qué elementos culturales propios de la Civilización China se pueden observar? (Por ejemplo: estatuas)</a:t>
            </a:r>
            <a:endParaRPr lang="es-CL" sz="3600" dirty="0"/>
          </a:p>
        </p:txBody>
      </p:sp>
    </p:spTree>
    <p:extLst>
      <p:ext uri="{BB962C8B-B14F-4D97-AF65-F5344CB8AC3E}">
        <p14:creationId xmlns:p14="http://schemas.microsoft.com/office/powerpoint/2010/main" val="275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160178-2A02-4E24-8F8B-AE07465C2DB1}"/>
              </a:ext>
            </a:extLst>
          </p:cNvPr>
          <p:cNvSpPr>
            <a:spLocks noGrp="1"/>
          </p:cNvSpPr>
          <p:nvPr>
            <p:ph type="title"/>
          </p:nvPr>
        </p:nvSpPr>
        <p:spPr>
          <a:xfrm>
            <a:off x="953294" y="2189018"/>
            <a:ext cx="10285411" cy="5209309"/>
          </a:xfrm>
        </p:spPr>
        <p:txBody>
          <a:bodyPr>
            <a:normAutofit/>
          </a:bodyPr>
          <a:lstStyle/>
          <a:p>
            <a:r>
              <a:rPr lang="es-ES" sz="2800" b="1" dirty="0"/>
              <a:t>DATO CURIOSO:</a:t>
            </a:r>
            <a:r>
              <a:rPr lang="es-ES" sz="2800" dirty="0"/>
              <a:t> En la Antigua China, la medicina clásica se encuentra estrictamente relacionada con la</a:t>
            </a:r>
            <a:r>
              <a:rPr lang="es-ES" sz="2800" b="1" dirty="0"/>
              <a:t> energía vital, </a:t>
            </a:r>
            <a:r>
              <a:rPr lang="es-ES" sz="2800" dirty="0"/>
              <a:t>la cual se relacionaba con el Wu </a:t>
            </a:r>
            <a:r>
              <a:rPr lang="es-ES" sz="2800" dirty="0" err="1"/>
              <a:t>Xing</a:t>
            </a:r>
            <a:r>
              <a:rPr lang="es-ES" sz="2800" dirty="0"/>
              <a:t> (Teoría de los cinco elementos): Agua, Fuego, Madera, Metal y Tierra.</a:t>
            </a:r>
            <a:r>
              <a:rPr lang="es-CL" sz="2800" dirty="0"/>
              <a:t/>
            </a:r>
            <a:br>
              <a:rPr lang="es-CL" sz="2800" dirty="0"/>
            </a:br>
            <a:r>
              <a:rPr lang="es-ES" sz="2800" dirty="0"/>
              <a:t>La diferencia con otras civilizaciones se da en la comprensión del cuerpo y la naturaleza, más allá de los designios divinos. Lo anterior dio paso a la compresión del Ying-Yang y a la aplicación de tratamientos médicos poco convencionales, como la acupuntura, los masajes terapéuticos y los remedios naturales, etc.</a:t>
            </a:r>
            <a:r>
              <a:rPr lang="es-CL" dirty="0"/>
              <a:t/>
            </a:r>
            <a:br>
              <a:rPr lang="es-CL" dirty="0"/>
            </a:br>
            <a:endParaRPr lang="es-CL" dirty="0"/>
          </a:p>
        </p:txBody>
      </p:sp>
      <p:pic>
        <p:nvPicPr>
          <p:cNvPr id="2050" name="Picture 2" descr="El significado del Yin y el Yang">
            <a:extLst>
              <a:ext uri="{FF2B5EF4-FFF2-40B4-BE49-F238E27FC236}">
                <a16:creationId xmlns:a16="http://schemas.microsoft.com/office/drawing/2014/main" xmlns="" id="{62204E04-68C8-4D4B-92D4-7A3D4EAE59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3797" y="666340"/>
            <a:ext cx="3974665" cy="199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1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E1208B-45C2-4901-B086-6C660DD5247D}"/>
              </a:ext>
            </a:extLst>
          </p:cNvPr>
          <p:cNvSpPr>
            <a:spLocks noGrp="1"/>
          </p:cNvSpPr>
          <p:nvPr>
            <p:ph type="title"/>
          </p:nvPr>
        </p:nvSpPr>
        <p:spPr>
          <a:xfrm>
            <a:off x="842809" y="981287"/>
            <a:ext cx="9905998" cy="891627"/>
          </a:xfrm>
        </p:spPr>
        <p:txBody>
          <a:bodyPr>
            <a:normAutofit fontScale="90000"/>
          </a:bodyPr>
          <a:lstStyle/>
          <a:p>
            <a:r>
              <a:rPr lang="es-CL" dirty="0"/>
              <a:t>Semana 3</a:t>
            </a:r>
            <a:br>
              <a:rPr lang="es-CL" dirty="0"/>
            </a:br>
            <a:r>
              <a:rPr lang="es-ES" b="1" dirty="0"/>
              <a:t>Civilización Egipcia</a:t>
            </a:r>
            <a:r>
              <a:rPr lang="es-CL" dirty="0"/>
              <a:t/>
            </a:r>
            <a:br>
              <a:rPr lang="es-CL" dirty="0"/>
            </a:br>
            <a:endParaRPr lang="es-CL" dirty="0"/>
          </a:p>
        </p:txBody>
      </p:sp>
      <p:sp>
        <p:nvSpPr>
          <p:cNvPr id="3" name="Marcador de contenido 2">
            <a:extLst>
              <a:ext uri="{FF2B5EF4-FFF2-40B4-BE49-F238E27FC236}">
                <a16:creationId xmlns:a16="http://schemas.microsoft.com/office/drawing/2014/main" xmlns="" id="{CCA18B6E-A706-4E36-A6B3-A940D8C8CB8C}"/>
              </a:ext>
            </a:extLst>
          </p:cNvPr>
          <p:cNvSpPr>
            <a:spLocks noGrp="1"/>
          </p:cNvSpPr>
          <p:nvPr>
            <p:ph idx="1"/>
          </p:nvPr>
        </p:nvSpPr>
        <p:spPr>
          <a:xfrm>
            <a:off x="842809" y="1788693"/>
            <a:ext cx="9905999" cy="5347854"/>
          </a:xfrm>
        </p:spPr>
        <p:txBody>
          <a:bodyPr>
            <a:normAutofit/>
          </a:bodyPr>
          <a:lstStyle/>
          <a:p>
            <a:pPr marL="0" indent="0">
              <a:buNone/>
            </a:pPr>
            <a:r>
              <a:rPr lang="es-ES" sz="2400" b="1" dirty="0"/>
              <a:t>Tema principal: El Príncipe de Egipto  (1998)</a:t>
            </a:r>
            <a:endParaRPr lang="es-CL" sz="2400" dirty="0"/>
          </a:p>
          <a:p>
            <a:r>
              <a:rPr lang="es-ES" sz="2400" b="1" dirty="0"/>
              <a:t>Basado en el Libro del Éxodo, Antiguo Testamento</a:t>
            </a:r>
            <a:endParaRPr lang="es-CL" sz="2400" dirty="0"/>
          </a:p>
          <a:p>
            <a:r>
              <a:rPr lang="es-ES" sz="2400" b="1" dirty="0"/>
              <a:t>Ambientado en el siglo XIV A.C, Antiguo Egipto.</a:t>
            </a:r>
            <a:endParaRPr lang="es-CL" sz="2400" dirty="0"/>
          </a:p>
          <a:p>
            <a:r>
              <a:rPr lang="es-ES" sz="2400" b="1" dirty="0"/>
              <a:t>Link: </a:t>
            </a:r>
            <a:r>
              <a:rPr lang="es-ES" sz="2400" b="1" u="sng" dirty="0">
                <a:hlinkClick r:id="rId2"/>
              </a:rPr>
              <a:t>https://www1.cuevana3.video/425/el-principe-de-egipto</a:t>
            </a:r>
            <a:endParaRPr lang="es-CL" sz="2400" dirty="0"/>
          </a:p>
          <a:p>
            <a:r>
              <a:rPr lang="es-ES" sz="2400" b="1" dirty="0"/>
              <a:t>Link </a:t>
            </a:r>
            <a:r>
              <a:rPr lang="es-ES" sz="2400" b="1" dirty="0" err="1"/>
              <a:t>Youtube</a:t>
            </a:r>
            <a:r>
              <a:rPr lang="es-ES" sz="2400" b="1" dirty="0"/>
              <a:t>:</a:t>
            </a:r>
          </a:p>
          <a:p>
            <a:r>
              <a:rPr lang="es-ES" sz="2400" b="1" u="sng" dirty="0">
                <a:hlinkClick r:id="rId3"/>
              </a:rPr>
              <a:t>https://www.youtube.com/watch?v=zxYcvB6s8v0&amp;list=PL776JscmA9qkz6_NpBuyqtdwvPvAAUGB4</a:t>
            </a:r>
            <a:endParaRPr lang="es-ES" sz="2400" b="1" u="sng" dirty="0"/>
          </a:p>
          <a:p>
            <a:pPr marL="0" indent="0">
              <a:buNone/>
            </a:pPr>
            <a:endParaRPr lang="es-CL" sz="2400" dirty="0"/>
          </a:p>
          <a:p>
            <a:r>
              <a:rPr lang="es-ES" sz="2400" b="1" dirty="0"/>
              <a:t>1.- Realizar pirámide social de la civilización egipcia: Jerarquía.</a:t>
            </a:r>
            <a:endParaRPr lang="es-CL" sz="2400" dirty="0"/>
          </a:p>
          <a:p>
            <a:r>
              <a:rPr lang="es-ES" sz="2400" b="1" dirty="0"/>
              <a:t>2.- Construir Cubo de aprendizaje:</a:t>
            </a:r>
          </a:p>
          <a:p>
            <a:r>
              <a:rPr lang="es-CL" sz="2400" dirty="0"/>
              <a:t>INSTRUCCIONES SIMILARES A LAS DE ACTIVIDADE ANTERIOR</a:t>
            </a:r>
          </a:p>
          <a:p>
            <a:endParaRPr lang="es-CL" dirty="0"/>
          </a:p>
        </p:txBody>
      </p:sp>
    </p:spTree>
    <p:extLst>
      <p:ext uri="{BB962C8B-B14F-4D97-AF65-F5344CB8AC3E}">
        <p14:creationId xmlns:p14="http://schemas.microsoft.com/office/powerpoint/2010/main" val="8745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B25D7F-05A9-47F8-942A-F6436DAF89D0}"/>
              </a:ext>
            </a:extLst>
          </p:cNvPr>
          <p:cNvSpPr>
            <a:spLocks noGrp="1"/>
          </p:cNvSpPr>
          <p:nvPr>
            <p:ph type="title"/>
          </p:nvPr>
        </p:nvSpPr>
        <p:spPr>
          <a:xfrm>
            <a:off x="825310" y="820809"/>
            <a:ext cx="9905998" cy="1016377"/>
          </a:xfrm>
        </p:spPr>
        <p:txBody>
          <a:bodyPr>
            <a:normAutofit fontScale="90000"/>
          </a:bodyPr>
          <a:lstStyle/>
          <a:p>
            <a:r>
              <a:rPr lang="es-ES" dirty="0"/>
              <a:t>ACTIVIDAD3</a:t>
            </a:r>
            <a:br>
              <a:rPr lang="es-ES" dirty="0"/>
            </a:br>
            <a:r>
              <a:rPr lang="es-ES" dirty="0"/>
              <a:t>Responder en sus cuadernos </a:t>
            </a:r>
            <a:endParaRPr lang="es-CL" dirty="0"/>
          </a:p>
        </p:txBody>
      </p:sp>
      <p:sp>
        <p:nvSpPr>
          <p:cNvPr id="3" name="Marcador de contenido 2">
            <a:extLst>
              <a:ext uri="{FF2B5EF4-FFF2-40B4-BE49-F238E27FC236}">
                <a16:creationId xmlns:a16="http://schemas.microsoft.com/office/drawing/2014/main" xmlns="" id="{564E48DC-D6D6-45C3-8A07-140D8D203D2A}"/>
              </a:ext>
            </a:extLst>
          </p:cNvPr>
          <p:cNvSpPr>
            <a:spLocks noGrp="1"/>
          </p:cNvSpPr>
          <p:nvPr>
            <p:ph idx="1"/>
          </p:nvPr>
        </p:nvSpPr>
        <p:spPr>
          <a:xfrm>
            <a:off x="825309" y="2203465"/>
            <a:ext cx="9905999" cy="4327021"/>
          </a:xfrm>
        </p:spPr>
        <p:txBody>
          <a:bodyPr>
            <a:normAutofit fontScale="92500"/>
          </a:bodyPr>
          <a:lstStyle/>
          <a:p>
            <a:r>
              <a:rPr lang="es-ES" dirty="0"/>
              <a:t>¿por qué la Civilización Egipcia se considera como cultura milenaria?</a:t>
            </a:r>
            <a:endParaRPr lang="es-CL" dirty="0"/>
          </a:p>
          <a:p>
            <a:r>
              <a:rPr lang="es-ES" dirty="0"/>
              <a:t>4.- Con relación a la película, ¿Qué elementos culturales propios de la Civilización Egipcia se pueden observar? (Por ejemplo: estatuas).</a:t>
            </a:r>
            <a:endParaRPr lang="es-CL" dirty="0"/>
          </a:p>
          <a:p>
            <a:r>
              <a:rPr lang="es-ES" dirty="0"/>
              <a:t>5.-Ver el siguiente video y responder </a:t>
            </a:r>
            <a:r>
              <a:rPr lang="es-ES" u="sng" dirty="0">
                <a:hlinkClick r:id="rId2"/>
              </a:rPr>
              <a:t>https://www.youtube.com/watch?v=cfRP1K10IMw</a:t>
            </a:r>
            <a:endParaRPr lang="es-CL" dirty="0"/>
          </a:p>
          <a:p>
            <a:pPr lvl="0"/>
            <a:r>
              <a:rPr lang="es-ES" dirty="0"/>
              <a:t> ¿Cómo se relaciona la religión con el aspecto de la salud en el Antiguo Egipto? Argumente.</a:t>
            </a:r>
          </a:p>
          <a:p>
            <a:r>
              <a:rPr lang="es-ES" dirty="0"/>
              <a:t>Investigue y registre en su cuadernos cuáles son los principales dioses del panteón egipcia. Además identifique cuáles deidades se relacionan directamente con la medicina.</a:t>
            </a:r>
            <a:endParaRPr lang="es-CL" dirty="0"/>
          </a:p>
          <a:p>
            <a:pPr lvl="0"/>
            <a:endParaRPr lang="es-CL" dirty="0"/>
          </a:p>
          <a:p>
            <a:endParaRPr lang="es-CL" dirty="0"/>
          </a:p>
        </p:txBody>
      </p:sp>
    </p:spTree>
    <p:extLst>
      <p:ext uri="{BB962C8B-B14F-4D97-AF65-F5344CB8AC3E}">
        <p14:creationId xmlns:p14="http://schemas.microsoft.com/office/powerpoint/2010/main" val="251163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954C77-6609-48D6-9A08-3F21C2564ACC}"/>
              </a:ext>
            </a:extLst>
          </p:cNvPr>
          <p:cNvSpPr>
            <a:spLocks noGrp="1"/>
          </p:cNvSpPr>
          <p:nvPr>
            <p:ph type="title"/>
          </p:nvPr>
        </p:nvSpPr>
        <p:spPr>
          <a:xfrm>
            <a:off x="955835" y="1001282"/>
            <a:ext cx="9905998" cy="1030231"/>
          </a:xfrm>
        </p:spPr>
        <p:txBody>
          <a:bodyPr>
            <a:normAutofit fontScale="90000"/>
          </a:bodyPr>
          <a:lstStyle/>
          <a:p>
            <a:r>
              <a:rPr lang="es-ES" dirty="0"/>
              <a:t>Semana 4:</a:t>
            </a:r>
            <a:r>
              <a:rPr lang="es-CL" dirty="0"/>
              <a:t/>
            </a:r>
            <a:br>
              <a:rPr lang="es-CL" dirty="0"/>
            </a:br>
            <a:r>
              <a:rPr lang="es-ES" b="1" dirty="0"/>
              <a:t>Civilización Precolombinas</a:t>
            </a:r>
            <a:r>
              <a:rPr lang="es-CL" dirty="0"/>
              <a:t/>
            </a:r>
            <a:br>
              <a:rPr lang="es-CL" dirty="0"/>
            </a:br>
            <a:endParaRPr lang="es-CL" dirty="0"/>
          </a:p>
        </p:txBody>
      </p:sp>
      <p:sp>
        <p:nvSpPr>
          <p:cNvPr id="3" name="Marcador de contenido 2">
            <a:extLst>
              <a:ext uri="{FF2B5EF4-FFF2-40B4-BE49-F238E27FC236}">
                <a16:creationId xmlns:a16="http://schemas.microsoft.com/office/drawing/2014/main" xmlns="" id="{D6FF073D-7D83-44A6-8439-1E70660D41E0}"/>
              </a:ext>
            </a:extLst>
          </p:cNvPr>
          <p:cNvSpPr>
            <a:spLocks noGrp="1"/>
          </p:cNvSpPr>
          <p:nvPr>
            <p:ph idx="1"/>
          </p:nvPr>
        </p:nvSpPr>
        <p:spPr>
          <a:xfrm>
            <a:off x="816559" y="2313708"/>
            <a:ext cx="9905999" cy="4544292"/>
          </a:xfrm>
        </p:spPr>
        <p:txBody>
          <a:bodyPr>
            <a:normAutofit fontScale="77500" lnSpcReduction="20000"/>
          </a:bodyPr>
          <a:lstStyle/>
          <a:p>
            <a:r>
              <a:rPr lang="es-ES" b="1" dirty="0"/>
              <a:t>Tema principal: El camino hacia el dorado  (2000)</a:t>
            </a:r>
            <a:endParaRPr lang="es-CL" dirty="0"/>
          </a:p>
          <a:p>
            <a:r>
              <a:rPr lang="es-ES" b="1" dirty="0"/>
              <a:t>Ambientado en el siglo XVI D.C, América Latina.</a:t>
            </a:r>
            <a:endParaRPr lang="es-CL" dirty="0"/>
          </a:p>
          <a:p>
            <a:r>
              <a:rPr lang="es-ES" b="1" dirty="0"/>
              <a:t>Link: </a:t>
            </a:r>
            <a:endParaRPr lang="es-CL" dirty="0"/>
          </a:p>
          <a:p>
            <a:r>
              <a:rPr lang="es-ES" b="1" u="sng" dirty="0">
                <a:hlinkClick r:id="rId2"/>
              </a:rPr>
              <a:t>https://www1.cuevana3.video/7206/el-camino-hacia-el-dorado</a:t>
            </a:r>
            <a:endParaRPr lang="es-CL" dirty="0"/>
          </a:p>
          <a:p>
            <a:r>
              <a:rPr lang="es-ES" dirty="0"/>
              <a:t>1.- Responder en sus cuadernos, ¿por qué las civilizaciones precolombinas se centraban su relación de la medicina con la religión?</a:t>
            </a:r>
            <a:endParaRPr lang="es-CL" dirty="0"/>
          </a:p>
          <a:p>
            <a:r>
              <a:rPr lang="es-ES" dirty="0"/>
              <a:t>2.- Explique cuál es el rol que cumple el sacerdote de las civilizaciones precolombinas en su sociedad.</a:t>
            </a:r>
            <a:endParaRPr lang="es-CL" dirty="0"/>
          </a:p>
          <a:p>
            <a:r>
              <a:rPr lang="es-ES" dirty="0"/>
              <a:t>3.- Ver el siguiente video y conteste: </a:t>
            </a:r>
            <a:r>
              <a:rPr lang="es-ES" u="sng" dirty="0">
                <a:hlinkClick r:id="rId3"/>
              </a:rPr>
              <a:t>https://www.youtube.com/watch?v=DbXkuAjB0iM</a:t>
            </a:r>
            <a:endParaRPr lang="es-CL" dirty="0"/>
          </a:p>
          <a:p>
            <a:pPr lvl="0"/>
            <a:r>
              <a:rPr lang="es-ES" dirty="0"/>
              <a:t>¿Cuál es la relación de los sacrificios humanos con las deidades?</a:t>
            </a:r>
            <a:endParaRPr lang="es-CL" dirty="0"/>
          </a:p>
          <a:p>
            <a:pPr lvl="0"/>
            <a:r>
              <a:rPr lang="es-ES" dirty="0"/>
              <a:t>¿Cómo se relaciona la adoración de los dioses con las sociedades precolombinas? (Ejemplo: los dioses y la naturaleza, la comida, las enfermedades, etc.)</a:t>
            </a:r>
            <a:endParaRPr lang="es-CL" dirty="0"/>
          </a:p>
          <a:p>
            <a:endParaRPr lang="es-CL" dirty="0"/>
          </a:p>
        </p:txBody>
      </p:sp>
    </p:spTree>
    <p:extLst>
      <p:ext uri="{BB962C8B-B14F-4D97-AF65-F5344CB8AC3E}">
        <p14:creationId xmlns:p14="http://schemas.microsoft.com/office/powerpoint/2010/main" val="19001349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TotalTime>
  <Words>3401</Words>
  <Application>Microsoft Office PowerPoint</Application>
  <PresentationFormat>Personalizado</PresentationFormat>
  <Paragraphs>353</Paragraphs>
  <Slides>45</Slides>
  <Notes>1</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Presentación de PowerPoint</vt:lpstr>
      <vt:lpstr>Historia, Geografía y Ciencias Sociales</vt:lpstr>
      <vt:lpstr>Surgimiento de las Primeras Civilizaciones  </vt:lpstr>
      <vt:lpstr>ACTIVIDAD 1. Realizar pirámide social de la civilización china: Jerarquía. </vt:lpstr>
      <vt:lpstr>ACTIVIDAD 3. Responder en sus cuadernos:   </vt:lpstr>
      <vt:lpstr>DATO CURIOSO: En la Antigua China, la medicina clásica se encuentra estrictamente relacionada con la energía vital, la cual se relacionaba con el Wu Xing (Teoría de los cinco elementos): Agua, Fuego, Madera, Metal y Tierra. La diferencia con otras civilizaciones se da en la comprensión del cuerpo y la naturaleza, más allá de los designios divinos. Lo anterior dio paso a la compresión del Ying-Yang y a la aplicación de tratamientos médicos poco convencionales, como la acupuntura, los masajes terapéuticos y los remedios naturales, etc. </vt:lpstr>
      <vt:lpstr>Semana 3 Civilización Egipcia </vt:lpstr>
      <vt:lpstr>ACTIVIDAD3 Responder en sus cuadernos </vt:lpstr>
      <vt:lpstr>Semana 4: Civilización Precolombinas </vt:lpstr>
      <vt:lpstr>LENGUAJE: El héroe  y el villano/solidaridad y amistad</vt:lpstr>
      <vt:lpstr>TEMPORALIDAD DE LA NARRACIÓN</vt:lpstr>
      <vt:lpstr>Presentación de PowerPoint</vt:lpstr>
      <vt:lpstr>Presentación de PowerPoint</vt:lpstr>
      <vt:lpstr>El espacio</vt:lpstr>
      <vt:lpstr>Presentación de PowerPoint</vt:lpstr>
      <vt:lpstr>Presentación de PowerPoint</vt:lpstr>
      <vt:lpstr>ACTIVIDAD N° 2:</vt:lpstr>
      <vt:lpstr>Actividad 3 observe y lea los siguientes artículos y luego responda. </vt:lpstr>
      <vt:lpstr>GENERO LÍRICO</vt:lpstr>
      <vt:lpstr>Elementos de una creación lírica:</vt:lpstr>
      <vt:lpstr>Estructura del poema</vt:lpstr>
      <vt:lpstr>Presentación de PowerPoint</vt:lpstr>
      <vt:lpstr>Presentación de PowerPoint</vt:lpstr>
      <vt:lpstr>Presentación de PowerPoint</vt:lpstr>
      <vt:lpstr>ACTVIDAD N° 4 Lectura: lee el siguiente poema y luego responde:</vt:lpstr>
      <vt:lpstr>Presentación de PowerPoint</vt:lpstr>
      <vt:lpstr>ACTVIDAD PARALECTURA DOMICILIARIA </vt:lpstr>
      <vt:lpstr>Presentación de PowerPoint</vt:lpstr>
      <vt:lpstr>ACTIVIDAD 5: COMPLETA LA SIGUIENTE FICHA LITERARIA</vt:lpstr>
      <vt:lpstr>ACTVDAD 6: Elige un capitulo de los leídos y responde las siguientes preguntas:</vt:lpstr>
      <vt:lpstr>ACTIVDAD 7: Crea un poema</vt:lpstr>
      <vt:lpstr>Puntos a evaluar en el poema </vt:lpstr>
      <vt:lpstr>Presentación de PowerPoint</vt:lpstr>
      <vt:lpstr>Actividad final: responda</vt:lpstr>
      <vt:lpstr>Multiplicación de números racionales</vt:lpstr>
      <vt:lpstr>Definición</vt:lpstr>
      <vt:lpstr>Multiplicación concreta de fracciones</vt:lpstr>
      <vt:lpstr>Coloca los factores de la multiplicación y el resultado</vt:lpstr>
      <vt:lpstr>Ahora de manera simbólica</vt:lpstr>
      <vt:lpstr>Simplificación de fracciones en la multiplicación</vt:lpstr>
      <vt:lpstr>Practica en tu libro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HP</cp:lastModifiedBy>
  <cp:revision>29</cp:revision>
  <dcterms:created xsi:type="dcterms:W3CDTF">2020-04-20T13:16:55Z</dcterms:created>
  <dcterms:modified xsi:type="dcterms:W3CDTF">2020-04-30T01:17:38Z</dcterms:modified>
</cp:coreProperties>
</file>