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2" r:id="rId2"/>
    <p:sldId id="273" r:id="rId3"/>
    <p:sldId id="284" r:id="rId4"/>
    <p:sldId id="274" r:id="rId5"/>
    <p:sldId id="285" r:id="rId6"/>
    <p:sldId id="291" r:id="rId7"/>
    <p:sldId id="275" r:id="rId8"/>
    <p:sldId id="276" r:id="rId9"/>
    <p:sldId id="286" r:id="rId10"/>
    <p:sldId id="277" r:id="rId11"/>
    <p:sldId id="278" r:id="rId12"/>
    <p:sldId id="279" r:id="rId13"/>
    <p:sldId id="280" r:id="rId14"/>
    <p:sldId id="281" r:id="rId15"/>
    <p:sldId id="282" r:id="rId16"/>
    <p:sldId id="283" r:id="rId17"/>
    <p:sldId id="287" r:id="rId18"/>
    <p:sldId id="288" r:id="rId19"/>
    <p:sldId id="289" r:id="rId20"/>
    <p:sldId id="292" r:id="rId21"/>
    <p:sldId id="290" r:id="rId22"/>
    <p:sldId id="263" r:id="rId23"/>
    <p:sldId id="256" r:id="rId24"/>
    <p:sldId id="258" r:id="rId25"/>
    <p:sldId id="259" r:id="rId26"/>
    <p:sldId id="260" r:id="rId27"/>
    <p:sldId id="261" r:id="rId28"/>
    <p:sldId id="262" r:id="rId29"/>
    <p:sldId id="293" r:id="rId30"/>
    <p:sldId id="294" r:id="rId3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20" name="19 Marcador de pie de página"/>
          <p:cNvSpPr>
            <a:spLocks noGrp="1"/>
          </p:cNvSpPr>
          <p:nvPr>
            <p:ph type="ftr" sz="quarter" idx="11"/>
          </p:nvPr>
        </p:nvSpPr>
        <p:spPr/>
        <p:txBody>
          <a:bodyPr/>
          <a:lstStyle/>
          <a:p>
            <a:endParaRPr lang="es-CL"/>
          </a:p>
        </p:txBody>
      </p:sp>
      <p:sp>
        <p:nvSpPr>
          <p:cNvPr id="10" name="9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E049F72-2270-4F6C-8AAB-DF1B7309C0E9}" type="datetimeFigureOut">
              <a:rPr lang="es-CL" smtClean="0"/>
              <a:t>28-04-2020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049F72-2270-4F6C-8AAB-DF1B7309C0E9}" type="datetimeFigureOut">
              <a:rPr lang="es-CL" smtClean="0"/>
              <a:t>28-04-2020</a:t>
            </a:fld>
            <a:endParaRPr lang="es-CL"/>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CL"/>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EA1A48-2657-4E77-9CA2-8A714FF3D770}" type="slidenum">
              <a:rPr lang="es-CL" smtClean="0"/>
              <a:t>‹Nº›</a:t>
            </a:fld>
            <a:endParaRPr lang="es-CL"/>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a15ei8auVk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t0WELUxl7g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JiA3t0N2ZY#action=shar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1593957"/>
            <a:ext cx="6639440" cy="5003395"/>
          </a:xfrm>
        </p:spPr>
        <p:txBody>
          <a:bodyPr>
            <a:normAutofit fontScale="90000"/>
          </a:bodyPr>
          <a:lstStyle/>
          <a:p>
            <a:pPr algn="ctr"/>
            <a:r>
              <a:rPr lang="es-CL" dirty="0">
                <a:effectLst/>
                <a:latin typeface="+mn-lt"/>
              </a:rPr>
              <a:t>Proyecto </a:t>
            </a:r>
            <a:r>
              <a:rPr lang="es-CL" sz="3600" dirty="0">
                <a:effectLst/>
                <a:latin typeface="+mn-lt"/>
              </a:rPr>
              <a:t>“Mi comunidad”</a:t>
            </a:r>
            <a:br>
              <a:rPr lang="es-CL" sz="3600" dirty="0">
                <a:effectLst/>
                <a:latin typeface="+mn-lt"/>
              </a:rPr>
            </a:br>
            <a:r>
              <a:rPr lang="es-MX" sz="2200" dirty="0">
                <a:latin typeface="+mn-lt"/>
              </a:rPr>
              <a:t>6to Año de Educación General Básica</a:t>
            </a:r>
            <a:r>
              <a:rPr lang="es-MX" sz="2200" dirty="0"/>
              <a:t/>
            </a:r>
            <a:br>
              <a:rPr lang="es-MX" sz="2200"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CL" dirty="0"/>
              <a:t/>
            </a:r>
            <a:br>
              <a:rPr lang="es-CL" dirty="0"/>
            </a:br>
            <a:endParaRPr lang="es-CL" dirty="0"/>
          </a:p>
        </p:txBody>
      </p:sp>
      <p:sp>
        <p:nvSpPr>
          <p:cNvPr id="3" name="Marcador de texto 2"/>
          <p:cNvSpPr>
            <a:spLocks noGrp="1"/>
          </p:cNvSpPr>
          <p:nvPr>
            <p:ph type="body" idx="1"/>
          </p:nvPr>
        </p:nvSpPr>
        <p:spPr>
          <a:xfrm>
            <a:off x="2483768" y="108202"/>
            <a:ext cx="6400800" cy="1485756"/>
          </a:xfrm>
        </p:spPr>
        <p:txBody>
          <a:bodyPr/>
          <a:lstStyle/>
          <a:p>
            <a:pPr marL="0" lvl="0" algn="r" eaLnBrk="0" fontAlgn="base" hangingPunct="0">
              <a:lnSpc>
                <a:spcPct val="100000"/>
              </a:lnSpc>
              <a:spcBef>
                <a:spcPct val="0"/>
              </a:spcBef>
              <a:spcAft>
                <a:spcPct val="0"/>
              </a:spcAft>
              <a:buClrTx/>
              <a:buSzTx/>
            </a:pPr>
            <a:r>
              <a:rPr lang="es-CL" altLang="es-CL" sz="11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LENGUAJE Y COMUNICACIÓN SEXTO BÁSICO</a:t>
            </a:r>
            <a:endParaRPr lang="es-CL" altLang="es-CL" sz="1100" dirty="0">
              <a:solidFill>
                <a:schemeClr val="tx1"/>
              </a:solidFill>
            </a:endParaRPr>
          </a:p>
          <a:p>
            <a:pPr marL="0" lvl="0" algn="r" eaLnBrk="0" fontAlgn="base" hangingPunct="0">
              <a:lnSpc>
                <a:spcPct val="100000"/>
              </a:lnSpc>
              <a:spcBef>
                <a:spcPct val="0"/>
              </a:spcBef>
              <a:spcAft>
                <a:spcPct val="0"/>
              </a:spcAft>
              <a:buClrTx/>
              <a:buSzTx/>
            </a:pPr>
            <a:r>
              <a:rPr lang="es-CL" altLang="es-CL" sz="11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DEPARTAMENTO DE MENTORÍA 2020</a:t>
            </a:r>
            <a:endParaRPr lang="es-CL" altLang="es-CL" sz="1100" dirty="0">
              <a:solidFill>
                <a:schemeClr val="tx1"/>
              </a:solidFill>
            </a:endParaRPr>
          </a:p>
          <a:p>
            <a:pPr marL="0" lvl="0" algn="r" eaLnBrk="0" fontAlgn="base" hangingPunct="0">
              <a:lnSpc>
                <a:spcPct val="100000"/>
              </a:lnSpc>
              <a:spcBef>
                <a:spcPct val="0"/>
              </a:spcBef>
              <a:spcAft>
                <a:spcPct val="0"/>
              </a:spcAft>
              <a:buClrTx/>
              <a:buSzTx/>
            </a:pPr>
            <a:r>
              <a:rPr lang="es-CL" altLang="es-CL" sz="11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Mentora Katterina Rivera G.</a:t>
            </a:r>
            <a:endParaRPr lang="es-CL" altLang="es-CL" sz="1100" dirty="0">
              <a:solidFill>
                <a:schemeClr val="tx1"/>
              </a:solidFill>
            </a:endParaRPr>
          </a:p>
          <a:p>
            <a:endParaRPr lang="es-CL" dirty="0"/>
          </a:p>
        </p:txBody>
      </p:sp>
      <p:pic>
        <p:nvPicPr>
          <p:cNvPr id="4" name="Imagen 3" descr="INSIGNIA_LP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01278"/>
            <a:ext cx="681658" cy="89960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394" y="3500242"/>
            <a:ext cx="4867632" cy="3131571"/>
          </a:xfrm>
          <a:prstGeom prst="rect">
            <a:avLst/>
          </a:prstGeom>
        </p:spPr>
      </p:pic>
    </p:spTree>
    <p:extLst>
      <p:ext uri="{BB962C8B-B14F-4D97-AF65-F5344CB8AC3E}">
        <p14:creationId xmlns:p14="http://schemas.microsoft.com/office/powerpoint/2010/main" val="177756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20187"/>
            <a:ext cx="8100392" cy="2383473"/>
          </a:xfrm>
          <a:prstGeom prst="rect">
            <a:avLst/>
          </a:prstGeom>
        </p:spPr>
        <p:txBody>
          <a:bodyPr wrap="square">
            <a:spAutoFit/>
          </a:bodyPr>
          <a:lstStyle/>
          <a:p>
            <a:pPr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313384" y="188640"/>
            <a:ext cx="7560840" cy="6408712"/>
          </a:xfrm>
          <a:prstGeom prst="rect">
            <a:avLst/>
          </a:prstGeom>
          <a:noFill/>
          <a:ln>
            <a:noFill/>
          </a:ln>
        </p:spPr>
      </p:pic>
    </p:spTree>
    <p:extLst>
      <p:ext uri="{BB962C8B-B14F-4D97-AF65-F5344CB8AC3E}">
        <p14:creationId xmlns:p14="http://schemas.microsoft.com/office/powerpoint/2010/main" val="181721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0"/>
            <a:ext cx="7992888" cy="2853089"/>
          </a:xfrm>
          <a:prstGeom prst="rect">
            <a:avLst/>
          </a:prstGeom>
        </p:spPr>
        <p:txBody>
          <a:bodyPr wrap="square">
            <a:spAutoFit/>
          </a:bodyPr>
          <a:lstStyle/>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¿Por qué </a:t>
            </a:r>
            <a:r>
              <a:rPr lang="es-CL" dirty="0" err="1">
                <a:ea typeface="Times New Roman" panose="02020603050405020304" pitchFamily="18" charset="0"/>
                <a:cs typeface="Times New Roman" panose="02020603050405020304" pitchFamily="18" charset="0"/>
              </a:rPr>
              <a:t>Jerusha</a:t>
            </a:r>
            <a:r>
              <a:rPr lang="es-CL" dirty="0">
                <a:ea typeface="Times New Roman" panose="02020603050405020304" pitchFamily="18" charset="0"/>
                <a:cs typeface="Times New Roman" panose="02020603050405020304" pitchFamily="18" charset="0"/>
              </a:rPr>
              <a:t> no acepta comprar todo lo que le dé la gana, a pesar de que a Papaíto no le importa que ella lo haga?</a:t>
            </a:r>
            <a:endParaRPr lang="es-CL" sz="2400"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endParaRPr lang="es-CL" sz="2400"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¿Por qué </a:t>
            </a:r>
            <a:r>
              <a:rPr lang="es-CL" dirty="0" err="1">
                <a:ea typeface="Times New Roman" panose="02020603050405020304" pitchFamily="18" charset="0"/>
                <a:cs typeface="Times New Roman" panose="02020603050405020304" pitchFamily="18" charset="0"/>
              </a:rPr>
              <a:t>Jerusha</a:t>
            </a:r>
            <a:r>
              <a:rPr lang="es-CL" dirty="0">
                <a:ea typeface="Times New Roman" panose="02020603050405020304" pitchFamily="18" charset="0"/>
                <a:cs typeface="Times New Roman" panose="02020603050405020304" pitchFamily="18" charset="0"/>
              </a:rPr>
              <a:t> se ha propuesto devolver a Papaíto el dinero que ha invertido en su educación? ¿Qué habrías hecho tú en su lugar?</a:t>
            </a:r>
            <a:endParaRPr lang="es-CL" sz="2400"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endParaRPr lang="es-CL" sz="2400"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En una carta, se demuestra que Papaíto no está de acuerdo con que </a:t>
            </a:r>
            <a:r>
              <a:rPr lang="es-CL" dirty="0" err="1">
                <a:ea typeface="Times New Roman" panose="02020603050405020304" pitchFamily="18" charset="0"/>
                <a:cs typeface="Times New Roman" panose="02020603050405020304" pitchFamily="18" charset="0"/>
              </a:rPr>
              <a:t>Jerusha</a:t>
            </a:r>
            <a:r>
              <a:rPr lang="es-CL" dirty="0">
                <a:ea typeface="Times New Roman" panose="02020603050405020304" pitchFamily="18" charset="0"/>
                <a:cs typeface="Times New Roman" panose="02020603050405020304" pitchFamily="18" charset="0"/>
              </a:rPr>
              <a:t> acepte la invitación de ir a la granja de los Mc Bride. ¿Por qué? </a:t>
            </a:r>
            <a:endParaRPr lang="es-CL" sz="2400" dirty="0">
              <a:effectLst/>
              <a:ea typeface="Times New Roman" panose="02020603050405020304" pitchFamily="18"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96952"/>
            <a:ext cx="7560840" cy="3703340"/>
          </a:xfrm>
          <a:prstGeom prst="rect">
            <a:avLst/>
          </a:prstGeom>
          <a:noFill/>
          <a:ln>
            <a:noFill/>
          </a:ln>
        </p:spPr>
      </p:pic>
    </p:spTree>
    <p:extLst>
      <p:ext uri="{BB962C8B-B14F-4D97-AF65-F5344CB8AC3E}">
        <p14:creationId xmlns:p14="http://schemas.microsoft.com/office/powerpoint/2010/main" val="44130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23045"/>
            <a:ext cx="7920880" cy="1754326"/>
          </a:xfrm>
          <a:prstGeom prst="rect">
            <a:avLst/>
          </a:prstGeom>
        </p:spPr>
        <p:txBody>
          <a:bodyPr wrap="square">
            <a:spAutoFit/>
          </a:bodyPr>
          <a:lstStyle/>
          <a:p>
            <a:pPr marL="285750" lvl="0" indent="-285750">
              <a:buFont typeface="Wingdings" panose="05000000000000000000" pitchFamily="2" charset="2"/>
              <a:buChar char="q"/>
            </a:pPr>
            <a:r>
              <a:rPr lang="es-CL" dirty="0"/>
              <a:t>¿Cómo reacciona </a:t>
            </a:r>
            <a:r>
              <a:rPr lang="es-CL" dirty="0" err="1"/>
              <a:t>Jerusha</a:t>
            </a:r>
            <a:r>
              <a:rPr lang="es-CL" dirty="0"/>
              <a:t> frente al parecer de Papaíto? ¿Por qué?</a:t>
            </a:r>
          </a:p>
          <a:p>
            <a:pPr marL="285750" lvl="0" indent="-285750">
              <a:buFont typeface="Wingdings" panose="05000000000000000000" pitchFamily="2" charset="2"/>
              <a:buChar char="q"/>
            </a:pPr>
            <a:endParaRPr lang="es-CL" dirty="0"/>
          </a:p>
          <a:p>
            <a:pPr marL="285750" lvl="0" indent="-285750">
              <a:buFont typeface="Wingdings" panose="05000000000000000000" pitchFamily="2" charset="2"/>
              <a:buChar char="q"/>
            </a:pPr>
            <a:r>
              <a:rPr lang="es-CL" dirty="0"/>
              <a:t>¿Cómo se va transformando </a:t>
            </a:r>
            <a:r>
              <a:rPr lang="es-CL" dirty="0" err="1"/>
              <a:t>Jerusha</a:t>
            </a:r>
            <a:r>
              <a:rPr lang="es-CL" dirty="0"/>
              <a:t> a lo largo de la historia? Justifica su respuesta con citas o episodios del texto.</a:t>
            </a:r>
          </a:p>
          <a:p>
            <a:pPr marL="285750" lvl="0" indent="-285750">
              <a:buFont typeface="Wingdings" panose="05000000000000000000" pitchFamily="2" charset="2"/>
              <a:buChar char="q"/>
            </a:pPr>
            <a:endParaRPr lang="es-CL" dirty="0"/>
          </a:p>
          <a:p>
            <a:pPr marL="285750" lvl="0" indent="-285750">
              <a:buFont typeface="Wingdings" panose="05000000000000000000" pitchFamily="2" charset="2"/>
              <a:buChar char="q"/>
            </a:pPr>
            <a:r>
              <a:rPr lang="es-CL" dirty="0" err="1"/>
              <a:t>Jerusha</a:t>
            </a:r>
            <a:r>
              <a:rPr lang="es-CL" dirty="0"/>
              <a:t> se esfuerza mucho en sus estudios. ¿Qué la motiva a ello?</a:t>
            </a: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7560840" cy="4639444"/>
          </a:xfrm>
          <a:prstGeom prst="rect">
            <a:avLst/>
          </a:prstGeom>
          <a:noFill/>
          <a:ln>
            <a:noFill/>
          </a:ln>
        </p:spPr>
      </p:pic>
    </p:spTree>
    <p:extLst>
      <p:ext uri="{BB962C8B-B14F-4D97-AF65-F5344CB8AC3E}">
        <p14:creationId xmlns:p14="http://schemas.microsoft.com/office/powerpoint/2010/main" val="81092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43608" y="0"/>
            <a:ext cx="8100392" cy="6250942"/>
          </a:xfrm>
          <a:prstGeom prst="rect">
            <a:avLst/>
          </a:prstGeom>
        </p:spPr>
        <p:txBody>
          <a:bodyPr wrap="square">
            <a:spAutoFit/>
          </a:bodyPr>
          <a:lstStyle/>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¿Cómo era el ambiente en el Hogar John </a:t>
            </a:r>
            <a:r>
              <a:rPr lang="es-CL" dirty="0" err="1">
                <a:ea typeface="Times New Roman" panose="02020603050405020304" pitchFamily="18" charset="0"/>
                <a:cs typeface="Times New Roman" panose="02020603050405020304" pitchFamily="18" charset="0"/>
              </a:rPr>
              <a:t>Grier</a:t>
            </a:r>
            <a:r>
              <a:rPr lang="es-CL" dirty="0">
                <a:ea typeface="Times New Roman" panose="02020603050405020304" pitchFamily="18" charset="0"/>
                <a:cs typeface="Times New Roman" panose="02020603050405020304" pitchFamily="18" charset="0"/>
              </a:rPr>
              <a:t>?</a:t>
            </a:r>
          </a:p>
          <a:p>
            <a:pPr lvl="0" algn="just">
              <a:lnSpc>
                <a:spcPct val="115000"/>
              </a:lnSpc>
              <a:spcAft>
                <a:spcPts val="0"/>
              </a:spcAft>
            </a:pPr>
            <a:endParaRPr lang="es-CL"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¿De qué modo este origen hace que </a:t>
            </a:r>
            <a:r>
              <a:rPr lang="es-CL" dirty="0" err="1">
                <a:ea typeface="Times New Roman" panose="02020603050405020304" pitchFamily="18" charset="0"/>
                <a:cs typeface="Times New Roman" panose="02020603050405020304" pitchFamily="18" charset="0"/>
              </a:rPr>
              <a:t>Jerusha</a:t>
            </a:r>
            <a:r>
              <a:rPr lang="es-CL" dirty="0">
                <a:ea typeface="Times New Roman" panose="02020603050405020304" pitchFamily="18" charset="0"/>
                <a:cs typeface="Times New Roman" panose="02020603050405020304" pitchFamily="18" charset="0"/>
              </a:rPr>
              <a:t> se sienta como una “extranjera” cuando entra a la universidad?</a:t>
            </a:r>
          </a:p>
          <a:p>
            <a:pPr lvl="0" algn="just">
              <a:lnSpc>
                <a:spcPct val="115000"/>
              </a:lnSpc>
              <a:spcAft>
                <a:spcPts val="0"/>
              </a:spcAft>
            </a:pPr>
            <a:endParaRPr lang="es-CL"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Cuando </a:t>
            </a:r>
            <a:r>
              <a:rPr lang="es-CL" dirty="0" err="1">
                <a:ea typeface="Times New Roman" panose="02020603050405020304" pitchFamily="18" charset="0"/>
                <a:cs typeface="Times New Roman" panose="02020603050405020304" pitchFamily="18" charset="0"/>
              </a:rPr>
              <a:t>Jerusha</a:t>
            </a:r>
            <a:r>
              <a:rPr lang="es-CL" dirty="0">
                <a:ea typeface="Times New Roman" panose="02020603050405020304" pitchFamily="18" charset="0"/>
                <a:cs typeface="Times New Roman" panose="02020603050405020304" pitchFamily="18" charset="0"/>
              </a:rPr>
              <a:t> entra a la universidad, su origen le da mucha inseguridad. ¿Qué cosas empieza a valorar de él, poco a poco?</a:t>
            </a:r>
          </a:p>
          <a:p>
            <a:pPr lvl="0" algn="just">
              <a:lnSpc>
                <a:spcPct val="115000"/>
              </a:lnSpc>
              <a:spcAft>
                <a:spcPts val="0"/>
              </a:spcAft>
            </a:pPr>
            <a:endParaRPr lang="es-CL"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¿Qué critica </a:t>
            </a:r>
            <a:r>
              <a:rPr lang="es-CL" dirty="0" err="1">
                <a:ea typeface="Times New Roman" panose="02020603050405020304" pitchFamily="18" charset="0"/>
                <a:cs typeface="Times New Roman" panose="02020603050405020304" pitchFamily="18" charset="0"/>
              </a:rPr>
              <a:t>Jerusha</a:t>
            </a:r>
            <a:r>
              <a:rPr lang="es-CL" dirty="0">
                <a:ea typeface="Times New Roman" panose="02020603050405020304" pitchFamily="18" charset="0"/>
                <a:cs typeface="Times New Roman" panose="02020603050405020304" pitchFamily="18" charset="0"/>
              </a:rPr>
              <a:t> del modo de ser de algunas personas con mucho dinero?</a:t>
            </a:r>
          </a:p>
          <a:p>
            <a:pPr lvl="0" algn="just">
              <a:lnSpc>
                <a:spcPct val="115000"/>
              </a:lnSpc>
              <a:spcAft>
                <a:spcPts val="0"/>
              </a:spcAft>
            </a:pPr>
            <a:endParaRPr lang="es-CL"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r>
              <a:rPr lang="es-CL" dirty="0">
                <a:ea typeface="Times New Roman" panose="02020603050405020304" pitchFamily="18" charset="0"/>
                <a:cs typeface="Times New Roman" panose="02020603050405020304" pitchFamily="18" charset="0"/>
              </a:rPr>
              <a:t>¿Por qué ella valora tanto la austeridad que aprendió en el hogar?</a:t>
            </a:r>
          </a:p>
          <a:p>
            <a:pPr lvl="0" algn="just">
              <a:lnSpc>
                <a:spcPct val="115000"/>
              </a:lnSpc>
              <a:spcAft>
                <a:spcPts val="0"/>
              </a:spcAft>
            </a:pPr>
            <a:endParaRPr lang="es-CL" dirty="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q"/>
            </a:pPr>
            <a:r>
              <a:rPr lang="es-CL" dirty="0"/>
              <a:t>¿Cómo es el ambiente de la Granja Los Sauces?</a:t>
            </a:r>
          </a:p>
          <a:p>
            <a:pPr lvl="0" algn="just">
              <a:lnSpc>
                <a:spcPct val="115000"/>
              </a:lnSpc>
              <a:spcAft>
                <a:spcPts val="0"/>
              </a:spcAft>
            </a:pPr>
            <a:endParaRPr lang="es-CL" dirty="0"/>
          </a:p>
          <a:p>
            <a:pPr marL="285750" lvl="0" indent="-285750" algn="just">
              <a:lnSpc>
                <a:spcPct val="115000"/>
              </a:lnSpc>
              <a:spcAft>
                <a:spcPts val="0"/>
              </a:spcAft>
              <a:buFont typeface="Wingdings" panose="05000000000000000000" pitchFamily="2" charset="2"/>
              <a:buChar char="q"/>
            </a:pPr>
            <a:r>
              <a:rPr lang="es-CL" dirty="0"/>
              <a:t>¿Cómo es la vida de </a:t>
            </a:r>
            <a:r>
              <a:rPr lang="es-CL" dirty="0" err="1"/>
              <a:t>Jerusha</a:t>
            </a:r>
            <a:r>
              <a:rPr lang="es-CL" dirty="0"/>
              <a:t> en ella?</a:t>
            </a:r>
          </a:p>
          <a:p>
            <a:pPr lvl="0" algn="just">
              <a:lnSpc>
                <a:spcPct val="115000"/>
              </a:lnSpc>
              <a:spcAft>
                <a:spcPts val="0"/>
              </a:spcAft>
            </a:pPr>
            <a:endParaRPr lang="es-CL" dirty="0"/>
          </a:p>
          <a:p>
            <a:pPr marL="285750" lvl="0" indent="-285750" algn="just">
              <a:lnSpc>
                <a:spcPct val="115000"/>
              </a:lnSpc>
              <a:spcAft>
                <a:spcPts val="0"/>
              </a:spcAft>
              <a:buFont typeface="Wingdings" panose="05000000000000000000" pitchFamily="2" charset="2"/>
              <a:buChar char="q"/>
            </a:pPr>
            <a:r>
              <a:rPr lang="es-CL" dirty="0"/>
              <a:t>¿Qué hechos importantes transcurren en la granja?</a:t>
            </a:r>
          </a:p>
          <a:p>
            <a:pPr marL="342900" lvl="0" indent="-342900" algn="just">
              <a:lnSpc>
                <a:spcPct val="115000"/>
              </a:lnSpc>
              <a:spcAft>
                <a:spcPts val="1000"/>
              </a:spcAft>
              <a:buFont typeface="Wingdings" panose="05000000000000000000" pitchFamily="2" charset="2"/>
              <a:buChar char="q"/>
            </a:pPr>
            <a:endParaRPr lang="es-CL" sz="2400" dirty="0">
              <a:effectLst/>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6948264" y="4008123"/>
            <a:ext cx="1525214" cy="2277814"/>
          </a:xfrm>
          <a:prstGeom prst="rect">
            <a:avLst/>
          </a:prstGeom>
        </p:spPr>
      </p:pic>
    </p:spTree>
    <p:extLst>
      <p:ext uri="{BB962C8B-B14F-4D97-AF65-F5344CB8AC3E}">
        <p14:creationId xmlns:p14="http://schemas.microsoft.com/office/powerpoint/2010/main" val="270449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0"/>
            <a:ext cx="8100392" cy="2782428"/>
          </a:xfrm>
          <a:prstGeom prst="rect">
            <a:avLst/>
          </a:prstGeom>
        </p:spPr>
        <p:txBody>
          <a:bodyPr wrap="square">
            <a:spAutoFit/>
          </a:bodyPr>
          <a:lstStyle/>
          <a:p>
            <a:pPr algn="just">
              <a:lnSpc>
                <a:spcPct val="107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7776864" cy="6624736"/>
          </a:xfrm>
          <a:prstGeom prst="rect">
            <a:avLst/>
          </a:prstGeom>
          <a:noFill/>
          <a:ln>
            <a:noFill/>
          </a:ln>
        </p:spPr>
      </p:pic>
    </p:spTree>
    <p:extLst>
      <p:ext uri="{BB962C8B-B14F-4D97-AF65-F5344CB8AC3E}">
        <p14:creationId xmlns:p14="http://schemas.microsoft.com/office/powerpoint/2010/main" val="64621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0"/>
            <a:ext cx="8100392" cy="2610202"/>
          </a:xfrm>
          <a:prstGeom prst="rect">
            <a:avLst/>
          </a:prstGeom>
        </p:spPr>
        <p:txBody>
          <a:bodyPr wrap="square">
            <a:spAutoFit/>
          </a:bodyPr>
          <a:lstStyle/>
          <a:p>
            <a:pPr algn="just">
              <a:lnSpc>
                <a:spcPct val="107000"/>
              </a:lnSpc>
              <a:spcAft>
                <a:spcPts val="800"/>
              </a:spcAft>
            </a:pPr>
            <a:r>
              <a:rPr lang="es-ES" dirty="0"/>
              <a:t>3.2 </a:t>
            </a:r>
            <a:r>
              <a:rPr lang="es-ES" b="1" dirty="0"/>
              <a:t>Produzco.</a:t>
            </a:r>
          </a:p>
          <a:p>
            <a:pPr marL="285750" indent="-285750" algn="just">
              <a:lnSpc>
                <a:spcPct val="107000"/>
              </a:lnSpc>
              <a:spcAft>
                <a:spcPts val="800"/>
              </a:spcAft>
              <a:buFont typeface="Wingdings" panose="05000000000000000000" pitchFamily="2" charset="2"/>
              <a:buChar char="q"/>
            </a:pPr>
            <a:r>
              <a:rPr lang="es-CL" dirty="0"/>
              <a:t>Describe el ambiente por escrito, utilizando tus propias palabras y ampliando la descripción con detalles inferidos a partir de lo que se narra en el relato.</a:t>
            </a:r>
          </a:p>
          <a:p>
            <a:pPr algn="just">
              <a:lnSpc>
                <a:spcPct val="107000"/>
              </a:lnSpc>
              <a:spcAft>
                <a:spcPts val="800"/>
              </a:spcAft>
            </a:pPr>
            <a:endParaRPr lang="es-CL" dirty="0"/>
          </a:p>
          <a:p>
            <a:pPr algn="just">
              <a:lnSpc>
                <a:spcPct val="107000"/>
              </a:lnSpc>
              <a:spcAft>
                <a:spcPts val="800"/>
              </a:spcAft>
            </a:pPr>
            <a:endParaRPr lang="es-CL" sz="2000" dirty="0">
              <a:latin typeface="Calibri" panose="020F0502020204030204" pitchFamily="34" charset="0"/>
              <a:cs typeface="Calibri" panose="020F0502020204030204" pitchFamily="34" charset="0"/>
            </a:endParaRPr>
          </a:p>
          <a:p>
            <a:pPr>
              <a:lnSpc>
                <a:spcPct val="107000"/>
              </a:lnSpc>
              <a:spcAft>
                <a:spcPts val="8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313384" y="1412776"/>
            <a:ext cx="7560840" cy="5112568"/>
          </a:xfrm>
          <a:prstGeom prst="rect">
            <a:avLst/>
          </a:prstGeom>
          <a:noFill/>
          <a:ln>
            <a:noFill/>
          </a:ln>
        </p:spPr>
      </p:pic>
    </p:spTree>
    <p:extLst>
      <p:ext uri="{BB962C8B-B14F-4D97-AF65-F5344CB8AC3E}">
        <p14:creationId xmlns:p14="http://schemas.microsoft.com/office/powerpoint/2010/main" val="102450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7624" y="116632"/>
            <a:ext cx="7776864" cy="6636817"/>
          </a:xfrm>
          <a:prstGeom prst="rect">
            <a:avLst/>
          </a:prstGeom>
        </p:spPr>
        <p:txBody>
          <a:bodyPr wrap="square">
            <a:spAutoFit/>
          </a:bodyPr>
          <a:lstStyle/>
          <a:p>
            <a:pPr>
              <a:lnSpc>
                <a:spcPct val="107000"/>
              </a:lnSpc>
              <a:spcAft>
                <a:spcPts val="800"/>
              </a:spcAft>
            </a:pPr>
            <a:r>
              <a:rPr lang="es-CL" dirty="0">
                <a:ea typeface="Calibri" panose="020F0502020204030204" pitchFamily="34" charset="0"/>
                <a:cs typeface="Times New Roman" panose="02020603050405020304" pitchFamily="18" charset="0"/>
              </a:rPr>
              <a:t>3.3 </a:t>
            </a:r>
            <a:r>
              <a:rPr lang="es-CL" b="1" dirty="0">
                <a:ea typeface="Calibri" panose="020F0502020204030204" pitchFamily="34" charset="0"/>
                <a:cs typeface="Times New Roman" panose="02020603050405020304" pitchFamily="18" charset="0"/>
              </a:rPr>
              <a:t>Participo</a:t>
            </a:r>
            <a:r>
              <a:rPr lang="es-CL" b="1"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algn="just">
              <a:lnSpc>
                <a:spcPct val="107000"/>
              </a:lnSpc>
              <a:spcAft>
                <a:spcPts val="800"/>
              </a:spcAft>
            </a:pPr>
            <a:endParaRPr lang="es-MX" sz="1600" i="1" dirty="0"/>
          </a:p>
          <a:p>
            <a:pPr marL="285750" indent="-285750" algn="just">
              <a:lnSpc>
                <a:spcPct val="107000"/>
              </a:lnSpc>
              <a:spcAft>
                <a:spcPts val="800"/>
              </a:spcAft>
              <a:buFont typeface="Wingdings" panose="05000000000000000000" pitchFamily="2" charset="2"/>
              <a:buChar char="q"/>
            </a:pPr>
            <a:r>
              <a:rPr lang="es-MX" dirty="0"/>
              <a:t>¿Qué valores están en juego en la situación presentada en la historia?</a:t>
            </a:r>
          </a:p>
          <a:p>
            <a:pPr marL="285750" indent="-285750" algn="just">
              <a:lnSpc>
                <a:spcPct val="107000"/>
              </a:lnSpc>
              <a:spcAft>
                <a:spcPts val="800"/>
              </a:spcAft>
              <a:buFont typeface="Wingdings" panose="05000000000000000000" pitchFamily="2" charset="2"/>
              <a:buChar char="q"/>
            </a:pPr>
            <a:r>
              <a:rPr lang="es-MX" dirty="0"/>
              <a:t>¿Cómo resolvieron los personajes la situación?, ¿respetaron o pasaron a llevar sus principios?</a:t>
            </a:r>
          </a:p>
          <a:p>
            <a:pPr marL="285750" indent="-285750" algn="just">
              <a:lnSpc>
                <a:spcPct val="107000"/>
              </a:lnSpc>
              <a:spcAft>
                <a:spcPts val="800"/>
              </a:spcAft>
              <a:buFont typeface="Wingdings" panose="05000000000000000000" pitchFamily="2" charset="2"/>
              <a:buChar char="q"/>
            </a:pPr>
            <a:r>
              <a:rPr lang="es-MX" dirty="0"/>
              <a:t>¿Qué diálogos o descripciones nos dicen lo que sentía el personaje frente a esa situación?</a:t>
            </a:r>
          </a:p>
          <a:p>
            <a:pPr marL="285750" indent="-285750" algn="just">
              <a:lnSpc>
                <a:spcPct val="107000"/>
              </a:lnSpc>
              <a:spcAft>
                <a:spcPts val="800"/>
              </a:spcAft>
              <a:buFont typeface="Wingdings" panose="05000000000000000000" pitchFamily="2" charset="2"/>
              <a:buChar char="q"/>
            </a:pPr>
            <a:r>
              <a:rPr lang="es-MX" dirty="0"/>
              <a:t>¿Qué habría hecho yo en el lugar del personaje?</a:t>
            </a:r>
            <a:endParaRPr lang="es-ES"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47016"/>
            <a:ext cx="4716016" cy="3363946"/>
          </a:xfrm>
          <a:prstGeom prst="rect">
            <a:avLst/>
          </a:prstGeom>
          <a:noFill/>
          <a:ln>
            <a:noFill/>
          </a:ln>
        </p:spPr>
      </p:pic>
      <p:sp>
        <p:nvSpPr>
          <p:cNvPr id="5" name="Rectángulo 4"/>
          <p:cNvSpPr/>
          <p:nvPr/>
        </p:nvSpPr>
        <p:spPr>
          <a:xfrm>
            <a:off x="3491880" y="280850"/>
            <a:ext cx="4572000" cy="3055965"/>
          </a:xfrm>
          <a:prstGeom prst="rect">
            <a:avLst/>
          </a:prstGeom>
        </p:spPr>
        <p:txBody>
          <a:bodyPr>
            <a:spAutoFit/>
          </a:bodyPr>
          <a:lstStyle/>
          <a:p>
            <a:pPr algn="just">
              <a:lnSpc>
                <a:spcPct val="107000"/>
              </a:lnSpc>
              <a:spcAft>
                <a:spcPts val="800"/>
              </a:spcAft>
            </a:pPr>
            <a:r>
              <a:rPr lang="es-MX" i="1" dirty="0" err="1"/>
              <a:t>Jerusha</a:t>
            </a:r>
            <a:r>
              <a:rPr lang="es-MX" i="1" dirty="0"/>
              <a:t> </a:t>
            </a:r>
            <a:r>
              <a:rPr lang="es-MX" i="1" dirty="0" err="1"/>
              <a:t>Abbot</a:t>
            </a:r>
            <a:r>
              <a:rPr lang="es-MX" i="1" dirty="0"/>
              <a:t> era una joven de 17 años que vivió toda su vida en el Hogar John </a:t>
            </a:r>
            <a:r>
              <a:rPr lang="es-MX" i="1" dirty="0" err="1"/>
              <a:t>Grier</a:t>
            </a:r>
            <a:r>
              <a:rPr lang="es-MX" i="1" dirty="0"/>
              <a:t>. Era la mayor de todos los huérfanos, trabajaba muy duro ocupándose de los niños más pequeños. Un día, la directora del Hogar pidió hablar con </a:t>
            </a:r>
            <a:r>
              <a:rPr lang="es-MX" i="1" dirty="0" err="1"/>
              <a:t>Jerusha</a:t>
            </a:r>
            <a:r>
              <a:rPr lang="es-MX" i="1" dirty="0"/>
              <a:t>, uno de los Síndicos, había decidido enviarla a la Universidad. Él costearía los estudios y brindaría a la joven una importante mensualidad. </a:t>
            </a:r>
          </a:p>
        </p:txBody>
      </p:sp>
    </p:spTree>
    <p:extLst>
      <p:ext uri="{BB962C8B-B14F-4D97-AF65-F5344CB8AC3E}">
        <p14:creationId xmlns:p14="http://schemas.microsoft.com/office/powerpoint/2010/main" val="1992552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0648"/>
            <a:ext cx="7560840" cy="6408712"/>
          </a:xfrm>
          <a:prstGeom prst="rect">
            <a:avLst/>
          </a:prstGeom>
          <a:noFill/>
          <a:ln>
            <a:noFill/>
          </a:ln>
        </p:spPr>
      </p:pic>
    </p:spTree>
    <p:extLst>
      <p:ext uri="{BB962C8B-B14F-4D97-AF65-F5344CB8AC3E}">
        <p14:creationId xmlns:p14="http://schemas.microsoft.com/office/powerpoint/2010/main" val="408883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23045"/>
            <a:ext cx="7920880" cy="2607509"/>
          </a:xfrm>
          <a:prstGeom prst="rect">
            <a:avLst/>
          </a:prstGeom>
        </p:spPr>
        <p:txBody>
          <a:bodyPr wrap="square">
            <a:spAutoFit/>
          </a:bodyPr>
          <a:lstStyle/>
          <a:p>
            <a:pPr marL="342900" marR="106680" lvl="0" indent="-342900" algn="just">
              <a:lnSpc>
                <a:spcPct val="104000"/>
              </a:lnSpc>
              <a:spcAft>
                <a:spcPts val="0"/>
              </a:spcAft>
              <a:buFont typeface="Wingdings" panose="05000000000000000000" pitchFamily="2" charset="2"/>
              <a:buChar char=""/>
            </a:pPr>
            <a:r>
              <a:rPr lang="es-CL" b="1" dirty="0">
                <a:ea typeface="Arial" panose="020B0604020202020204" pitchFamily="34" charset="0"/>
                <a:cs typeface="Calibri" panose="020F0502020204030204" pitchFamily="34" charset="0"/>
              </a:rPr>
              <a:t>Actividad transversal a la asignatura de Ciencias Naturales. Folleto informativo.</a:t>
            </a:r>
            <a:endParaRPr lang="es-MX" b="1" dirty="0">
              <a:cs typeface="Calibri" panose="020F0502020204030204" pitchFamily="34" charset="0"/>
            </a:endParaRPr>
          </a:p>
          <a:p>
            <a:pPr algn="just"/>
            <a:r>
              <a:rPr lang="es-CL" dirty="0"/>
              <a:t>.</a:t>
            </a:r>
          </a:p>
          <a:p>
            <a:pPr algn="just"/>
            <a:r>
              <a:rPr lang="es-CL" dirty="0">
                <a:ea typeface="Calibri" panose="020F0502020204030204" pitchFamily="34" charset="0"/>
                <a:cs typeface="Times New Roman" panose="02020603050405020304" pitchFamily="18" charset="0"/>
              </a:rPr>
              <a:t>Busca </a:t>
            </a:r>
            <a:r>
              <a:rPr lang="es-MX" dirty="0">
                <a:ea typeface="Calibri" panose="020F0502020204030204" pitchFamily="34" charset="0"/>
                <a:cs typeface="Times New Roman" panose="02020603050405020304" pitchFamily="18" charset="0"/>
              </a:rPr>
              <a:t>información en artículos informativos, textos de Ciencias Naturales, revistas, Internet, enciclopedias, etc. y e</a:t>
            </a:r>
            <a:r>
              <a:rPr lang="es-CL" dirty="0"/>
              <a:t>labora un </a:t>
            </a:r>
            <a:r>
              <a:rPr lang="es-CL" b="1" dirty="0"/>
              <a:t>folleto</a:t>
            </a:r>
            <a:r>
              <a:rPr lang="es-CL" dirty="0"/>
              <a:t> que incluya información sobre el insecto </a:t>
            </a:r>
            <a:r>
              <a:rPr lang="es-CL" b="1" dirty="0"/>
              <a:t>papaíto piernas largas </a:t>
            </a:r>
            <a:r>
              <a:rPr lang="es-CL" dirty="0"/>
              <a:t>(insecto al cual asemeja </a:t>
            </a:r>
            <a:r>
              <a:rPr lang="es-CL" dirty="0" err="1"/>
              <a:t>Jerusha</a:t>
            </a:r>
            <a:r>
              <a:rPr lang="es-CL" dirty="0"/>
              <a:t> a su benefactor).</a:t>
            </a:r>
          </a:p>
          <a:p>
            <a:pPr algn="just"/>
            <a:r>
              <a:rPr lang="es-CL" dirty="0"/>
              <a:t>Ejemplo:</a:t>
            </a:r>
          </a:p>
          <a:p>
            <a:pPr algn="just"/>
            <a:endParaRPr lang="es-CL"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617460"/>
            <a:ext cx="6107103" cy="3435246"/>
          </a:xfrm>
          <a:prstGeom prst="rect">
            <a:avLst/>
          </a:prstGeom>
        </p:spPr>
      </p:pic>
    </p:spTree>
    <p:extLst>
      <p:ext uri="{BB962C8B-B14F-4D97-AF65-F5344CB8AC3E}">
        <p14:creationId xmlns:p14="http://schemas.microsoft.com/office/powerpoint/2010/main" val="288556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9260"/>
            <a:ext cx="7920880" cy="2595647"/>
          </a:xfrm>
          <a:prstGeom prst="rect">
            <a:avLst/>
          </a:prstGeom>
        </p:spPr>
        <p:txBody>
          <a:bodyPr wrap="square">
            <a:spAutoFit/>
          </a:bodyPr>
          <a:lstStyle/>
          <a:p>
            <a:pPr marL="342900" marR="106680" lvl="0" indent="-342900" algn="just">
              <a:lnSpc>
                <a:spcPct val="104000"/>
              </a:lnSpc>
              <a:spcAft>
                <a:spcPts val="0"/>
              </a:spcAft>
              <a:buFont typeface="Wingdings" panose="05000000000000000000" pitchFamily="2" charset="2"/>
              <a:buChar char=""/>
            </a:pPr>
            <a:r>
              <a:rPr lang="es-CL" sz="2000" b="1" dirty="0">
                <a:latin typeface="Calibri" panose="020F0502020204030204" pitchFamily="34" charset="0"/>
                <a:ea typeface="Arial" panose="020B0604020202020204" pitchFamily="34" charset="0"/>
                <a:cs typeface="Calibri" panose="020F0502020204030204" pitchFamily="34" charset="0"/>
              </a:rPr>
              <a:t>Actividad transversal a la asignatura de Educación Tecnológica. Mi comunidad.</a:t>
            </a:r>
            <a:endParaRPr lang="es-CL" dirty="0">
              <a:latin typeface="Calibri" panose="020F0502020204030204" pitchFamily="34" charset="0"/>
              <a:ea typeface="Arial" panose="020B0604020202020204" pitchFamily="34" charset="0"/>
              <a:cs typeface="Calibri" panose="020F0502020204030204" pitchFamily="34" charset="0"/>
            </a:endParaRPr>
          </a:p>
          <a:p>
            <a:pPr marL="285750" marR="106680" indent="-285750" algn="just">
              <a:lnSpc>
                <a:spcPct val="104000"/>
              </a:lnSpc>
              <a:spcAft>
                <a:spcPts val="800"/>
              </a:spcAft>
              <a:buFont typeface="Wingdings" panose="05000000000000000000" pitchFamily="2" charset="2"/>
              <a:buChar char="q"/>
            </a:pPr>
            <a:r>
              <a:rPr lang="es-CL" dirty="0">
                <a:latin typeface="Calibri" panose="020F0502020204030204" pitchFamily="34" charset="0"/>
                <a:ea typeface="Arial" panose="020B0604020202020204" pitchFamily="34" charset="0"/>
                <a:cs typeface="Calibri" panose="020F0502020204030204" pitchFamily="34" charset="0"/>
              </a:rPr>
              <a:t>La historia del libro presenta distintos ambientes, elige uno de ellos: Hogar John </a:t>
            </a:r>
            <a:r>
              <a:rPr lang="es-CL" dirty="0" err="1">
                <a:latin typeface="Calibri" panose="020F0502020204030204" pitchFamily="34" charset="0"/>
                <a:ea typeface="Arial" panose="020B0604020202020204" pitchFamily="34" charset="0"/>
                <a:cs typeface="Calibri" panose="020F0502020204030204" pitchFamily="34" charset="0"/>
              </a:rPr>
              <a:t>Grier</a:t>
            </a:r>
            <a:r>
              <a:rPr lang="es-CL" dirty="0">
                <a:latin typeface="Calibri" panose="020F0502020204030204" pitchFamily="34" charset="0"/>
                <a:ea typeface="Arial" panose="020B0604020202020204" pitchFamily="34" charset="0"/>
                <a:cs typeface="Calibri" panose="020F0502020204030204" pitchFamily="34" charset="0"/>
              </a:rPr>
              <a:t>, Universidad, Casa de Julia en Nueva York o la Granja de Los Sauces. Con ayuda de tu familia, confecciona una maqueta que se asemeje a tu comunidad y en el centro de ella elabora uno de los lugares mencionados anteriormente. Para ello explica cómo has planificado esta actividad.</a:t>
            </a:r>
          </a:p>
          <a:p>
            <a:pPr marR="106680" algn="just">
              <a:lnSpc>
                <a:spcPct val="104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125"/>
          <p:cNvGrpSpPr>
            <a:grpSpLocks/>
          </p:cNvGrpSpPr>
          <p:nvPr/>
        </p:nvGrpSpPr>
        <p:grpSpPr bwMode="auto">
          <a:xfrm>
            <a:off x="1187624" y="2276749"/>
            <a:ext cx="7632848" cy="4176464"/>
            <a:chOff x="1172" y="11897"/>
            <a:chExt cx="9560" cy="3420"/>
          </a:xfrm>
        </p:grpSpPr>
        <p:pic>
          <p:nvPicPr>
            <p:cNvPr id="4" name="Picture 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 y="11897"/>
              <a:ext cx="4410" cy="34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26"/>
            <p:cNvGrpSpPr>
              <a:grpSpLocks/>
            </p:cNvGrpSpPr>
            <p:nvPr/>
          </p:nvGrpSpPr>
          <p:grpSpPr bwMode="auto">
            <a:xfrm>
              <a:off x="5560" y="11900"/>
              <a:ext cx="5172" cy="3413"/>
              <a:chOff x="5560" y="11900"/>
              <a:chExt cx="5172" cy="3413"/>
            </a:xfrm>
          </p:grpSpPr>
          <p:sp>
            <p:nvSpPr>
              <p:cNvPr id="6" name="Freeform 131"/>
              <p:cNvSpPr>
                <a:spLocks/>
              </p:cNvSpPr>
              <p:nvPr/>
            </p:nvSpPr>
            <p:spPr bwMode="auto">
              <a:xfrm>
                <a:off x="5560" y="11917"/>
                <a:ext cx="5152" cy="0"/>
              </a:xfrm>
              <a:custGeom>
                <a:avLst/>
                <a:gdLst>
                  <a:gd name="T0" fmla="+- 0 5560 5560"/>
                  <a:gd name="T1" fmla="*/ T0 w 5152"/>
                  <a:gd name="T2" fmla="+- 0 10712 5560"/>
                  <a:gd name="T3" fmla="*/ T2 w 5152"/>
                </a:gdLst>
                <a:ahLst/>
                <a:cxnLst>
                  <a:cxn ang="0">
                    <a:pos x="T1" y="0"/>
                  </a:cxn>
                  <a:cxn ang="0">
                    <a:pos x="T3" y="0"/>
                  </a:cxn>
                </a:cxnLst>
                <a:rect l="0" t="0" r="r" b="b"/>
                <a:pathLst>
                  <a:path w="5152">
                    <a:moveTo>
                      <a:pt x="0" y="0"/>
                    </a:moveTo>
                    <a:lnTo>
                      <a:pt x="5152" y="0"/>
                    </a:lnTo>
                  </a:path>
                </a:pathLst>
              </a:custGeom>
              <a:noFill/>
              <a:ln w="29210">
                <a:solidFill>
                  <a:srgbClr val="3634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grpSp>
            <p:nvGrpSpPr>
              <p:cNvPr id="7" name="Group 127"/>
              <p:cNvGrpSpPr>
                <a:grpSpLocks/>
              </p:cNvGrpSpPr>
              <p:nvPr/>
            </p:nvGrpSpPr>
            <p:grpSpPr bwMode="auto">
              <a:xfrm>
                <a:off x="5560" y="11900"/>
                <a:ext cx="5172" cy="3413"/>
                <a:chOff x="5560" y="11900"/>
                <a:chExt cx="5172" cy="3413"/>
              </a:xfrm>
            </p:grpSpPr>
            <p:sp>
              <p:nvSpPr>
                <p:cNvPr id="8" name="Freeform 130"/>
                <p:cNvSpPr>
                  <a:spLocks/>
                </p:cNvSpPr>
                <p:nvPr/>
              </p:nvSpPr>
              <p:spPr bwMode="auto">
                <a:xfrm>
                  <a:off x="5560" y="15298"/>
                  <a:ext cx="5152" cy="0"/>
                </a:xfrm>
                <a:custGeom>
                  <a:avLst/>
                  <a:gdLst>
                    <a:gd name="T0" fmla="+- 0 5560 5560"/>
                    <a:gd name="T1" fmla="*/ T0 w 5152"/>
                    <a:gd name="T2" fmla="+- 0 10712 5560"/>
                    <a:gd name="T3" fmla="*/ T2 w 5152"/>
                  </a:gdLst>
                  <a:ahLst/>
                  <a:cxnLst>
                    <a:cxn ang="0">
                      <a:pos x="T1" y="0"/>
                    </a:cxn>
                    <a:cxn ang="0">
                      <a:pos x="T3" y="0"/>
                    </a:cxn>
                  </a:cxnLst>
                  <a:rect l="0" t="0" r="r" b="b"/>
                  <a:pathLst>
                    <a:path w="5152">
                      <a:moveTo>
                        <a:pt x="0" y="0"/>
                      </a:moveTo>
                      <a:lnTo>
                        <a:pt x="5152" y="0"/>
                      </a:lnTo>
                    </a:path>
                  </a:pathLst>
                </a:custGeom>
                <a:noFill/>
                <a:ln w="29210">
                  <a:solidFill>
                    <a:srgbClr val="3634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grpSp>
              <p:nvGrpSpPr>
                <p:cNvPr id="9" name="Group 128"/>
                <p:cNvGrpSpPr>
                  <a:grpSpLocks/>
                </p:cNvGrpSpPr>
                <p:nvPr/>
              </p:nvGrpSpPr>
              <p:grpSpPr bwMode="auto">
                <a:xfrm>
                  <a:off x="10732" y="11900"/>
                  <a:ext cx="0" cy="3413"/>
                  <a:chOff x="10732" y="11900"/>
                  <a:chExt cx="0" cy="3413"/>
                </a:xfrm>
              </p:grpSpPr>
              <p:sp>
                <p:nvSpPr>
                  <p:cNvPr id="10" name="Freeform 129"/>
                  <p:cNvSpPr>
                    <a:spLocks/>
                  </p:cNvSpPr>
                  <p:nvPr/>
                </p:nvSpPr>
                <p:spPr bwMode="auto">
                  <a:xfrm>
                    <a:off x="10732" y="11900"/>
                    <a:ext cx="0" cy="3413"/>
                  </a:xfrm>
                  <a:custGeom>
                    <a:avLst/>
                    <a:gdLst>
                      <a:gd name="T0" fmla="+- 0 11900 11900"/>
                      <a:gd name="T1" fmla="*/ 11900 h 3413"/>
                      <a:gd name="T2" fmla="+- 0 15313 11900"/>
                      <a:gd name="T3" fmla="*/ 15313 h 3413"/>
                    </a:gdLst>
                    <a:ahLst/>
                    <a:cxnLst>
                      <a:cxn ang="0">
                        <a:pos x="0" y="T1"/>
                      </a:cxn>
                      <a:cxn ang="0">
                        <a:pos x="0" y="T3"/>
                      </a:cxn>
                    </a:cxnLst>
                    <a:rect l="0" t="0" r="r" b="b"/>
                    <a:pathLst>
                      <a:path h="3413">
                        <a:moveTo>
                          <a:pt x="0" y="0"/>
                        </a:moveTo>
                        <a:lnTo>
                          <a:pt x="0" y="3413"/>
                        </a:lnTo>
                      </a:path>
                    </a:pathLst>
                  </a:custGeom>
                  <a:noFill/>
                  <a:ln w="29210">
                    <a:solidFill>
                      <a:srgbClr val="3634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grpSp>
          </p:grpSp>
        </p:grpSp>
      </p:grpSp>
      <p:sp>
        <p:nvSpPr>
          <p:cNvPr id="11" name="Rectángulo 10"/>
          <p:cNvSpPr/>
          <p:nvPr/>
        </p:nvSpPr>
        <p:spPr>
          <a:xfrm>
            <a:off x="1835696" y="2478313"/>
            <a:ext cx="1404231" cy="369332"/>
          </a:xfrm>
          <a:prstGeom prst="rect">
            <a:avLst/>
          </a:prstGeom>
        </p:spPr>
        <p:txBody>
          <a:bodyPr wrap="none">
            <a:spAutoFit/>
          </a:bodyPr>
          <a:lstStyle/>
          <a:p>
            <a:r>
              <a:rPr lang="es-CL" b="1" spc="10" dirty="0">
                <a:solidFill>
                  <a:srgbClr val="363435"/>
                </a:solidFill>
                <a:latin typeface="Arial" panose="020B0604020202020204" pitchFamily="34" charset="0"/>
                <a:ea typeface="Arial" panose="020B0604020202020204" pitchFamily="34" charset="0"/>
              </a:rPr>
              <a:t>Materiales:</a:t>
            </a:r>
            <a:endParaRPr lang="es-CL" dirty="0"/>
          </a:p>
        </p:txBody>
      </p:sp>
      <p:sp>
        <p:nvSpPr>
          <p:cNvPr id="12" name="Rectángulo 11"/>
          <p:cNvSpPr/>
          <p:nvPr/>
        </p:nvSpPr>
        <p:spPr>
          <a:xfrm>
            <a:off x="1843903" y="4179705"/>
            <a:ext cx="1909497" cy="369332"/>
          </a:xfrm>
          <a:prstGeom prst="rect">
            <a:avLst/>
          </a:prstGeom>
        </p:spPr>
        <p:txBody>
          <a:bodyPr wrap="none">
            <a:spAutoFit/>
          </a:bodyPr>
          <a:lstStyle/>
          <a:p>
            <a:r>
              <a:rPr lang="es-CL" b="1" spc="10" dirty="0">
                <a:solidFill>
                  <a:srgbClr val="363435"/>
                </a:solidFill>
                <a:latin typeface="Arial" panose="020B0604020202020204" pitchFamily="34" charset="0"/>
                <a:ea typeface="Arial" panose="020B0604020202020204" pitchFamily="34" charset="0"/>
              </a:rPr>
              <a:t>Pasos a seguir:</a:t>
            </a:r>
            <a:endParaRPr lang="es-CL" dirty="0"/>
          </a:p>
        </p:txBody>
      </p:sp>
    </p:spTree>
    <p:extLst>
      <p:ext uri="{BB962C8B-B14F-4D97-AF65-F5344CB8AC3E}">
        <p14:creationId xmlns:p14="http://schemas.microsoft.com/office/powerpoint/2010/main" val="86999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2131"/>
            <a:ext cx="7920880" cy="5974071"/>
          </a:xfrm>
          <a:prstGeom prst="rect">
            <a:avLst/>
          </a:prstGeom>
        </p:spPr>
        <p:txBody>
          <a:bodyPr wrap="square">
            <a:spAutoFit/>
          </a:bodyPr>
          <a:lstStyle/>
          <a:p>
            <a:pPr algn="just">
              <a:lnSpc>
                <a:spcPct val="107000"/>
              </a:lnSpc>
              <a:spcAft>
                <a:spcPts val="800"/>
              </a:spcAft>
            </a:pPr>
            <a:r>
              <a:rPr lang="es-ES" sz="2200" b="1" dirty="0">
                <a:latin typeface="Calibri" panose="020F0502020204030204" pitchFamily="34" charset="0"/>
                <a:ea typeface="Calibri" panose="020F0502020204030204" pitchFamily="34" charset="0"/>
                <a:cs typeface="Times New Roman" panose="02020603050405020304" pitchFamily="18" charset="0"/>
              </a:rPr>
              <a:t>Instrucciones generales:</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Este plan de trabajo, entrega una serie de actividades que debes realizar durante un mes.</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Puedes estar “apoyado” por un adulto. Pero siempre, la prioridad, es que trabajes solo/a.</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No necesariamente el trabajo debe ser realizado en una sesión. Puedes ir dividiendo el trabajo en “partes” e ir avanzando poco a poco.</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Desarrolla el trabajo en tu cuaderno de Lenguaje y Comunicación.</a:t>
            </a:r>
          </a:p>
          <a:p>
            <a:pPr marL="342900" indent="-342900" algn="just">
              <a:buFont typeface="Wingdings" panose="05000000000000000000" pitchFamily="2" charset="2"/>
              <a:buChar char=""/>
            </a:pPr>
            <a:r>
              <a:rPr lang="es-ES" sz="2200" dirty="0">
                <a:latin typeface="Calibri" panose="020F0502020204030204" pitchFamily="34" charset="0"/>
                <a:cs typeface="Calibri" panose="020F0502020204030204" pitchFamily="34" charset="0"/>
              </a:rPr>
              <a:t>Los materiales básicos para hacer el trabajo son: Libro: “Papaíto piernas largas” y conexión a internet.</a:t>
            </a:r>
            <a:endParaRPr lang="es-CL" sz="22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s-ES" sz="2200" dirty="0">
                <a:latin typeface="Calibri" panose="020F0502020204030204" pitchFamily="34" charset="0"/>
                <a:cs typeface="Calibri" panose="020F0502020204030204" pitchFamily="34" charset="0"/>
              </a:rPr>
              <a:t>El estudiante o apoderado puede optar por uno de los siguientes medios:</a:t>
            </a:r>
            <a:endParaRPr lang="es-CL" sz="2200" dirty="0">
              <a:latin typeface="Calibri" panose="020F0502020204030204" pitchFamily="34" charset="0"/>
              <a:cs typeface="Calibri" panose="020F0502020204030204" pitchFamily="34" charset="0"/>
            </a:endParaRPr>
          </a:p>
          <a:p>
            <a:pPr algn="just"/>
            <a:r>
              <a:rPr lang="es-ES" sz="2200" dirty="0">
                <a:latin typeface="Calibri" panose="020F0502020204030204" pitchFamily="34" charset="0"/>
                <a:cs typeface="Calibri" panose="020F0502020204030204" pitchFamily="34" charset="0"/>
              </a:rPr>
              <a:t>1) Cuaderno (al regresar a clases).</a:t>
            </a:r>
            <a:endParaRPr lang="es-CL" sz="2200" dirty="0">
              <a:latin typeface="Calibri" panose="020F0502020204030204" pitchFamily="34" charset="0"/>
              <a:cs typeface="Calibri" panose="020F0502020204030204" pitchFamily="34" charset="0"/>
            </a:endParaRPr>
          </a:p>
          <a:p>
            <a:pPr algn="just"/>
            <a:r>
              <a:rPr lang="es-ES" sz="2200" dirty="0">
                <a:latin typeface="Calibri" panose="020F0502020204030204" pitchFamily="34" charset="0"/>
                <a:cs typeface="Calibri" panose="020F0502020204030204" pitchFamily="34" charset="0"/>
              </a:rPr>
              <a:t>2) Pasar a Word las respuestas y/o actividades desarrolladas y  enviar al correo electrónico del o la docente.</a:t>
            </a:r>
          </a:p>
        </p:txBody>
      </p:sp>
    </p:spTree>
    <p:extLst>
      <p:ext uri="{BB962C8B-B14F-4D97-AF65-F5344CB8AC3E}">
        <p14:creationId xmlns:p14="http://schemas.microsoft.com/office/powerpoint/2010/main" val="291536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16632"/>
            <a:ext cx="7992888" cy="1028871"/>
          </a:xfrm>
          <a:prstGeom prst="rect">
            <a:avLst/>
          </a:prstGeom>
        </p:spPr>
        <p:txBody>
          <a:bodyPr wrap="square">
            <a:spAutoFit/>
          </a:bodyPr>
          <a:lstStyle/>
          <a:p>
            <a:pPr marL="342900" marR="106680" lvl="0" indent="-342900" algn="just">
              <a:lnSpc>
                <a:spcPct val="104000"/>
              </a:lnSpc>
              <a:spcAft>
                <a:spcPts val="0"/>
              </a:spcAft>
              <a:buFont typeface="Wingdings" panose="05000000000000000000" pitchFamily="2" charset="2"/>
              <a:buChar char=""/>
            </a:pPr>
            <a:r>
              <a:rPr lang="es-CL" sz="2000" b="1" dirty="0">
                <a:ea typeface="Arial" panose="020B0604020202020204" pitchFamily="34" charset="0"/>
                <a:cs typeface="Calibri" panose="020F0502020204030204" pitchFamily="34" charset="0"/>
              </a:rPr>
              <a:t>Actividad transversal a la asignatura de Artes. </a:t>
            </a:r>
            <a:endParaRPr lang="es-CL" sz="2000" dirty="0">
              <a:ea typeface="Calibri" panose="020F0502020204030204" pitchFamily="34" charset="0"/>
              <a:cs typeface="Times New Roman" panose="02020603050405020304" pitchFamily="18" charset="0"/>
            </a:endParaRPr>
          </a:p>
          <a:p>
            <a:pPr marL="342900" marR="106680" lvl="0" indent="-342900" algn="just">
              <a:lnSpc>
                <a:spcPct val="104000"/>
              </a:lnSpc>
              <a:spcAft>
                <a:spcPts val="0"/>
              </a:spcAft>
              <a:buFont typeface="Wingdings" panose="05000000000000000000" pitchFamily="2" charset="2"/>
              <a:buChar char=""/>
            </a:pPr>
            <a:r>
              <a:rPr lang="es-CL" sz="2000" b="1" dirty="0">
                <a:ea typeface="Arial" panose="020B0604020202020204" pitchFamily="34" charset="0"/>
                <a:cs typeface="Calibri" panose="020F0502020204030204" pitchFamily="34" charset="0"/>
              </a:rPr>
              <a:t>Afiche.</a:t>
            </a:r>
            <a:endParaRPr lang="es-CL" sz="2000" dirty="0">
              <a:ea typeface="Calibri" panose="020F0502020204030204" pitchFamily="34" charset="0"/>
              <a:cs typeface="Times New Roman" panose="02020603050405020304" pitchFamily="18" charset="0"/>
            </a:endParaRPr>
          </a:p>
          <a:p>
            <a:pPr>
              <a:lnSpc>
                <a:spcPct val="107000"/>
              </a:lnSpc>
              <a:spcAft>
                <a:spcPts val="800"/>
              </a:spcAft>
            </a:pPr>
            <a:r>
              <a:rPr lang="es-CL" dirty="0">
                <a:ea typeface="Arial" panose="020B0604020202020204" pitchFamily="34" charset="0"/>
                <a:cs typeface="Calibri" panose="020F0502020204030204" pitchFamily="34" charset="0"/>
              </a:rPr>
              <a:t>Elabora un afiche que promueva la lectura de este libro. </a:t>
            </a:r>
            <a:endParaRPr lang="es-CL" dirty="0">
              <a:effectLst/>
              <a:ea typeface="Calibri" panose="020F0502020204030204" pitchFamily="34" charset="0"/>
              <a:cs typeface="Times New Roman" panose="02020603050405020304" pitchFamily="18" charset="0"/>
            </a:endParaRPr>
          </a:p>
        </p:txBody>
      </p:sp>
      <p:sp>
        <p:nvSpPr>
          <p:cNvPr id="3" name="object 2"/>
          <p:cNvSpPr/>
          <p:nvPr/>
        </p:nvSpPr>
        <p:spPr>
          <a:xfrm>
            <a:off x="1043608" y="1052736"/>
            <a:ext cx="8100392" cy="5805264"/>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3992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71600" y="0"/>
            <a:ext cx="8172400" cy="2275559"/>
          </a:xfrm>
          <a:prstGeom prst="rect">
            <a:avLst/>
          </a:prstGeom>
        </p:spPr>
        <p:txBody>
          <a:bodyPr wrap="square">
            <a:spAutoFit/>
          </a:bodyPr>
          <a:lstStyle/>
          <a:p>
            <a:pPr marL="342900" marR="106680" lvl="0" indent="-342900" algn="just">
              <a:lnSpc>
                <a:spcPct val="104000"/>
              </a:lnSpc>
              <a:spcAft>
                <a:spcPts val="0"/>
              </a:spcAft>
              <a:buFont typeface="Wingdings" panose="05000000000000000000" pitchFamily="2" charset="2"/>
              <a:buChar char=""/>
            </a:pPr>
            <a:r>
              <a:rPr lang="es-CL" sz="2000" b="1" dirty="0">
                <a:ea typeface="Arial" panose="020B0604020202020204" pitchFamily="34" charset="0"/>
                <a:cs typeface="Calibri" panose="020F0502020204030204" pitchFamily="34" charset="0"/>
              </a:rPr>
              <a:t>Actividad transversal a la asignatura de Música. </a:t>
            </a:r>
            <a:endParaRPr lang="es-CL" sz="2000" dirty="0">
              <a:ea typeface="Calibri" panose="020F0502020204030204" pitchFamily="34" charset="0"/>
              <a:cs typeface="Times New Roman" panose="02020603050405020304" pitchFamily="18" charset="0"/>
            </a:endParaRPr>
          </a:p>
          <a:p>
            <a:pPr marL="342900" marR="106680" lvl="0" indent="-342900" algn="just">
              <a:lnSpc>
                <a:spcPct val="104000"/>
              </a:lnSpc>
              <a:spcAft>
                <a:spcPts val="0"/>
              </a:spcAft>
              <a:buFont typeface="Wingdings" panose="05000000000000000000" pitchFamily="2" charset="2"/>
              <a:buChar char=""/>
            </a:pPr>
            <a:r>
              <a:rPr lang="es-CL" sz="2000" b="1" dirty="0">
                <a:ea typeface="Arial" panose="020B0604020202020204" pitchFamily="34" charset="0"/>
                <a:cs typeface="Calibri" panose="020F0502020204030204" pitchFamily="34" charset="0"/>
              </a:rPr>
              <a:t>¡A cantar!</a:t>
            </a:r>
            <a:endParaRPr lang="es-CL" sz="2000" dirty="0">
              <a:ea typeface="Calibri" panose="020F0502020204030204" pitchFamily="34" charset="0"/>
              <a:cs typeface="Times New Roman" panose="02020603050405020304" pitchFamily="18" charset="0"/>
            </a:endParaRPr>
          </a:p>
          <a:p>
            <a:pPr marR="106680" algn="just">
              <a:lnSpc>
                <a:spcPct val="104000"/>
              </a:lnSpc>
              <a:spcAft>
                <a:spcPts val="800"/>
              </a:spcAft>
            </a:pPr>
            <a:r>
              <a:rPr lang="es-MX" dirty="0">
                <a:ea typeface="Calibri" panose="020F0502020204030204" pitchFamily="34" charset="0"/>
                <a:cs typeface="Calibri" panose="020F0502020204030204" pitchFamily="34" charset="0"/>
              </a:rPr>
              <a:t>Busca o crea una canción alusiva al tema del libro (historia de amor entre una joven e inteligente huérfana y su joven benefactor). </a:t>
            </a:r>
            <a:r>
              <a:rPr lang="es-MX" dirty="0"/>
              <a:t>Relaciona lo escuchado con sensaciones, emociones e ideas por diversos medios (escrito, oral, corporal, visual) en forma clara, cuidada y significativa.</a:t>
            </a:r>
            <a:endParaRPr lang="es-MX" dirty="0">
              <a:ea typeface="Calibri" panose="020F0502020204030204" pitchFamily="34" charset="0"/>
              <a:cs typeface="Calibri" panose="020F0502020204030204" pitchFamily="34" charset="0"/>
            </a:endParaRPr>
          </a:p>
          <a:p>
            <a:pPr marR="106680" algn="just">
              <a:lnSpc>
                <a:spcPct val="104000"/>
              </a:lnSpc>
              <a:spcAft>
                <a:spcPts val="800"/>
              </a:spcAft>
            </a:pPr>
            <a:endParaRPr lang="es-CL" dirty="0">
              <a:effectLst/>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964289"/>
            <a:ext cx="6697564" cy="4465043"/>
          </a:xfrm>
          <a:prstGeom prst="rect">
            <a:avLst/>
          </a:prstGeom>
          <a:ln>
            <a:noFill/>
          </a:ln>
          <a:effectLst>
            <a:softEdge rad="112500"/>
          </a:effectLst>
        </p:spPr>
      </p:pic>
    </p:spTree>
    <p:extLst>
      <p:ext uri="{BB962C8B-B14F-4D97-AF65-F5344CB8AC3E}">
        <p14:creationId xmlns:p14="http://schemas.microsoft.com/office/powerpoint/2010/main" val="208859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0536AF12-63A1-6C40-91B6-4C45D4835E30}"/>
              </a:ext>
            </a:extLst>
          </p:cNvPr>
          <p:cNvSpPr/>
          <p:nvPr/>
        </p:nvSpPr>
        <p:spPr>
          <a:xfrm>
            <a:off x="4347652" y="2095443"/>
            <a:ext cx="4572000" cy="2677656"/>
          </a:xfrm>
          <a:prstGeom prst="rect">
            <a:avLst/>
          </a:prstGeom>
        </p:spPr>
        <p:txBody>
          <a:bodyPr>
            <a:spAutoFit/>
          </a:bodyPr>
          <a:lstStyle/>
          <a:p>
            <a:r>
              <a:rPr lang="es-ES" sz="1400" b="1" dirty="0">
                <a:latin typeface="Century Gothic" panose="020B0502020202020204" pitchFamily="34" charset="0"/>
                <a:ea typeface="Calibri" panose="020F0502020204030204" pitchFamily="34" charset="0"/>
                <a:cs typeface="Times New Roman" panose="02020603050405020304" pitchFamily="18" charset="0"/>
              </a:rPr>
              <a:t>1.- Piensa en el libro “</a:t>
            </a:r>
            <a:r>
              <a:rPr lang="es-ES" sz="1400" b="1" dirty="0" err="1">
                <a:latin typeface="Century Gothic" panose="020B0502020202020204" pitchFamily="34" charset="0"/>
                <a:ea typeface="Calibri" panose="020F0502020204030204" pitchFamily="34" charset="0"/>
                <a:cs typeface="Times New Roman" panose="02020603050405020304" pitchFamily="18" charset="0"/>
              </a:rPr>
              <a:t>Papaito</a:t>
            </a:r>
            <a:r>
              <a:rPr lang="es-ES" sz="1400" b="1" dirty="0">
                <a:latin typeface="Century Gothic" panose="020B0502020202020204" pitchFamily="34" charset="0"/>
                <a:ea typeface="Calibri" panose="020F0502020204030204" pitchFamily="34" charset="0"/>
                <a:cs typeface="Times New Roman" panose="02020603050405020304" pitchFamily="18" charset="0"/>
              </a:rPr>
              <a:t> Piernas largas”</a:t>
            </a:r>
            <a:r>
              <a:rPr lang="es-ES" sz="1400" dirty="0">
                <a:latin typeface="Century Gothic" panose="020B0502020202020204" pitchFamily="34" charset="0"/>
                <a:ea typeface="Calibri" panose="020F0502020204030204" pitchFamily="34" charset="0"/>
                <a:cs typeface="Times New Roman" panose="02020603050405020304" pitchFamily="18" charset="0"/>
              </a:rPr>
              <a:t> y la historia de </a:t>
            </a:r>
            <a:r>
              <a:rPr lang="es-ES" sz="1400" dirty="0" err="1">
                <a:latin typeface="Century Gothic" panose="020B0502020202020204" pitchFamily="34" charset="0"/>
                <a:ea typeface="Calibri" panose="020F0502020204030204" pitchFamily="34" charset="0"/>
                <a:cs typeface="Times New Roman" panose="02020603050405020304" pitchFamily="18" charset="0"/>
              </a:rPr>
              <a:t>Jerusha</a:t>
            </a:r>
            <a:r>
              <a:rPr lang="es-ES" sz="1400" dirty="0">
                <a:latin typeface="Century Gothic" panose="020B0502020202020204" pitchFamily="34" charset="0"/>
                <a:ea typeface="Calibri" panose="020F0502020204030204" pitchFamily="34" charset="0"/>
                <a:cs typeface="Times New Roman" panose="02020603050405020304" pitchFamily="18" charset="0"/>
              </a:rPr>
              <a:t>. Ella era una joven que creció en un orfanato y gracias a su amor por la lectura y el arte de escribir logro ir a la universidad.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entury Gothic" panose="020B0502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entury Gothic" panose="020B0502020202020204" pitchFamily="34" charset="0"/>
                <a:ea typeface="Calibri" panose="020F0502020204030204" pitchFamily="34" charset="0"/>
                <a:cs typeface="Times New Roman" panose="02020603050405020304" pitchFamily="18" charset="0"/>
              </a:rPr>
              <a:t>Mira este video resumen del libro en inglés: </a:t>
            </a:r>
            <a:r>
              <a:rPr lang="es-ES" sz="1400"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https://www.youtube.com/watch?v=a15ei8auVkM</a:t>
            </a:r>
            <a:r>
              <a:rPr lang="es-ES" sz="1400" dirty="0">
                <a:latin typeface="Century Gothic" panose="020B0502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_tradnl" sz="1400" dirty="0">
                <a:latin typeface="Century Gothic" panose="020B0502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_tradnl" sz="1400" dirty="0">
                <a:latin typeface="Century Gothic" panose="020B0502020202020204" pitchFamily="34" charset="0"/>
                <a:ea typeface="Calibri" panose="020F0502020204030204" pitchFamily="34" charset="0"/>
                <a:cs typeface="Times New Roman" panose="02020603050405020304" pitchFamily="18" charset="0"/>
              </a:rPr>
              <a:t>Escribe en tu cuaderno la parte del libro que más te gusto en inglés copiando el texto escrito de al menos 2 escenas del resumen del video.</a:t>
            </a:r>
            <a:endParaRPr lang="es-CL" sz="1400" dirty="0"/>
          </a:p>
        </p:txBody>
      </p:sp>
      <p:sp>
        <p:nvSpPr>
          <p:cNvPr id="5" name="CuadroTexto 4">
            <a:extLst>
              <a:ext uri="{FF2B5EF4-FFF2-40B4-BE49-F238E27FC236}">
                <a16:creationId xmlns:a16="http://schemas.microsoft.com/office/drawing/2014/main" xmlns="" id="{DC2113AA-0849-6346-A40B-7E4FA7994DB0}"/>
              </a:ext>
            </a:extLst>
          </p:cNvPr>
          <p:cNvSpPr txBox="1"/>
          <p:nvPr/>
        </p:nvSpPr>
        <p:spPr>
          <a:xfrm>
            <a:off x="1083387" y="148331"/>
            <a:ext cx="1082348" cy="415498"/>
          </a:xfrm>
          <a:prstGeom prst="rect">
            <a:avLst/>
          </a:prstGeom>
          <a:noFill/>
        </p:spPr>
        <p:txBody>
          <a:bodyPr wrap="none" rtlCol="0">
            <a:spAutoFit/>
          </a:bodyPr>
          <a:lstStyle/>
          <a:p>
            <a:r>
              <a:rPr lang="es-CL" sz="2100" b="1" dirty="0">
                <a:latin typeface="Century Gothic" panose="020B0502020202020204" pitchFamily="34" charset="0"/>
              </a:rPr>
              <a:t>INGLÉS</a:t>
            </a:r>
          </a:p>
        </p:txBody>
      </p:sp>
      <p:sp>
        <p:nvSpPr>
          <p:cNvPr id="6" name="Rectángulo 5">
            <a:extLst>
              <a:ext uri="{FF2B5EF4-FFF2-40B4-BE49-F238E27FC236}">
                <a16:creationId xmlns:a16="http://schemas.microsoft.com/office/drawing/2014/main" xmlns="" id="{1423F8D3-A17F-BC44-AF7C-9C5FEDB7F05E}"/>
              </a:ext>
            </a:extLst>
          </p:cNvPr>
          <p:cNvSpPr/>
          <p:nvPr/>
        </p:nvSpPr>
        <p:spPr>
          <a:xfrm>
            <a:off x="2188346" y="563829"/>
            <a:ext cx="6719637" cy="830997"/>
          </a:xfrm>
          <a:prstGeom prst="rect">
            <a:avLst/>
          </a:prstGeom>
          <a:solidFill>
            <a:srgbClr val="FFFF00"/>
          </a:solidFill>
          <a:ln>
            <a:solidFill>
              <a:srgbClr val="FF8AD8"/>
            </a:solidFill>
          </a:ln>
        </p:spPr>
        <p:txBody>
          <a:bodyPr wrap="square">
            <a:spAutoFit/>
          </a:bodyPr>
          <a:lstStyle/>
          <a:p>
            <a:r>
              <a:rPr lang="es-ES" sz="12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Meta:</a:t>
            </a:r>
            <a:r>
              <a:rPr lang="es-ES" sz="1200"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 Al finalizar este proyecto con actividades relacionadas al lugar donde vives. Serás capaz de nombrar los lugares donde vives en inglés, identificar información en un audio, interpretar un diálogo de como entregar información y conocer el nombre de algunas profesiones. </a:t>
            </a:r>
            <a:endParaRPr lang="es-CL"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xmlns="" id="{7A90BA8A-F469-B346-89AA-D3944B28499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24561" y="1988840"/>
            <a:ext cx="2256598" cy="3340469"/>
          </a:xfrm>
          <a:prstGeom prst="rect">
            <a:avLst/>
          </a:prstGeom>
        </p:spPr>
      </p:pic>
    </p:spTree>
    <p:extLst>
      <p:ext uri="{BB962C8B-B14F-4D97-AF65-F5344CB8AC3E}">
        <p14:creationId xmlns:p14="http://schemas.microsoft.com/office/powerpoint/2010/main" val="15842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43B22140-92DC-8444-9F61-D4BFAFA50234}"/>
              </a:ext>
            </a:extLst>
          </p:cNvPr>
          <p:cNvSpPr/>
          <p:nvPr/>
        </p:nvSpPr>
        <p:spPr>
          <a:xfrm>
            <a:off x="1146871" y="116632"/>
            <a:ext cx="7416824" cy="1384995"/>
          </a:xfrm>
          <a:prstGeom prst="rect">
            <a:avLst/>
          </a:prstGeom>
        </p:spPr>
        <p:txBody>
          <a:bodyPr wrap="square">
            <a:spAutoFit/>
          </a:bodyPr>
          <a:lstStyle/>
          <a:p>
            <a:r>
              <a:rPr lang="es-ES" sz="1200" b="1" dirty="0">
                <a:latin typeface="Century Gothic" panose="020B0502020202020204" pitchFamily="34" charset="0"/>
                <a:ea typeface="Calibri" panose="020F0502020204030204" pitchFamily="34" charset="0"/>
                <a:cs typeface="Times New Roman" panose="02020603050405020304" pitchFamily="18" charset="0"/>
              </a:rPr>
              <a:t>2.- Piensa y responde:</a:t>
            </a:r>
            <a:r>
              <a:rPr lang="es-ES" sz="1200" dirty="0">
                <a:latin typeface="Century Gothic" panose="020B0502020202020204" pitchFamily="34" charset="0"/>
                <a:ea typeface="Calibri" panose="020F0502020204030204" pitchFamily="34" charset="0"/>
                <a:cs typeface="Times New Roman" panose="02020603050405020304" pitchFamily="18" charset="0"/>
              </a:rPr>
              <a:t> ¿Te gustan los libros? ¿Existe alguna biblioteca en tu comunidad? ¿Sabes donde queda la biblioteca mas cercana?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3.- Observa la imagen e identifica los lugares de la ciudad en inglés. Escribe en tu cuaderno 10 lugares en una lista.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4.- Busca los siguientes objetos en la imagen (Si no conoces el significado, puedes buscar la palabra en el diccionario o traductor): </a:t>
            </a:r>
            <a:r>
              <a:rPr lang="es-CL" sz="1200" b="1" dirty="0">
                <a:latin typeface="Century Gothic" panose="020B0502020202020204" pitchFamily="34" charset="0"/>
                <a:ea typeface="Calibri" panose="020F0502020204030204" pitchFamily="34" charset="0"/>
                <a:cs typeface="Times New Roman" panose="02020603050405020304" pitchFamily="18" charset="0"/>
              </a:rPr>
              <a:t>6 pidgeons, a waterfall, hotdog, carrots, bananas, library, glass, dress, cup, 1 bird</a:t>
            </a:r>
            <a:r>
              <a:rPr lang="es-CL" sz="1200" dirty="0"/>
              <a:t> </a:t>
            </a:r>
          </a:p>
        </p:txBody>
      </p:sp>
      <p:pic>
        <p:nvPicPr>
          <p:cNvPr id="3" name="Imagen 2">
            <a:extLst>
              <a:ext uri="{FF2B5EF4-FFF2-40B4-BE49-F238E27FC236}">
                <a16:creationId xmlns:a16="http://schemas.microsoft.com/office/drawing/2014/main" xmlns="" id="{63A355B5-ED79-3244-B49A-A83E2F49A11D}"/>
              </a:ext>
            </a:extLst>
          </p:cNvPr>
          <p:cNvPicPr/>
          <p:nvPr/>
        </p:nvPicPr>
        <p:blipFill>
          <a:blip r:embed="rId2">
            <a:extLst>
              <a:ext uri="{28A0092B-C50C-407E-A947-70E740481C1C}">
                <a14:useLocalDpi xmlns:a14="http://schemas.microsoft.com/office/drawing/2010/main" val="0"/>
              </a:ext>
            </a:extLst>
          </a:blip>
          <a:stretch>
            <a:fillRect/>
          </a:stretch>
        </p:blipFill>
        <p:spPr>
          <a:xfrm>
            <a:off x="1146871" y="1570120"/>
            <a:ext cx="7479334" cy="5287880"/>
          </a:xfrm>
          <a:prstGeom prst="rect">
            <a:avLst/>
          </a:prstGeom>
        </p:spPr>
      </p:pic>
    </p:spTree>
    <p:extLst>
      <p:ext uri="{BB962C8B-B14F-4D97-AF65-F5344CB8AC3E}">
        <p14:creationId xmlns:p14="http://schemas.microsoft.com/office/powerpoint/2010/main" val="3048352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6CE5B9E-8C5B-6842-AD5C-1ECB26D76E3B}"/>
              </a:ext>
            </a:extLst>
          </p:cNvPr>
          <p:cNvSpPr/>
          <p:nvPr/>
        </p:nvSpPr>
        <p:spPr>
          <a:xfrm>
            <a:off x="1297389" y="173346"/>
            <a:ext cx="7595092" cy="954107"/>
          </a:xfrm>
          <a:prstGeom prst="rect">
            <a:avLst/>
          </a:prstGeom>
        </p:spPr>
        <p:txBody>
          <a:bodyPr wrap="square">
            <a:spAutoFit/>
          </a:bodyPr>
          <a:lstStyle/>
          <a:p>
            <a:r>
              <a:rPr lang="es-ES" sz="1400" dirty="0">
                <a:latin typeface="Century Gothic" panose="020B0502020202020204" pitchFamily="34" charset="0"/>
                <a:ea typeface="Calibri" panose="020F0502020204030204" pitchFamily="34" charset="0"/>
                <a:cs typeface="Times New Roman" panose="02020603050405020304" pitchFamily="18" charset="0"/>
              </a:rPr>
              <a:t>5.- ¿Conoces el significado de las palabras que aparecen en el cuadro? Si no, búscalas en un traductor o diccionario. Cual de las siguientes palabras corresponde a información ¿Qué deberías dar en una biblioteca para obtener un carnet de biblioteca?</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E685270E-39C8-9D42-95E5-D65524031BBE}"/>
              </a:ext>
            </a:extLst>
          </p:cNvPr>
          <p:cNvPicPr/>
          <p:nvPr/>
        </p:nvPicPr>
        <p:blipFill>
          <a:blip r:embed="rId2">
            <a:extLst>
              <a:ext uri="{28A0092B-C50C-407E-A947-70E740481C1C}">
                <a14:useLocalDpi xmlns:a14="http://schemas.microsoft.com/office/drawing/2010/main" val="0"/>
              </a:ext>
            </a:extLst>
          </a:blip>
          <a:stretch>
            <a:fillRect/>
          </a:stretch>
        </p:blipFill>
        <p:spPr>
          <a:xfrm>
            <a:off x="1547664" y="1252973"/>
            <a:ext cx="6624736" cy="1242935"/>
          </a:xfrm>
          <a:prstGeom prst="rect">
            <a:avLst/>
          </a:prstGeom>
        </p:spPr>
      </p:pic>
      <p:sp>
        <p:nvSpPr>
          <p:cNvPr id="2" name="Rectángulo 1">
            <a:extLst>
              <a:ext uri="{FF2B5EF4-FFF2-40B4-BE49-F238E27FC236}">
                <a16:creationId xmlns:a16="http://schemas.microsoft.com/office/drawing/2014/main" xmlns="" id="{B2404A65-A7BD-DF48-8EA3-F7DD81A4D5E9}"/>
              </a:ext>
            </a:extLst>
          </p:cNvPr>
          <p:cNvSpPr/>
          <p:nvPr/>
        </p:nvSpPr>
        <p:spPr>
          <a:xfrm>
            <a:off x="1297389" y="2690336"/>
            <a:ext cx="7451075" cy="738664"/>
          </a:xfrm>
          <a:prstGeom prst="rect">
            <a:avLst/>
          </a:prstGeom>
        </p:spPr>
        <p:txBody>
          <a:bodyPr wrap="square">
            <a:spAutoFit/>
          </a:bodyPr>
          <a:lstStyle/>
          <a:p>
            <a:r>
              <a:rPr lang="es-ES" sz="1400" dirty="0">
                <a:latin typeface="Century Gothic" panose="020B0502020202020204" pitchFamily="34" charset="0"/>
                <a:ea typeface="Calibri" panose="020F0502020204030204" pitchFamily="34" charset="0"/>
                <a:cs typeface="Times New Roman" panose="02020603050405020304" pitchFamily="18" charset="0"/>
              </a:rPr>
              <a:t>6.- Escucha el audio “6º UN2 at_ </a:t>
            </a:r>
            <a:r>
              <a:rPr lang="es-ES" sz="1400" dirty="0" err="1">
                <a:latin typeface="Century Gothic" panose="020B0502020202020204" pitchFamily="34" charset="0"/>
                <a:ea typeface="Calibri" panose="020F0502020204030204" pitchFamily="34" charset="0"/>
                <a:cs typeface="Times New Roman" panose="02020603050405020304" pitchFamily="18" charset="0"/>
              </a:rPr>
              <a:t>the</a:t>
            </a:r>
            <a:r>
              <a:rPr lang="es-ES" sz="1400" dirty="0">
                <a:latin typeface="Century Gothic" panose="020B0502020202020204" pitchFamily="34" charset="0"/>
                <a:ea typeface="Calibri" panose="020F0502020204030204" pitchFamily="34" charset="0"/>
                <a:cs typeface="Times New Roman" panose="02020603050405020304" pitchFamily="18" charset="0"/>
              </a:rPr>
              <a:t>_ </a:t>
            </a:r>
            <a:r>
              <a:rPr lang="es-ES" sz="1400" dirty="0" err="1">
                <a:latin typeface="Century Gothic" panose="020B0502020202020204" pitchFamily="34" charset="0"/>
                <a:ea typeface="Calibri" panose="020F0502020204030204" pitchFamily="34" charset="0"/>
                <a:cs typeface="Times New Roman" panose="02020603050405020304" pitchFamily="18" charset="0"/>
              </a:rPr>
              <a:t>library</a:t>
            </a:r>
            <a:r>
              <a:rPr lang="es-ES" sz="1400" dirty="0">
                <a:latin typeface="Century Gothic" panose="020B0502020202020204" pitchFamily="34" charset="0"/>
                <a:ea typeface="Calibri" panose="020F0502020204030204" pitchFamily="34" charset="0"/>
                <a:cs typeface="Times New Roman" panose="02020603050405020304" pitchFamily="18" charset="0"/>
              </a:rPr>
              <a:t>”. ¿De qué se trata el audio? ¿Cuántas personas están hablando? Escucha el audio y completa correctamente las 4 oraciones. Escríbelas en tu cuaderno.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C1B51501-4AE8-1A47-8281-A487A914ADC1}"/>
              </a:ext>
            </a:extLst>
          </p:cNvPr>
          <p:cNvPicPr/>
          <p:nvPr/>
        </p:nvPicPr>
        <p:blipFill>
          <a:blip r:embed="rId3">
            <a:extLst>
              <a:ext uri="{28A0092B-C50C-407E-A947-70E740481C1C}">
                <a14:useLocalDpi xmlns:a14="http://schemas.microsoft.com/office/drawing/2010/main" val="0"/>
              </a:ext>
            </a:extLst>
          </a:blip>
          <a:stretch>
            <a:fillRect/>
          </a:stretch>
        </p:blipFill>
        <p:spPr>
          <a:xfrm>
            <a:off x="2339752" y="3429001"/>
            <a:ext cx="4392488" cy="1923958"/>
          </a:xfrm>
          <a:prstGeom prst="rect">
            <a:avLst/>
          </a:prstGeom>
        </p:spPr>
      </p:pic>
    </p:spTree>
    <p:extLst>
      <p:ext uri="{BB962C8B-B14F-4D97-AF65-F5344CB8AC3E}">
        <p14:creationId xmlns:p14="http://schemas.microsoft.com/office/powerpoint/2010/main" val="403924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28FBD98-13A6-E44A-8C51-B96B9F8159BC}"/>
              </a:ext>
            </a:extLst>
          </p:cNvPr>
          <p:cNvSpPr/>
          <p:nvPr/>
        </p:nvSpPr>
        <p:spPr>
          <a:xfrm>
            <a:off x="1115616" y="188640"/>
            <a:ext cx="8325854" cy="523220"/>
          </a:xfrm>
          <a:prstGeom prst="rect">
            <a:avLst/>
          </a:prstGeom>
        </p:spPr>
        <p:txBody>
          <a:bodyPr wrap="square">
            <a:spAutoFit/>
          </a:bodyPr>
          <a:lstStyle/>
          <a:p>
            <a:r>
              <a:rPr lang="es-ES" sz="1400" dirty="0">
                <a:latin typeface="Century Gothic" panose="020B0502020202020204" pitchFamily="34" charset="0"/>
                <a:ea typeface="Calibri" panose="020F0502020204030204" pitchFamily="34" charset="0"/>
                <a:cs typeface="Times New Roman" panose="02020603050405020304" pitchFamily="18" charset="0"/>
              </a:rPr>
              <a:t>7.- Escucha el audio y completa el diálogo con las palabras del cuadro. Escríbelo en tu cuaderno.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489FA788-A146-0849-87F4-1D654B5137DA}"/>
              </a:ext>
            </a:extLst>
          </p:cNvPr>
          <p:cNvPicPr/>
          <p:nvPr/>
        </p:nvPicPr>
        <p:blipFill>
          <a:blip r:embed="rId2">
            <a:extLst>
              <a:ext uri="{28A0092B-C50C-407E-A947-70E740481C1C}">
                <a14:useLocalDpi xmlns:a14="http://schemas.microsoft.com/office/drawing/2010/main" val="0"/>
              </a:ext>
            </a:extLst>
          </a:blip>
          <a:stretch>
            <a:fillRect/>
          </a:stretch>
        </p:blipFill>
        <p:spPr>
          <a:xfrm>
            <a:off x="1403648" y="991722"/>
            <a:ext cx="6549273" cy="4874555"/>
          </a:xfrm>
          <a:prstGeom prst="rect">
            <a:avLst/>
          </a:prstGeom>
        </p:spPr>
      </p:pic>
    </p:spTree>
    <p:extLst>
      <p:ext uri="{BB962C8B-B14F-4D97-AF65-F5344CB8AC3E}">
        <p14:creationId xmlns:p14="http://schemas.microsoft.com/office/powerpoint/2010/main" val="56395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4E0AA6E1-919E-2043-8F42-7BDD43046B21}"/>
              </a:ext>
            </a:extLst>
          </p:cNvPr>
          <p:cNvSpPr/>
          <p:nvPr/>
        </p:nvSpPr>
        <p:spPr>
          <a:xfrm>
            <a:off x="1043609" y="188640"/>
            <a:ext cx="7848872" cy="1384995"/>
          </a:xfrm>
          <a:prstGeom prst="rect">
            <a:avLst/>
          </a:prstGeom>
        </p:spPr>
        <p:txBody>
          <a:bodyPr wrap="square">
            <a:spAutoFit/>
          </a:bodyPr>
          <a:lstStyle/>
          <a:p>
            <a:r>
              <a:rPr lang="es-ES" sz="1400" dirty="0">
                <a:latin typeface="Century Gothic" panose="020B0502020202020204" pitchFamily="34" charset="0"/>
                <a:ea typeface="Calibri" panose="020F0502020204030204" pitchFamily="34" charset="0"/>
                <a:cs typeface="Times New Roman" panose="02020603050405020304" pitchFamily="18" charset="0"/>
              </a:rPr>
              <a:t>8.- </a:t>
            </a:r>
            <a:r>
              <a:rPr lang="es-ES" sz="1400" b="1" u="sng" dirty="0" err="1">
                <a:latin typeface="Century Gothic" panose="020B0502020202020204" pitchFamily="34" charset="0"/>
                <a:ea typeface="Calibri" panose="020F0502020204030204" pitchFamily="34" charset="0"/>
                <a:cs typeface="Times New Roman" panose="02020603050405020304" pitchFamily="18" charset="0"/>
              </a:rPr>
              <a:t>Speaking</a:t>
            </a:r>
            <a:r>
              <a:rPr lang="es-ES" sz="1400" b="1" u="sng" dirty="0">
                <a:latin typeface="Century Gothic" panose="020B0502020202020204" pitchFamily="34" charset="0"/>
                <a:ea typeface="Calibri" panose="020F0502020204030204" pitchFamily="34" charset="0"/>
                <a:cs typeface="Times New Roman" panose="02020603050405020304" pitchFamily="18" charset="0"/>
              </a:rPr>
              <a:t>. Opción A: </a:t>
            </a:r>
            <a:r>
              <a:rPr lang="es-ES" sz="1400" dirty="0">
                <a:latin typeface="Century Gothic" panose="020B0502020202020204" pitchFamily="34" charset="0"/>
                <a:ea typeface="Calibri" panose="020F0502020204030204" pitchFamily="34" charset="0"/>
                <a:cs typeface="Times New Roman" panose="02020603050405020304" pitchFamily="18" charset="0"/>
              </a:rPr>
              <a:t>Escucha el diálogo nuevamente y practica las veces que consideres necesario. Remplaza las </a:t>
            </a:r>
            <a:r>
              <a:rPr lang="es-ES" sz="1400" dirty="0" err="1">
                <a:latin typeface="Century Gothic" panose="020B0502020202020204" pitchFamily="34" charset="0"/>
                <a:ea typeface="Calibri" panose="020F0502020204030204" pitchFamily="34" charset="0"/>
                <a:cs typeface="Times New Roman" panose="02020603050405020304" pitchFamily="18" charset="0"/>
              </a:rPr>
              <a:t>parets</a:t>
            </a:r>
            <a:r>
              <a:rPr lang="es-ES" sz="1400" dirty="0">
                <a:latin typeface="Century Gothic" panose="020B0502020202020204" pitchFamily="34" charset="0"/>
                <a:ea typeface="Calibri" panose="020F0502020204030204" pitchFamily="34" charset="0"/>
                <a:cs typeface="Times New Roman" panose="02020603050405020304" pitchFamily="18" charset="0"/>
              </a:rPr>
              <a:t> del diálogo que están subrayadas con tu información personal. Al momento de deletrear tu apellido, debes recordar el abecedario, puedes hacerlo en el siguiente link: </a:t>
            </a:r>
            <a:r>
              <a:rPr lang="es-ES" sz="1400"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https://www.youtube.com/watch?v=t0WELUxl7gc</a:t>
            </a:r>
            <a:r>
              <a:rPr lang="es-ES" sz="1400" dirty="0">
                <a:latin typeface="Century Gothic" panose="020B0502020202020204" pitchFamily="34" charset="0"/>
                <a:ea typeface="Calibri" panose="020F0502020204030204" pitchFamily="34" charset="0"/>
                <a:cs typeface="Times New Roman" panose="02020603050405020304" pitchFamily="18" charset="0"/>
              </a:rPr>
              <a:t> Memoriza la siguiente parte del diálogo. Graba un audio con tus propias palabras y envíalas a tu profesor.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45A762B8-247D-FB41-A732-F6F278F52928}"/>
              </a:ext>
            </a:extLst>
          </p:cNvPr>
          <p:cNvPicPr/>
          <p:nvPr/>
        </p:nvPicPr>
        <p:blipFill rotWithShape="1">
          <a:blip r:embed="rId3">
            <a:extLst>
              <a:ext uri="{28A0092B-C50C-407E-A947-70E740481C1C}">
                <a14:useLocalDpi xmlns:a14="http://schemas.microsoft.com/office/drawing/2010/main" val="0"/>
              </a:ext>
            </a:extLst>
          </a:blip>
          <a:srcRect t="28328" r="28198" b="27404"/>
          <a:stretch/>
        </p:blipFill>
        <p:spPr bwMode="auto">
          <a:xfrm>
            <a:off x="1787856" y="1772816"/>
            <a:ext cx="5088400" cy="2793606"/>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xmlns="" id="{EBCC9744-BAC9-BE47-B6F4-64ABCD35E55F}"/>
              </a:ext>
            </a:extLst>
          </p:cNvPr>
          <p:cNvSpPr/>
          <p:nvPr/>
        </p:nvSpPr>
        <p:spPr>
          <a:xfrm>
            <a:off x="1056911" y="4941168"/>
            <a:ext cx="8028071" cy="523220"/>
          </a:xfrm>
          <a:prstGeom prst="rect">
            <a:avLst/>
          </a:prstGeom>
        </p:spPr>
        <p:txBody>
          <a:bodyPr wrap="square">
            <a:spAutoFit/>
          </a:bodyPr>
          <a:lstStyle/>
          <a:p>
            <a:r>
              <a:rPr lang="es-ES" sz="1400" b="1" dirty="0">
                <a:latin typeface="Century Gothic" panose="020B0502020202020204" pitchFamily="34" charset="0"/>
                <a:ea typeface="Calibri" panose="020F0502020204030204" pitchFamily="34" charset="0"/>
                <a:cs typeface="Times New Roman" panose="02020603050405020304" pitchFamily="18" charset="0"/>
              </a:rPr>
              <a:t>Opción B:</a:t>
            </a:r>
            <a:r>
              <a:rPr lang="es-ES" sz="1400" dirty="0">
                <a:latin typeface="Century Gothic" panose="020B0502020202020204" pitchFamily="34" charset="0"/>
                <a:ea typeface="Calibri" panose="020F0502020204030204" pitchFamily="34" charset="0"/>
                <a:cs typeface="Times New Roman" panose="02020603050405020304" pitchFamily="18" charset="0"/>
              </a:rPr>
              <a:t> Elige una parte del diálogo y actúala, puedes grabar un video o un audio. Tu parte del diálogo debe tener por lo menos 8 interacciones en total.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342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E4DAFF92-A811-9E4A-8BE1-2DC97685BCFA}"/>
              </a:ext>
            </a:extLst>
          </p:cNvPr>
          <p:cNvSpPr/>
          <p:nvPr/>
        </p:nvSpPr>
        <p:spPr>
          <a:xfrm>
            <a:off x="1259633" y="332656"/>
            <a:ext cx="7344816" cy="1231106"/>
          </a:xfrm>
          <a:prstGeom prst="rect">
            <a:avLst/>
          </a:prstGeom>
        </p:spPr>
        <p:txBody>
          <a:bodyPr wrap="square">
            <a:spAutoFit/>
          </a:bodyPr>
          <a:lstStyle/>
          <a:p>
            <a:r>
              <a:rPr lang="es-ES" sz="1200" b="1" u="sng" dirty="0">
                <a:latin typeface="Century Gothic" panose="020B0502020202020204" pitchFamily="34" charset="0"/>
                <a:ea typeface="Calibri" panose="020F0502020204030204" pitchFamily="34" charset="0"/>
                <a:cs typeface="Times New Roman" panose="02020603050405020304" pitchFamily="18" charset="0"/>
              </a:rPr>
              <a:t>1.- Piensa y responde:</a:t>
            </a:r>
            <a:r>
              <a:rPr lang="es-ES" sz="1200" dirty="0">
                <a:latin typeface="Century Gothic" panose="020B0502020202020204" pitchFamily="34" charset="0"/>
                <a:ea typeface="Calibri" panose="020F0502020204030204" pitchFamily="34" charset="0"/>
                <a:cs typeface="Times New Roman" panose="02020603050405020304" pitchFamily="18" charset="0"/>
              </a:rPr>
              <a:t> ¿Qué profesiones se pueden realizar en el lugar donde vives? ¿Sabes el nombre en inglés del lugar donde trabajo un </a:t>
            </a:r>
            <a:r>
              <a:rPr lang="es-ES" sz="1400" dirty="0">
                <a:latin typeface="Century Gothic" panose="020B0502020202020204" pitchFamily="34" charset="0"/>
                <a:ea typeface="Calibri" panose="020F0502020204030204" pitchFamily="34" charset="0"/>
                <a:cs typeface="Times New Roman" panose="02020603050405020304" pitchFamily="18" charset="0"/>
              </a:rPr>
              <a:t>doctor</a:t>
            </a:r>
            <a:r>
              <a:rPr lang="es-ES" sz="1200" dirty="0">
                <a:latin typeface="Century Gothic" panose="020B0502020202020204" pitchFamily="34" charset="0"/>
                <a:ea typeface="Calibri" panose="020F0502020204030204" pitchFamily="34" charset="0"/>
                <a:cs typeface="Times New Roman" panose="02020603050405020304" pitchFamily="18" charset="0"/>
              </a:rPr>
              <a:t>? ¿Sabes el nombre en inglés del lugar donde trabajo un cajero(a)?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latin typeface="Century Gothic" panose="020B0502020202020204" pitchFamily="34" charset="0"/>
                <a:ea typeface="Calibri" panose="020F0502020204030204" pitchFamily="34" charset="0"/>
                <a:cs typeface="Times New Roman" panose="02020603050405020304" pitchFamily="18" charset="0"/>
              </a:rPr>
              <a:t>2.- Escribe el nombre de la profesión con la imagen que corresponde. Si no conoces el significado búscalo en el diccionario o en un traductor. </a:t>
            </a:r>
            <a:endParaRPr lang="es-CL"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6453681F-D938-034A-9CB7-2CB891C9BB73}"/>
              </a:ext>
            </a:extLst>
          </p:cNvPr>
          <p:cNvPicPr/>
          <p:nvPr/>
        </p:nvPicPr>
        <p:blipFill>
          <a:blip r:embed="rId2">
            <a:extLst>
              <a:ext uri="{28A0092B-C50C-407E-A947-70E740481C1C}">
                <a14:useLocalDpi xmlns:a14="http://schemas.microsoft.com/office/drawing/2010/main" val="0"/>
              </a:ext>
            </a:extLst>
          </a:blip>
          <a:stretch>
            <a:fillRect/>
          </a:stretch>
        </p:blipFill>
        <p:spPr>
          <a:xfrm>
            <a:off x="1671838" y="1700809"/>
            <a:ext cx="5924498" cy="3225422"/>
          </a:xfrm>
          <a:prstGeom prst="rect">
            <a:avLst/>
          </a:prstGeom>
        </p:spPr>
      </p:pic>
    </p:spTree>
    <p:extLst>
      <p:ext uri="{BB962C8B-B14F-4D97-AF65-F5344CB8AC3E}">
        <p14:creationId xmlns:p14="http://schemas.microsoft.com/office/powerpoint/2010/main" val="86121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023E36FB-99B0-E749-8236-5AFED299E6FF}"/>
              </a:ext>
            </a:extLst>
          </p:cNvPr>
          <p:cNvSpPr/>
          <p:nvPr/>
        </p:nvSpPr>
        <p:spPr>
          <a:xfrm>
            <a:off x="1188733" y="404664"/>
            <a:ext cx="7775755" cy="523220"/>
          </a:xfrm>
          <a:prstGeom prst="rect">
            <a:avLst/>
          </a:prstGeom>
        </p:spPr>
        <p:txBody>
          <a:bodyPr wrap="square">
            <a:spAutoFit/>
          </a:bodyPr>
          <a:lstStyle/>
          <a:p>
            <a:r>
              <a:rPr lang="es-ES" sz="1400" dirty="0">
                <a:latin typeface="Century Gothic" panose="020B0502020202020204" pitchFamily="34" charset="0"/>
                <a:ea typeface="Calibri" panose="020F0502020204030204" pitchFamily="34" charset="0"/>
                <a:cs typeface="Times New Roman" panose="02020603050405020304" pitchFamily="18" charset="0"/>
              </a:rPr>
              <a:t>3.- </a:t>
            </a:r>
            <a:r>
              <a:rPr lang="es-ES" sz="1400" b="1" dirty="0">
                <a:latin typeface="Century Gothic" panose="020B0502020202020204" pitchFamily="34" charset="0"/>
                <a:ea typeface="Calibri" panose="020F0502020204030204" pitchFamily="34" charset="0"/>
                <a:cs typeface="Times New Roman" panose="02020603050405020304" pitchFamily="18" charset="0"/>
              </a:rPr>
              <a:t>Speaker =</a:t>
            </a:r>
            <a:r>
              <a:rPr lang="es-ES" sz="1400" dirty="0">
                <a:latin typeface="Century Gothic" panose="020B0502020202020204" pitchFamily="34" charset="0"/>
                <a:ea typeface="Calibri" panose="020F0502020204030204" pitchFamily="34" charset="0"/>
                <a:cs typeface="Times New Roman" panose="02020603050405020304" pitchFamily="18" charset="0"/>
              </a:rPr>
              <a:t> es la persona que habla. Escucha el audio y escribe la profesión al lado de la persona que habla según el audio.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3338B487-8F2C-1E4D-AD3A-8441B77EE39D}"/>
              </a:ext>
            </a:extLst>
          </p:cNvPr>
          <p:cNvPicPr/>
          <p:nvPr/>
        </p:nvPicPr>
        <p:blipFill>
          <a:blip r:embed="rId2">
            <a:extLst>
              <a:ext uri="{28A0092B-C50C-407E-A947-70E740481C1C}">
                <a14:useLocalDpi xmlns:a14="http://schemas.microsoft.com/office/drawing/2010/main" val="0"/>
              </a:ext>
            </a:extLst>
          </a:blip>
          <a:stretch>
            <a:fillRect/>
          </a:stretch>
        </p:blipFill>
        <p:spPr>
          <a:xfrm>
            <a:off x="1979712" y="988952"/>
            <a:ext cx="5741458" cy="2440047"/>
          </a:xfrm>
          <a:prstGeom prst="rect">
            <a:avLst/>
          </a:prstGeom>
        </p:spPr>
      </p:pic>
      <p:sp>
        <p:nvSpPr>
          <p:cNvPr id="6" name="Rectángulo 5">
            <a:extLst>
              <a:ext uri="{FF2B5EF4-FFF2-40B4-BE49-F238E27FC236}">
                <a16:creationId xmlns:a16="http://schemas.microsoft.com/office/drawing/2014/main" xmlns="" id="{AC8E3BB9-4BB7-F546-99E3-C93F95A899E3}"/>
              </a:ext>
            </a:extLst>
          </p:cNvPr>
          <p:cNvSpPr/>
          <p:nvPr/>
        </p:nvSpPr>
        <p:spPr>
          <a:xfrm>
            <a:off x="1188733" y="3490067"/>
            <a:ext cx="7631739" cy="523220"/>
          </a:xfrm>
          <a:prstGeom prst="rect">
            <a:avLst/>
          </a:prstGeom>
        </p:spPr>
        <p:txBody>
          <a:bodyPr wrap="square">
            <a:spAutoFit/>
          </a:bodyPr>
          <a:lstStyle/>
          <a:p>
            <a:r>
              <a:rPr lang="es-ES" sz="1400" dirty="0">
                <a:latin typeface="Century Gothic" panose="020B0502020202020204" pitchFamily="34" charset="0"/>
                <a:ea typeface="Calibri" panose="020F0502020204030204" pitchFamily="34" charset="0"/>
                <a:cs typeface="Times New Roman" panose="02020603050405020304" pitchFamily="18" charset="0"/>
              </a:rPr>
              <a:t>4.- Escribe en tu cuaderno el significado de las siguientes palabras, si no los sabes, busca en el diccionario o traductor.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xmlns="" id="{3D331527-F475-F549-BAC4-BA8DBBB2914D}"/>
              </a:ext>
            </a:extLst>
          </p:cNvPr>
          <p:cNvGraphicFramePr>
            <a:graphicFrameLocks noGrp="1"/>
          </p:cNvGraphicFramePr>
          <p:nvPr>
            <p:extLst>
              <p:ext uri="{D42A27DB-BD31-4B8C-83A1-F6EECF244321}">
                <p14:modId xmlns:p14="http://schemas.microsoft.com/office/powerpoint/2010/main" val="3674329093"/>
              </p:ext>
            </p:extLst>
          </p:nvPr>
        </p:nvGraphicFramePr>
        <p:xfrm>
          <a:off x="1969004" y="4063191"/>
          <a:ext cx="6101114" cy="1171555"/>
        </p:xfrm>
        <a:graphic>
          <a:graphicData uri="http://schemas.openxmlformats.org/drawingml/2006/table">
            <a:tbl>
              <a:tblPr firstRow="1" firstCol="1" bandRow="1">
                <a:tableStyleId>{69CF1AB2-1976-4502-BF36-3FF5EA218861}</a:tableStyleId>
              </a:tblPr>
              <a:tblGrid>
                <a:gridCol w="2033516">
                  <a:extLst>
                    <a:ext uri="{9D8B030D-6E8A-4147-A177-3AD203B41FA5}">
                      <a16:colId xmlns:a16="http://schemas.microsoft.com/office/drawing/2014/main" xmlns="" val="1410857393"/>
                    </a:ext>
                  </a:extLst>
                </a:gridCol>
                <a:gridCol w="2033516">
                  <a:extLst>
                    <a:ext uri="{9D8B030D-6E8A-4147-A177-3AD203B41FA5}">
                      <a16:colId xmlns:a16="http://schemas.microsoft.com/office/drawing/2014/main" xmlns="" val="2490963464"/>
                    </a:ext>
                  </a:extLst>
                </a:gridCol>
                <a:gridCol w="2034082">
                  <a:extLst>
                    <a:ext uri="{9D8B030D-6E8A-4147-A177-3AD203B41FA5}">
                      <a16:colId xmlns:a16="http://schemas.microsoft.com/office/drawing/2014/main" xmlns="" val="1057251875"/>
                    </a:ext>
                  </a:extLst>
                </a:gridCol>
              </a:tblGrid>
              <a:tr h="234311">
                <a:tc>
                  <a:txBody>
                    <a:bodyPr/>
                    <a:lstStyle/>
                    <a:p>
                      <a:pPr algn="l">
                        <a:spcAft>
                          <a:spcPts val="0"/>
                        </a:spcAft>
                      </a:pPr>
                      <a:r>
                        <a:rPr lang="es-ES" sz="1400" b="0">
                          <a:effectLst/>
                          <a:latin typeface="Century Gothic" panose="020B0502020202020204" pitchFamily="34" charset="0"/>
                        </a:rPr>
                        <a:t>1.- Speaker:</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dirty="0">
                          <a:effectLst/>
                          <a:latin typeface="Century Gothic" panose="020B0502020202020204" pitchFamily="34" charset="0"/>
                        </a:rPr>
                        <a:t>6.- </a:t>
                      </a:r>
                      <a:r>
                        <a:rPr lang="es-ES" sz="1400" b="0" dirty="0" err="1">
                          <a:effectLst/>
                          <a:latin typeface="Century Gothic" panose="020B0502020202020204" pitchFamily="34" charset="0"/>
                        </a:rPr>
                        <a:t>trip</a:t>
                      </a:r>
                      <a:r>
                        <a:rPr lang="es-ES" sz="1400" b="0" dirty="0">
                          <a:effectLst/>
                          <a:latin typeface="Century Gothic" panose="020B0502020202020204" pitchFamily="34" charset="0"/>
                        </a:rPr>
                        <a:t>:</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dirty="0">
                          <a:effectLst/>
                          <a:latin typeface="Century Gothic" panose="020B0502020202020204" pitchFamily="34" charset="0"/>
                        </a:rPr>
                        <a:t>11.- </a:t>
                      </a:r>
                      <a:r>
                        <a:rPr lang="es-ES" sz="1400" b="0" dirty="0" err="1">
                          <a:effectLst/>
                          <a:latin typeface="Century Gothic" panose="020B0502020202020204" pitchFamily="34" charset="0"/>
                        </a:rPr>
                        <a:t>sick</a:t>
                      </a:r>
                      <a:r>
                        <a:rPr lang="es-ES" sz="1400" b="0" dirty="0">
                          <a:effectLst/>
                          <a:latin typeface="Century Gothic" panose="020B0502020202020204" pitchFamily="34" charset="0"/>
                        </a:rPr>
                        <a:t>:</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811627100"/>
                  </a:ext>
                </a:extLst>
              </a:tr>
              <a:tr h="234311">
                <a:tc>
                  <a:txBody>
                    <a:bodyPr/>
                    <a:lstStyle/>
                    <a:p>
                      <a:pPr algn="l">
                        <a:spcAft>
                          <a:spcPts val="0"/>
                        </a:spcAft>
                      </a:pPr>
                      <a:r>
                        <a:rPr lang="es-ES" sz="1400" b="0">
                          <a:effectLst/>
                          <a:latin typeface="Century Gothic" panose="020B0502020202020204" pitchFamily="34" charset="0"/>
                        </a:rPr>
                        <a:t>2.- weekend:</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a:effectLst/>
                          <a:latin typeface="Century Gothic" panose="020B0502020202020204" pitchFamily="34" charset="0"/>
                        </a:rPr>
                        <a:t>7.- tourists:</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a:effectLst/>
                          <a:latin typeface="Century Gothic" panose="020B0502020202020204" pitchFamily="34" charset="0"/>
                        </a:rPr>
                        <a:t>12.- Doctor:</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56402173"/>
                  </a:ext>
                </a:extLst>
              </a:tr>
              <a:tr h="234311">
                <a:tc>
                  <a:txBody>
                    <a:bodyPr/>
                    <a:lstStyle/>
                    <a:p>
                      <a:pPr algn="l">
                        <a:spcAft>
                          <a:spcPts val="0"/>
                        </a:spcAft>
                      </a:pPr>
                      <a:r>
                        <a:rPr lang="es-ES" sz="1400" b="0">
                          <a:effectLst/>
                          <a:latin typeface="Century Gothic" panose="020B0502020202020204" pitchFamily="34" charset="0"/>
                        </a:rPr>
                        <a:t>3.- Work:</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a:effectLst/>
                          <a:latin typeface="Century Gothic" panose="020B0502020202020204" pitchFamily="34" charset="0"/>
                        </a:rPr>
                        <a:t>8.- People:</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a:effectLst/>
                          <a:latin typeface="Century Gothic" panose="020B0502020202020204" pitchFamily="34" charset="0"/>
                        </a:rPr>
                        <a:t>13.- Summer:</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664512701"/>
                  </a:ext>
                </a:extLst>
              </a:tr>
              <a:tr h="234311">
                <a:tc>
                  <a:txBody>
                    <a:bodyPr/>
                    <a:lstStyle/>
                    <a:p>
                      <a:pPr algn="l">
                        <a:spcAft>
                          <a:spcPts val="0"/>
                        </a:spcAft>
                      </a:pPr>
                      <a:r>
                        <a:rPr lang="es-ES" sz="1400" b="0">
                          <a:effectLst/>
                          <a:latin typeface="Century Gothic" panose="020B0502020202020204" pitchFamily="34" charset="0"/>
                        </a:rPr>
                        <a:t>4.- Swimming:</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dirty="0">
                          <a:effectLst/>
                          <a:latin typeface="Century Gothic" panose="020B0502020202020204" pitchFamily="34" charset="0"/>
                        </a:rPr>
                        <a:t>9.- </a:t>
                      </a:r>
                      <a:r>
                        <a:rPr lang="es-ES" sz="1400" b="0" dirty="0" err="1">
                          <a:effectLst/>
                          <a:latin typeface="Century Gothic" panose="020B0502020202020204" pitchFamily="34" charset="0"/>
                        </a:rPr>
                        <a:t>job</a:t>
                      </a:r>
                      <a:r>
                        <a:rPr lang="es-ES" sz="1400" b="0" dirty="0">
                          <a:effectLst/>
                          <a:latin typeface="Century Gothic" panose="020B0502020202020204" pitchFamily="34" charset="0"/>
                        </a:rPr>
                        <a:t>:</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a:effectLst/>
                          <a:latin typeface="Century Gothic" panose="020B0502020202020204" pitchFamily="34" charset="0"/>
                        </a:rPr>
                        <a:t>14.- Weather: </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864208987"/>
                  </a:ext>
                </a:extLst>
              </a:tr>
              <a:tr h="234311">
                <a:tc>
                  <a:txBody>
                    <a:bodyPr/>
                    <a:lstStyle/>
                    <a:p>
                      <a:pPr algn="l">
                        <a:spcAft>
                          <a:spcPts val="0"/>
                        </a:spcAft>
                      </a:pPr>
                      <a:r>
                        <a:rPr lang="es-ES" sz="1400" b="0">
                          <a:effectLst/>
                          <a:latin typeface="Century Gothic" panose="020B0502020202020204" pitchFamily="34" charset="0"/>
                        </a:rPr>
                        <a:t>5.- universities:</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dirty="0">
                          <a:effectLst/>
                          <a:latin typeface="Century Gothic" panose="020B0502020202020204" pitchFamily="34" charset="0"/>
                        </a:rPr>
                        <a:t>10.- </a:t>
                      </a:r>
                      <a:r>
                        <a:rPr lang="es-ES" sz="1400" b="0" dirty="0" err="1">
                          <a:effectLst/>
                          <a:latin typeface="Century Gothic" panose="020B0502020202020204" pitchFamily="34" charset="0"/>
                        </a:rPr>
                        <a:t>Pilot</a:t>
                      </a:r>
                      <a:r>
                        <a:rPr lang="es-ES" sz="1400" b="0" dirty="0">
                          <a:effectLst/>
                          <a:latin typeface="Century Gothic" panose="020B0502020202020204" pitchFamily="34" charset="0"/>
                        </a:rPr>
                        <a:t>: </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s-ES" sz="1400" b="0" dirty="0">
                          <a:effectLst/>
                          <a:latin typeface="Century Gothic" panose="020B0502020202020204" pitchFamily="34" charset="0"/>
                        </a:rPr>
                        <a:t>15.- Travelling</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221769869"/>
                  </a:ext>
                </a:extLst>
              </a:tr>
            </a:tbl>
          </a:graphicData>
        </a:graphic>
      </p:graphicFrame>
      <p:sp>
        <p:nvSpPr>
          <p:cNvPr id="9" name="Rectángulo 8">
            <a:extLst>
              <a:ext uri="{FF2B5EF4-FFF2-40B4-BE49-F238E27FC236}">
                <a16:creationId xmlns:a16="http://schemas.microsoft.com/office/drawing/2014/main" xmlns="" id="{8B795176-4D37-B449-81EF-0BBD9AD4BFC0}"/>
              </a:ext>
            </a:extLst>
          </p:cNvPr>
          <p:cNvSpPr/>
          <p:nvPr/>
        </p:nvSpPr>
        <p:spPr>
          <a:xfrm>
            <a:off x="1221017" y="5622339"/>
            <a:ext cx="6038046" cy="830997"/>
          </a:xfrm>
          <a:prstGeom prst="rect">
            <a:avLst/>
          </a:prstGeom>
        </p:spPr>
        <p:txBody>
          <a:bodyPr wrap="square">
            <a:spAutoFit/>
          </a:bodyPr>
          <a:lstStyle/>
          <a:p>
            <a:r>
              <a:rPr lang="es-ES" sz="1200" b="1" u="sng" dirty="0">
                <a:latin typeface="Century Gothic" panose="020B0502020202020204" pitchFamily="34" charset="0"/>
                <a:ea typeface="Calibri" panose="020F0502020204030204" pitchFamily="34" charset="0"/>
                <a:cs typeface="Times New Roman" panose="02020603050405020304" pitchFamily="18" charset="0"/>
              </a:rPr>
              <a:t>Ticket de salida</a:t>
            </a:r>
          </a:p>
          <a:p>
            <a:r>
              <a:rPr lang="es-ES" sz="1200" dirty="0">
                <a:latin typeface="Century Gothic" panose="020B0502020202020204" pitchFamily="34" charset="0"/>
                <a:ea typeface="Calibri" panose="020F0502020204030204" pitchFamily="34" charset="0"/>
                <a:cs typeface="Times New Roman" panose="02020603050405020304" pitchFamily="18" charset="0"/>
              </a:rPr>
              <a:t>Recuerda el abecedario y deletrea las palabras anteriores. Practica varias veces. Cuando estés listo(a) graba un audio de las palabras que deletreaste. Si tienes dudas con la pronunciación, escucha el audio del ejercicio anterior. </a:t>
            </a:r>
            <a:endParaRPr lang="es-CL"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xmlns="" id="{44EB0D81-04AD-DA4F-892E-72F627ED30AE}"/>
              </a:ext>
            </a:extLst>
          </p:cNvPr>
          <p:cNvPicPr>
            <a:picLocks noChangeAspect="1"/>
          </p:cNvPicPr>
          <p:nvPr/>
        </p:nvPicPr>
        <p:blipFill rotWithShape="1">
          <a:blip r:embed="rId3"/>
          <a:srcRect l="17237" r="20761" b="2421"/>
          <a:stretch/>
        </p:blipFill>
        <p:spPr>
          <a:xfrm>
            <a:off x="7532283" y="5704600"/>
            <a:ext cx="781400" cy="691739"/>
          </a:xfrm>
          <a:prstGeom prst="rect">
            <a:avLst/>
          </a:prstGeom>
        </p:spPr>
      </p:pic>
    </p:spTree>
    <p:extLst>
      <p:ext uri="{BB962C8B-B14F-4D97-AF65-F5344CB8AC3E}">
        <p14:creationId xmlns:p14="http://schemas.microsoft.com/office/powerpoint/2010/main" val="1758118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xmlns="" id="{83B8BDFC-393B-1E4E-BDDA-3BCD2817534C}"/>
              </a:ext>
            </a:extLst>
          </p:cNvPr>
          <p:cNvGraphicFramePr>
            <a:graphicFrameLocks noGrp="1"/>
          </p:cNvGraphicFramePr>
          <p:nvPr>
            <p:extLst>
              <p:ext uri="{D42A27DB-BD31-4B8C-83A1-F6EECF244321}">
                <p14:modId xmlns:p14="http://schemas.microsoft.com/office/powerpoint/2010/main" val="1561783549"/>
              </p:ext>
            </p:extLst>
          </p:nvPr>
        </p:nvGraphicFramePr>
        <p:xfrm>
          <a:off x="1187624" y="620688"/>
          <a:ext cx="7632848" cy="6309360"/>
        </p:xfrm>
        <a:graphic>
          <a:graphicData uri="http://schemas.openxmlformats.org/drawingml/2006/table">
            <a:tbl>
              <a:tblPr firstRow="1" bandRow="1">
                <a:tableStyleId>{D7AC3CCA-C797-4891-BE02-D94E43425B78}</a:tableStyleId>
              </a:tblPr>
              <a:tblGrid>
                <a:gridCol w="913617">
                  <a:extLst>
                    <a:ext uri="{9D8B030D-6E8A-4147-A177-3AD203B41FA5}">
                      <a16:colId xmlns:a16="http://schemas.microsoft.com/office/drawing/2014/main" xmlns="" val="3339589290"/>
                    </a:ext>
                  </a:extLst>
                </a:gridCol>
                <a:gridCol w="958591">
                  <a:extLst>
                    <a:ext uri="{9D8B030D-6E8A-4147-A177-3AD203B41FA5}">
                      <a16:colId xmlns:a16="http://schemas.microsoft.com/office/drawing/2014/main" xmlns="" val="223051190"/>
                    </a:ext>
                  </a:extLst>
                </a:gridCol>
                <a:gridCol w="5760640">
                  <a:extLst>
                    <a:ext uri="{9D8B030D-6E8A-4147-A177-3AD203B41FA5}">
                      <a16:colId xmlns:a16="http://schemas.microsoft.com/office/drawing/2014/main" xmlns="" val="4013573861"/>
                    </a:ext>
                  </a:extLst>
                </a:gridCol>
              </a:tblGrid>
              <a:tr h="370840">
                <a:tc>
                  <a:txBody>
                    <a:bodyPr/>
                    <a:lstStyle/>
                    <a:p>
                      <a:r>
                        <a:rPr lang="es-CL" sz="1200" b="0" dirty="0">
                          <a:solidFill>
                            <a:sysClr val="windowText" lastClr="000000"/>
                          </a:solidFill>
                          <a:latin typeface="Century Gothic" panose="020B0502020202020204" pitchFamily="34" charset="0"/>
                        </a:rPr>
                        <a:t>INGLÉS 6º</a:t>
                      </a:r>
                    </a:p>
                  </a:txBody>
                  <a:tcPr>
                    <a:noFill/>
                  </a:tcPr>
                </a:tc>
                <a:tc>
                  <a:txBody>
                    <a:bodyPr/>
                    <a:lstStyle/>
                    <a:p>
                      <a:r>
                        <a:rPr lang="es-CL" sz="1200" b="0" dirty="0">
                          <a:solidFill>
                            <a:sysClr val="windowText" lastClr="000000"/>
                          </a:solidFill>
                          <a:latin typeface="Century Gothic" panose="020B0502020202020204" pitchFamily="34" charset="0"/>
                        </a:rPr>
                        <a:t>PÁGINAS DEL LIBRO</a:t>
                      </a:r>
                    </a:p>
                    <a:p>
                      <a:r>
                        <a:rPr lang="es-CL" sz="1200" b="0" dirty="0">
                          <a:solidFill>
                            <a:sysClr val="windowText" lastClr="000000"/>
                          </a:solidFill>
                          <a:latin typeface="Century Gothic" panose="020B0502020202020204" pitchFamily="34" charset="0"/>
                        </a:rPr>
                        <a:t>42 -45</a:t>
                      </a:r>
                    </a:p>
                  </a:txBody>
                  <a:tcPr>
                    <a:noFill/>
                  </a:tcPr>
                </a:tc>
                <a:tc>
                  <a:txBody>
                    <a:bodyPr/>
                    <a:lstStyle/>
                    <a:p>
                      <a:r>
                        <a:rPr kumimoji="0" lang="en-US" sz="1200" b="0" kern="1200" dirty="0">
                          <a:solidFill>
                            <a:schemeClr val="dk1"/>
                          </a:solidFill>
                          <a:effectLst/>
                          <a:latin typeface="Century Gothic" panose="020B0502020202020204" pitchFamily="34" charset="0"/>
                          <a:ea typeface="+mn-ea"/>
                          <a:cs typeface="+mn-cs"/>
                        </a:rPr>
                        <a:t>My favorite places in the city!</a:t>
                      </a:r>
                      <a:endParaRPr kumimoji="0" lang="es-CL" sz="1200" b="0" kern="1200" dirty="0">
                        <a:solidFill>
                          <a:schemeClr val="dk1"/>
                        </a:solidFill>
                        <a:effectLst/>
                        <a:latin typeface="Century Gothic" panose="020B0502020202020204" pitchFamily="34" charset="0"/>
                        <a:ea typeface="+mn-ea"/>
                        <a:cs typeface="+mn-cs"/>
                      </a:endParaRPr>
                    </a:p>
                    <a:p>
                      <a:r>
                        <a:rPr kumimoji="0" lang="es-CL" sz="1200" b="0" kern="1200" dirty="0">
                          <a:solidFill>
                            <a:schemeClr val="dk1"/>
                          </a:solidFill>
                          <a:effectLst/>
                          <a:latin typeface="Century Gothic" panose="020B0502020202020204" pitchFamily="34" charset="0"/>
                          <a:ea typeface="+mn-ea"/>
                          <a:cs typeface="+mn-cs"/>
                        </a:rPr>
                        <a:t>Página 42 actividad 1: Observa los lugares de la ciudad que aparecen escritos en el cuadro y luego observa las imágenes. Escucha el audio 41 y escribe el lugar correcto debajo de la imagen según el audio. </a:t>
                      </a:r>
                    </a:p>
                    <a:p>
                      <a:r>
                        <a:rPr kumimoji="0" lang="es-CL" sz="1200" b="0" kern="1200" dirty="0">
                          <a:solidFill>
                            <a:schemeClr val="dk1"/>
                          </a:solidFill>
                          <a:effectLst/>
                          <a:latin typeface="Century Gothic" panose="020B0502020202020204" pitchFamily="34" charset="0"/>
                          <a:ea typeface="+mn-ea"/>
                          <a:cs typeface="+mn-cs"/>
                        </a:rPr>
                        <a:t>Página 43 actividad 3: Estrategia: Observa el texto que vas a leer y pone atención a las imágenes. ¿De qué crees que se trata el texto?. Estrategia Skimming: Lee el texto sin detenerte en las palabras que no sabes. Fijate en las palabras que se parecen al español y las que tu conozcas. ¿De qué se trata el texto?</a:t>
                      </a:r>
                    </a:p>
                    <a:p>
                      <a:r>
                        <a:rPr kumimoji="0" lang="es-CL" sz="1200" b="0" kern="1200" dirty="0">
                          <a:solidFill>
                            <a:schemeClr val="dk1"/>
                          </a:solidFill>
                          <a:effectLst/>
                          <a:latin typeface="Century Gothic" panose="020B0502020202020204" pitchFamily="34" charset="0"/>
                          <a:ea typeface="+mn-ea"/>
                          <a:cs typeface="+mn-cs"/>
                        </a:rPr>
                        <a:t>Actividad 4: Responde las preguntas:</a:t>
                      </a:r>
                    </a:p>
                    <a:p>
                      <a:r>
                        <a:rPr kumimoji="0" lang="en-US" sz="1200" b="0" kern="1200" dirty="0">
                          <a:solidFill>
                            <a:schemeClr val="dk1"/>
                          </a:solidFill>
                          <a:effectLst/>
                          <a:latin typeface="Century Gothic" panose="020B0502020202020204" pitchFamily="34" charset="0"/>
                          <a:ea typeface="+mn-ea"/>
                          <a:cs typeface="+mn-cs"/>
                        </a:rPr>
                        <a:t>a. Which places of interest can you find in Concepción? </a:t>
                      </a:r>
                      <a:r>
                        <a:rPr kumimoji="0" lang="es-CL" sz="1200" b="0" kern="1200" dirty="0">
                          <a:solidFill>
                            <a:schemeClr val="dk1"/>
                          </a:solidFill>
                          <a:effectLst/>
                          <a:latin typeface="Century Gothic" panose="020B0502020202020204" pitchFamily="34" charset="0"/>
                          <a:ea typeface="+mn-ea"/>
                          <a:cs typeface="+mn-cs"/>
                        </a:rPr>
                        <a:t>¿Qué lugares de interés puedes encontrar en concepción?</a:t>
                      </a:r>
                    </a:p>
                    <a:p>
                      <a:r>
                        <a:rPr kumimoji="0" lang="en-US" sz="1200" b="0" kern="1200" dirty="0">
                          <a:solidFill>
                            <a:schemeClr val="dk1"/>
                          </a:solidFill>
                          <a:effectLst/>
                          <a:latin typeface="Century Gothic" panose="020B0502020202020204" pitchFamily="34" charset="0"/>
                          <a:ea typeface="+mn-ea"/>
                          <a:cs typeface="+mn-cs"/>
                        </a:rPr>
                        <a:t>b. How can you get to this city? </a:t>
                      </a:r>
                      <a:r>
                        <a:rPr kumimoji="0" lang="es-CL" sz="1200" b="0" kern="1200" dirty="0">
                          <a:solidFill>
                            <a:schemeClr val="dk1"/>
                          </a:solidFill>
                          <a:effectLst/>
                          <a:latin typeface="Century Gothic" panose="020B0502020202020204" pitchFamily="34" charset="0"/>
                          <a:ea typeface="+mn-ea"/>
                          <a:cs typeface="+mn-cs"/>
                        </a:rPr>
                        <a:t>¿Cómo puedes llegar a esta ciudad?</a:t>
                      </a:r>
                    </a:p>
                    <a:p>
                      <a:r>
                        <a:rPr kumimoji="0" lang="en-US" sz="1200" b="0" kern="1200" dirty="0">
                          <a:solidFill>
                            <a:schemeClr val="dk1"/>
                          </a:solidFill>
                          <a:effectLst/>
                          <a:latin typeface="Century Gothic" panose="020B0502020202020204" pitchFamily="34" charset="0"/>
                          <a:ea typeface="+mn-ea"/>
                          <a:cs typeface="+mn-cs"/>
                        </a:rPr>
                        <a:t>c. Where do you think in Concepción you can learn about this city’s history? </a:t>
                      </a:r>
                      <a:r>
                        <a:rPr kumimoji="0" lang="es-CL" sz="1200" b="0" kern="1200" dirty="0">
                          <a:solidFill>
                            <a:schemeClr val="dk1"/>
                          </a:solidFill>
                          <a:effectLst/>
                          <a:latin typeface="Century Gothic" panose="020B0502020202020204" pitchFamily="34" charset="0"/>
                          <a:ea typeface="+mn-ea"/>
                          <a:cs typeface="+mn-cs"/>
                        </a:rPr>
                        <a:t>¿Dónde crees tu que puedes aprender información sobre la historia de Concepción ?</a:t>
                      </a:r>
                    </a:p>
                    <a:p>
                      <a:r>
                        <a:rPr kumimoji="0" lang="es-CL" sz="1200" b="0" kern="1200" dirty="0">
                          <a:solidFill>
                            <a:schemeClr val="dk1"/>
                          </a:solidFill>
                          <a:effectLst/>
                          <a:latin typeface="Century Gothic" panose="020B0502020202020204" pitchFamily="34" charset="0"/>
                          <a:ea typeface="+mn-ea"/>
                          <a:cs typeface="+mn-cs"/>
                        </a:rPr>
                        <a:t> </a:t>
                      </a:r>
                    </a:p>
                    <a:p>
                      <a:r>
                        <a:rPr kumimoji="0" lang="es-CL" sz="1200" b="0" kern="1200" dirty="0">
                          <a:solidFill>
                            <a:schemeClr val="dk1"/>
                          </a:solidFill>
                          <a:effectLst/>
                          <a:latin typeface="Century Gothic" panose="020B0502020202020204" pitchFamily="34" charset="0"/>
                          <a:ea typeface="+mn-ea"/>
                          <a:cs typeface="+mn-cs"/>
                        </a:rPr>
                        <a:t>Lee el texto nuevamente. Elige un parrafo del texto y practica su pronunciación con el audio. Con tus propias palabras graba un audio leyendo este párrafo y envíalo a tu profesor. </a:t>
                      </a:r>
                    </a:p>
                    <a:p>
                      <a:r>
                        <a:rPr kumimoji="0" lang="es-CL" sz="1200" b="0" kern="1200" dirty="0">
                          <a:solidFill>
                            <a:schemeClr val="dk1"/>
                          </a:solidFill>
                          <a:effectLst/>
                          <a:latin typeface="Century Gothic" panose="020B0502020202020204" pitchFamily="34" charset="0"/>
                          <a:ea typeface="+mn-ea"/>
                          <a:cs typeface="+mn-cs"/>
                        </a:rPr>
                        <a:t> </a:t>
                      </a:r>
                    </a:p>
                    <a:p>
                      <a:r>
                        <a:rPr kumimoji="0" lang="es-CL" sz="1200" b="0" u="sng" kern="1200" dirty="0">
                          <a:solidFill>
                            <a:schemeClr val="dk1"/>
                          </a:solidFill>
                          <a:effectLst/>
                          <a:latin typeface="Century Gothic" panose="020B0502020202020204" pitchFamily="34" charset="0"/>
                          <a:ea typeface="+mn-ea"/>
                          <a:cs typeface="+mn-cs"/>
                        </a:rPr>
                        <a:t>LANGUAGE NOTICE BOARD </a:t>
                      </a:r>
                      <a:endParaRPr kumimoji="0" lang="es-CL" sz="1200" b="0" kern="1200" dirty="0">
                        <a:solidFill>
                          <a:schemeClr val="dk1"/>
                        </a:solidFill>
                        <a:effectLst/>
                        <a:latin typeface="Century Gothic" panose="020B0502020202020204" pitchFamily="34" charset="0"/>
                        <a:ea typeface="+mn-ea"/>
                        <a:cs typeface="+mn-cs"/>
                      </a:endParaRPr>
                    </a:p>
                    <a:p>
                      <a:r>
                        <a:rPr kumimoji="0" lang="es-CL" sz="1200" b="0" kern="1200" dirty="0">
                          <a:solidFill>
                            <a:schemeClr val="dk1"/>
                          </a:solidFill>
                          <a:effectLst/>
                          <a:latin typeface="Century Gothic" panose="020B0502020202020204" pitchFamily="34" charset="0"/>
                          <a:ea typeface="+mn-ea"/>
                          <a:cs typeface="+mn-cs"/>
                        </a:rPr>
                        <a:t>Observa el cuadro azul en la página 44. Lee las preguntas y las respuestas. Si necesitas ayuda para completar el cuadro, puedes utilizar la información que está a continuación:</a:t>
                      </a:r>
                    </a:p>
                    <a:p>
                      <a:endParaRPr kumimoji="0" lang="es-CL" sz="1200" b="0" kern="1200" dirty="0">
                        <a:solidFill>
                          <a:schemeClr val="dk1"/>
                        </a:solidFill>
                        <a:effectLst/>
                        <a:latin typeface="Century Gothic" panose="020B0502020202020204" pitchFamily="34" charset="0"/>
                        <a:ea typeface="+mn-ea"/>
                        <a:cs typeface="+mn-cs"/>
                      </a:endParaRPr>
                    </a:p>
                    <a:p>
                      <a:endParaRPr kumimoji="0" lang="es-CL" sz="1200" b="0" kern="1200" dirty="0">
                        <a:solidFill>
                          <a:schemeClr val="dk1"/>
                        </a:solidFill>
                        <a:effectLst/>
                        <a:latin typeface="Century Gothic" panose="020B0502020202020204" pitchFamily="34" charset="0"/>
                        <a:ea typeface="+mn-ea"/>
                        <a:cs typeface="+mn-cs"/>
                      </a:endParaRPr>
                    </a:p>
                    <a:p>
                      <a:endParaRPr kumimoji="0" lang="es-CL" sz="1200" b="0" kern="1200" dirty="0">
                        <a:solidFill>
                          <a:schemeClr val="dk1"/>
                        </a:solidFill>
                        <a:effectLst/>
                        <a:latin typeface="Century Gothic" panose="020B0502020202020204" pitchFamily="34" charset="0"/>
                        <a:ea typeface="+mn-ea"/>
                        <a:cs typeface="+mn-cs"/>
                      </a:endParaRPr>
                    </a:p>
                    <a:p>
                      <a:endParaRPr kumimoji="0" lang="es-CL" sz="1200" b="0" kern="1200" dirty="0">
                        <a:solidFill>
                          <a:schemeClr val="dk1"/>
                        </a:solidFill>
                        <a:effectLst/>
                        <a:latin typeface="Century Gothic" panose="020B0502020202020204" pitchFamily="34" charset="0"/>
                        <a:ea typeface="+mn-ea"/>
                        <a:cs typeface="+mn-cs"/>
                      </a:endParaRPr>
                    </a:p>
                    <a:p>
                      <a:endParaRPr kumimoji="0" lang="es-CL" sz="1200" b="0" kern="1200" dirty="0">
                        <a:solidFill>
                          <a:schemeClr val="dk1"/>
                        </a:solidFill>
                        <a:effectLst/>
                        <a:latin typeface="Century Gothic" panose="020B0502020202020204" pitchFamily="34" charset="0"/>
                        <a:ea typeface="+mn-ea"/>
                        <a:cs typeface="+mn-cs"/>
                      </a:endParaRPr>
                    </a:p>
                    <a:p>
                      <a:endParaRPr kumimoji="0" lang="es-CL" sz="1200" b="0" kern="1200" dirty="0">
                        <a:solidFill>
                          <a:schemeClr val="dk1"/>
                        </a:solidFill>
                        <a:effectLst/>
                        <a:latin typeface="Century Gothic" panose="020B0502020202020204" pitchFamily="34" charset="0"/>
                        <a:ea typeface="+mn-ea"/>
                        <a:cs typeface="+mn-cs"/>
                      </a:endParaRPr>
                    </a:p>
                    <a:p>
                      <a:endParaRPr kumimoji="0" lang="es-CL" sz="1200" b="0" kern="1200" dirty="0">
                        <a:solidFill>
                          <a:schemeClr val="dk1"/>
                        </a:solidFill>
                        <a:effectLst/>
                        <a:latin typeface="Century Gothic" panose="020B0502020202020204" pitchFamily="34" charset="0"/>
                        <a:ea typeface="+mn-ea"/>
                        <a:cs typeface="+mn-cs"/>
                      </a:endParaRPr>
                    </a:p>
                    <a:p>
                      <a:endParaRPr kumimoji="0" lang="es-CL" sz="1200" b="0" kern="1200" dirty="0">
                        <a:solidFill>
                          <a:schemeClr val="dk1"/>
                        </a:solidFill>
                        <a:effectLst/>
                        <a:latin typeface="Century Gothic" panose="020B0502020202020204" pitchFamily="34" charset="0"/>
                        <a:ea typeface="+mn-ea"/>
                        <a:cs typeface="+mn-cs"/>
                      </a:endParaRPr>
                    </a:p>
                    <a:p>
                      <a:endParaRPr lang="es-CL" sz="1200" b="0" dirty="0">
                        <a:solidFill>
                          <a:sysClr val="windowText" lastClr="000000"/>
                        </a:solidFill>
                        <a:latin typeface="Century Gothic" panose="020B0502020202020204" pitchFamily="34" charset="0"/>
                      </a:endParaRPr>
                    </a:p>
                  </a:txBody>
                  <a:tcPr>
                    <a:noFill/>
                  </a:tcPr>
                </a:tc>
                <a:extLst>
                  <a:ext uri="{0D108BD9-81ED-4DB2-BD59-A6C34878D82A}">
                    <a16:rowId xmlns:a16="http://schemas.microsoft.com/office/drawing/2014/main" xmlns="" val="2606639243"/>
                  </a:ext>
                </a:extLst>
              </a:tr>
            </a:tbl>
          </a:graphicData>
        </a:graphic>
      </p:graphicFrame>
      <p:graphicFrame>
        <p:nvGraphicFramePr>
          <p:cNvPr id="15" name="Tabla 14">
            <a:extLst>
              <a:ext uri="{FF2B5EF4-FFF2-40B4-BE49-F238E27FC236}">
                <a16:creationId xmlns:a16="http://schemas.microsoft.com/office/drawing/2014/main" xmlns="" id="{832CB299-D3E5-0547-BDA7-01EEF1389603}"/>
              </a:ext>
            </a:extLst>
          </p:cNvPr>
          <p:cNvGraphicFramePr>
            <a:graphicFrameLocks noGrp="1"/>
          </p:cNvGraphicFramePr>
          <p:nvPr>
            <p:extLst>
              <p:ext uri="{D42A27DB-BD31-4B8C-83A1-F6EECF244321}">
                <p14:modId xmlns:p14="http://schemas.microsoft.com/office/powerpoint/2010/main" val="3346732423"/>
              </p:ext>
            </p:extLst>
          </p:nvPr>
        </p:nvGraphicFramePr>
        <p:xfrm>
          <a:off x="3217031" y="5301208"/>
          <a:ext cx="4758327" cy="1401430"/>
        </p:xfrm>
        <a:graphic>
          <a:graphicData uri="http://schemas.openxmlformats.org/drawingml/2006/table">
            <a:tbl>
              <a:tblPr firstRow="1" firstCol="1" bandRow="1">
                <a:tableStyleId>{69CF1AB2-1976-4502-BF36-3FF5EA218861}</a:tableStyleId>
              </a:tblPr>
              <a:tblGrid>
                <a:gridCol w="1586109">
                  <a:extLst>
                    <a:ext uri="{9D8B030D-6E8A-4147-A177-3AD203B41FA5}">
                      <a16:colId xmlns:a16="http://schemas.microsoft.com/office/drawing/2014/main" xmlns="" val="919506389"/>
                    </a:ext>
                  </a:extLst>
                </a:gridCol>
                <a:gridCol w="1586109">
                  <a:extLst>
                    <a:ext uri="{9D8B030D-6E8A-4147-A177-3AD203B41FA5}">
                      <a16:colId xmlns:a16="http://schemas.microsoft.com/office/drawing/2014/main" xmlns="" val="104146432"/>
                    </a:ext>
                  </a:extLst>
                </a:gridCol>
                <a:gridCol w="1586109">
                  <a:extLst>
                    <a:ext uri="{9D8B030D-6E8A-4147-A177-3AD203B41FA5}">
                      <a16:colId xmlns:a16="http://schemas.microsoft.com/office/drawing/2014/main" xmlns="" val="3063483566"/>
                    </a:ext>
                  </a:extLst>
                </a:gridCol>
              </a:tblGrid>
              <a:tr h="207134">
                <a:tc>
                  <a:txBody>
                    <a:bodyPr/>
                    <a:lstStyle/>
                    <a:p>
                      <a:pPr>
                        <a:spcAft>
                          <a:spcPts val="0"/>
                        </a:spcAft>
                      </a:pPr>
                      <a:r>
                        <a:rPr lang="es-CL" sz="1200">
                          <a:effectLst/>
                          <a:latin typeface="Century Gothic" panose="020B0502020202020204" pitchFamily="34" charset="0"/>
                        </a:rPr>
                        <a:t>What?</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¿Qué?</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Preferencias</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74361747"/>
                  </a:ext>
                </a:extLst>
              </a:tr>
              <a:tr h="207134">
                <a:tc>
                  <a:txBody>
                    <a:bodyPr/>
                    <a:lstStyle/>
                    <a:p>
                      <a:pPr>
                        <a:spcAft>
                          <a:spcPts val="0"/>
                        </a:spcAft>
                      </a:pPr>
                      <a:r>
                        <a:rPr lang="es-CL" sz="1200">
                          <a:effectLst/>
                          <a:latin typeface="Century Gothic" panose="020B0502020202020204" pitchFamily="34" charset="0"/>
                        </a:rPr>
                        <a:t>Where?</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¿Dónde?</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Locación</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6960121"/>
                  </a:ext>
                </a:extLst>
              </a:tr>
              <a:tr h="207134">
                <a:tc>
                  <a:txBody>
                    <a:bodyPr/>
                    <a:lstStyle/>
                    <a:p>
                      <a:pPr>
                        <a:spcAft>
                          <a:spcPts val="0"/>
                        </a:spcAft>
                      </a:pPr>
                      <a:r>
                        <a:rPr lang="es-CL" sz="1200">
                          <a:effectLst/>
                          <a:latin typeface="Century Gothic" panose="020B0502020202020204" pitchFamily="34" charset="0"/>
                        </a:rPr>
                        <a:t>Why?</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¿Por qué?</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Razón</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24780352"/>
                  </a:ext>
                </a:extLst>
              </a:tr>
              <a:tr h="207134">
                <a:tc>
                  <a:txBody>
                    <a:bodyPr/>
                    <a:lstStyle/>
                    <a:p>
                      <a:pPr>
                        <a:spcAft>
                          <a:spcPts val="0"/>
                        </a:spcAft>
                      </a:pPr>
                      <a:r>
                        <a:rPr lang="es-CL" sz="1200">
                          <a:effectLst/>
                          <a:latin typeface="Century Gothic" panose="020B0502020202020204" pitchFamily="34" charset="0"/>
                        </a:rPr>
                        <a:t>How many?</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¿Cuántos?</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Cantidad</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12012452"/>
                  </a:ext>
                </a:extLst>
              </a:tr>
              <a:tr h="207134">
                <a:tc>
                  <a:txBody>
                    <a:bodyPr/>
                    <a:lstStyle/>
                    <a:p>
                      <a:pPr>
                        <a:spcAft>
                          <a:spcPts val="0"/>
                        </a:spcAft>
                      </a:pPr>
                      <a:r>
                        <a:rPr lang="es-CL" sz="1200">
                          <a:effectLst/>
                          <a:latin typeface="Century Gothic" panose="020B0502020202020204" pitchFamily="34" charset="0"/>
                        </a:rPr>
                        <a:t>What places are there?</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¿Qué lugares?</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Lugares </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9095740"/>
                  </a:ext>
                </a:extLst>
              </a:tr>
              <a:tr h="207134">
                <a:tc>
                  <a:txBody>
                    <a:bodyPr/>
                    <a:lstStyle/>
                    <a:p>
                      <a:pPr>
                        <a:spcAft>
                          <a:spcPts val="0"/>
                        </a:spcAft>
                      </a:pPr>
                      <a:r>
                        <a:rPr lang="es-CL" sz="1200">
                          <a:effectLst/>
                          <a:latin typeface="Century Gothic" panose="020B0502020202020204" pitchFamily="34" charset="0"/>
                        </a:rPr>
                        <a:t>What can you do?</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a:effectLst/>
                          <a:latin typeface="Century Gothic" panose="020B0502020202020204" pitchFamily="34" charset="0"/>
                        </a:rPr>
                        <a:t>¿Qué actividades?</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CL" sz="1200" dirty="0">
                          <a:effectLst/>
                          <a:latin typeface="Century Gothic" panose="020B0502020202020204" pitchFamily="34" charset="0"/>
                        </a:rPr>
                        <a:t>Actividades</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9189028"/>
                  </a:ext>
                </a:extLst>
              </a:tr>
            </a:tbl>
          </a:graphicData>
        </a:graphic>
      </p:graphicFrame>
      <p:sp>
        <p:nvSpPr>
          <p:cNvPr id="16" name="CuadroTexto 15">
            <a:extLst>
              <a:ext uri="{FF2B5EF4-FFF2-40B4-BE49-F238E27FC236}">
                <a16:creationId xmlns:a16="http://schemas.microsoft.com/office/drawing/2014/main" xmlns="" id="{E1908F88-A2F8-9D48-AF99-2724285256D3}"/>
              </a:ext>
            </a:extLst>
          </p:cNvPr>
          <p:cNvSpPr txBox="1"/>
          <p:nvPr/>
        </p:nvSpPr>
        <p:spPr>
          <a:xfrm>
            <a:off x="1188168" y="208612"/>
            <a:ext cx="3464410" cy="369332"/>
          </a:xfrm>
          <a:prstGeom prst="rect">
            <a:avLst/>
          </a:prstGeom>
          <a:noFill/>
        </p:spPr>
        <p:txBody>
          <a:bodyPr wrap="none" rtlCol="0">
            <a:spAutoFit/>
          </a:bodyPr>
          <a:lstStyle/>
          <a:p>
            <a:r>
              <a:rPr lang="es-CL" b="1" dirty="0">
                <a:latin typeface="Century Gothic" panose="020B0502020202020204" pitchFamily="34" charset="0"/>
              </a:rPr>
              <a:t>TEXTO DEL ESTUDIANTE INGLÉS</a:t>
            </a:r>
          </a:p>
        </p:txBody>
      </p:sp>
    </p:spTree>
    <p:extLst>
      <p:ext uri="{BB962C8B-B14F-4D97-AF65-F5344CB8AC3E}">
        <p14:creationId xmlns:p14="http://schemas.microsoft.com/office/powerpoint/2010/main" val="288179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an Webster , Papaito piernas largas | Piernas largas, Libros, L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974" y="1196753"/>
            <a:ext cx="3545273" cy="504056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3923928" y="332656"/>
            <a:ext cx="1927131" cy="397738"/>
          </a:xfrm>
          <a:prstGeom prst="rect">
            <a:avLst/>
          </a:prstGeom>
        </p:spPr>
        <p:txBody>
          <a:bodyPr wrap="none">
            <a:spAutoFit/>
          </a:bodyPr>
          <a:lstStyle/>
          <a:p>
            <a:pPr>
              <a:lnSpc>
                <a:spcPct val="107000"/>
              </a:lnSpc>
              <a:spcAft>
                <a:spcPts val="800"/>
              </a:spcAft>
            </a:pPr>
            <a:r>
              <a:rPr lang="es-CL" sz="2000" b="1" dirty="0">
                <a:ea typeface="Calibri" panose="020F0502020204030204" pitchFamily="34" charset="0"/>
                <a:cs typeface="Times New Roman" panose="02020603050405020304" pitchFamily="18" charset="0"/>
              </a:rPr>
              <a:t>ACTIVIDADES</a:t>
            </a:r>
          </a:p>
        </p:txBody>
      </p:sp>
    </p:spTree>
    <p:extLst>
      <p:ext uri="{BB962C8B-B14F-4D97-AF65-F5344CB8AC3E}">
        <p14:creationId xmlns:p14="http://schemas.microsoft.com/office/powerpoint/2010/main" val="4213770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17313D6F-529F-3F41-9B56-0B3B8DDE7CC6}"/>
              </a:ext>
            </a:extLst>
          </p:cNvPr>
          <p:cNvGraphicFramePr>
            <a:graphicFrameLocks noGrp="1"/>
          </p:cNvGraphicFramePr>
          <p:nvPr>
            <p:extLst>
              <p:ext uri="{D42A27DB-BD31-4B8C-83A1-F6EECF244321}">
                <p14:modId xmlns:p14="http://schemas.microsoft.com/office/powerpoint/2010/main" val="1725622202"/>
              </p:ext>
            </p:extLst>
          </p:nvPr>
        </p:nvGraphicFramePr>
        <p:xfrm>
          <a:off x="1187624" y="260648"/>
          <a:ext cx="7632848" cy="2651760"/>
        </p:xfrm>
        <a:graphic>
          <a:graphicData uri="http://schemas.openxmlformats.org/drawingml/2006/table">
            <a:tbl>
              <a:tblPr firstRow="1" bandRow="1">
                <a:tableStyleId>{D7AC3CCA-C797-4891-BE02-D94E43425B78}</a:tableStyleId>
              </a:tblPr>
              <a:tblGrid>
                <a:gridCol w="913617">
                  <a:extLst>
                    <a:ext uri="{9D8B030D-6E8A-4147-A177-3AD203B41FA5}">
                      <a16:colId xmlns:a16="http://schemas.microsoft.com/office/drawing/2014/main" xmlns="" val="3339589290"/>
                    </a:ext>
                  </a:extLst>
                </a:gridCol>
                <a:gridCol w="958591">
                  <a:extLst>
                    <a:ext uri="{9D8B030D-6E8A-4147-A177-3AD203B41FA5}">
                      <a16:colId xmlns:a16="http://schemas.microsoft.com/office/drawing/2014/main" xmlns="" val="223051190"/>
                    </a:ext>
                  </a:extLst>
                </a:gridCol>
                <a:gridCol w="5760640">
                  <a:extLst>
                    <a:ext uri="{9D8B030D-6E8A-4147-A177-3AD203B41FA5}">
                      <a16:colId xmlns:a16="http://schemas.microsoft.com/office/drawing/2014/main" xmlns="" val="4013573861"/>
                    </a:ext>
                  </a:extLst>
                </a:gridCol>
              </a:tblGrid>
              <a:tr h="997768">
                <a:tc>
                  <a:txBody>
                    <a:bodyPr/>
                    <a:lstStyle/>
                    <a:p>
                      <a:r>
                        <a:rPr lang="es-CL" sz="1200" b="0" dirty="0">
                          <a:solidFill>
                            <a:sysClr val="windowText" lastClr="000000"/>
                          </a:solidFill>
                          <a:latin typeface="Century Gothic" panose="020B0502020202020204" pitchFamily="34" charset="0"/>
                        </a:rPr>
                        <a:t>INGLÉS 6º</a:t>
                      </a:r>
                    </a:p>
                  </a:txBody>
                  <a:tcPr>
                    <a:noFill/>
                  </a:tcPr>
                </a:tc>
                <a:tc>
                  <a:txBody>
                    <a:bodyPr/>
                    <a:lstStyle/>
                    <a:p>
                      <a:r>
                        <a:rPr lang="es-CL" sz="1200" b="0" dirty="0">
                          <a:solidFill>
                            <a:sysClr val="windowText" lastClr="000000"/>
                          </a:solidFill>
                          <a:latin typeface="Century Gothic" panose="020B0502020202020204" pitchFamily="34" charset="0"/>
                        </a:rPr>
                        <a:t>PÁGINAS DEL LIBRO</a:t>
                      </a:r>
                    </a:p>
                    <a:p>
                      <a:r>
                        <a:rPr lang="es-CL" sz="1200" b="0" dirty="0">
                          <a:solidFill>
                            <a:sysClr val="windowText" lastClr="000000"/>
                          </a:solidFill>
                          <a:latin typeface="Century Gothic" panose="020B0502020202020204" pitchFamily="34" charset="0"/>
                        </a:rPr>
                        <a:t>42 -45</a:t>
                      </a:r>
                    </a:p>
                  </a:txBody>
                  <a:tcPr>
                    <a:noFill/>
                  </a:tcPr>
                </a:tc>
                <a:tc>
                  <a:txBody>
                    <a:bodyPr/>
                    <a:lstStyle/>
                    <a:p>
                      <a:r>
                        <a:rPr kumimoji="0" lang="es-CL" sz="1200" b="0" kern="1200" dirty="0">
                          <a:solidFill>
                            <a:schemeClr val="dk1"/>
                          </a:solidFill>
                          <a:effectLst/>
                          <a:latin typeface="Century Gothic" panose="020B0502020202020204" pitchFamily="34" charset="0"/>
                          <a:ea typeface="+mn-ea"/>
                          <a:cs typeface="+mn-cs"/>
                        </a:rPr>
                        <a:t>Actividad 7: Preguntale a un familiar o amigo sobre su ciudad favorita y completa el cuadro. </a:t>
                      </a:r>
                    </a:p>
                    <a:p>
                      <a:r>
                        <a:rPr kumimoji="0" lang="es-CL" sz="1200" b="0" kern="1200" dirty="0">
                          <a:solidFill>
                            <a:schemeClr val="dk1"/>
                          </a:solidFill>
                          <a:effectLst/>
                          <a:latin typeface="Century Gothic" panose="020B0502020202020204" pitchFamily="34" charset="0"/>
                          <a:ea typeface="+mn-ea"/>
                          <a:cs typeface="+mn-cs"/>
                        </a:rPr>
                        <a:t>Página 45 actividad 9: Busca en el puzzle el antónimo de las palabras que aparecen. Actividad 10: Escucha el audio 44 revisa tu respuesta de la actividad 9. </a:t>
                      </a:r>
                    </a:p>
                    <a:p>
                      <a:r>
                        <a:rPr kumimoji="0" lang="es-CL" sz="1200" b="0" kern="1200" dirty="0">
                          <a:solidFill>
                            <a:schemeClr val="dk1"/>
                          </a:solidFill>
                          <a:effectLst/>
                          <a:latin typeface="Century Gothic" panose="020B0502020202020204" pitchFamily="34" charset="0"/>
                          <a:ea typeface="+mn-ea"/>
                          <a:cs typeface="+mn-cs"/>
                        </a:rPr>
                        <a:t>Actividad 11: Estrategia observa la actividad 13 y sus imagenes. ¿Puedes identificar la ciudad de la que estan hablando? Crea una lista en tu cuaderno de las actividades y lugares que puedes visitar en esta ciudad. </a:t>
                      </a:r>
                    </a:p>
                    <a:p>
                      <a:r>
                        <a:rPr kumimoji="0" lang="es-CL" sz="1200" b="0" kern="1200" dirty="0">
                          <a:solidFill>
                            <a:schemeClr val="dk1"/>
                          </a:solidFill>
                          <a:effectLst/>
                          <a:latin typeface="Century Gothic" panose="020B0502020202020204" pitchFamily="34" charset="0"/>
                          <a:ea typeface="+mn-ea"/>
                          <a:cs typeface="+mn-cs"/>
                        </a:rPr>
                        <a:t>Actividad 12: Escucha el audio 45. Crea una lista con los lugares favoritos y actividades que menciona Camila en el audio. </a:t>
                      </a:r>
                    </a:p>
                    <a:p>
                      <a:r>
                        <a:rPr kumimoji="0" lang="es-CL" sz="1200" b="0" kern="1200" dirty="0">
                          <a:solidFill>
                            <a:schemeClr val="dk1"/>
                          </a:solidFill>
                          <a:effectLst/>
                          <a:latin typeface="Century Gothic" panose="020B0502020202020204" pitchFamily="34" charset="0"/>
                          <a:ea typeface="+mn-ea"/>
                          <a:cs typeface="+mn-cs"/>
                        </a:rPr>
                        <a:t>Actividad 13: Utiliza la información del audio 45 sobre Camila. Completa la postal que le envía a Marcos donde habla sobre sus lugares varitos y actividades en la ciudad. </a:t>
                      </a:r>
                    </a:p>
                    <a:p>
                      <a:endParaRPr lang="es-CL" sz="1200" b="0" dirty="0">
                        <a:solidFill>
                          <a:sysClr val="windowText" lastClr="000000"/>
                        </a:solidFill>
                        <a:latin typeface="Century Gothic" panose="020B0502020202020204" pitchFamily="34" charset="0"/>
                      </a:endParaRPr>
                    </a:p>
                  </a:txBody>
                  <a:tcPr>
                    <a:noFill/>
                  </a:tcPr>
                </a:tc>
                <a:extLst>
                  <a:ext uri="{0D108BD9-81ED-4DB2-BD59-A6C34878D82A}">
                    <a16:rowId xmlns:a16="http://schemas.microsoft.com/office/drawing/2014/main" xmlns="" val="2606639243"/>
                  </a:ext>
                </a:extLst>
              </a:tr>
            </a:tbl>
          </a:graphicData>
        </a:graphic>
      </p:graphicFrame>
    </p:spTree>
    <p:extLst>
      <p:ext uri="{BB962C8B-B14F-4D97-AF65-F5344CB8AC3E}">
        <p14:creationId xmlns:p14="http://schemas.microsoft.com/office/powerpoint/2010/main" val="41591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1640" y="260648"/>
            <a:ext cx="7704856" cy="6040243"/>
          </a:xfrm>
          <a:prstGeom prst="rect">
            <a:avLst/>
          </a:prstGeom>
        </p:spPr>
        <p:txBody>
          <a:bodyPr wrap="square">
            <a:spAutoFit/>
          </a:bodyPr>
          <a:lstStyle/>
          <a:p>
            <a:pPr algn="just"/>
            <a:r>
              <a:rPr lang="es-ES" b="1" dirty="0"/>
              <a:t>LECTURA DOMICILIARIA: “Papaíto piernas largas”. </a:t>
            </a:r>
          </a:p>
          <a:p>
            <a:pPr algn="just"/>
            <a:r>
              <a:rPr lang="es-ES" b="1" dirty="0"/>
              <a:t>Autor                                 : </a:t>
            </a:r>
            <a:r>
              <a:rPr lang="es-CL" b="1" dirty="0"/>
              <a:t>Jean </a:t>
            </a:r>
            <a:r>
              <a:rPr lang="es-CL" b="1" dirty="0" err="1"/>
              <a:t>Webster</a:t>
            </a:r>
            <a:r>
              <a:rPr lang="es-CL" b="1" dirty="0"/>
              <a:t>.</a:t>
            </a:r>
            <a:endParaRPr lang="es-CL" dirty="0"/>
          </a:p>
          <a:p>
            <a:pPr algn="just"/>
            <a:r>
              <a:rPr lang="es-ES" b="1" dirty="0"/>
              <a:t>1. Antes de leer.</a:t>
            </a:r>
          </a:p>
          <a:p>
            <a:pPr algn="just"/>
            <a:endParaRPr lang="es-CL" dirty="0"/>
          </a:p>
          <a:p>
            <a:pPr algn="just"/>
            <a:r>
              <a:rPr lang="es-ES" dirty="0"/>
              <a:t>1.1 </a:t>
            </a:r>
            <a:r>
              <a:rPr lang="es-CL" b="1" dirty="0"/>
              <a:t>Observa video en el siguiente link  y comenta con tu familia. </a:t>
            </a:r>
            <a:endParaRPr lang="es-CL" dirty="0"/>
          </a:p>
          <a:p>
            <a:pPr algn="just"/>
            <a:r>
              <a:rPr lang="es-CL" u="sng" dirty="0">
                <a:hlinkClick r:id="rId2"/>
              </a:rPr>
              <a:t>https://www.youtube.com/watch?v=dJiA3t0N2ZY#action=share</a:t>
            </a:r>
            <a:endParaRPr lang="es-CL" dirty="0"/>
          </a:p>
          <a:p>
            <a:pPr algn="just">
              <a:lnSpc>
                <a:spcPct val="107000"/>
              </a:lnSpc>
              <a:spcAft>
                <a:spcPts val="8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t>1.2 </a:t>
            </a:r>
            <a:r>
              <a:rPr lang="es-CL" b="1" dirty="0"/>
              <a:t>Piensa y escribe.</a:t>
            </a:r>
            <a:endParaRPr lang="es-CL" dirty="0"/>
          </a:p>
          <a:p>
            <a:pPr marL="285750" indent="-285750" algn="just">
              <a:lnSpc>
                <a:spcPct val="107000"/>
              </a:lnSpc>
              <a:spcAft>
                <a:spcPts val="800"/>
              </a:spcAft>
              <a:buFont typeface="Wingdings" panose="05000000000000000000" pitchFamily="2" charset="2"/>
              <a:buChar char="q"/>
            </a:pPr>
            <a:r>
              <a:rPr lang="es-MX" dirty="0"/>
              <a:t>¿De qué crees que se tratará la novela?</a:t>
            </a:r>
          </a:p>
          <a:p>
            <a:pPr algn="just">
              <a:lnSpc>
                <a:spcPct val="107000"/>
              </a:lnSpc>
              <a:spcAft>
                <a:spcPts val="800"/>
              </a:spcAft>
            </a:pPr>
            <a:endParaRPr lang="es-MX" dirty="0"/>
          </a:p>
          <a:p>
            <a:pPr marL="285750" indent="-285750" algn="just">
              <a:lnSpc>
                <a:spcPct val="107000"/>
              </a:lnSpc>
              <a:spcAft>
                <a:spcPts val="800"/>
              </a:spcAft>
              <a:buFont typeface="Wingdings" panose="05000000000000000000" pitchFamily="2" charset="2"/>
              <a:buChar char="q"/>
            </a:pPr>
            <a:r>
              <a:rPr lang="es-MX" dirty="0"/>
              <a:t>¿De qué género es: policial, romance, aventuras, ciencia ficción?</a:t>
            </a:r>
          </a:p>
          <a:p>
            <a:pPr algn="just">
              <a:lnSpc>
                <a:spcPct val="107000"/>
              </a:lnSpc>
              <a:spcAft>
                <a:spcPts val="800"/>
              </a:spcAft>
            </a:pPr>
            <a:endParaRPr lang="es-MX" dirty="0"/>
          </a:p>
          <a:p>
            <a:pPr marL="285750" indent="-285750" algn="just">
              <a:lnSpc>
                <a:spcPct val="107000"/>
              </a:lnSpc>
              <a:spcAft>
                <a:spcPts val="800"/>
              </a:spcAft>
              <a:buFont typeface="Wingdings" panose="05000000000000000000" pitchFamily="2" charset="2"/>
              <a:buChar char="q"/>
            </a:pPr>
            <a:r>
              <a:rPr lang="es-MX" dirty="0"/>
              <a:t>¿Quién será el personaje principal?</a:t>
            </a:r>
          </a:p>
          <a:p>
            <a:pPr algn="just">
              <a:lnSpc>
                <a:spcPct val="107000"/>
              </a:lnSpc>
              <a:spcAft>
                <a:spcPts val="800"/>
              </a:spcAft>
            </a:pPr>
            <a:endParaRPr lang="es-MX" dirty="0"/>
          </a:p>
          <a:p>
            <a:pPr marL="285750" indent="-285750" algn="just">
              <a:lnSpc>
                <a:spcPct val="107000"/>
              </a:lnSpc>
              <a:spcAft>
                <a:spcPts val="800"/>
              </a:spcAft>
              <a:buFont typeface="Wingdings" panose="05000000000000000000" pitchFamily="2" charset="2"/>
              <a:buChar char="q"/>
            </a:pPr>
            <a:r>
              <a:rPr lang="es-MX" dirty="0"/>
              <a:t>¿Qué te llama la atención del video?</a:t>
            </a:r>
          </a:p>
          <a:p>
            <a:pPr algn="just">
              <a:lnSpc>
                <a:spcPct val="107000"/>
              </a:lnSpc>
              <a:spcAft>
                <a:spcPts val="800"/>
              </a:spcAft>
            </a:pPr>
            <a:endParaRPr lang="es-MX" dirty="0"/>
          </a:p>
          <a:p>
            <a:pPr marL="285750" indent="-285750" algn="just">
              <a:lnSpc>
                <a:spcPct val="107000"/>
              </a:lnSpc>
              <a:spcAft>
                <a:spcPts val="800"/>
              </a:spcAft>
              <a:buFont typeface="Wingdings" panose="05000000000000000000" pitchFamily="2" charset="2"/>
              <a:buChar char="q"/>
            </a:pPr>
            <a:r>
              <a:rPr lang="es-MX" dirty="0"/>
              <a:t>¿Qué se sugiere en el video y cómo?</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50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7704855" cy="6336704"/>
          </a:xfrm>
          <a:prstGeom prst="rect">
            <a:avLst/>
          </a:prstGeom>
          <a:noFill/>
          <a:ln>
            <a:noFill/>
          </a:ln>
        </p:spPr>
      </p:pic>
    </p:spTree>
    <p:extLst>
      <p:ext uri="{BB962C8B-B14F-4D97-AF65-F5344CB8AC3E}">
        <p14:creationId xmlns:p14="http://schemas.microsoft.com/office/powerpoint/2010/main" val="331819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0"/>
            <a:ext cx="8064896" cy="1482970"/>
          </a:xfrm>
          <a:prstGeom prst="rect">
            <a:avLst/>
          </a:prstGeom>
        </p:spPr>
        <p:txBody>
          <a:bodyPr wrap="square">
            <a:spAutoFit/>
          </a:bodyPr>
          <a:lstStyle/>
          <a:p>
            <a:pPr algn="just">
              <a:lnSpc>
                <a:spcPct val="107000"/>
              </a:lnSpc>
              <a:spcAft>
                <a:spcPts val="800"/>
              </a:spcAft>
            </a:pPr>
            <a:r>
              <a:rPr lang="es-CL" dirty="0">
                <a:ea typeface="Calibri" panose="020F0502020204030204" pitchFamily="34" charset="0"/>
                <a:cs typeface="Times New Roman" panose="02020603050405020304" pitchFamily="18" charset="0"/>
              </a:rPr>
              <a:t>1.3 </a:t>
            </a:r>
            <a:r>
              <a:rPr lang="es-CL" b="1" dirty="0">
                <a:ea typeface="Calibri" panose="020F0502020204030204" pitchFamily="34" charset="0"/>
                <a:cs typeface="Calibri" panose="020F0502020204030204" pitchFamily="34" charset="0"/>
              </a:rPr>
              <a:t>Invento una historia.</a:t>
            </a:r>
            <a:endParaRPr lang="es-CL" dirty="0">
              <a:ea typeface="Calibri" panose="020F0502020204030204" pitchFamily="34" charset="0"/>
              <a:cs typeface="Times New Roman" panose="02020603050405020304" pitchFamily="18" charset="0"/>
            </a:endParaRPr>
          </a:p>
          <a:p>
            <a:pPr algn="just">
              <a:lnSpc>
                <a:spcPct val="107000"/>
              </a:lnSpc>
              <a:spcAft>
                <a:spcPts val="800"/>
              </a:spcAft>
            </a:pPr>
            <a:r>
              <a:rPr lang="es-CL" dirty="0">
                <a:ea typeface="Calibri" panose="020F0502020204030204" pitchFamily="34" charset="0"/>
                <a:cs typeface="Calibri" panose="020F0502020204030204" pitchFamily="34" charset="0"/>
              </a:rPr>
              <a:t>Después de ver el video, </a:t>
            </a:r>
            <a:r>
              <a:rPr lang="es-AR" dirty="0">
                <a:solidFill>
                  <a:srgbClr val="000000"/>
                </a:solidFill>
                <a:ea typeface="Calibri" panose="020F0502020204030204" pitchFamily="34" charset="0"/>
                <a:cs typeface="Calibri" panose="020F0502020204030204" pitchFamily="34" charset="0"/>
              </a:rPr>
              <a:t>escribe un cuento inventado por ti, el cuento debe estar basado en el mismo video</a:t>
            </a:r>
            <a:r>
              <a:rPr lang="es-CL" dirty="0">
                <a:solidFill>
                  <a:srgbClr val="000000"/>
                </a:solidFill>
                <a:ea typeface="Calibri" panose="020F0502020204030204" pitchFamily="34" charset="0"/>
                <a:cs typeface="Calibri" panose="020F0502020204030204" pitchFamily="34" charset="0"/>
              </a:rPr>
              <a:t>. </a:t>
            </a:r>
          </a:p>
          <a:p>
            <a:pPr algn="just">
              <a:lnSpc>
                <a:spcPct val="107000"/>
              </a:lnSpc>
              <a:spcAft>
                <a:spcPts val="800"/>
              </a:spcAft>
            </a:pPr>
            <a:endParaRPr lang="es-CL" dirty="0">
              <a:effectLst/>
              <a:ea typeface="Calibri" panose="020F0502020204030204" pitchFamily="34" charset="0"/>
              <a:cs typeface="Times New Roman" panose="020206030504050203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546753" y="1090910"/>
            <a:ext cx="6914590" cy="5767090"/>
          </a:xfrm>
          <a:prstGeom prst="rect">
            <a:avLst/>
          </a:prstGeom>
          <a:noFill/>
          <a:ln>
            <a:noFill/>
          </a:ln>
        </p:spPr>
      </p:pic>
    </p:spTree>
    <p:extLst>
      <p:ext uri="{BB962C8B-B14F-4D97-AF65-F5344CB8AC3E}">
        <p14:creationId xmlns:p14="http://schemas.microsoft.com/office/powerpoint/2010/main" val="110996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0"/>
            <a:ext cx="8100392" cy="4355551"/>
          </a:xfrm>
          <a:prstGeom prst="rect">
            <a:avLst/>
          </a:prstGeom>
        </p:spPr>
        <p:txBody>
          <a:bodyPr wrap="square">
            <a:spAutoFit/>
          </a:bodyPr>
          <a:lstStyle/>
          <a:p>
            <a:pPr algn="just"/>
            <a:r>
              <a:rPr lang="es-ES" b="1" dirty="0"/>
              <a:t>2. Actividades Durante la lectura</a:t>
            </a:r>
            <a:endParaRPr lang="es-CL" dirty="0"/>
          </a:p>
          <a:p>
            <a:pPr algn="just"/>
            <a:r>
              <a:rPr lang="es-ES" dirty="0"/>
              <a:t>2.1 </a:t>
            </a:r>
            <a:r>
              <a:rPr lang="es-ES" b="1" dirty="0"/>
              <a:t>Recuerdo.</a:t>
            </a:r>
          </a:p>
          <a:p>
            <a:pPr algn="just"/>
            <a:endParaRPr lang="es-ES" b="1" dirty="0"/>
          </a:p>
          <a:p>
            <a:pPr marL="285750" indent="-285750" algn="just">
              <a:buFont typeface="Wingdings" panose="05000000000000000000" pitchFamily="2" charset="2"/>
              <a:buChar char="q"/>
            </a:pPr>
            <a:r>
              <a:rPr lang="es-MX" dirty="0"/>
              <a:t>¿Cuál es la situación inicial del protagonista en la historia?</a:t>
            </a:r>
          </a:p>
          <a:p>
            <a:pPr algn="just"/>
            <a:endParaRPr lang="es-MX" dirty="0"/>
          </a:p>
          <a:p>
            <a:pPr marL="285750" indent="-285750" algn="just">
              <a:buFont typeface="Wingdings" panose="05000000000000000000" pitchFamily="2" charset="2"/>
              <a:buChar char="q"/>
            </a:pPr>
            <a:r>
              <a:rPr lang="es-MX" dirty="0"/>
              <a:t>¿Qué suceso inicia la acción?</a:t>
            </a:r>
          </a:p>
          <a:p>
            <a:pPr marL="285750" indent="-285750" algn="just">
              <a:buFont typeface="Wingdings" panose="05000000000000000000" pitchFamily="2" charset="2"/>
              <a:buChar char="q"/>
            </a:pPr>
            <a:endParaRPr lang="es-MX" dirty="0"/>
          </a:p>
          <a:p>
            <a:pPr marL="285750" indent="-285750" algn="just">
              <a:buFont typeface="Wingdings" panose="05000000000000000000" pitchFamily="2" charset="2"/>
              <a:buChar char="q"/>
            </a:pPr>
            <a:r>
              <a:rPr lang="es-MX" dirty="0"/>
              <a:t>¿Qué acontecimientos cambian el curso de la historia?</a:t>
            </a:r>
          </a:p>
          <a:p>
            <a:pPr marL="285750" indent="-285750" algn="just">
              <a:buFont typeface="Wingdings" panose="05000000000000000000" pitchFamily="2" charset="2"/>
              <a:buChar char="q"/>
            </a:pPr>
            <a:endParaRPr lang="es-MX" dirty="0"/>
          </a:p>
          <a:p>
            <a:pPr marL="285750" indent="-285750" algn="just">
              <a:buFont typeface="Wingdings" panose="05000000000000000000" pitchFamily="2" charset="2"/>
              <a:buChar char="q"/>
            </a:pPr>
            <a:r>
              <a:rPr lang="es-MX" dirty="0"/>
              <a:t>¿Qué hecho provoca el desenlace del cuento?</a:t>
            </a:r>
            <a:endParaRPr lang="es-CL" dirty="0"/>
          </a:p>
          <a:p>
            <a:pPr>
              <a:lnSpc>
                <a:spcPct val="107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2051720" y="2852936"/>
            <a:ext cx="5688632" cy="3416320"/>
          </a:xfrm>
          <a:prstGeom prst="rect">
            <a:avLst/>
          </a:prstGeom>
          <a:noFill/>
        </p:spPr>
        <p:txBody>
          <a:bodyPr wrap="square" rtlCol="0">
            <a:spAutoFit/>
          </a:bodyPr>
          <a:lstStyle/>
          <a:p>
            <a:endParaRPr lang="es-MX" dirty="0"/>
          </a:p>
          <a:p>
            <a:r>
              <a:rPr lang="es-MX" dirty="0"/>
              <a:t>..................................................................................................................................................................................................................................................................................................................................................................................................................................................................................................................................................................................................................................................................................................................................................................................................................................................................................................................................................................................</a:t>
            </a:r>
            <a:endParaRPr lang="es-CL" dirty="0"/>
          </a:p>
        </p:txBody>
      </p:sp>
      <p:sp>
        <p:nvSpPr>
          <p:cNvPr id="5" name="Rectángulo redondeado 4"/>
          <p:cNvSpPr/>
          <p:nvPr/>
        </p:nvSpPr>
        <p:spPr>
          <a:xfrm>
            <a:off x="1655676" y="2996952"/>
            <a:ext cx="6480720" cy="3528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0307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b="8510"/>
          <a:stretch/>
        </p:blipFill>
        <p:spPr>
          <a:xfrm>
            <a:off x="4139951" y="53627"/>
            <a:ext cx="1080120" cy="1041748"/>
          </a:xfrm>
          <a:prstGeom prst="rect">
            <a:avLst/>
          </a:prstGeom>
          <a:noFill/>
          <a:ln>
            <a:noFill/>
          </a:ln>
        </p:spPr>
      </p:pic>
      <p:sp>
        <p:nvSpPr>
          <p:cNvPr id="2" name="Rectángulo 1"/>
          <p:cNvSpPr/>
          <p:nvPr/>
        </p:nvSpPr>
        <p:spPr>
          <a:xfrm>
            <a:off x="971600" y="19793"/>
            <a:ext cx="8064896" cy="3580339"/>
          </a:xfrm>
          <a:prstGeom prst="rect">
            <a:avLst/>
          </a:prstGeom>
        </p:spPr>
        <p:txBody>
          <a:bodyPr wrap="square">
            <a:spAutoFit/>
          </a:bodyPr>
          <a:lstStyle/>
          <a:p>
            <a:pPr>
              <a:lnSpc>
                <a:spcPct val="107000"/>
              </a:lnSpc>
              <a:spcAft>
                <a:spcPts val="800"/>
              </a:spcAft>
            </a:pPr>
            <a:r>
              <a:rPr lang="es-ES" dirty="0"/>
              <a:t>2.2 </a:t>
            </a:r>
            <a:r>
              <a:rPr lang="es-ES" b="1" dirty="0"/>
              <a:t>Dibujo.</a:t>
            </a:r>
          </a:p>
          <a:p>
            <a:pPr>
              <a:lnSpc>
                <a:spcPct val="107000"/>
              </a:lnSpc>
              <a:spcAft>
                <a:spcPts val="800"/>
              </a:spcAft>
            </a:pPr>
            <a:endParaRPr lang="es-CL" dirty="0"/>
          </a:p>
          <a:p>
            <a:pPr>
              <a:lnSpc>
                <a:spcPct val="107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ortar rectángulo de esquina sencilla 3"/>
          <p:cNvSpPr/>
          <p:nvPr/>
        </p:nvSpPr>
        <p:spPr>
          <a:xfrm>
            <a:off x="1187624" y="1247140"/>
            <a:ext cx="3816424" cy="5318234"/>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Esquina doblada 4"/>
          <p:cNvSpPr/>
          <p:nvPr/>
        </p:nvSpPr>
        <p:spPr>
          <a:xfrm>
            <a:off x="5220071" y="1247140"/>
            <a:ext cx="3816425" cy="5318234"/>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1276790" y="1302395"/>
            <a:ext cx="3312367" cy="5262979"/>
          </a:xfrm>
          <a:prstGeom prst="rect">
            <a:avLst/>
          </a:prstGeom>
          <a:noFill/>
        </p:spPr>
        <p:txBody>
          <a:bodyPr wrap="square" rtlCol="0">
            <a:spAutoFit/>
          </a:bodyPr>
          <a:lstStyle/>
          <a:p>
            <a:pPr algn="just"/>
            <a:r>
              <a:rPr lang="es-MX" sz="1600" dirty="0"/>
              <a:t>La protagonista pudo ver la sombra de uno de los Síndicos (los que mantenían económicamente al orfanato), que ya estaba a punto de marcharse. En su sombra, las piernas se proyectaban tan largas, que ella pensó que se trataba de un verdadero “Papaíto Piernas-Largas”. el Síndico que acababa de ver había decidido enviarla a la Universidad para que se convirtiera en escritora, tras leer una historia de la joven”. Él costearía los estudios y brindaría a la joven una importante mensualidad, pidiendo a cambio solamente una carta mensual de </a:t>
            </a:r>
            <a:r>
              <a:rPr lang="es-MX" sz="1600" dirty="0" err="1"/>
              <a:t>Jerusha</a:t>
            </a:r>
            <a:r>
              <a:rPr lang="es-MX" sz="1600" dirty="0"/>
              <a:t>, donde contaría sus progresos en los estudios y sus actividades cotidianas.</a:t>
            </a:r>
            <a:endParaRPr lang="es-CL" sz="1600" dirty="0"/>
          </a:p>
        </p:txBody>
      </p:sp>
    </p:spTree>
    <p:extLst>
      <p:ext uri="{BB962C8B-B14F-4D97-AF65-F5344CB8AC3E}">
        <p14:creationId xmlns:p14="http://schemas.microsoft.com/office/powerpoint/2010/main" val="317109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35388"/>
            <a:ext cx="7992888" cy="6092694"/>
          </a:xfrm>
          <a:prstGeom prst="rect">
            <a:avLst/>
          </a:prstGeom>
        </p:spPr>
        <p:txBody>
          <a:bodyPr wrap="square">
            <a:spAutoFit/>
          </a:bodyPr>
          <a:lstStyle/>
          <a:p>
            <a:pPr algn="just">
              <a:lnSpc>
                <a:spcPct val="107000"/>
              </a:lnSpc>
              <a:spcAft>
                <a:spcPts val="800"/>
              </a:spcAft>
            </a:pPr>
            <a:r>
              <a:rPr lang="es-ES" b="1" dirty="0">
                <a:ea typeface="Calibri" panose="020F0502020204030204" pitchFamily="34" charset="0"/>
                <a:cs typeface="Times New Roman" panose="02020603050405020304" pitchFamily="18" charset="0"/>
              </a:rPr>
              <a:t>3. Actividades Después de la lectura.</a:t>
            </a:r>
            <a:endParaRPr lang="es-CL" dirty="0">
              <a:ea typeface="Calibri" panose="020F0502020204030204" pitchFamily="34" charset="0"/>
              <a:cs typeface="Times New Roman" panose="02020603050405020304" pitchFamily="18" charset="0"/>
            </a:endParaRPr>
          </a:p>
          <a:p>
            <a:pPr algn="just">
              <a:lnSpc>
                <a:spcPct val="107000"/>
              </a:lnSpc>
              <a:spcAft>
                <a:spcPts val="800"/>
              </a:spcAft>
            </a:pPr>
            <a:r>
              <a:rPr lang="es-ES" dirty="0">
                <a:ea typeface="Calibri" panose="020F0502020204030204" pitchFamily="34" charset="0"/>
                <a:cs typeface="Times New Roman" panose="02020603050405020304" pitchFamily="18" charset="0"/>
              </a:rPr>
              <a:t>3.1 </a:t>
            </a:r>
            <a:r>
              <a:rPr lang="es-ES" b="1" dirty="0">
                <a:ea typeface="Calibri" panose="020F0502020204030204" pitchFamily="34" charset="0"/>
                <a:cs typeface="Times New Roman" panose="02020603050405020304" pitchFamily="18" charset="0"/>
              </a:rPr>
              <a:t>Explico.</a:t>
            </a:r>
          </a:p>
          <a:p>
            <a:pPr algn="just">
              <a:lnSpc>
                <a:spcPct val="107000"/>
              </a:lnSpc>
              <a:spcAft>
                <a:spcPts val="800"/>
              </a:spcAft>
            </a:pPr>
            <a:endParaRPr lang="es-ES" b="1" dirty="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s-MX" dirty="0"/>
              <a:t>Los protagonistas del relato, ¿se parecen a alguien que tú conozcas? ¿En qué?</a:t>
            </a:r>
          </a:p>
          <a:p>
            <a:pPr algn="just">
              <a:lnSpc>
                <a:spcPct val="107000"/>
              </a:lnSpc>
              <a:spcAft>
                <a:spcPts val="800"/>
              </a:spcAft>
            </a:pPr>
            <a:endParaRPr lang="es-MX" dirty="0"/>
          </a:p>
          <a:p>
            <a:pPr marL="285750" indent="-285750" algn="just">
              <a:lnSpc>
                <a:spcPct val="107000"/>
              </a:lnSpc>
              <a:spcAft>
                <a:spcPts val="800"/>
              </a:spcAft>
              <a:buFont typeface="Wingdings" panose="05000000000000000000" pitchFamily="2" charset="2"/>
              <a:buChar char="q"/>
            </a:pPr>
            <a:r>
              <a:rPr lang="es-MX" dirty="0"/>
              <a:t>La historia que leíste, ¿se parece a algún otro relato? ¿En qué?</a:t>
            </a:r>
          </a:p>
          <a:p>
            <a:pPr algn="just">
              <a:lnSpc>
                <a:spcPct val="107000"/>
              </a:lnSpc>
              <a:spcAft>
                <a:spcPts val="800"/>
              </a:spcAft>
            </a:pPr>
            <a:endParaRPr lang="es-MX" dirty="0"/>
          </a:p>
          <a:p>
            <a:pPr marL="285750" lvl="0" indent="-285750" algn="just">
              <a:buFont typeface="Wingdings" panose="05000000000000000000" pitchFamily="2" charset="2"/>
              <a:buChar char="q"/>
            </a:pPr>
            <a:r>
              <a:rPr lang="es-CL" dirty="0"/>
              <a:t>¿Qué te llama la atención sobre </a:t>
            </a:r>
            <a:r>
              <a:rPr lang="es-CL" dirty="0" err="1"/>
              <a:t>Jerusha</a:t>
            </a:r>
            <a:r>
              <a:rPr lang="es-CL" dirty="0"/>
              <a:t>?</a:t>
            </a:r>
          </a:p>
          <a:p>
            <a:pPr lvl="0" algn="just"/>
            <a:endParaRPr lang="es-CL" dirty="0"/>
          </a:p>
          <a:p>
            <a:pPr marL="285750" lvl="0" indent="-285750" algn="just">
              <a:buFont typeface="Wingdings" panose="05000000000000000000" pitchFamily="2" charset="2"/>
              <a:buChar char="q"/>
            </a:pPr>
            <a:endParaRPr lang="es-CL" dirty="0"/>
          </a:p>
          <a:p>
            <a:pPr marL="285750" lvl="0" indent="-285750" algn="just">
              <a:buFont typeface="Wingdings" panose="05000000000000000000" pitchFamily="2" charset="2"/>
              <a:buChar char="q"/>
            </a:pPr>
            <a:r>
              <a:rPr lang="es-CL" dirty="0"/>
              <a:t>¿Qué la caracteriza? Justifica con citas o episodios de la novela.</a:t>
            </a:r>
          </a:p>
          <a:p>
            <a:pPr lvl="0" algn="just"/>
            <a:endParaRPr lang="es-CL" dirty="0"/>
          </a:p>
          <a:p>
            <a:pPr lvl="0" algn="just"/>
            <a:endParaRPr lang="es-CL" dirty="0"/>
          </a:p>
          <a:p>
            <a:pPr marL="285750" lvl="0" indent="-285750" algn="just">
              <a:buFont typeface="Wingdings" panose="05000000000000000000" pitchFamily="2" charset="2"/>
              <a:buChar char="q"/>
            </a:pPr>
            <a:r>
              <a:rPr lang="es-CL" dirty="0"/>
              <a:t>¿Qué la distingue de sus compañeras? Justifica con citas o episodios de la novela.</a:t>
            </a:r>
          </a:p>
          <a:p>
            <a:pPr marL="285750" indent="-285750" algn="just">
              <a:lnSpc>
                <a:spcPct val="107000"/>
              </a:lnSpc>
              <a:spcAft>
                <a:spcPts val="800"/>
              </a:spcAft>
              <a:buFont typeface="Wingdings" panose="05000000000000000000" pitchFamily="2" charset="2"/>
              <a:buChar char="q"/>
            </a:pPr>
            <a:endParaRPr lang="es-MX" dirty="0"/>
          </a:p>
          <a:p>
            <a:pPr marL="285750" indent="-285750" algn="just">
              <a:lnSpc>
                <a:spcPct val="107000"/>
              </a:lnSpc>
              <a:spcAft>
                <a:spcPts val="800"/>
              </a:spcAft>
              <a:buFont typeface="Wingdings" panose="05000000000000000000" pitchFamily="2" charset="2"/>
              <a:buChar char="q"/>
            </a:pPr>
            <a:endParaRPr lang="es-ES"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8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544</TotalTime>
  <Words>2208</Words>
  <Application>Microsoft Office PowerPoint</Application>
  <PresentationFormat>Presentación en pantalla (4:3)</PresentationFormat>
  <Paragraphs>222</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Solsticio</vt:lpstr>
      <vt:lpstr>Proyecto “Mi comunidad” 6to Año de Educación General Básica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Tarea 1</dc:title>
  <dc:creator>Usuario de Windows</dc:creator>
  <cp:lastModifiedBy>HP</cp:lastModifiedBy>
  <cp:revision>51</cp:revision>
  <dcterms:created xsi:type="dcterms:W3CDTF">2020-03-18T23:22:26Z</dcterms:created>
  <dcterms:modified xsi:type="dcterms:W3CDTF">2020-04-28T18:43:59Z</dcterms:modified>
</cp:coreProperties>
</file>