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60" r:id="rId3"/>
    <p:sldId id="257"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3/20/2020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3/20/2020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3/20/2020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3/20/2020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3/20/2020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‹Nº›</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26E103-0B1F-4F04-8F30-941DA1DF71E8}"/>
              </a:ext>
            </a:extLst>
          </p:cNvPr>
          <p:cNvSpPr>
            <a:spLocks noGrp="1"/>
          </p:cNvSpPr>
          <p:nvPr>
            <p:ph type="ctrTitle"/>
          </p:nvPr>
        </p:nvSpPr>
        <p:spPr>
          <a:xfrm>
            <a:off x="631101" y="3565075"/>
            <a:ext cx="10780611" cy="2203483"/>
          </a:xfrm>
        </p:spPr>
        <p:txBody>
          <a:bodyPr>
            <a:normAutofit/>
          </a:bodyPr>
          <a:lstStyle/>
          <a:p>
            <a:pPr algn="ctr"/>
            <a:r>
              <a:rPr lang="es-CL" sz="5500" dirty="0">
                <a:solidFill>
                  <a:schemeClr val="bg1"/>
                </a:solidFill>
              </a:rPr>
              <a:t>Material complementario Guía n° 1 Lenguaje </a:t>
            </a:r>
          </a:p>
        </p:txBody>
      </p:sp>
      <p:sp>
        <p:nvSpPr>
          <p:cNvPr id="8" name="Rectángulo 7">
            <a:extLst>
              <a:ext uri="{FF2B5EF4-FFF2-40B4-BE49-F238E27FC236}">
                <a16:creationId xmlns:a16="http://schemas.microsoft.com/office/drawing/2014/main" id="{484A3F5F-68EC-4D10-9F1D-50EF31C72D33}"/>
              </a:ext>
            </a:extLst>
          </p:cNvPr>
          <p:cNvSpPr/>
          <p:nvPr/>
        </p:nvSpPr>
        <p:spPr>
          <a:xfrm>
            <a:off x="3637570" y="820347"/>
            <a:ext cx="4916859" cy="1233134"/>
          </a:xfrm>
          <a:prstGeom prst="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s-CL" sz="2000" dirty="0"/>
              <a:t>CORPORACIÓN MONTE ACONCAGUA </a:t>
            </a:r>
          </a:p>
          <a:p>
            <a:pPr algn="ctr"/>
            <a:r>
              <a:rPr lang="es-CL" sz="2000" dirty="0"/>
              <a:t>LICEO PARTICULAR MIXTO BÁSICA N° 2</a:t>
            </a:r>
          </a:p>
          <a:p>
            <a:pPr algn="ctr"/>
            <a:r>
              <a:rPr lang="es-CL" sz="2000" dirty="0"/>
              <a:t>DEPARTAMENTO MATEMATICAS  </a:t>
            </a:r>
          </a:p>
        </p:txBody>
      </p:sp>
      <p:pic>
        <p:nvPicPr>
          <p:cNvPr id="8200" name="Picture 8" descr="La imagen puede contener: texto que dice &quot;LICEO PARTICULAR L UBI LABOR IBI VIRTUS M LOS ANDES&quot;">
            <a:extLst>
              <a:ext uri="{FF2B5EF4-FFF2-40B4-BE49-F238E27FC236}">
                <a16:creationId xmlns:a16="http://schemas.microsoft.com/office/drawing/2014/main" id="{C4805245-7FC4-48CB-9D0E-1B7A816743F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601" t="11373" r="22938" b="10724"/>
          <a:stretch/>
        </p:blipFill>
        <p:spPr bwMode="auto">
          <a:xfrm>
            <a:off x="2205010" y="689718"/>
            <a:ext cx="1159982" cy="16592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4434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24DEC8-D2B9-470F-BC57-4C11A722B368}"/>
              </a:ext>
            </a:extLst>
          </p:cNvPr>
          <p:cNvSpPr>
            <a:spLocks noGrp="1"/>
          </p:cNvSpPr>
          <p:nvPr>
            <p:ph type="title"/>
          </p:nvPr>
        </p:nvSpPr>
        <p:spPr>
          <a:xfrm>
            <a:off x="581192" y="702156"/>
            <a:ext cx="11029616" cy="1013800"/>
          </a:xfrm>
        </p:spPr>
        <p:txBody>
          <a:bodyPr>
            <a:normAutofit/>
          </a:bodyPr>
          <a:lstStyle/>
          <a:p>
            <a:r>
              <a:rPr lang="es-CL" dirty="0">
                <a:solidFill>
                  <a:srgbClr val="FFFFFF"/>
                </a:solidFill>
              </a:rPr>
              <a:t>Actividades a realizar antes, durante  y después de la lectura:</a:t>
            </a:r>
          </a:p>
        </p:txBody>
      </p:sp>
      <p:sp useBgFill="1">
        <p:nvSpPr>
          <p:cNvPr id="12" name="Rectangle 9">
            <a:extLst>
              <a:ext uri="{FF2B5EF4-FFF2-40B4-BE49-F238E27FC236}">
                <a16:creationId xmlns:a16="http://schemas.microsoft.com/office/drawing/2014/main" id="{9E661D03-4DD4-45E7-A047-ED722E826D5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2180496"/>
            <a:ext cx="5404639" cy="4045683"/>
          </a:xfrm>
          <a:prstGeom prst="rect">
            <a:avLst/>
          </a:pr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Imagen 4" descr="Imagen que contiene tabla, recamara, caja, computadora&#10;&#10;Descripción generada automáticamente">
            <a:extLst>
              <a:ext uri="{FF2B5EF4-FFF2-40B4-BE49-F238E27FC236}">
                <a16:creationId xmlns:a16="http://schemas.microsoft.com/office/drawing/2014/main" id="{81CA989D-8A20-4590-BEB1-B973B57645FE}"/>
              </a:ext>
            </a:extLst>
          </p:cNvPr>
          <p:cNvPicPr>
            <a:picLocks noChangeAspect="1"/>
          </p:cNvPicPr>
          <p:nvPr/>
        </p:nvPicPr>
        <p:blipFill>
          <a:blip r:embed="rId2"/>
          <a:stretch>
            <a:fillRect/>
          </a:stretch>
        </p:blipFill>
        <p:spPr>
          <a:xfrm>
            <a:off x="1016849" y="2361056"/>
            <a:ext cx="4243277" cy="3649219"/>
          </a:xfrm>
          <a:prstGeom prst="rect">
            <a:avLst/>
          </a:prstGeom>
        </p:spPr>
      </p:pic>
      <p:sp>
        <p:nvSpPr>
          <p:cNvPr id="3" name="Marcador de contenido 2">
            <a:extLst>
              <a:ext uri="{FF2B5EF4-FFF2-40B4-BE49-F238E27FC236}">
                <a16:creationId xmlns:a16="http://schemas.microsoft.com/office/drawing/2014/main" id="{7261DAD8-E691-4156-8BA2-88E7077ED115}"/>
              </a:ext>
            </a:extLst>
          </p:cNvPr>
          <p:cNvSpPr>
            <a:spLocks noGrp="1"/>
          </p:cNvSpPr>
          <p:nvPr>
            <p:ph idx="1"/>
          </p:nvPr>
        </p:nvSpPr>
        <p:spPr>
          <a:xfrm>
            <a:off x="6335805" y="2180496"/>
            <a:ext cx="5275001" cy="4045683"/>
          </a:xfrm>
        </p:spPr>
        <p:txBody>
          <a:bodyPr>
            <a:normAutofit fontScale="85000" lnSpcReduction="10000"/>
          </a:bodyPr>
          <a:lstStyle/>
          <a:p>
            <a:pPr>
              <a:lnSpc>
                <a:spcPct val="90000"/>
              </a:lnSpc>
            </a:pPr>
            <a:endParaRPr lang="es-CL" sz="1700" dirty="0"/>
          </a:p>
          <a:p>
            <a:pPr>
              <a:lnSpc>
                <a:spcPct val="90000"/>
              </a:lnSpc>
            </a:pPr>
            <a:endParaRPr lang="es-CL" sz="1700" dirty="0"/>
          </a:p>
          <a:p>
            <a:pPr>
              <a:lnSpc>
                <a:spcPct val="90000"/>
              </a:lnSpc>
            </a:pPr>
            <a:r>
              <a:rPr lang="es-CL" sz="2400" dirty="0"/>
              <a:t>Leer el titulo del texto, con el fin de imaginar de que podría tratar el texto.</a:t>
            </a:r>
          </a:p>
          <a:p>
            <a:pPr>
              <a:lnSpc>
                <a:spcPct val="90000"/>
              </a:lnSpc>
            </a:pPr>
            <a:r>
              <a:rPr lang="es-CL" sz="2400" dirty="0"/>
              <a:t>Activar los conocimientos previos, mediante información que ya se conoce del tema.</a:t>
            </a:r>
          </a:p>
          <a:p>
            <a:pPr>
              <a:lnSpc>
                <a:spcPct val="90000"/>
              </a:lnSpc>
            </a:pPr>
            <a:r>
              <a:rPr lang="es-CL" sz="2400" dirty="0"/>
              <a:t>Realizar preguntas tales como: ¿Qué se del tema?, ¿De quiero aprender?, ¿Qué pasara a continuación?, ¿Cómo terminara?, entre otras.</a:t>
            </a:r>
          </a:p>
          <a:p>
            <a:pPr>
              <a:lnSpc>
                <a:spcPct val="90000"/>
              </a:lnSpc>
            </a:pPr>
            <a:r>
              <a:rPr lang="es-CL" sz="2400" dirty="0"/>
              <a:t>Prestar atención a las palabras desconocidas, para que ellas no nos generen confusiones.</a:t>
            </a:r>
          </a:p>
          <a:p>
            <a:pPr>
              <a:lnSpc>
                <a:spcPct val="90000"/>
              </a:lnSpc>
            </a:pPr>
            <a:r>
              <a:rPr lang="es-CL" sz="2400" dirty="0"/>
              <a:t>Subrayar los personajes importantes y/o las ideas mas relevantes del texto.</a:t>
            </a:r>
          </a:p>
          <a:p>
            <a:pPr>
              <a:lnSpc>
                <a:spcPct val="90000"/>
              </a:lnSpc>
            </a:pPr>
            <a:endParaRPr lang="es-CL" sz="1700" dirty="0"/>
          </a:p>
          <a:p>
            <a:pPr>
              <a:lnSpc>
                <a:spcPct val="90000"/>
              </a:lnSpc>
            </a:pPr>
            <a:endParaRPr lang="es-CL" sz="1700" dirty="0"/>
          </a:p>
        </p:txBody>
      </p:sp>
    </p:spTree>
    <p:extLst>
      <p:ext uri="{BB962C8B-B14F-4D97-AF65-F5344CB8AC3E}">
        <p14:creationId xmlns:p14="http://schemas.microsoft.com/office/powerpoint/2010/main" val="672005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1FF39E-7ECF-4302-98AD-81712B745D38}"/>
              </a:ext>
            </a:extLst>
          </p:cNvPr>
          <p:cNvSpPr>
            <a:spLocks noGrp="1"/>
          </p:cNvSpPr>
          <p:nvPr>
            <p:ph type="title"/>
          </p:nvPr>
        </p:nvSpPr>
        <p:spPr/>
        <p:txBody>
          <a:bodyPr/>
          <a:lstStyle/>
          <a:p>
            <a:pPr algn="ctr"/>
            <a:r>
              <a:rPr lang="es-CL" dirty="0"/>
              <a:t>Estrategias de comprensión lectora:</a:t>
            </a:r>
          </a:p>
        </p:txBody>
      </p:sp>
      <p:sp>
        <p:nvSpPr>
          <p:cNvPr id="3" name="Marcador de contenido 2">
            <a:extLst>
              <a:ext uri="{FF2B5EF4-FFF2-40B4-BE49-F238E27FC236}">
                <a16:creationId xmlns:a16="http://schemas.microsoft.com/office/drawing/2014/main" id="{884193FD-A71E-4729-80E4-7223951C71A6}"/>
              </a:ext>
            </a:extLst>
          </p:cNvPr>
          <p:cNvSpPr>
            <a:spLocks noGrp="1"/>
          </p:cNvSpPr>
          <p:nvPr>
            <p:ph idx="1"/>
          </p:nvPr>
        </p:nvSpPr>
        <p:spPr>
          <a:xfrm>
            <a:off x="277403" y="3479944"/>
            <a:ext cx="3688481" cy="3213463"/>
          </a:xfrm>
          <a:ln w="38100">
            <a:prstDash val="lgDashDot"/>
          </a:ln>
        </p:spPr>
        <p:style>
          <a:lnRef idx="2">
            <a:schemeClr val="accent2"/>
          </a:lnRef>
          <a:fillRef idx="1">
            <a:schemeClr val="lt1"/>
          </a:fillRef>
          <a:effectRef idx="0">
            <a:schemeClr val="accent2"/>
          </a:effectRef>
          <a:fontRef idx="minor">
            <a:schemeClr val="dk1"/>
          </a:fontRef>
        </p:style>
        <p:txBody>
          <a:bodyPr/>
          <a:lstStyle/>
          <a:p>
            <a:r>
              <a:rPr lang="es-CL" dirty="0"/>
              <a:t>Releer los fragmentos que causan confusión:</a:t>
            </a:r>
          </a:p>
          <a:p>
            <a:pPr marL="0" indent="0" algn="just">
              <a:buNone/>
            </a:pPr>
            <a:r>
              <a:rPr lang="es-CL" dirty="0"/>
              <a:t>La primera lectura no siempre permite interpretar la totalidad de los significados. En muchas ocasiones es necesario navegar varias veces el mismo texto para poder explorarlo en su totalidad. En cada nueva lectura se adquieren detalles que dan una mejor comprensión a lo leído</a:t>
            </a:r>
          </a:p>
        </p:txBody>
      </p:sp>
      <p:sp>
        <p:nvSpPr>
          <p:cNvPr id="4" name="Marcador de contenido 2">
            <a:extLst>
              <a:ext uri="{FF2B5EF4-FFF2-40B4-BE49-F238E27FC236}">
                <a16:creationId xmlns:a16="http://schemas.microsoft.com/office/drawing/2014/main" id="{8C57D12F-7931-4782-A5A3-8F293012D685}"/>
              </a:ext>
            </a:extLst>
          </p:cNvPr>
          <p:cNvSpPr txBox="1">
            <a:spLocks/>
          </p:cNvSpPr>
          <p:nvPr/>
        </p:nvSpPr>
        <p:spPr>
          <a:xfrm>
            <a:off x="8182831" y="1912149"/>
            <a:ext cx="3804918" cy="3135590"/>
          </a:xfrm>
          <a:prstGeom prst="rect">
            <a:avLst/>
          </a:prstGeom>
          <a:ln w="38100">
            <a:prstDash val="lgDashDot"/>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s-CL" dirty="0"/>
              <a:t>Proporcionar un texto corto al niño o un cuento para que lo lea en voz alta:</a:t>
            </a:r>
          </a:p>
          <a:p>
            <a:pPr marL="0" indent="0" algn="just">
              <a:buNone/>
            </a:pPr>
            <a:r>
              <a:rPr lang="es-CL" dirty="0"/>
              <a:t>Después podemos hacerle preguntas sobre el mismo, comenzaremos haciendo preguntas fáciles y después más rebuscadas. Si no las sabe, podemos volver a leer el cuento y encontrar la solución.</a:t>
            </a:r>
          </a:p>
        </p:txBody>
      </p:sp>
      <p:pic>
        <p:nvPicPr>
          <p:cNvPr id="1026" name="Picture 2" descr="Resultado de imagen para niños leyendo">
            <a:extLst>
              <a:ext uri="{FF2B5EF4-FFF2-40B4-BE49-F238E27FC236}">
                <a16:creationId xmlns:a16="http://schemas.microsoft.com/office/drawing/2014/main" id="{074F8F65-55D7-4B84-8E74-ACC7E0CF39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5463" y="2463199"/>
            <a:ext cx="3230214" cy="3318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3659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1FF39E-7ECF-4302-98AD-81712B745D38}"/>
              </a:ext>
            </a:extLst>
          </p:cNvPr>
          <p:cNvSpPr>
            <a:spLocks noGrp="1"/>
          </p:cNvSpPr>
          <p:nvPr>
            <p:ph type="title"/>
          </p:nvPr>
        </p:nvSpPr>
        <p:spPr/>
        <p:txBody>
          <a:bodyPr/>
          <a:lstStyle/>
          <a:p>
            <a:pPr algn="ctr"/>
            <a:r>
              <a:rPr lang="es-CL" dirty="0"/>
              <a:t>Estrategias de comprensión lectora:</a:t>
            </a:r>
          </a:p>
        </p:txBody>
      </p:sp>
      <p:sp>
        <p:nvSpPr>
          <p:cNvPr id="3" name="Marcador de contenido 2">
            <a:extLst>
              <a:ext uri="{FF2B5EF4-FFF2-40B4-BE49-F238E27FC236}">
                <a16:creationId xmlns:a16="http://schemas.microsoft.com/office/drawing/2014/main" id="{884193FD-A71E-4729-80E4-7223951C71A6}"/>
              </a:ext>
            </a:extLst>
          </p:cNvPr>
          <p:cNvSpPr>
            <a:spLocks noGrp="1"/>
          </p:cNvSpPr>
          <p:nvPr>
            <p:ph idx="1"/>
          </p:nvPr>
        </p:nvSpPr>
        <p:spPr>
          <a:xfrm>
            <a:off x="467824" y="2037805"/>
            <a:ext cx="3801594" cy="2602121"/>
          </a:xfrm>
          <a:ln w="38100">
            <a:prstDash val="lgDashDot"/>
          </a:ln>
        </p:spPr>
        <p:style>
          <a:lnRef idx="2">
            <a:schemeClr val="accent2"/>
          </a:lnRef>
          <a:fillRef idx="1">
            <a:schemeClr val="lt1"/>
          </a:fillRef>
          <a:effectRef idx="0">
            <a:schemeClr val="accent2"/>
          </a:effectRef>
          <a:fontRef idx="minor">
            <a:schemeClr val="dk1"/>
          </a:fontRef>
        </p:style>
        <p:txBody>
          <a:bodyPr/>
          <a:lstStyle/>
          <a:p>
            <a:pPr algn="just"/>
            <a:r>
              <a:rPr lang="es-CL" dirty="0"/>
              <a:t>Ofrecer al niño diferentes tipos de lectura. No siempre tienen que ser cuentos, podemos poner a su alcance el folleto de un lugar de vacaciones, una receta o los pasos para hacer una manualidad.</a:t>
            </a:r>
          </a:p>
        </p:txBody>
      </p:sp>
      <p:sp>
        <p:nvSpPr>
          <p:cNvPr id="4" name="Marcador de contenido 2">
            <a:extLst>
              <a:ext uri="{FF2B5EF4-FFF2-40B4-BE49-F238E27FC236}">
                <a16:creationId xmlns:a16="http://schemas.microsoft.com/office/drawing/2014/main" id="{8C57D12F-7931-4782-A5A3-8F293012D685}"/>
              </a:ext>
            </a:extLst>
          </p:cNvPr>
          <p:cNvSpPr txBox="1">
            <a:spLocks/>
          </p:cNvSpPr>
          <p:nvPr/>
        </p:nvSpPr>
        <p:spPr>
          <a:xfrm>
            <a:off x="7881257" y="3563547"/>
            <a:ext cx="4099995" cy="2873024"/>
          </a:xfrm>
          <a:prstGeom prst="rect">
            <a:avLst/>
          </a:prstGeom>
          <a:ln w="38100">
            <a:prstDash val="lgDashDot"/>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s-CL" dirty="0"/>
              <a:t>Pedir al niño que realice un dibujo que escenifique el cuento que leyó, además de escribir un resumen, ya sea de una o dos frases, que cuenten la esencia del texto que leyó.</a:t>
            </a:r>
          </a:p>
        </p:txBody>
      </p:sp>
      <p:pic>
        <p:nvPicPr>
          <p:cNvPr id="2050" name="Picture 2" descr="Resultado de imagen para niños leyendo">
            <a:extLst>
              <a:ext uri="{FF2B5EF4-FFF2-40B4-BE49-F238E27FC236}">
                <a16:creationId xmlns:a16="http://schemas.microsoft.com/office/drawing/2014/main" id="{2BE033C5-5317-4BCF-9401-CCF4A3985A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7622" y="3208327"/>
            <a:ext cx="3355431" cy="2784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9522067"/>
      </p:ext>
    </p:extLst>
  </p:cSld>
  <p:clrMapOvr>
    <a:masterClrMapping/>
  </p:clrMapOvr>
</p:sld>
</file>

<file path=ppt/theme/theme1.xml><?xml version="1.0" encoding="utf-8"?>
<a:theme xmlns:a="http://schemas.openxmlformats.org/drawingml/2006/main" name="Dividendo">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otalTime>2</TotalTime>
  <Words>219</Words>
  <Application>Microsoft Office PowerPoint</Application>
  <PresentationFormat>Panorámica</PresentationFormat>
  <Paragraphs>20</Paragraphs>
  <Slides>4</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4</vt:i4>
      </vt:variant>
    </vt:vector>
  </HeadingPairs>
  <TitlesOfParts>
    <vt:vector size="7" baseType="lpstr">
      <vt:lpstr>Gill Sans MT</vt:lpstr>
      <vt:lpstr>Wingdings 2</vt:lpstr>
      <vt:lpstr>Dividendo</vt:lpstr>
      <vt:lpstr>Material complementario Guía n° 1 Lenguaje </vt:lpstr>
      <vt:lpstr>Actividades a realizar antes, durante  y después de la lectura:</vt:lpstr>
      <vt:lpstr>Estrategias de comprensión lectora:</vt:lpstr>
      <vt:lpstr>Estrategias de comprensión lectora: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Material complementario Guía n° 1 Lenguaje</dc:title>
  <dc:creator>Francisco Orellana</dc:creator>
  <cp:lastModifiedBy>Ivonne Rodriguez</cp:lastModifiedBy>
  <cp:revision>3</cp:revision>
  <dcterms:created xsi:type="dcterms:W3CDTF">2020-03-19T03:47:45Z</dcterms:created>
  <dcterms:modified xsi:type="dcterms:W3CDTF">2020-03-20T23:37:56Z</dcterms:modified>
</cp:coreProperties>
</file>