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6E103-0B1F-4F04-8F30-941DA1DF7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101" y="3565075"/>
            <a:ext cx="10780611" cy="2203483"/>
          </a:xfrm>
        </p:spPr>
        <p:txBody>
          <a:bodyPr>
            <a:normAutofit/>
          </a:bodyPr>
          <a:lstStyle/>
          <a:p>
            <a:pPr algn="ctr"/>
            <a:r>
              <a:rPr lang="es-CL" sz="5500" dirty="0">
                <a:solidFill>
                  <a:schemeClr val="bg1"/>
                </a:solidFill>
              </a:rPr>
              <a:t>Material complementario Guía n° 1 Matemáticas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84A3F5F-68EC-4D10-9F1D-50EF31C72D33}"/>
              </a:ext>
            </a:extLst>
          </p:cNvPr>
          <p:cNvSpPr/>
          <p:nvPr/>
        </p:nvSpPr>
        <p:spPr>
          <a:xfrm>
            <a:off x="3637570" y="820347"/>
            <a:ext cx="4916859" cy="1233134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000" dirty="0"/>
              <a:t>CORPORACIÓN MONTE ACONCAGUA </a:t>
            </a:r>
          </a:p>
          <a:p>
            <a:pPr algn="ctr"/>
            <a:r>
              <a:rPr lang="es-CL" sz="2000" dirty="0"/>
              <a:t>LICEO PARTICULAR MIXTO BÁSICA N° 2</a:t>
            </a:r>
          </a:p>
          <a:p>
            <a:pPr algn="ctr"/>
            <a:r>
              <a:rPr lang="es-CL" sz="2000" dirty="0"/>
              <a:t>DEPARTAMENTO MATEMATICAS  </a:t>
            </a:r>
          </a:p>
        </p:txBody>
      </p:sp>
      <p:pic>
        <p:nvPicPr>
          <p:cNvPr id="8200" name="Picture 8" descr="La imagen puede contener: texto que dice &quot;LICEO PARTICULAR L UBI LABOR IBI VIRTUS M LOS ANDES&quot;">
            <a:extLst>
              <a:ext uri="{FF2B5EF4-FFF2-40B4-BE49-F238E27FC236}">
                <a16:creationId xmlns:a16="http://schemas.microsoft.com/office/drawing/2014/main" id="{C4805245-7FC4-48CB-9D0E-1B7A816743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1" t="11373" r="22938" b="10724"/>
          <a:stretch/>
        </p:blipFill>
        <p:spPr bwMode="auto">
          <a:xfrm>
            <a:off x="2205010" y="689718"/>
            <a:ext cx="1159982" cy="165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434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370F5-7128-491E-8C5A-4EA21B12A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768" y="676030"/>
            <a:ext cx="10830520" cy="1100518"/>
          </a:xfr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>9 .- COMPLETA CON EL NUMERO CORRESPONDIENTE: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F0398BE-C1CE-4E2A-A190-D1A5451D084E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97" t="8475" r="2079" b="18786"/>
          <a:stretch/>
        </p:blipFill>
        <p:spPr bwMode="auto">
          <a:xfrm>
            <a:off x="617768" y="3140650"/>
            <a:ext cx="2832847" cy="25101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F96C0A4-A7C8-4D3A-B68A-E4A205B6E6BC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37" t="3092" r="2969" b="17793"/>
          <a:stretch/>
        </p:blipFill>
        <p:spPr bwMode="auto">
          <a:xfrm>
            <a:off x="4699282" y="4963065"/>
            <a:ext cx="2384612" cy="1888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4F1CD7A-4F83-4B6E-B80D-D201F7AF765C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47" t="5392" r="2608" b="16960"/>
          <a:stretch/>
        </p:blipFill>
        <p:spPr bwMode="auto">
          <a:xfrm>
            <a:off x="8741387" y="3429000"/>
            <a:ext cx="2384612" cy="16085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6AEBF93B-5BF5-4053-AFD9-FF18EDC526E1}"/>
              </a:ext>
            </a:extLst>
          </p:cNvPr>
          <p:cNvSpPr/>
          <p:nvPr/>
        </p:nvSpPr>
        <p:spPr>
          <a:xfrm>
            <a:off x="2646774" y="1925465"/>
            <a:ext cx="6489627" cy="1066268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En esta serie de ejercicios debes contar atentamente cada elemento y luego anotar el total correspondiente en el circulo.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B90061D-7D23-4341-BAAC-4D2A3E8A10ED}"/>
              </a:ext>
            </a:extLst>
          </p:cNvPr>
          <p:cNvSpPr/>
          <p:nvPr/>
        </p:nvSpPr>
        <p:spPr>
          <a:xfrm>
            <a:off x="1452590" y="5700631"/>
            <a:ext cx="898724" cy="820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5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3422737-4BE8-4A27-A9C1-C602DAAE67D0}"/>
              </a:ext>
            </a:extLst>
          </p:cNvPr>
          <p:cNvSpPr/>
          <p:nvPr/>
        </p:nvSpPr>
        <p:spPr>
          <a:xfrm>
            <a:off x="5442225" y="3866268"/>
            <a:ext cx="898724" cy="820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10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E09A1F0F-2697-437D-9BA1-81D597FAB484}"/>
              </a:ext>
            </a:extLst>
          </p:cNvPr>
          <p:cNvSpPr/>
          <p:nvPr/>
        </p:nvSpPr>
        <p:spPr>
          <a:xfrm>
            <a:off x="9933693" y="5700631"/>
            <a:ext cx="898724" cy="820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1435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99F183-99EE-4B1F-BA64-21A07922AE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83A767-5AFC-40D0-A72C-09036EA172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262CAC-6BC8-43F9-9113-770A2772F6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A2CCB6-DFD2-41CD-96FE-0140B7935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A0F039B-5DD9-421A-9389-1F31ABD9B2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3900"/>
            <a:ext cx="12192000" cy="61341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0A3BEA-59F2-4BF2-956A-8BBFC926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722" y="867581"/>
            <a:ext cx="9398833" cy="1698443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/>
            </a:r>
            <a:br>
              <a:rPr lang="es-ES" b="1" dirty="0">
                <a:solidFill>
                  <a:schemeClr val="tx1"/>
                </a:solidFill>
              </a:rPr>
            </a:br>
            <a:r>
              <a:rPr lang="es-ES" b="1" dirty="0">
                <a:solidFill>
                  <a:schemeClr val="tx1"/>
                </a:solidFill>
              </a:rPr>
              <a:t/>
            </a:r>
            <a:br>
              <a:rPr lang="es-ES" b="1" dirty="0">
                <a:solidFill>
                  <a:schemeClr val="tx1"/>
                </a:solidFill>
              </a:rPr>
            </a:br>
            <a:r>
              <a:rPr lang="es-ES" b="1" dirty="0">
                <a:solidFill>
                  <a:schemeClr val="tx1"/>
                </a:solidFill>
              </a:rPr>
              <a:t/>
            </a:r>
            <a:br>
              <a:rPr lang="es-ES" b="1" dirty="0">
                <a:solidFill>
                  <a:schemeClr val="tx1"/>
                </a:solidFill>
              </a:rPr>
            </a:br>
            <a:r>
              <a:rPr lang="es-ES" b="1" dirty="0">
                <a:solidFill>
                  <a:schemeClr val="tx1"/>
                </a:solidFill>
              </a:rPr>
              <a:t/>
            </a:r>
            <a:br>
              <a:rPr lang="es-ES" b="1" dirty="0">
                <a:solidFill>
                  <a:schemeClr val="tx1"/>
                </a:solidFill>
              </a:rPr>
            </a:br>
            <a:r>
              <a:rPr lang="es-ES" sz="3300" b="1" dirty="0">
                <a:solidFill>
                  <a:schemeClr val="tx1"/>
                </a:solidFill>
              </a:rPr>
              <a:t>10.- DIBUJA ELEMENTOS DE ACUERDO AL NUMERAL EN CADA RECUADRO:</a:t>
            </a:r>
            <a:r>
              <a:rPr lang="es-CL" dirty="0"/>
              <a:t/>
            </a:r>
            <a:br>
              <a:rPr lang="es-CL" dirty="0"/>
            </a:br>
            <a:endParaRPr lang="en-US" sz="3600" dirty="0">
              <a:solidFill>
                <a:schemeClr val="accent1"/>
              </a:solidFill>
            </a:endParaRP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0D0426F-B808-430F-84F8-0F192B7712BC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96" b="1098"/>
          <a:stretch/>
        </p:blipFill>
        <p:spPr bwMode="auto">
          <a:xfrm>
            <a:off x="5583012" y="2741284"/>
            <a:ext cx="6162454" cy="3993762"/>
          </a:xfrm>
          <a:prstGeom prst="rect">
            <a:avLst/>
          </a:prstGeom>
          <a:noFill/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5C47D332-B351-4F0E-AD8F-774E214F8A05}"/>
              </a:ext>
            </a:extLst>
          </p:cNvPr>
          <p:cNvSpPr/>
          <p:nvPr/>
        </p:nvSpPr>
        <p:spPr>
          <a:xfrm>
            <a:off x="6093490" y="3085765"/>
            <a:ext cx="793248" cy="1118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/>
              <a:t>7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2AA0637-AEF7-4316-A1E8-B313A4B6EC0F}"/>
              </a:ext>
            </a:extLst>
          </p:cNvPr>
          <p:cNvSpPr/>
          <p:nvPr/>
        </p:nvSpPr>
        <p:spPr>
          <a:xfrm>
            <a:off x="1733791" y="3281869"/>
            <a:ext cx="3734777" cy="2912592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CL" sz="2500" dirty="0"/>
              <a:t>Según el numeral de cada ejercicio debes dibujar la cantidad de elementos que este indica. Por ejemplo:</a:t>
            </a:r>
          </a:p>
        </p:txBody>
      </p:sp>
      <p:pic>
        <p:nvPicPr>
          <p:cNvPr id="6150" name="Picture 6" descr="Resultado de imagen para dulces para colorear">
            <a:extLst>
              <a:ext uri="{FF2B5EF4-FFF2-40B4-BE49-F238E27FC236}">
                <a16:creationId xmlns:a16="http://schemas.microsoft.com/office/drawing/2014/main" id="{68B5DAB8-DF61-4B60-B995-A5D81B9D76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7599904" y="3085765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Resultado de imagen para dulces para colorear">
            <a:extLst>
              <a:ext uri="{FF2B5EF4-FFF2-40B4-BE49-F238E27FC236}">
                <a16:creationId xmlns:a16="http://schemas.microsoft.com/office/drawing/2014/main" id="{63CABB34-83BD-48FE-88A2-908A779210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8842203" y="3116782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Resultado de imagen para dulces para colorear">
            <a:extLst>
              <a:ext uri="{FF2B5EF4-FFF2-40B4-BE49-F238E27FC236}">
                <a16:creationId xmlns:a16="http://schemas.microsoft.com/office/drawing/2014/main" id="{A225DBE8-44BB-40C9-A1D0-F6CC1706F5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6490114" y="4823975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Resultado de imagen para dulces para colorear">
            <a:extLst>
              <a:ext uri="{FF2B5EF4-FFF2-40B4-BE49-F238E27FC236}">
                <a16:creationId xmlns:a16="http://schemas.microsoft.com/office/drawing/2014/main" id="{93DA313D-E3CD-4C7F-9719-7125FC23EE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10114026" y="3106290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Resultado de imagen para dulces para colorear">
            <a:extLst>
              <a:ext uri="{FF2B5EF4-FFF2-40B4-BE49-F238E27FC236}">
                <a16:creationId xmlns:a16="http://schemas.microsoft.com/office/drawing/2014/main" id="{2188161E-A5C2-4368-A3B6-09FC680322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7779754" y="4855033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Resultado de imagen para dulces para colorear">
            <a:extLst>
              <a:ext uri="{FF2B5EF4-FFF2-40B4-BE49-F238E27FC236}">
                <a16:creationId xmlns:a16="http://schemas.microsoft.com/office/drawing/2014/main" id="{54CA9324-466C-4840-960B-95646B0C28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10455793" y="4855033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Resultado de imagen para dulces para colorear">
            <a:extLst>
              <a:ext uri="{FF2B5EF4-FFF2-40B4-BE49-F238E27FC236}">
                <a16:creationId xmlns:a16="http://schemas.microsoft.com/office/drawing/2014/main" id="{5ADD085D-752F-488B-9592-553D4E0F2E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1793" r="15664" b="4381"/>
          <a:stretch/>
        </p:blipFill>
        <p:spPr bwMode="auto">
          <a:xfrm>
            <a:off x="9290391" y="4855033"/>
            <a:ext cx="884485" cy="17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51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C3B39-91EC-42D3-A6A8-954AFFD8F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008" y="702157"/>
            <a:ext cx="5950237" cy="1058718"/>
          </a:xfrm>
        </p:spPr>
        <p:txBody>
          <a:bodyPr/>
          <a:lstStyle/>
          <a:p>
            <a:pPr algn="ctr"/>
            <a:r>
              <a:rPr lang="es-ES" b="1" dirty="0"/>
              <a:t>11- 12.- CUENTA Y UNE: 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4" name="Diagrama de flujo: proceso 3">
            <a:extLst>
              <a:ext uri="{FF2B5EF4-FFF2-40B4-BE49-F238E27FC236}">
                <a16:creationId xmlns:a16="http://schemas.microsoft.com/office/drawing/2014/main" id="{028BA787-8CC2-40CB-9F79-EF28ABE66572}"/>
              </a:ext>
            </a:extLst>
          </p:cNvPr>
          <p:cNvSpPr/>
          <p:nvPr/>
        </p:nvSpPr>
        <p:spPr>
          <a:xfrm>
            <a:off x="569542" y="4582450"/>
            <a:ext cx="1222683" cy="88827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4</a:t>
            </a:r>
          </a:p>
        </p:txBody>
      </p:sp>
      <p:sp>
        <p:nvSpPr>
          <p:cNvPr id="5" name="Diagrama de flujo: proceso 4">
            <a:extLst>
              <a:ext uri="{FF2B5EF4-FFF2-40B4-BE49-F238E27FC236}">
                <a16:creationId xmlns:a16="http://schemas.microsoft.com/office/drawing/2014/main" id="{D8902809-7EB3-4E72-9942-195311712CE9}"/>
              </a:ext>
            </a:extLst>
          </p:cNvPr>
          <p:cNvSpPr/>
          <p:nvPr/>
        </p:nvSpPr>
        <p:spPr>
          <a:xfrm>
            <a:off x="3977205" y="4582450"/>
            <a:ext cx="1222683" cy="88827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2</a:t>
            </a:r>
          </a:p>
        </p:txBody>
      </p:sp>
      <p:sp>
        <p:nvSpPr>
          <p:cNvPr id="6" name="Diagrama de flujo: proceso 5">
            <a:extLst>
              <a:ext uri="{FF2B5EF4-FFF2-40B4-BE49-F238E27FC236}">
                <a16:creationId xmlns:a16="http://schemas.microsoft.com/office/drawing/2014/main" id="{07CBAB9F-219F-4B90-8518-951882E13603}"/>
              </a:ext>
            </a:extLst>
          </p:cNvPr>
          <p:cNvSpPr/>
          <p:nvPr/>
        </p:nvSpPr>
        <p:spPr>
          <a:xfrm>
            <a:off x="6773526" y="4524973"/>
            <a:ext cx="1222683" cy="88827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6</a:t>
            </a:r>
          </a:p>
        </p:txBody>
      </p:sp>
      <p:pic>
        <p:nvPicPr>
          <p:cNvPr id="7172" name="Picture 4" descr="Resultado de imagen para dulces para colorear">
            <a:extLst>
              <a:ext uri="{FF2B5EF4-FFF2-40B4-BE49-F238E27FC236}">
                <a16:creationId xmlns:a16="http://schemas.microsoft.com/office/drawing/2014/main" id="{8FE8842B-6C7B-4FBF-8DDE-259E259A73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1" t="-1080" r="23368"/>
          <a:stretch/>
        </p:blipFill>
        <p:spPr bwMode="auto">
          <a:xfrm>
            <a:off x="259106" y="1950619"/>
            <a:ext cx="921778" cy="92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Resultado de imagen para dulces para colorear">
            <a:extLst>
              <a:ext uri="{FF2B5EF4-FFF2-40B4-BE49-F238E27FC236}">
                <a16:creationId xmlns:a16="http://schemas.microsoft.com/office/drawing/2014/main" id="{5182DE1C-FC34-49A7-8DE7-0E250ED093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1" t="-1080" r="23368"/>
          <a:stretch/>
        </p:blipFill>
        <p:spPr bwMode="auto">
          <a:xfrm>
            <a:off x="1242304" y="1950619"/>
            <a:ext cx="921778" cy="92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Resultado de imagen para dulces para colorear">
            <a:extLst>
              <a:ext uri="{FF2B5EF4-FFF2-40B4-BE49-F238E27FC236}">
                <a16:creationId xmlns:a16="http://schemas.microsoft.com/office/drawing/2014/main" id="{036F129A-037B-4F38-A68B-6890AA6AD8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1" t="-1080" r="23368"/>
          <a:stretch/>
        </p:blipFill>
        <p:spPr bwMode="auto">
          <a:xfrm>
            <a:off x="259106" y="2873889"/>
            <a:ext cx="921778" cy="92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Resultado de imagen para dulces para colorear">
            <a:extLst>
              <a:ext uri="{FF2B5EF4-FFF2-40B4-BE49-F238E27FC236}">
                <a16:creationId xmlns:a16="http://schemas.microsoft.com/office/drawing/2014/main" id="{C58D3F8A-FBAD-49BF-94A9-2032112066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1" t="-1080" r="23368"/>
          <a:stretch/>
        </p:blipFill>
        <p:spPr bwMode="auto">
          <a:xfrm>
            <a:off x="1242304" y="2873889"/>
            <a:ext cx="921778" cy="92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Resultado de imagen para dulces para colorear">
            <a:extLst>
              <a:ext uri="{FF2B5EF4-FFF2-40B4-BE49-F238E27FC236}">
                <a16:creationId xmlns:a16="http://schemas.microsoft.com/office/drawing/2014/main" id="{8F1EDA99-AFF0-4C96-818C-153468123D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3641925" y="1886677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Resultado de imagen para dulces para colorear">
            <a:extLst>
              <a:ext uri="{FF2B5EF4-FFF2-40B4-BE49-F238E27FC236}">
                <a16:creationId xmlns:a16="http://schemas.microsoft.com/office/drawing/2014/main" id="{63D102FA-D19C-4B06-A07C-482F13067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4301164" y="1886677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Resultado de imagen para dulces para colorear">
            <a:extLst>
              <a:ext uri="{FF2B5EF4-FFF2-40B4-BE49-F238E27FC236}">
                <a16:creationId xmlns:a16="http://schemas.microsoft.com/office/drawing/2014/main" id="{4B42ADF3-EB87-4D44-98A2-1132E21EAF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4961275" y="1909485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Resultado de imagen para dulces para colorear">
            <a:extLst>
              <a:ext uri="{FF2B5EF4-FFF2-40B4-BE49-F238E27FC236}">
                <a16:creationId xmlns:a16="http://schemas.microsoft.com/office/drawing/2014/main" id="{2BD51734-0BBC-4A9B-B7E4-ECC1A5245F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3641925" y="2777967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Resultado de imagen para dulces para colorear">
            <a:extLst>
              <a:ext uri="{FF2B5EF4-FFF2-40B4-BE49-F238E27FC236}">
                <a16:creationId xmlns:a16="http://schemas.microsoft.com/office/drawing/2014/main" id="{6A98EAAF-ACCE-4CFD-AE9B-0E8237B273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4301164" y="2790702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Resultado de imagen para dulces para colorear">
            <a:extLst>
              <a:ext uri="{FF2B5EF4-FFF2-40B4-BE49-F238E27FC236}">
                <a16:creationId xmlns:a16="http://schemas.microsoft.com/office/drawing/2014/main" id="{CFC28007-5120-499B-B415-0468311FD8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7619" r="21022" b="8114"/>
          <a:stretch/>
        </p:blipFill>
        <p:spPr bwMode="auto">
          <a:xfrm>
            <a:off x="4961275" y="2777967"/>
            <a:ext cx="574766" cy="8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Resultado de imagen para dulces para colorear">
            <a:extLst>
              <a:ext uri="{FF2B5EF4-FFF2-40B4-BE49-F238E27FC236}">
                <a16:creationId xmlns:a16="http://schemas.microsoft.com/office/drawing/2014/main" id="{D8855531-FFDE-4329-812D-BCAB0AFDEE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9" t="689" r="22856" b="2275"/>
          <a:stretch/>
        </p:blipFill>
        <p:spPr bwMode="auto">
          <a:xfrm>
            <a:off x="6325035" y="1909485"/>
            <a:ext cx="966652" cy="1694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Resultado de imagen para dulces para colorear">
            <a:extLst>
              <a:ext uri="{FF2B5EF4-FFF2-40B4-BE49-F238E27FC236}">
                <a16:creationId xmlns:a16="http://schemas.microsoft.com/office/drawing/2014/main" id="{4A625016-4A60-42F1-BBA3-F9F452BEA5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9" t="689" r="22856" b="2275"/>
          <a:stretch/>
        </p:blipFill>
        <p:spPr bwMode="auto">
          <a:xfrm>
            <a:off x="7316072" y="1883470"/>
            <a:ext cx="966652" cy="1694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7762AD15-8597-4ABE-82BD-649BA0F3324B}"/>
              </a:ext>
            </a:extLst>
          </p:cNvPr>
          <p:cNvSpPr/>
          <p:nvPr/>
        </p:nvSpPr>
        <p:spPr>
          <a:xfrm>
            <a:off x="8620612" y="2152757"/>
            <a:ext cx="3121153" cy="37255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2200" dirty="0"/>
              <a:t>Fíjate  muy bien y cuenta cuidadosamente cada elemento, una vez que tengas claro el resultado, debes unirlo con el numero que corresponda: 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715F9657-90C7-48C3-8DE4-941863BC18D8}"/>
              </a:ext>
            </a:extLst>
          </p:cNvPr>
          <p:cNvCxnSpPr/>
          <p:nvPr/>
        </p:nvCxnSpPr>
        <p:spPr>
          <a:xfrm>
            <a:off x="5536041" y="3622178"/>
            <a:ext cx="1423849" cy="90279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3B5A99BE-5098-4940-8A0A-2182F20BB3F4}"/>
              </a:ext>
            </a:extLst>
          </p:cNvPr>
          <p:cNvCxnSpPr>
            <a:cxnSpLocks/>
          </p:cNvCxnSpPr>
          <p:nvPr/>
        </p:nvCxnSpPr>
        <p:spPr>
          <a:xfrm flipV="1">
            <a:off x="5159181" y="3495621"/>
            <a:ext cx="1369632" cy="109657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AEAF24C1-5B04-40A8-BE33-549A4FDAFDAF}"/>
              </a:ext>
            </a:extLst>
          </p:cNvPr>
          <p:cNvCxnSpPr>
            <a:cxnSpLocks/>
          </p:cNvCxnSpPr>
          <p:nvPr/>
        </p:nvCxnSpPr>
        <p:spPr>
          <a:xfrm flipV="1">
            <a:off x="1181483" y="3797159"/>
            <a:ext cx="12464" cy="795032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82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E5B3F-06E7-4A52-9823-DD8D7E6B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580" y="634230"/>
            <a:ext cx="9524234" cy="1189346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ES" b="1" dirty="0"/>
              <a:t>13. COMPLETA CON LOS NUMEROS QUE FALTAN: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F357DA-8ADB-425B-BE10-5D2528B8E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5828" y="4383895"/>
            <a:ext cx="3919668" cy="2161905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s-CL" sz="5500" dirty="0"/>
              <a:t>----- + 4 = 7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A69E476-5B21-4C3E-94F0-3BFB5DBA482B}"/>
              </a:ext>
            </a:extLst>
          </p:cNvPr>
          <p:cNvSpPr/>
          <p:nvPr/>
        </p:nvSpPr>
        <p:spPr>
          <a:xfrm>
            <a:off x="3190551" y="2137084"/>
            <a:ext cx="4950222" cy="1189346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En la ultima serie de ejercicios debes completar con el numero que falta para poder llegar al resultado… Por ejemplo:</a:t>
            </a:r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D4EDD422-2FEE-4456-91AD-E7BE8213D468}"/>
              </a:ext>
            </a:extLst>
          </p:cNvPr>
          <p:cNvSpPr/>
          <p:nvPr/>
        </p:nvSpPr>
        <p:spPr>
          <a:xfrm>
            <a:off x="5442586" y="3531571"/>
            <a:ext cx="397111" cy="674669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7066657-C2C9-440B-B4B4-52E2CEB976DD}"/>
              </a:ext>
            </a:extLst>
          </p:cNvPr>
          <p:cNvSpPr/>
          <p:nvPr/>
        </p:nvSpPr>
        <p:spPr>
          <a:xfrm>
            <a:off x="4059936" y="5101699"/>
            <a:ext cx="559090" cy="7262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1468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816F013F-3EFC-4CC3-A56F-94AD2E4940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3B6E16-CE14-4B32-9D61-06547A15F4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F47C091-97DC-4D20-9310-65218D4A9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476236A-4C83-41D4-A3CF-D64A81F5E4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83" name="Rectangle 82">
            <a:extLst>
              <a:ext uri="{FF2B5EF4-FFF2-40B4-BE49-F238E27FC236}">
                <a16:creationId xmlns:a16="http://schemas.microsoft.com/office/drawing/2014/main" id="{5C6FAB9F-E173-4BA1-8DAC-4742FEDDA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3900"/>
            <a:ext cx="12192000" cy="61341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651AF6-1A12-4B7D-B59D-BA8731583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141" y="457200"/>
            <a:ext cx="9445858" cy="9742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1.- Marca </a:t>
            </a:r>
            <a:r>
              <a:rPr lang="es-CL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donde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hay 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mas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elementos:</a:t>
            </a:r>
          </a:p>
        </p:txBody>
      </p:sp>
      <p:pic>
        <p:nvPicPr>
          <p:cNvPr id="1026" name="Picture 2" descr="Resultado de imagen para ejercicios matematicos de agrupaciones 2do basico con flores">
            <a:extLst>
              <a:ext uri="{FF2B5EF4-FFF2-40B4-BE49-F238E27FC236}">
                <a16:creationId xmlns:a16="http://schemas.microsoft.com/office/drawing/2014/main" id="{3A8939DF-5EE9-45F2-A6E7-A70713C9CBC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07" t="50034" r="13062" b="23908"/>
          <a:stretch/>
        </p:blipFill>
        <p:spPr bwMode="auto">
          <a:xfrm rot="5400000">
            <a:off x="826155" y="3371900"/>
            <a:ext cx="2936278" cy="244387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59930553-8A16-4FA3-8A1A-F5B8897C2E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311" y="2785013"/>
            <a:ext cx="3702878" cy="3602736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6878A0A-6575-4B20-BF8C-DB69BB868A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275" y="2786877"/>
            <a:ext cx="3702878" cy="3602736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 descr="Resultado de imagen para ejercicios matematicos de agrupaciones 2do basico con flores">
            <a:extLst>
              <a:ext uri="{FF2B5EF4-FFF2-40B4-BE49-F238E27FC236}">
                <a16:creationId xmlns:a16="http://schemas.microsoft.com/office/drawing/2014/main" id="{A506C8FF-E05A-4962-97F5-F127C77F89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88" t="36123" r="45088" b="43381"/>
          <a:stretch/>
        </p:blipFill>
        <p:spPr bwMode="auto">
          <a:xfrm rot="5400000">
            <a:off x="4625348" y="3421016"/>
            <a:ext cx="2850376" cy="243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Rectangle 88">
            <a:extLst>
              <a:ext uri="{FF2B5EF4-FFF2-40B4-BE49-F238E27FC236}">
                <a16:creationId xmlns:a16="http://schemas.microsoft.com/office/drawing/2014/main" id="{962A4B40-93B3-4B94-8D5C-D666BA6206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36239" y="2790605"/>
            <a:ext cx="3702878" cy="3602736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0" name="Picture 6" descr="Resultado de imagen para ejercicios matematicos de agrupaciones 2do basico con flores">
            <a:extLst>
              <a:ext uri="{FF2B5EF4-FFF2-40B4-BE49-F238E27FC236}">
                <a16:creationId xmlns:a16="http://schemas.microsoft.com/office/drawing/2014/main" id="{47A0344E-CC8B-46B8-A431-03987D65B0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88" t="64991" r="14530" b="22977"/>
          <a:stretch/>
        </p:blipFill>
        <p:spPr bwMode="auto">
          <a:xfrm rot="5400000">
            <a:off x="8524630" y="3987774"/>
            <a:ext cx="2726096" cy="142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799AC61-42C0-49D1-9C74-19D1C08F69AF}"/>
              </a:ext>
            </a:extLst>
          </p:cNvPr>
          <p:cNvSpPr/>
          <p:nvPr/>
        </p:nvSpPr>
        <p:spPr>
          <a:xfrm>
            <a:off x="2555965" y="1603173"/>
            <a:ext cx="6844067" cy="761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¿Qué debo hacer? Contar cuidadosamente los elemento de cada recuadro…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0FE6A644-6B9C-454D-BC3C-A7F4547DB630}"/>
              </a:ext>
            </a:extLst>
          </p:cNvPr>
          <p:cNvSpPr/>
          <p:nvPr/>
        </p:nvSpPr>
        <p:spPr>
          <a:xfrm>
            <a:off x="3331242" y="2853005"/>
            <a:ext cx="705394" cy="791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3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B3ADF689-E519-4B11-BFCA-8A711D9CB73A}"/>
              </a:ext>
            </a:extLst>
          </p:cNvPr>
          <p:cNvSpPr/>
          <p:nvPr/>
        </p:nvSpPr>
        <p:spPr>
          <a:xfrm>
            <a:off x="10947121" y="2889063"/>
            <a:ext cx="705394" cy="791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1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15AAC089-575A-4BEB-A51F-81F32E3A0229}"/>
              </a:ext>
            </a:extLst>
          </p:cNvPr>
          <p:cNvSpPr/>
          <p:nvPr/>
        </p:nvSpPr>
        <p:spPr>
          <a:xfrm>
            <a:off x="7154403" y="2853005"/>
            <a:ext cx="705394" cy="791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000" dirty="0"/>
              <a:t>2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9E602A4D-F8F5-418E-B79B-69DBDF6E795C}"/>
              </a:ext>
            </a:extLst>
          </p:cNvPr>
          <p:cNvSpPr/>
          <p:nvPr/>
        </p:nvSpPr>
        <p:spPr>
          <a:xfrm>
            <a:off x="2555965" y="1586339"/>
            <a:ext cx="6844067" cy="761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¿Qué recuadro tiene mas elementos?</a:t>
            </a:r>
          </a:p>
        </p:txBody>
      </p:sp>
      <p:sp>
        <p:nvSpPr>
          <p:cNvPr id="7" name="Signo de multiplicación 6">
            <a:extLst>
              <a:ext uri="{FF2B5EF4-FFF2-40B4-BE49-F238E27FC236}">
                <a16:creationId xmlns:a16="http://schemas.microsoft.com/office/drawing/2014/main" id="{D69671CD-AC8F-4CDD-B262-2B1D81FA9595}"/>
              </a:ext>
            </a:extLst>
          </p:cNvPr>
          <p:cNvSpPr/>
          <p:nvPr/>
        </p:nvSpPr>
        <p:spPr>
          <a:xfrm>
            <a:off x="442118" y="2853005"/>
            <a:ext cx="3557116" cy="33048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895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9" grpId="0" animBg="1"/>
      <p:bldP spid="20" grpId="0" animBg="1"/>
      <p:bldP spid="21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2345E-D5A8-4286-A716-538E9369D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7" y="773321"/>
            <a:ext cx="9623511" cy="741970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L" sz="3500" dirty="0"/>
              <a:t>2.- Marca el numeral que es </a:t>
            </a:r>
            <a:r>
              <a:rPr lang="es-CL" sz="3500" b="1" dirty="0"/>
              <a:t>mayor</a:t>
            </a:r>
            <a:r>
              <a:rPr lang="es-CL" sz="3500" dirty="0"/>
              <a:t>: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D3893F82-DD2B-401B-A271-C8B4D216D9C8}"/>
              </a:ext>
            </a:extLst>
          </p:cNvPr>
          <p:cNvSpPr/>
          <p:nvPr/>
        </p:nvSpPr>
        <p:spPr>
          <a:xfrm>
            <a:off x="1395112" y="3880377"/>
            <a:ext cx="9588139" cy="2204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936C072-2D68-4A27-8A43-2D4A418F00EF}"/>
              </a:ext>
            </a:extLst>
          </p:cNvPr>
          <p:cNvSpPr/>
          <p:nvPr/>
        </p:nvSpPr>
        <p:spPr>
          <a:xfrm>
            <a:off x="1891733" y="4270000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500" dirty="0"/>
              <a:t>4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B4BBBA3-0A56-43AB-8BAF-FE4CB6053FF9}"/>
              </a:ext>
            </a:extLst>
          </p:cNvPr>
          <p:cNvSpPr/>
          <p:nvPr/>
        </p:nvSpPr>
        <p:spPr>
          <a:xfrm>
            <a:off x="4417722" y="4261633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500" dirty="0"/>
              <a:t>8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0A3F338-DC45-4823-A0F1-05CE22D187B7}"/>
              </a:ext>
            </a:extLst>
          </p:cNvPr>
          <p:cNvSpPr/>
          <p:nvPr/>
        </p:nvSpPr>
        <p:spPr>
          <a:xfrm>
            <a:off x="6943711" y="4293865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6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761CCA-EEAB-413C-96A5-E68E9CDC5CF0}"/>
              </a:ext>
            </a:extLst>
          </p:cNvPr>
          <p:cNvSpPr/>
          <p:nvPr/>
        </p:nvSpPr>
        <p:spPr>
          <a:xfrm>
            <a:off x="9263906" y="4261633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3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8C6711F-A705-4C8D-B8BD-597DACFE6868}"/>
              </a:ext>
            </a:extLst>
          </p:cNvPr>
          <p:cNvSpPr/>
          <p:nvPr/>
        </p:nvSpPr>
        <p:spPr>
          <a:xfrm>
            <a:off x="3130092" y="1932846"/>
            <a:ext cx="6029583" cy="1207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Presta mucha atención a cada uno de los números de los ejercicios A – B – C – D, 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692F03EC-585D-4D18-8A0A-0B41B9DA6782}"/>
              </a:ext>
            </a:extLst>
          </p:cNvPr>
          <p:cNvSpPr/>
          <p:nvPr/>
        </p:nvSpPr>
        <p:spPr>
          <a:xfrm>
            <a:off x="3130091" y="1932846"/>
            <a:ext cx="6029583" cy="1207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¿Cuál es el mayor?</a:t>
            </a:r>
          </a:p>
        </p:txBody>
      </p:sp>
      <p:sp>
        <p:nvSpPr>
          <p:cNvPr id="11" name="Signo de multiplicación 10">
            <a:extLst>
              <a:ext uri="{FF2B5EF4-FFF2-40B4-BE49-F238E27FC236}">
                <a16:creationId xmlns:a16="http://schemas.microsoft.com/office/drawing/2014/main" id="{7389B866-C95A-41DF-860C-B94B436CA14C}"/>
              </a:ext>
            </a:extLst>
          </p:cNvPr>
          <p:cNvSpPr/>
          <p:nvPr/>
        </p:nvSpPr>
        <p:spPr>
          <a:xfrm>
            <a:off x="4386371" y="4207472"/>
            <a:ext cx="1301060" cy="143691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223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816F013F-3EFC-4CC3-A56F-94AD2E4940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83B6E16-CE14-4B32-9D61-06547A15F4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F47C091-97DC-4D20-9310-65218D4A9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476236A-4C83-41D4-A3CF-D64A81F5E4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2CC900C3-FCFA-4608-949C-EC88FFD7B7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6B26F9-616F-49BA-9803-18A326943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785" y="668817"/>
            <a:ext cx="11503368" cy="836023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3.- Marca donde hay </a:t>
            </a:r>
            <a:r>
              <a:rPr lang="es-C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menos</a:t>
            </a:r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s-CL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elementos</a:t>
            </a:r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F36A4CED-1061-4375-962F-9945898A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4309" y="3079911"/>
            <a:ext cx="2483382" cy="316354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n relacionada">
            <a:extLst>
              <a:ext uri="{FF2B5EF4-FFF2-40B4-BE49-F238E27FC236}">
                <a16:creationId xmlns:a16="http://schemas.microsoft.com/office/drawing/2014/main" id="{01C66C07-86C4-413F-A88D-6A6A262AA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09756" y="3081867"/>
            <a:ext cx="2768101" cy="316354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Rectangle 88">
            <a:extLst>
              <a:ext uri="{FF2B5EF4-FFF2-40B4-BE49-F238E27FC236}">
                <a16:creationId xmlns:a16="http://schemas.microsoft.com/office/drawing/2014/main" id="{596164DA-5CD3-4117-A3FC-5354CEE20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C382B9C-7745-4C7C-A9BB-839B85522B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9B41038-8EC8-4492-AF97-60E0F447CB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660A7EED-307D-4171-80DF-E136F39AA5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" t="2565"/>
          <a:stretch/>
        </p:blipFill>
        <p:spPr bwMode="auto">
          <a:xfrm>
            <a:off x="798098" y="3074058"/>
            <a:ext cx="3327737" cy="301464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DAF0F515-EAE8-4710-86AA-985E3DD760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72292" y="3081865"/>
            <a:ext cx="91976" cy="331046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7" name="Rectangle 96">
            <a:extLst>
              <a:ext uri="{FF2B5EF4-FFF2-40B4-BE49-F238E27FC236}">
                <a16:creationId xmlns:a16="http://schemas.microsoft.com/office/drawing/2014/main" id="{99910485-7C3C-4D30-BC97-F7CD426DF2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4264" y="3081865"/>
            <a:ext cx="91976" cy="331046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3B823828-F021-4F61-AF11-EAD172E0C0B0}"/>
              </a:ext>
            </a:extLst>
          </p:cNvPr>
          <p:cNvSpPr/>
          <p:nvPr/>
        </p:nvSpPr>
        <p:spPr>
          <a:xfrm>
            <a:off x="2404435" y="1908913"/>
            <a:ext cx="6844067" cy="761072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¿Qué debo hacer? Contar cuidadosamente los elemento de cada recuadro…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99C8DA0C-4211-490F-99D1-50EB6FE532D3}"/>
              </a:ext>
            </a:extLst>
          </p:cNvPr>
          <p:cNvSpPr/>
          <p:nvPr/>
        </p:nvSpPr>
        <p:spPr>
          <a:xfrm>
            <a:off x="3420441" y="3060420"/>
            <a:ext cx="705394" cy="791291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2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E2ED66F9-4FFD-414B-9154-DBBE19BE445B}"/>
              </a:ext>
            </a:extLst>
          </p:cNvPr>
          <p:cNvSpPr/>
          <p:nvPr/>
        </p:nvSpPr>
        <p:spPr>
          <a:xfrm>
            <a:off x="6632297" y="3074058"/>
            <a:ext cx="705394" cy="79129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7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FCF38E1E-E466-45F7-B7C7-3FC5E606DB98}"/>
              </a:ext>
            </a:extLst>
          </p:cNvPr>
          <p:cNvSpPr/>
          <p:nvPr/>
        </p:nvSpPr>
        <p:spPr>
          <a:xfrm>
            <a:off x="10572513" y="3081865"/>
            <a:ext cx="705394" cy="79129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3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08D06928-1352-4D4D-A414-7BF0A2C6C73A}"/>
              </a:ext>
            </a:extLst>
          </p:cNvPr>
          <p:cNvSpPr/>
          <p:nvPr/>
        </p:nvSpPr>
        <p:spPr>
          <a:xfrm flipH="1">
            <a:off x="2859672" y="1902094"/>
            <a:ext cx="6027644" cy="761072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¿Qué recuadro tiene MENOS elementos?</a:t>
            </a:r>
          </a:p>
        </p:txBody>
      </p:sp>
      <p:sp>
        <p:nvSpPr>
          <p:cNvPr id="7" name="Signo de multiplicación 6">
            <a:extLst>
              <a:ext uri="{FF2B5EF4-FFF2-40B4-BE49-F238E27FC236}">
                <a16:creationId xmlns:a16="http://schemas.microsoft.com/office/drawing/2014/main" id="{1E7E26C8-B601-4346-8DAB-35044BCADF91}"/>
              </a:ext>
            </a:extLst>
          </p:cNvPr>
          <p:cNvSpPr/>
          <p:nvPr/>
        </p:nvSpPr>
        <p:spPr>
          <a:xfrm>
            <a:off x="771230" y="3192613"/>
            <a:ext cx="3177795" cy="290779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4131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2345E-D5A8-4286-A716-538E9369D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7" y="773321"/>
            <a:ext cx="9623511" cy="741970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L" sz="3500" dirty="0"/>
              <a:t>4.- Marca el numeral que es </a:t>
            </a:r>
            <a:r>
              <a:rPr lang="es-CL" sz="3500" b="1" dirty="0"/>
              <a:t>menor</a:t>
            </a:r>
            <a:r>
              <a:rPr lang="es-CL" sz="3500" dirty="0"/>
              <a:t>: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D3893F82-DD2B-401B-A271-C8B4D216D9C8}"/>
              </a:ext>
            </a:extLst>
          </p:cNvPr>
          <p:cNvSpPr/>
          <p:nvPr/>
        </p:nvSpPr>
        <p:spPr>
          <a:xfrm>
            <a:off x="1395112" y="3880377"/>
            <a:ext cx="9588139" cy="2204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936C072-2D68-4A27-8A43-2D4A418F00EF}"/>
              </a:ext>
            </a:extLst>
          </p:cNvPr>
          <p:cNvSpPr/>
          <p:nvPr/>
        </p:nvSpPr>
        <p:spPr>
          <a:xfrm>
            <a:off x="1891733" y="4270000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500" dirty="0"/>
              <a:t>5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B4BBBA3-0A56-43AB-8BAF-FE4CB6053FF9}"/>
              </a:ext>
            </a:extLst>
          </p:cNvPr>
          <p:cNvSpPr/>
          <p:nvPr/>
        </p:nvSpPr>
        <p:spPr>
          <a:xfrm>
            <a:off x="4417722" y="4261633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500" dirty="0"/>
              <a:t>9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0A3F338-DC45-4823-A0F1-05CE22D187B7}"/>
              </a:ext>
            </a:extLst>
          </p:cNvPr>
          <p:cNvSpPr/>
          <p:nvPr/>
        </p:nvSpPr>
        <p:spPr>
          <a:xfrm>
            <a:off x="6943711" y="4293865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8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761CCA-EEAB-413C-96A5-E68E9CDC5CF0}"/>
              </a:ext>
            </a:extLst>
          </p:cNvPr>
          <p:cNvSpPr/>
          <p:nvPr/>
        </p:nvSpPr>
        <p:spPr>
          <a:xfrm>
            <a:off x="9263906" y="4261633"/>
            <a:ext cx="1238359" cy="1264131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5000" dirty="0"/>
              <a:t>4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8C6711F-A705-4C8D-B8BD-597DACFE6868}"/>
              </a:ext>
            </a:extLst>
          </p:cNvPr>
          <p:cNvSpPr/>
          <p:nvPr/>
        </p:nvSpPr>
        <p:spPr>
          <a:xfrm>
            <a:off x="3130092" y="1932846"/>
            <a:ext cx="6029583" cy="1207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Presta mucha atención a cada uno de los números de los ejercicios A – B – C – D, 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692F03EC-585D-4D18-8A0A-0B41B9DA6782}"/>
              </a:ext>
            </a:extLst>
          </p:cNvPr>
          <p:cNvSpPr/>
          <p:nvPr/>
        </p:nvSpPr>
        <p:spPr>
          <a:xfrm>
            <a:off x="3130092" y="1928779"/>
            <a:ext cx="6029583" cy="1207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¿Cuál es el menor?</a:t>
            </a:r>
          </a:p>
        </p:txBody>
      </p:sp>
      <p:sp>
        <p:nvSpPr>
          <p:cNvPr id="11" name="Signo de multiplicación 10">
            <a:extLst>
              <a:ext uri="{FF2B5EF4-FFF2-40B4-BE49-F238E27FC236}">
                <a16:creationId xmlns:a16="http://schemas.microsoft.com/office/drawing/2014/main" id="{7389B866-C95A-41DF-860C-B94B436CA14C}"/>
              </a:ext>
            </a:extLst>
          </p:cNvPr>
          <p:cNvSpPr/>
          <p:nvPr/>
        </p:nvSpPr>
        <p:spPr>
          <a:xfrm>
            <a:off x="9201205" y="4261633"/>
            <a:ext cx="1301060" cy="143691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1824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59FE7-E6BB-4899-976A-2ACAC34E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957" y="753618"/>
            <a:ext cx="9764591" cy="78257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CL" sz="3500" dirty="0"/>
              <a:t>5.-Completa la recta numérica: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D678D08F-BB08-428D-864F-1C03BF0C1076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1" t="52071" r="345" b="24632"/>
          <a:stretch/>
        </p:blipFill>
        <p:spPr bwMode="auto">
          <a:xfrm>
            <a:off x="1651145" y="3747738"/>
            <a:ext cx="8605811" cy="20822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4074C3D-C9F9-4F48-930E-06CE9CE91321}"/>
              </a:ext>
            </a:extLst>
          </p:cNvPr>
          <p:cNvSpPr/>
          <p:nvPr/>
        </p:nvSpPr>
        <p:spPr>
          <a:xfrm>
            <a:off x="2194560" y="2090055"/>
            <a:ext cx="7508530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Esta recta numérica se encuentra incompleta… ¿Qué debemos hacer? ¿Qué números nos faltan?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D6021BE-70BF-4644-AFB4-BF99E370F2D4}"/>
              </a:ext>
            </a:extLst>
          </p:cNvPr>
          <p:cNvSpPr/>
          <p:nvPr/>
        </p:nvSpPr>
        <p:spPr>
          <a:xfrm>
            <a:off x="4624251" y="4963886"/>
            <a:ext cx="40756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500" dirty="0"/>
              <a:t>4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5CF6521-327A-4FDE-B116-223F80D595B0}"/>
              </a:ext>
            </a:extLst>
          </p:cNvPr>
          <p:cNvSpPr/>
          <p:nvPr/>
        </p:nvSpPr>
        <p:spPr>
          <a:xfrm>
            <a:off x="5419344" y="4963886"/>
            <a:ext cx="40756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500" dirty="0"/>
              <a:t>5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0BEFCD-59FF-4747-AEED-FE85FFBC50BC}"/>
              </a:ext>
            </a:extLst>
          </p:cNvPr>
          <p:cNvSpPr/>
          <p:nvPr/>
        </p:nvSpPr>
        <p:spPr>
          <a:xfrm>
            <a:off x="7634369" y="4969111"/>
            <a:ext cx="40756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500" dirty="0"/>
              <a:t>8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C13987B-B3CA-4E00-98DB-9819ACAA1378}"/>
              </a:ext>
            </a:extLst>
          </p:cNvPr>
          <p:cNvSpPr/>
          <p:nvPr/>
        </p:nvSpPr>
        <p:spPr>
          <a:xfrm>
            <a:off x="9076073" y="4963886"/>
            <a:ext cx="59044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49606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59FE7-E6BB-4899-976A-2ACAC34E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957" y="753618"/>
            <a:ext cx="9764591" cy="78257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CL" sz="3500" dirty="0"/>
              <a:t>6.-Observa con mucha atención y completa: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D678D08F-BB08-428D-864F-1C03BF0C1076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18" t="52071" r="345" b="24969"/>
          <a:stretch/>
        </p:blipFill>
        <p:spPr bwMode="auto">
          <a:xfrm>
            <a:off x="3587931" y="3622334"/>
            <a:ext cx="4542391" cy="21723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4074C3D-C9F9-4F48-930E-06CE9CE91321}"/>
              </a:ext>
            </a:extLst>
          </p:cNvPr>
          <p:cNvSpPr/>
          <p:nvPr/>
        </p:nvSpPr>
        <p:spPr>
          <a:xfrm>
            <a:off x="2194559" y="2090055"/>
            <a:ext cx="7921317" cy="109205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/>
              <a:t>Esta serie de ejercicios son muy parecidos a los anteriores… ¿Qué debemos hacer? Completar según los números que faltan.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584B330-C8BC-4677-BBEC-11B27E60455B}"/>
              </a:ext>
            </a:extLst>
          </p:cNvPr>
          <p:cNvSpPr/>
          <p:nvPr/>
        </p:nvSpPr>
        <p:spPr>
          <a:xfrm>
            <a:off x="5262154" y="4927310"/>
            <a:ext cx="40756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500" dirty="0"/>
              <a:t>8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275BBF2-9D50-4EC4-A336-93167DF5DBBC}"/>
              </a:ext>
            </a:extLst>
          </p:cNvPr>
          <p:cNvSpPr/>
          <p:nvPr/>
        </p:nvSpPr>
        <p:spPr>
          <a:xfrm>
            <a:off x="6818811" y="4927310"/>
            <a:ext cx="590441" cy="595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1227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C4819-E5FA-4EC0-86C2-2DEBA486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326" y="805871"/>
            <a:ext cx="8217948" cy="719871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CL" sz="3300" dirty="0"/>
              <a:t>7.- Observa el ejemplo y completa: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032EC10-084D-4F3C-AFF3-DFE1D1DD6B4E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5"/>
          <a:stretch/>
        </p:blipFill>
        <p:spPr bwMode="auto">
          <a:xfrm>
            <a:off x="2458485" y="3038551"/>
            <a:ext cx="7275030" cy="32786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97F9063B-1EB4-411A-9408-13B78CF4A2FB}"/>
              </a:ext>
            </a:extLst>
          </p:cNvPr>
          <p:cNvSpPr/>
          <p:nvPr/>
        </p:nvSpPr>
        <p:spPr>
          <a:xfrm>
            <a:off x="2237667" y="1919598"/>
            <a:ext cx="7716665" cy="886303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200" dirty="0"/>
              <a:t>En esta serie de ejercicios debes prestar mucha atención al número que viene antes y después, según lo indique el pajarito.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E4E2FE0C-BB62-4D10-901F-F3F1E4D670F3}"/>
              </a:ext>
            </a:extLst>
          </p:cNvPr>
          <p:cNvSpPr/>
          <p:nvPr/>
        </p:nvSpPr>
        <p:spPr>
          <a:xfrm>
            <a:off x="2237667" y="1919597"/>
            <a:ext cx="7716665" cy="886303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200" dirty="0"/>
              <a:t>Luego debes completar según el numero que corresponda: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D118BB5-FA5F-4079-95FB-D96A301D96FD}"/>
              </a:ext>
            </a:extLst>
          </p:cNvPr>
          <p:cNvSpPr txBox="1"/>
          <p:nvPr/>
        </p:nvSpPr>
        <p:spPr>
          <a:xfrm>
            <a:off x="4561550" y="5277394"/>
            <a:ext cx="5799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/>
              <a:t>4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9C27EEA-38D4-4E8F-A864-61095AA32A54}"/>
              </a:ext>
            </a:extLst>
          </p:cNvPr>
          <p:cNvSpPr txBox="1"/>
          <p:nvPr/>
        </p:nvSpPr>
        <p:spPr>
          <a:xfrm>
            <a:off x="7284720" y="5276027"/>
            <a:ext cx="5799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3001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F8963-00FA-4A10-8366-F15970B5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900711"/>
            <a:ext cx="11029616" cy="10138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8.-  OBSERVA ESTE EJEMPLO Y LUEGO COMPLETA LOS NUMERALES QUE FALTAN EN LOS SIGUIENTES EJERCICIOS: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4102" name="Picture 6" descr="Aplique Maçã 14cm | Branca de Neve">
            <a:extLst>
              <a:ext uri="{FF2B5EF4-FFF2-40B4-BE49-F238E27FC236}">
                <a16:creationId xmlns:a16="http://schemas.microsoft.com/office/drawing/2014/main" id="{64A8A732-07D9-4807-884A-60DCDB8ECA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160" y="3025588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Aplique Maçã 14cm | Branca de Neve">
            <a:extLst>
              <a:ext uri="{FF2B5EF4-FFF2-40B4-BE49-F238E27FC236}">
                <a16:creationId xmlns:a16="http://schemas.microsoft.com/office/drawing/2014/main" id="{BD638CF3-C9FF-4492-B65E-2CD8B5B0D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6320" y="3025588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Aplique Maçã 14cm | Branca de Neve">
            <a:extLst>
              <a:ext uri="{FF2B5EF4-FFF2-40B4-BE49-F238E27FC236}">
                <a16:creationId xmlns:a16="http://schemas.microsoft.com/office/drawing/2014/main" id="{7487FB7C-DA15-4822-BDCF-78DFAA493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892" y="4358682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Aplique Maçã 14cm | Branca de Neve">
            <a:extLst>
              <a:ext uri="{FF2B5EF4-FFF2-40B4-BE49-F238E27FC236}">
                <a16:creationId xmlns:a16="http://schemas.microsoft.com/office/drawing/2014/main" id="{AD0460D9-A1D8-4625-8822-8F86650ED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160" y="4358682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Aplique Maçã 14cm | Branca de Neve">
            <a:extLst>
              <a:ext uri="{FF2B5EF4-FFF2-40B4-BE49-F238E27FC236}">
                <a16:creationId xmlns:a16="http://schemas.microsoft.com/office/drawing/2014/main" id="{819866CF-4B41-496B-B364-051EF4B89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25" y="3106218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Aplique Maçã 14cm | Branca de Neve">
            <a:extLst>
              <a:ext uri="{FF2B5EF4-FFF2-40B4-BE49-F238E27FC236}">
                <a16:creationId xmlns:a16="http://schemas.microsoft.com/office/drawing/2014/main" id="{220F34EF-018D-4ED0-A74E-50E0669DD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73" y="4415510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Aplique Maçã 14cm | Branca de Neve">
            <a:extLst>
              <a:ext uri="{FF2B5EF4-FFF2-40B4-BE49-F238E27FC236}">
                <a16:creationId xmlns:a16="http://schemas.microsoft.com/office/drawing/2014/main" id="{4C060CB0-9547-4076-999E-6CD41F10F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151" y="4358682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Aplique Maçã 14cm | Branca de Neve">
            <a:extLst>
              <a:ext uri="{FF2B5EF4-FFF2-40B4-BE49-F238E27FC236}">
                <a16:creationId xmlns:a16="http://schemas.microsoft.com/office/drawing/2014/main" id="{8182B36B-34CE-4BC7-89B9-D8488796E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098" y="3106218"/>
            <a:ext cx="1767840" cy="124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igno más 4">
            <a:extLst>
              <a:ext uri="{FF2B5EF4-FFF2-40B4-BE49-F238E27FC236}">
                <a16:creationId xmlns:a16="http://schemas.microsoft.com/office/drawing/2014/main" id="{F8F0FB6B-14C5-4668-833D-B4705408BA99}"/>
              </a:ext>
            </a:extLst>
          </p:cNvPr>
          <p:cNvSpPr/>
          <p:nvPr/>
        </p:nvSpPr>
        <p:spPr>
          <a:xfrm>
            <a:off x="2913067" y="3803904"/>
            <a:ext cx="1262222" cy="1139586"/>
          </a:xfrm>
          <a:prstGeom prst="mathPlus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Es igual a 5">
            <a:extLst>
              <a:ext uri="{FF2B5EF4-FFF2-40B4-BE49-F238E27FC236}">
                <a16:creationId xmlns:a16="http://schemas.microsoft.com/office/drawing/2014/main" id="{01B4E167-DB4A-4F38-8291-6ACD28B9941C}"/>
              </a:ext>
            </a:extLst>
          </p:cNvPr>
          <p:cNvSpPr/>
          <p:nvPr/>
        </p:nvSpPr>
        <p:spPr>
          <a:xfrm>
            <a:off x="6976052" y="3830282"/>
            <a:ext cx="1452103" cy="1086830"/>
          </a:xfrm>
          <a:prstGeom prst="mathEqual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8D18EA3-A6EC-43DC-A859-269B426C1294}"/>
              </a:ext>
            </a:extLst>
          </p:cNvPr>
          <p:cNvSpPr/>
          <p:nvPr/>
        </p:nvSpPr>
        <p:spPr>
          <a:xfrm>
            <a:off x="1119017" y="5836485"/>
            <a:ext cx="918789" cy="762871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500" dirty="0"/>
              <a:t>2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FF19F818-F264-4D6C-8735-3A5E9319CD16}"/>
              </a:ext>
            </a:extLst>
          </p:cNvPr>
          <p:cNvSpPr/>
          <p:nvPr/>
        </p:nvSpPr>
        <p:spPr>
          <a:xfrm>
            <a:off x="4810822" y="5836484"/>
            <a:ext cx="918789" cy="762871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2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224B746B-24B6-4A3B-8FC0-8062F7476E0A}"/>
              </a:ext>
            </a:extLst>
          </p:cNvPr>
          <p:cNvSpPr/>
          <p:nvPr/>
        </p:nvSpPr>
        <p:spPr>
          <a:xfrm>
            <a:off x="9964765" y="5857385"/>
            <a:ext cx="918789" cy="762871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3000" dirty="0"/>
              <a:t>4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C6B32B17-3D59-4734-8CD0-7ECCD4D7625B}"/>
              </a:ext>
            </a:extLst>
          </p:cNvPr>
          <p:cNvSpPr/>
          <p:nvPr/>
        </p:nvSpPr>
        <p:spPr>
          <a:xfrm>
            <a:off x="2487444" y="1864788"/>
            <a:ext cx="7168896" cy="1007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En este caso la pregunta que debemos hacernos es la siguiente: Si ya tengo2 manzanas, ¿Cuántas manzanas le debo sumar, para que en total sean 4 manzanas? </a:t>
            </a:r>
          </a:p>
        </p:txBody>
      </p:sp>
    </p:spTree>
    <p:extLst>
      <p:ext uri="{BB962C8B-B14F-4D97-AF65-F5344CB8AC3E}">
        <p14:creationId xmlns:p14="http://schemas.microsoft.com/office/powerpoint/2010/main" val="14949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431</Words>
  <Application>Microsoft Office PowerPoint</Application>
  <PresentationFormat>Panorámica</PresentationFormat>
  <Paragraphs>67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Gill Sans MT</vt:lpstr>
      <vt:lpstr>Wingdings 2</vt:lpstr>
      <vt:lpstr>Dividendo</vt:lpstr>
      <vt:lpstr>Material complementario Guía n° 1 Matemáticas</vt:lpstr>
      <vt:lpstr>1.- Marca donde hay mas elementos:</vt:lpstr>
      <vt:lpstr>2.- Marca el numeral que es mayor:</vt:lpstr>
      <vt:lpstr>3.- Marca donde hay menos elementos:</vt:lpstr>
      <vt:lpstr>4.- Marca el numeral que es menor:</vt:lpstr>
      <vt:lpstr>5.-Completa la recta numérica:</vt:lpstr>
      <vt:lpstr>6.-Observa con mucha atención y completa:</vt:lpstr>
      <vt:lpstr>7.- Observa el ejemplo y completa:</vt:lpstr>
      <vt:lpstr>8.-  OBSERVA ESTE EJEMPLO Y LUEGO COMPLETA LOS NUMERALES QUE FALTAN EN LOS SIGUIENTES EJERCICIOS: </vt:lpstr>
      <vt:lpstr>     9 .- COMPLETA CON EL NUMERO CORRESPONDIENTE: </vt:lpstr>
      <vt:lpstr>    10.- DIBUJA ELEMENTOS DE ACUERDO AL NUMERAL EN CADA RECUADRO: </vt:lpstr>
      <vt:lpstr>11- 12.- CUENTA Y UNE:  </vt:lpstr>
      <vt:lpstr>13. COMPLETA CON LOS NUMEROS QUE FALTAN: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complementario Guia n° 1 Matematicas</dc:title>
  <dc:creator>Francisco Orellana</dc:creator>
  <cp:lastModifiedBy>Ivonne Rodriguez</cp:lastModifiedBy>
  <cp:revision>15</cp:revision>
  <dcterms:created xsi:type="dcterms:W3CDTF">2020-03-19T00:28:03Z</dcterms:created>
  <dcterms:modified xsi:type="dcterms:W3CDTF">2020-03-20T23:34:56Z</dcterms:modified>
</cp:coreProperties>
</file>