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57" r:id="rId3"/>
    <p:sldId id="270" r:id="rId4"/>
    <p:sldId id="272" r:id="rId5"/>
    <p:sldId id="258" r:id="rId6"/>
    <p:sldId id="268" r:id="rId7"/>
    <p:sldId id="273" r:id="rId8"/>
    <p:sldId id="267" r:id="rId9"/>
    <p:sldId id="261" r:id="rId10"/>
    <p:sldId id="259" r:id="rId11"/>
    <p:sldId id="265" r:id="rId12"/>
    <p:sldId id="263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48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1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1QuuqzXnvw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L0taZbSqj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khCrgi80IPU&amp;t=49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20D0DA3-3EBA-4BBB-8225-5F197BA5A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4093" y="156316"/>
            <a:ext cx="3183466" cy="459243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CL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CORPORACIÓN EDUCACIONAL MONTE ACONCAGUA</a:t>
            </a:r>
            <a:br>
              <a:rPr lang="es-CL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LICEO MIXTO.BÀSICA Nº2. </a:t>
            </a:r>
            <a:br>
              <a:rPr lang="es-CL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sz="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577B5B-3687-479A-BEF6-7A5AF819A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3137" y="2702476"/>
            <a:ext cx="8138118" cy="1707933"/>
          </a:xfrm>
        </p:spPr>
        <p:txBody>
          <a:bodyPr>
            <a:noAutofit/>
          </a:bodyPr>
          <a:lstStyle/>
          <a:p>
            <a:pPr algn="ctr"/>
            <a:r>
              <a:rPr lang="es-CL" sz="4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EXPERIMENTANDO CON SOMBRAS</a:t>
            </a:r>
            <a:r>
              <a:rPr lang="es-CL" sz="4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7E9243-7EA6-4782-BE10-F817993E681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tretch>
            <a:fillRect/>
          </a:stretch>
        </p:blipFill>
        <p:spPr>
          <a:xfrm>
            <a:off x="10347921" y="724042"/>
            <a:ext cx="1423995" cy="13960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A70AD5E-3606-4458-8093-7A921F3C32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t="34146" b="27826"/>
          <a:stretch/>
        </p:blipFill>
        <p:spPr>
          <a:xfrm>
            <a:off x="7150524" y="5779590"/>
            <a:ext cx="5041476" cy="1078410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9322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A6664C0A-403B-459B-AE1A-15B3642F2B1B}"/>
              </a:ext>
            </a:extLst>
          </p:cNvPr>
          <p:cNvSpPr/>
          <p:nvPr/>
        </p:nvSpPr>
        <p:spPr>
          <a:xfrm>
            <a:off x="420084" y="1184523"/>
            <a:ext cx="2631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Unidad Nº1: Luz y Sonido. </a:t>
            </a:r>
          </a:p>
          <a:p>
            <a:r>
              <a:rPr lang="es-CL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Semana 2. </a:t>
            </a:r>
          </a:p>
          <a:p>
            <a:r>
              <a:rPr lang="es-CL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Mayo, 2020.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49B540B-3E4C-4938-A67E-CE219817C0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0472" y="4410412"/>
            <a:ext cx="3072650" cy="128027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30EC63B-AC6B-4B90-8B55-F34FC366F3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084" y="342304"/>
            <a:ext cx="209720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81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5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2" name="Rectangle 6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6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E6D4C8-4B64-45D9-8C36-B806209C3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781" y="1274713"/>
            <a:ext cx="3320898" cy="430106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u="sng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Materiales</a:t>
            </a:r>
            <a:r>
              <a:rPr lang="en-US" sz="18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u="sng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utilizar</a:t>
            </a:r>
            <a:r>
              <a:rPr lang="en-US" sz="18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18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b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800" b="0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Linterna</a:t>
            </a:r>
            <a:r>
              <a:rPr lang="en-US" sz="1800" b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800" b="0" kern="1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en-US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1800" b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experimentar</a:t>
            </a:r>
            <a:r>
              <a:rPr lang="en-US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1800" b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Hoja mediana de árbol.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hoja de cuaderno.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-madera.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-plástico transparente como mica o el que se usa en la cocina para envolver.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-vaso de vidrio.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-papel celofán (O similar que tengan en casa). 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-el delantal, cotona o prenda DE TEXTURA SIMILAR QUE TENGAS EN CASA. 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-Cuaderno de estudio. </a:t>
            </a:r>
            <a:br>
              <a:rPr lang="es-CL" sz="18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14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1400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7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7200" u="sng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b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7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5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54763D-56FC-4920-8984-EDBD5B9AE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4068" y="763870"/>
            <a:ext cx="4685916" cy="5896861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endParaRPr lang="es-CL" sz="1800" dirty="0"/>
          </a:p>
          <a:p>
            <a:pPr algn="just"/>
            <a:r>
              <a:rPr lang="es-CL" sz="21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Objetivo: </a:t>
            </a:r>
            <a:r>
              <a:rPr lang="es-CL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Investigar experimentalmente y explicar algunas características de la luz; por ejemplo: trayectoria de la luz (rectilíneo), objetos opacos, semitransparente y transparentes; tipos de sombras, etc.   (OA9).</a:t>
            </a:r>
            <a:endParaRPr lang="en-US" sz="2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Paso a </a:t>
            </a:r>
            <a:r>
              <a:rPr lang="en-US" sz="21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paso</a:t>
            </a:r>
            <a:r>
              <a:rPr lang="en-US" sz="21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</a:p>
          <a:p>
            <a:endParaRPr lang="en-US" sz="2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L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Responde  en tu cuaderno las interrogantes de la diapositiva nº4: ¿</a:t>
            </a:r>
            <a:r>
              <a:rPr lang="es-CL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Què</a:t>
            </a:r>
            <a:r>
              <a:rPr lang="es-CL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 la sombra?, ¿Todos los objetos producen sombra? </a:t>
            </a:r>
          </a:p>
          <a:p>
            <a:endParaRPr lang="es-CL" sz="2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L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Luego, escribe tu predicción, respecto a qué objetos de la lista de materiales, producirán unas sombras oscuras y cuáles no. Plantea tu/s </a:t>
            </a:r>
            <a:r>
              <a:rPr lang="es-CL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hipòtesis</a:t>
            </a:r>
            <a:r>
              <a:rPr lang="es-CL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tu cuaderno. No olvides escribir la fecha y el objetivo mencionado. </a:t>
            </a:r>
          </a:p>
          <a:p>
            <a:endParaRPr lang="en-US" sz="2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Intenta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formar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sombra con los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materiales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solicitados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descritos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Mira el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dibujo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hacer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experimento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Deben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oscurecer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casa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donde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realizas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cerrando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cortinas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apagando</a:t>
            </a:r>
            <a:r>
              <a:rPr lang="en-US" sz="2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luz, etc. 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8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54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>
            <a:extLst>
              <a:ext uri="{FF2B5EF4-FFF2-40B4-BE49-F238E27FC236}">
                <a16:creationId xmlns:a16="http://schemas.microsoft.com/office/drawing/2014/main" id="{8E161AE3-466B-4ECD-8244-B4214F671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026" y="1943861"/>
            <a:ext cx="2175818" cy="75597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81658F53-D056-4F60-A384-4046E30A3AC0}"/>
              </a:ext>
            </a:extLst>
          </p:cNvPr>
          <p:cNvSpPr txBox="1"/>
          <p:nvPr/>
        </p:nvSpPr>
        <p:spPr>
          <a:xfrm>
            <a:off x="360047" y="74927"/>
            <a:ext cx="115623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INTRUCCIONES DE REALIZACIÒN DE EXPERIMENTACIÒN CON SOMBRAS. </a:t>
            </a:r>
          </a:p>
        </p:txBody>
      </p:sp>
    </p:spTree>
    <p:extLst>
      <p:ext uri="{BB962C8B-B14F-4D97-AF65-F5344CB8AC3E}">
        <p14:creationId xmlns:p14="http://schemas.microsoft.com/office/powerpoint/2010/main" val="3322069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2044C-4097-403D-AA9C-BF2A4058B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479" y="437882"/>
            <a:ext cx="9144000" cy="515155"/>
          </a:xfrm>
        </p:spPr>
        <p:txBody>
          <a:bodyPr>
            <a:normAutofit fontScale="90000"/>
          </a:bodyPr>
          <a:lstStyle/>
          <a:p>
            <a:r>
              <a:rPr lang="es-CL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 cuaderno debe verse algo así…..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77AFB2-C4DF-46D9-8A4D-94227E6F1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7431" y="1236372"/>
            <a:ext cx="10771031" cy="4919729"/>
          </a:xfrm>
        </p:spPr>
        <p:txBody>
          <a:bodyPr>
            <a:normAutofit lnSpcReduction="10000"/>
          </a:bodyPr>
          <a:lstStyle/>
          <a:p>
            <a:pPr algn="r"/>
            <a:r>
              <a:rPr lang="es-CL" dirty="0">
                <a:solidFill>
                  <a:srgbClr val="7030A0"/>
                </a:solidFill>
              </a:rPr>
              <a:t>Fecha: </a:t>
            </a:r>
            <a:r>
              <a:rPr lang="es-CL" dirty="0" err="1">
                <a:solidFill>
                  <a:srgbClr val="7030A0"/>
                </a:solidFill>
              </a:rPr>
              <a:t>xxxxxx</a:t>
            </a:r>
            <a:endParaRPr lang="es-CL" dirty="0">
              <a:solidFill>
                <a:srgbClr val="7030A0"/>
              </a:solidFill>
            </a:endParaRPr>
          </a:p>
          <a:p>
            <a:r>
              <a:rPr lang="es-CL" dirty="0">
                <a:solidFill>
                  <a:srgbClr val="7030A0"/>
                </a:solidFill>
              </a:rPr>
              <a:t>Objetivo: Investigar experimentalmente y explicar algunas características de la luz; por ejemplo: trayectoria de la luz (rectilíneo), objetos opacos, semitransparente y transparentes; tipos de sombras, etc.   (OA9).</a:t>
            </a:r>
          </a:p>
          <a:p>
            <a:pPr algn="ctr"/>
            <a:endParaRPr lang="es-CL" b="1" u="sng" dirty="0">
              <a:solidFill>
                <a:srgbClr val="7030A0"/>
              </a:solidFill>
            </a:endParaRPr>
          </a:p>
          <a:p>
            <a:pPr algn="ctr"/>
            <a:r>
              <a:rPr lang="es-CL" b="1" u="sng" dirty="0">
                <a:solidFill>
                  <a:srgbClr val="7030A0"/>
                </a:solidFill>
              </a:rPr>
              <a:t>Experimentando con sombras</a:t>
            </a:r>
            <a:r>
              <a:rPr lang="es-CL" dirty="0">
                <a:solidFill>
                  <a:srgbClr val="7030A0"/>
                </a:solidFill>
              </a:rPr>
              <a:t>. </a:t>
            </a:r>
          </a:p>
          <a:p>
            <a:pPr marL="457200" indent="-457200">
              <a:buAutoNum type="arabicPeriod"/>
            </a:pPr>
            <a:r>
              <a:rPr lang="es-CL" dirty="0">
                <a:solidFill>
                  <a:srgbClr val="7030A0"/>
                </a:solidFill>
              </a:rPr>
              <a:t>¿Qué es la sombra? </a:t>
            </a:r>
          </a:p>
          <a:p>
            <a:pPr marL="457200" indent="-457200">
              <a:buAutoNum type="arabicPeriod"/>
            </a:pPr>
            <a:r>
              <a:rPr lang="es-CL" dirty="0">
                <a:solidFill>
                  <a:srgbClr val="7030A0"/>
                </a:solidFill>
              </a:rPr>
              <a:t>¿Todos los objetos producen sombra? </a:t>
            </a:r>
          </a:p>
          <a:p>
            <a:pPr marL="457200" indent="-457200">
              <a:buAutoNum type="arabicPeriod" startAt="3"/>
            </a:pPr>
            <a:r>
              <a:rPr lang="es-CL" dirty="0">
                <a:solidFill>
                  <a:srgbClr val="7030A0"/>
                </a:solidFill>
              </a:rPr>
              <a:t>¿Qué objetos producirán unas sombras oscuras y cuáles no? </a:t>
            </a:r>
          </a:p>
          <a:p>
            <a:r>
              <a:rPr lang="es-CL" dirty="0">
                <a:solidFill>
                  <a:srgbClr val="7030A0"/>
                </a:solidFill>
              </a:rPr>
              <a:t>4. Escribe tu </a:t>
            </a:r>
            <a:r>
              <a:rPr lang="es-CL" dirty="0" err="1">
                <a:solidFill>
                  <a:srgbClr val="7030A0"/>
                </a:solidFill>
              </a:rPr>
              <a:t>hipòtesis</a:t>
            </a:r>
            <a:r>
              <a:rPr lang="es-CL" dirty="0">
                <a:solidFill>
                  <a:srgbClr val="7030A0"/>
                </a:solidFill>
              </a:rPr>
              <a:t>;  predigan qué objetos (de la lista de materiales solicitada) producirán unas sombras oscuras y cuáles no.</a:t>
            </a:r>
          </a:p>
          <a:p>
            <a:r>
              <a:rPr lang="es-CL" dirty="0">
                <a:solidFill>
                  <a:srgbClr val="7030A0"/>
                </a:solidFill>
              </a:rPr>
              <a:t>5. Registro de experimentación. Continua con el ejercicio nº1 y nº2 de la diapositiva nº9. </a:t>
            </a:r>
          </a:p>
          <a:p>
            <a:endParaRPr lang="es-CL" dirty="0">
              <a:solidFill>
                <a:srgbClr val="7030A0"/>
              </a:solidFill>
            </a:endParaRPr>
          </a:p>
          <a:p>
            <a:pPr marL="457200" indent="-457200">
              <a:buAutoNum type="arabicPeriod" startAt="3"/>
            </a:pPr>
            <a:endParaRPr lang="es-CL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endParaRPr lang="es-CL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endParaRPr lang="es-CL" dirty="0">
              <a:solidFill>
                <a:srgbClr val="7030A0"/>
              </a:solidFill>
            </a:endParaRPr>
          </a:p>
          <a:p>
            <a:endParaRPr lang="es-CL" dirty="0"/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E05AE7E-2518-4D0D-91C9-15B69BF59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792" y="3051015"/>
            <a:ext cx="2176461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34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A00CFB-0718-47F0-8341-396F127F3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167" y="163491"/>
            <a:ext cx="9606842" cy="113404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s-CL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REGISTRO DE EXPERIMENTACIÒN en tu cuaderno.</a:t>
            </a:r>
            <a:br>
              <a:rPr lang="es-CL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Tipos de sombra en distintos objetos.</a:t>
            </a:r>
            <a:br>
              <a:rPr lang="es-CL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CL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F6744B-924A-4B14-A568-D50161572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750" y="1589368"/>
            <a:ext cx="4412417" cy="397605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Luego, responde y reflexiona en tu cuaderno la siguientes preguntas.: </a:t>
            </a:r>
          </a:p>
          <a:p>
            <a:pPr algn="just"/>
            <a:endParaRPr lang="es-CL" sz="6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1.¿Por qué los objetos opacos generan la sombra más oscura?</a:t>
            </a:r>
          </a:p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2.¿Por qué los objetos transparentes no generan sombra, o la sombra es muy tenue?</a:t>
            </a:r>
          </a:p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3.¿Qué características tendrán los objetos que generan sombras intermedias?</a:t>
            </a:r>
          </a:p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4.¿Sucederá lo mismo con distintos líquidos? Proponga un experimento para probar su creencia.</a:t>
            </a:r>
          </a:p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5.Revisen la predicción que escribieron al inicio (antes del experimento) y escriban si su predicción se cumplió o no.</a:t>
            </a:r>
          </a:p>
          <a:p>
            <a:pPr algn="just"/>
            <a:r>
              <a:rPr lang="es-CL" sz="6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6.Revisen la respuesta inicial y vuelvan a escribirla con lo que aprendieron hoy.</a:t>
            </a:r>
          </a:p>
          <a:p>
            <a:pPr algn="r"/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11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F296DA36-FC6E-4969-A116-48F0C28FB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640" y="3305259"/>
            <a:ext cx="4412417" cy="3268871"/>
          </a:xfrm>
          <a:prstGeom prst="rect">
            <a:avLst/>
          </a:prstGeom>
        </p:spPr>
      </p:pic>
      <p:sp>
        <p:nvSpPr>
          <p:cNvPr id="15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85FF55-DA2E-4EE6-B497-74BF486E0991}"/>
              </a:ext>
            </a:extLst>
          </p:cNvPr>
          <p:cNvSpPr txBox="1"/>
          <p:nvPr/>
        </p:nvSpPr>
        <p:spPr>
          <a:xfrm>
            <a:off x="397889" y="1424237"/>
            <a:ext cx="4824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200" dirty="0">
                <a:solidFill>
                  <a:schemeClr val="bg1"/>
                </a:solidFill>
              </a:rPr>
              <a:t>1. Tras la experimentación, escribe la información generada y observada, a través de la  siguiente tabla de datos en tu  Cuaderno.</a:t>
            </a:r>
          </a:p>
          <a:p>
            <a:pPr algn="just"/>
            <a:r>
              <a:rPr lang="es-CL" sz="1200" dirty="0">
                <a:solidFill>
                  <a:schemeClr val="bg1"/>
                </a:solidFill>
              </a:rPr>
              <a:t> Escribe el nombre del objeto, define si da una sombra definida, semi definida o si hay ausencia de sombra. Luego, escribe si es un cuerpo opaco, </a:t>
            </a:r>
            <a:r>
              <a:rPr lang="es-CL" sz="1200" dirty="0" err="1">
                <a:solidFill>
                  <a:schemeClr val="bg1"/>
                </a:solidFill>
              </a:rPr>
              <a:t>semitrasnparente</a:t>
            </a:r>
            <a:r>
              <a:rPr lang="es-CL" sz="1200" dirty="0">
                <a:solidFill>
                  <a:schemeClr val="bg1"/>
                </a:solidFill>
              </a:rPr>
              <a:t> o transparente.  </a:t>
            </a:r>
          </a:p>
          <a:p>
            <a:pPr algn="just"/>
            <a:endParaRPr lang="es-CL" sz="1200" dirty="0">
              <a:solidFill>
                <a:schemeClr val="bg1"/>
              </a:solidFill>
            </a:endParaRPr>
          </a:p>
          <a:p>
            <a:pPr algn="just"/>
            <a:r>
              <a:rPr lang="es-CL" sz="1200" dirty="0">
                <a:solidFill>
                  <a:schemeClr val="bg1"/>
                </a:solidFill>
              </a:rPr>
              <a:t>Recuerda que son los cuerpos solicitados en la lista de materiales para realización del experimento. </a:t>
            </a:r>
          </a:p>
        </p:txBody>
      </p:sp>
    </p:spTree>
    <p:extLst>
      <p:ext uri="{BB962C8B-B14F-4D97-AF65-F5344CB8AC3E}">
        <p14:creationId xmlns:p14="http://schemas.microsoft.com/office/powerpoint/2010/main" val="3189597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2603E35-E802-4B97-AD25-F46C20226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9750" y="3916363"/>
            <a:ext cx="9144000" cy="165576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CL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L" sz="29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Guia</a:t>
            </a:r>
            <a:r>
              <a:rPr lang="es-CL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 sido enviada a tu correo, con el material de estudio y estará también en la </a:t>
            </a:r>
            <a:r>
              <a:rPr lang="es-CL" sz="29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</a:t>
            </a:r>
            <a:r>
              <a:rPr lang="es-CL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 del establecimiento. </a:t>
            </a:r>
          </a:p>
          <a:p>
            <a:pPr algn="just"/>
            <a:r>
              <a:rPr lang="es-CL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Entrega de las evidencias, 29 de mayo. Ideal si se envía todo el registro de la asignatura en un correo. Asunto: Mayo Ciencias.</a:t>
            </a:r>
          </a:p>
          <a:p>
            <a:pPr algn="just"/>
            <a:r>
              <a:rPr lang="es-CL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 ser enviado al correo de la profesora.  </a:t>
            </a:r>
          </a:p>
          <a:p>
            <a:pPr algn="just"/>
            <a:r>
              <a:rPr lang="es-CL" sz="29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fotos deben permitir una clara grafía para leer sus respuestas</a:t>
            </a:r>
            <a:r>
              <a:rPr lang="es-CL" dirty="0"/>
              <a:t>.   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410673CA-D9E3-4732-9D23-E1C7AF2C6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7293" y="1079499"/>
            <a:ext cx="10351295" cy="2349501"/>
          </a:xfrm>
        </p:spPr>
        <p:txBody>
          <a:bodyPr>
            <a:normAutofit fontScale="90000"/>
          </a:bodyPr>
          <a:lstStyle/>
          <a:p>
            <a:b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Luego de la experimentación: </a:t>
            </a:r>
            <a:b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-Realiza la guía nº3.</a:t>
            </a:r>
            <a:b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-Completar las </a:t>
            </a:r>
            <a:r>
              <a:rPr lang="es-CL" sz="3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pag.</a:t>
            </a:r>
            <a: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(70-92) del libro de estudio. </a:t>
            </a:r>
            <a:b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201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D9FB580A-BA0E-4D5E-90F4-C42767A78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3C9003-4578-448B-907E-7D41BC357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275" y="791289"/>
            <a:ext cx="9679449" cy="654610"/>
          </a:xfrm>
        </p:spPr>
        <p:txBody>
          <a:bodyPr anchor="ctr">
            <a:noAutofit/>
          </a:bodyPr>
          <a:lstStyle/>
          <a:p>
            <a:r>
              <a:rPr lang="es-CL" sz="4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Objetivos.: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41687F2-D44E-42F3-9F1E-CB0024A60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275" y="1976685"/>
            <a:ext cx="9914645" cy="331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22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C01BDC6-A27E-4471-AB98-F2F31111A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8579" y="1986138"/>
            <a:ext cx="10713154" cy="4036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*Demostrar interés por conocer seres vivos, objetos, y/o eventos que conforman el entorno natural.</a:t>
            </a:r>
          </a:p>
          <a:p>
            <a:pPr marL="0" indent="0">
              <a:buNone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*Manifestar un estilo de trabajo riguroso y </a:t>
            </a:r>
            <a:r>
              <a:rPr lang="es-CL" dirty="0" err="1">
                <a:solidFill>
                  <a:schemeClr val="accent1">
                    <a:lumMod val="50000"/>
                  </a:schemeClr>
                </a:solidFill>
              </a:rPr>
              <a:t>perserverante</a:t>
            </a: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 para lograr los aprendizajes para la asignatura.</a:t>
            </a:r>
          </a:p>
          <a:p>
            <a:pPr marL="0" indent="0">
              <a:buNone/>
            </a:pPr>
            <a:endParaRPr lang="es-CL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chemeClr val="accent1">
                    <a:lumMod val="50000"/>
                  </a:schemeClr>
                </a:solidFill>
              </a:rPr>
              <a:t>*Reconocer la importancia y seguir normas y procedimientos que resguarden y promuevan la seguridad personal y colectiva.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B9F788D-7702-4A82-930F-A5D241E09534}"/>
              </a:ext>
            </a:extLst>
          </p:cNvPr>
          <p:cNvSpPr txBox="1">
            <a:spLocks/>
          </p:cNvSpPr>
          <p:nvPr/>
        </p:nvSpPr>
        <p:spPr>
          <a:xfrm>
            <a:off x="1524000" y="835378"/>
            <a:ext cx="7718778" cy="68597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u="sng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Actitudes: </a:t>
            </a:r>
            <a:endParaRPr lang="es-CL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2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4C661-55B2-4CB1-96B9-B4CA47248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228725"/>
            <a:ext cx="9144000" cy="771526"/>
          </a:xfrm>
        </p:spPr>
        <p:txBody>
          <a:bodyPr>
            <a:normAutofit/>
          </a:bodyPr>
          <a:lstStyle/>
          <a:p>
            <a:r>
              <a:rPr lang="es-CL" sz="4000" u="sng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Indicadores de evaluación</a:t>
            </a:r>
            <a:r>
              <a:rPr lang="es-CL" sz="40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5025E2-7A1B-43DE-A41B-9021376FE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3201"/>
            <a:ext cx="9805988" cy="2886074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chemeClr val="bg2">
                    <a:lumMod val="10000"/>
                  </a:schemeClr>
                </a:solidFill>
              </a:rPr>
              <a:t>-Explorar la formación de sombras con diferentes fuentes de luz. </a:t>
            </a:r>
          </a:p>
          <a:p>
            <a:r>
              <a:rPr lang="es-CL" dirty="0">
                <a:solidFill>
                  <a:schemeClr val="bg2">
                    <a:lumMod val="10000"/>
                  </a:schemeClr>
                </a:solidFill>
              </a:rPr>
              <a:t>-Describen la sombra de un objeto producida por la luz del sol.</a:t>
            </a:r>
          </a:p>
          <a:p>
            <a:r>
              <a:rPr lang="es-CL" dirty="0">
                <a:solidFill>
                  <a:schemeClr val="bg2">
                    <a:lumMod val="10000"/>
                  </a:schemeClr>
                </a:solidFill>
              </a:rPr>
              <a:t>-Concluyen experimentalmente que las sombras son una consecuencia de la propagación rectilínea de la luz. </a:t>
            </a:r>
          </a:p>
          <a:p>
            <a:r>
              <a:rPr lang="es-CL" dirty="0">
                <a:solidFill>
                  <a:schemeClr val="bg2">
                    <a:lumMod val="10000"/>
                  </a:schemeClr>
                </a:solidFill>
              </a:rPr>
              <a:t>-Comparan objetos transparentes de opacos identificados similitudes y diferencias en relación a luz.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248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97E98A-A410-46FC-95F0-55B8AE69B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3159" y="1090322"/>
            <a:ext cx="6152707" cy="4464344"/>
          </a:xfrm>
        </p:spPr>
        <p:txBody>
          <a:bodyPr anchor="ctr">
            <a:normAutofit fontScale="62500" lnSpcReduction="20000"/>
          </a:bodyPr>
          <a:lstStyle/>
          <a:p>
            <a:pPr algn="just"/>
            <a:endParaRPr lang="es-CL" sz="28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L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Clase N.º 2</a:t>
            </a:r>
            <a:r>
              <a:rPr lang="es-CL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Semana 11 al 15 de mayo. </a:t>
            </a:r>
          </a:p>
          <a:p>
            <a:pPr algn="just"/>
            <a:endParaRPr lang="es-CL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L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desarrollar</a:t>
            </a:r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s-CL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-PPT. Clase Nº2</a:t>
            </a: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-Actividades PPT: Experimentación. </a:t>
            </a: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-Desarrollar páginas del libro de estudio: </a:t>
            </a: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-Trabaja la Guía nº3. Si no puedes imprimir, desarrolla en tu cuaderno, en caso no puedas imprimir.</a:t>
            </a: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-Organiza por número de secuencia las guías de trabajo. </a:t>
            </a: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-Usa tu cuaderno, no es necesario ir al establecimiento a buscar el material. Desarrolla en el cuadernos. </a:t>
            </a:r>
          </a:p>
          <a:p>
            <a:pPr algn="just"/>
            <a:r>
              <a:rPr lang="es-CL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-Envía las evidencias al correo de tu profesora. </a:t>
            </a:r>
          </a:p>
          <a:p>
            <a:pPr algn="just"/>
            <a:endParaRPr lang="es-CL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L" sz="1400" dirty="0">
              <a:solidFill>
                <a:schemeClr val="bg1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47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774BD6-711F-4FA7-AE62-8D823D385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693" y="610365"/>
            <a:ext cx="4412419" cy="3626217"/>
          </a:xfrm>
        </p:spPr>
        <p:txBody>
          <a:bodyPr anchor="t">
            <a:normAutofit/>
          </a:bodyPr>
          <a:lstStyle/>
          <a:p>
            <a:pPr algn="ctr"/>
            <a:r>
              <a:rPr lang="es-CL" sz="3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Características de La luz</a:t>
            </a:r>
            <a:r>
              <a:rPr lang="es-C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endParaRPr lang="es-CL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57F580-B8BB-467F-A087-5D14062DA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069" y="1787030"/>
            <a:ext cx="4412417" cy="4308181"/>
          </a:xfrm>
        </p:spPr>
        <p:txBody>
          <a:bodyPr>
            <a:noAutofit/>
          </a:bodyPr>
          <a:lstStyle/>
          <a:p>
            <a:pPr algn="just"/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Existen fuentes naturales y artificiales de luz.</a:t>
            </a:r>
          </a:p>
          <a:p>
            <a:pPr algn="just"/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La luz viaje en línea recta y su camino se llama trayectoria.</a:t>
            </a:r>
          </a:p>
          <a:p>
            <a:pPr algn="just"/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Los objetos se clasifican, según su solidez en la sombra. </a:t>
            </a:r>
            <a:r>
              <a:rPr lang="es-CL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</a:t>
            </a:r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opaco, etc.</a:t>
            </a:r>
          </a:p>
          <a:p>
            <a:pPr algn="just"/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La sombra definida y oscura, de los objetos opacos se conoce como: UMBRA.</a:t>
            </a:r>
          </a:p>
          <a:p>
            <a:pPr algn="just"/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La sombra parcial de los objeto translucidos, se conoce como:  PENUMBRA. </a:t>
            </a:r>
          </a:p>
          <a:p>
            <a:pPr algn="just"/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El tamaño de la sombra de un cuerpo opaco, varia según su cercanía o lejanía con la fuente de luz. </a:t>
            </a:r>
            <a:r>
              <a:rPr lang="es-CL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</a:t>
            </a:r>
            <a:r>
              <a:rPr lang="es-CL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si el cuerpo está cerca de la fuente de luz, su sombra será más grande, que si está lejos. </a:t>
            </a:r>
          </a:p>
        </p:txBody>
      </p:sp>
      <p:sp>
        <p:nvSpPr>
          <p:cNvPr id="12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D9957806-6F98-4368-9A53-5B15C8CD4D8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139" t="48732" r="21121" b="34301"/>
          <a:stretch/>
        </p:blipFill>
        <p:spPr>
          <a:xfrm>
            <a:off x="5628071" y="2845520"/>
            <a:ext cx="6252443" cy="2573062"/>
          </a:xfrm>
          <a:prstGeom prst="rect">
            <a:avLst/>
          </a:prstGeom>
        </p:spPr>
      </p:pic>
      <p:sp>
        <p:nvSpPr>
          <p:cNvPr id="16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CCABEDA-F99D-40CD-B29C-D9E294008686}"/>
              </a:ext>
            </a:extLst>
          </p:cNvPr>
          <p:cNvSpPr txBox="1"/>
          <p:nvPr/>
        </p:nvSpPr>
        <p:spPr>
          <a:xfrm>
            <a:off x="5790343" y="1854609"/>
            <a:ext cx="6001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Clasificación de los cuerpos, según su sombra.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E6B905-0A1F-4F93-A81D-3CC86C1C1306}"/>
              </a:ext>
            </a:extLst>
          </p:cNvPr>
          <p:cNvSpPr txBox="1"/>
          <p:nvPr/>
        </p:nvSpPr>
        <p:spPr>
          <a:xfrm>
            <a:off x="5790343" y="5630459"/>
            <a:ext cx="6124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Revisar link (Copia y pega). </a:t>
            </a:r>
          </a:p>
          <a:p>
            <a:endParaRPr lang="es-C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https://www.youtube.com/watch?v=1QuuqzXnvwE</a:t>
            </a:r>
          </a:p>
        </p:txBody>
      </p:sp>
    </p:spTree>
    <p:extLst>
      <p:ext uri="{BB962C8B-B14F-4D97-AF65-F5344CB8AC3E}">
        <p14:creationId xmlns:p14="http://schemas.microsoft.com/office/powerpoint/2010/main" val="152904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FCB79-5571-4FF2-AEA7-E3F1F5EDCE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8830" y="880533"/>
            <a:ext cx="10632281" cy="5384799"/>
          </a:xfrm>
        </p:spPr>
        <p:txBody>
          <a:bodyPr>
            <a:normAutofit fontScale="90000"/>
          </a:bodyPr>
          <a:lstStyle/>
          <a:p>
            <a:br>
              <a:rPr lang="es-CL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4900" u="sng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Explorando en casa</a:t>
            </a:r>
            <a:r>
              <a:rPr lang="es-CL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s-CL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49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 invito a Explora la formación de sombras con diferentes fuentes de luz (SOL, LÀMPARA Y/O linternas).</a:t>
            </a:r>
            <a:b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100" u="sng" dirty="0">
                <a:solidFill>
                  <a:schemeClr val="tx2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Reflexiona</a:t>
            </a:r>
            <a: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3100" dirty="0">
                <a:solidFill>
                  <a:schemeClr val="tx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Cuándo ves tu sombra?, ¿Cómo es? Y ¿cómo sucede? </a:t>
            </a:r>
            <a:br>
              <a:rPr lang="es-C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s-CL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3837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9" name="Rectangle 10">
            <a:extLst>
              <a:ext uri="{FF2B5EF4-FFF2-40B4-BE49-F238E27FC236}">
                <a16:creationId xmlns:a16="http://schemas.microsoft.com/office/drawing/2014/main" id="{8D1AA55E-40D5-461B-A5A8-4AE8AAB71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F67D3A-4741-4B08-84C9-A8BA4A915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589" y="1814835"/>
            <a:ext cx="5981797" cy="10171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US" sz="2000" kern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n-US" sz="2000" kern="1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comenzar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revisamos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siguientes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link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Copia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pega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navegador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elecciòn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12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73056"/>
            <a:ext cx="0" cy="6476066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948" y="74031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4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4728" y="969611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4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0408" y="1484755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4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6B68BE7-A23E-4D7D-A382-255FE99C2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45" y="3185624"/>
            <a:ext cx="4497946" cy="2225532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2885EA14-B094-48C8-BBDE-709E81D02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3620" y="615473"/>
            <a:ext cx="4124758" cy="5627054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800" dirty="0"/>
          </a:p>
          <a:p>
            <a:r>
              <a:rPr lang="en-US" sz="1800" dirty="0">
                <a:solidFill>
                  <a:srgbClr val="7030A0"/>
                </a:solidFill>
              </a:rPr>
              <a:t>1. ¿</a:t>
            </a:r>
            <a:r>
              <a:rPr lang="en-US" sz="1800" dirty="0" err="1">
                <a:solidFill>
                  <a:srgbClr val="7030A0"/>
                </a:solidFill>
              </a:rPr>
              <a:t>Qué</a:t>
            </a:r>
            <a:r>
              <a:rPr lang="en-US" sz="1800" dirty="0">
                <a:solidFill>
                  <a:srgbClr val="7030A0"/>
                </a:solidFill>
              </a:rPr>
              <a:t> es la luz? </a:t>
            </a:r>
          </a:p>
          <a:p>
            <a:r>
              <a:rPr lang="en-US" sz="1800" dirty="0">
                <a:hlinkClick r:id="rId3"/>
              </a:rPr>
              <a:t>https://www.youtube.com/watch?v=FL0taZbSqj0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>
                <a:solidFill>
                  <a:srgbClr val="7030A0"/>
                </a:solidFill>
              </a:rPr>
              <a:t>2. La </a:t>
            </a:r>
            <a:r>
              <a:rPr lang="en-US" sz="1800" dirty="0" err="1">
                <a:solidFill>
                  <a:srgbClr val="7030A0"/>
                </a:solidFill>
              </a:rPr>
              <a:t>Diferencia</a:t>
            </a:r>
            <a:r>
              <a:rPr lang="en-US" sz="1800" dirty="0">
                <a:solidFill>
                  <a:srgbClr val="7030A0"/>
                </a:solidFill>
              </a:rPr>
              <a:t> entre la </a:t>
            </a:r>
            <a:r>
              <a:rPr lang="en-US" sz="1800" dirty="0" err="1">
                <a:solidFill>
                  <a:srgbClr val="7030A0"/>
                </a:solidFill>
              </a:rPr>
              <a:t>Reflexión</a:t>
            </a:r>
            <a:r>
              <a:rPr lang="en-US" sz="1800" dirty="0">
                <a:solidFill>
                  <a:srgbClr val="7030A0"/>
                </a:solidFill>
              </a:rPr>
              <a:t> y </a:t>
            </a:r>
            <a:r>
              <a:rPr lang="en-US" sz="1800" dirty="0" err="1">
                <a:solidFill>
                  <a:srgbClr val="7030A0"/>
                </a:solidFill>
              </a:rPr>
              <a:t>Refracción</a:t>
            </a:r>
            <a:r>
              <a:rPr lang="en-US" sz="1800" dirty="0">
                <a:solidFill>
                  <a:srgbClr val="7030A0"/>
                </a:solidFill>
              </a:rPr>
              <a:t> de la Luz</a:t>
            </a:r>
          </a:p>
          <a:p>
            <a:r>
              <a:rPr lang="en-US" sz="1800" dirty="0">
                <a:hlinkClick r:id="rId4"/>
              </a:rPr>
              <a:t>https://www.youtube.com/watch?v=khCrgi80IPU&amp;t=49s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>
                <a:solidFill>
                  <a:srgbClr val="7030A0"/>
                </a:solidFill>
              </a:rPr>
              <a:t>3. La luz, el </a:t>
            </a:r>
            <a:r>
              <a:rPr lang="en-US" sz="1800" dirty="0" err="1">
                <a:solidFill>
                  <a:srgbClr val="7030A0"/>
                </a:solidFill>
              </a:rPr>
              <a:t>agua</a:t>
            </a:r>
            <a:r>
              <a:rPr lang="en-US" sz="1800" dirty="0">
                <a:solidFill>
                  <a:srgbClr val="7030A0"/>
                </a:solidFill>
              </a:rPr>
              <a:t> y la </a:t>
            </a:r>
            <a:r>
              <a:rPr lang="en-US" sz="1800" dirty="0" err="1">
                <a:solidFill>
                  <a:srgbClr val="7030A0"/>
                </a:solidFill>
              </a:rPr>
              <a:t>refracción</a:t>
            </a:r>
            <a:r>
              <a:rPr lang="en-US" sz="1800" dirty="0">
                <a:solidFill>
                  <a:srgbClr val="7030A0"/>
                </a:solidFill>
              </a:rPr>
              <a:t>. </a:t>
            </a:r>
            <a:r>
              <a:rPr lang="en-US" sz="1800" dirty="0" err="1">
                <a:solidFill>
                  <a:srgbClr val="7030A0"/>
                </a:solidFill>
              </a:rPr>
              <a:t>Truco</a:t>
            </a:r>
            <a:r>
              <a:rPr lang="en-US" sz="1800" dirty="0">
                <a:solidFill>
                  <a:srgbClr val="7030A0"/>
                </a:solidFill>
              </a:rPr>
              <a:t> de la </a:t>
            </a:r>
            <a:r>
              <a:rPr lang="en-US" sz="1800" dirty="0" err="1">
                <a:solidFill>
                  <a:srgbClr val="7030A0"/>
                </a:solidFill>
              </a:rPr>
              <a:t>ballena</a:t>
            </a:r>
            <a:r>
              <a:rPr lang="en-US" sz="1800" dirty="0">
                <a:solidFill>
                  <a:srgbClr val="7030A0"/>
                </a:solidFill>
              </a:rPr>
              <a:t>. </a:t>
            </a:r>
          </a:p>
          <a:p>
            <a:r>
              <a:rPr lang="en-US" sz="1800" dirty="0"/>
              <a:t>https://www.youtube.com/watch?v=bhoNRJsw34A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590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AC4A28-A4CD-485E-8653-6356EEFEF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5801" y="946340"/>
            <a:ext cx="4395340" cy="142325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3800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</a:br>
            <a:br>
              <a:rPr lang="en-US" sz="3800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</a:br>
            <a:r>
              <a:rPr lang="en-US" sz="3800" u="sng" kern="12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Ahora</a:t>
            </a:r>
            <a:r>
              <a:rPr lang="en-US" sz="3800" u="sng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800" u="sng" kern="12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vamos</a:t>
            </a:r>
            <a:r>
              <a:rPr lang="en-US" sz="3800" u="sng" kern="12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a </a:t>
            </a:r>
            <a:r>
              <a:rPr lang="en-US" sz="3800" u="sng" kern="12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experimentar</a:t>
            </a:r>
            <a:r>
              <a:rPr lang="en-US" sz="3800" u="sng" dirty="0">
                <a:solidFill>
                  <a:srgbClr val="7030A0"/>
                </a:solidFill>
              </a:rPr>
              <a:t> con sombras</a:t>
            </a:r>
            <a:r>
              <a:rPr lang="en-US" sz="3800" dirty="0">
                <a:solidFill>
                  <a:srgbClr val="7030A0"/>
                </a:solidFill>
              </a:rPr>
              <a:t>.</a:t>
            </a:r>
            <a:endParaRPr lang="en-US" sz="3800" kern="1200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8C46E03-4203-4500-91E6-AEFBED0B5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37" y="624840"/>
            <a:ext cx="4877420" cy="5608320"/>
          </a:xfrm>
          <a:prstGeom prst="rect">
            <a:avLst/>
          </a:prstGeom>
        </p:spPr>
      </p:pic>
      <p:sp>
        <p:nvSpPr>
          <p:cNvPr id="4" name="Subtítulo 3">
            <a:extLst>
              <a:ext uri="{FF2B5EF4-FFF2-40B4-BE49-F238E27FC236}">
                <a16:creationId xmlns:a16="http://schemas.microsoft.com/office/drawing/2014/main" id="{7C397DDB-2E23-439A-92E4-1DF4F66BD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9094" y="2689632"/>
            <a:ext cx="5200409" cy="38483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2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Actividad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nº3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</a:p>
          <a:p>
            <a:r>
              <a:rPr lang="en-US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Actv</a:t>
            </a:r>
            <a:r>
              <a:rPr lang="en-US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</a:t>
            </a:r>
            <a:r>
              <a:rPr lang="en-US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dos </a:t>
            </a:r>
            <a:r>
              <a:rPr lang="en-US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cuadros</a:t>
            </a:r>
            <a:r>
              <a:rPr lang="en-US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PPT </a:t>
            </a:r>
            <a:r>
              <a:rPr lang="en-US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semana</a:t>
            </a:r>
            <a:r>
              <a:rPr lang="en-US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4-8 de mayo). </a:t>
            </a:r>
          </a:p>
          <a:p>
            <a:endParaRPr lang="en-US" sz="1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>
                <a:solidFill>
                  <a:srgbClr val="7030A0"/>
                </a:solidFill>
              </a:rPr>
              <a:t>*Antes de </a:t>
            </a:r>
            <a:r>
              <a:rPr lang="en-US" sz="1800" dirty="0" err="1">
                <a:solidFill>
                  <a:srgbClr val="7030A0"/>
                </a:solidFill>
              </a:rPr>
              <a:t>comenzar</a:t>
            </a:r>
            <a:r>
              <a:rPr lang="en-US" sz="1800" dirty="0">
                <a:solidFill>
                  <a:srgbClr val="7030A0"/>
                </a:solidFill>
              </a:rPr>
              <a:t>, </a:t>
            </a:r>
            <a:r>
              <a:rPr lang="en-US" sz="1800" dirty="0" err="1">
                <a:solidFill>
                  <a:srgbClr val="7030A0"/>
                </a:solidFill>
              </a:rPr>
              <a:t>responde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en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tu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cuaderno</a:t>
            </a:r>
            <a:r>
              <a:rPr lang="en-US" sz="1800" dirty="0">
                <a:solidFill>
                  <a:srgbClr val="7030A0"/>
                </a:solidFill>
              </a:rPr>
              <a:t> e </a:t>
            </a:r>
            <a:r>
              <a:rPr lang="en-US" sz="1800" dirty="0" err="1">
                <a:solidFill>
                  <a:srgbClr val="7030A0"/>
                </a:solidFill>
              </a:rPr>
              <a:t>investiga</a:t>
            </a:r>
            <a:r>
              <a:rPr lang="en-US" sz="1800" dirty="0">
                <a:solidFill>
                  <a:srgbClr val="7030A0"/>
                </a:solidFill>
              </a:rPr>
              <a:t> y </a:t>
            </a:r>
            <a:r>
              <a:rPr lang="en-US" sz="1800" dirty="0" err="1">
                <a:solidFill>
                  <a:srgbClr val="7030A0"/>
                </a:solidFill>
              </a:rPr>
              <a:t>relaciona</a:t>
            </a:r>
            <a:r>
              <a:rPr lang="en-US" sz="1800" dirty="0">
                <a:solidFill>
                  <a:srgbClr val="7030A0"/>
                </a:solidFill>
              </a:rPr>
              <a:t> con la </a:t>
            </a:r>
            <a:r>
              <a:rPr lang="en-US" sz="1800" dirty="0" err="1">
                <a:solidFill>
                  <a:srgbClr val="7030A0"/>
                </a:solidFill>
              </a:rPr>
              <a:t>clase</a:t>
            </a:r>
            <a:r>
              <a:rPr lang="en-US" sz="1800" dirty="0">
                <a:solidFill>
                  <a:srgbClr val="7030A0"/>
                </a:solidFill>
              </a:rPr>
              <a:t> nº1.:  </a:t>
            </a:r>
          </a:p>
          <a:p>
            <a:pPr marL="228600" algn="just"/>
            <a:endParaRPr lang="en-US" sz="1800" dirty="0"/>
          </a:p>
          <a:p>
            <a:pPr marL="228600" algn="just"/>
            <a:r>
              <a:rPr lang="en-US" sz="1800" dirty="0">
                <a:solidFill>
                  <a:srgbClr val="7030A0"/>
                </a:solidFill>
              </a:rPr>
              <a:t>1. ¿</a:t>
            </a:r>
            <a:r>
              <a:rPr lang="en-US" sz="1800" dirty="0" err="1">
                <a:solidFill>
                  <a:srgbClr val="7030A0"/>
                </a:solidFill>
              </a:rPr>
              <a:t>Qué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significa</a:t>
            </a:r>
            <a:r>
              <a:rPr lang="en-US" sz="1800" dirty="0">
                <a:solidFill>
                  <a:srgbClr val="7030A0"/>
                </a:solidFill>
              </a:rPr>
              <a:t> el </a:t>
            </a:r>
            <a:r>
              <a:rPr lang="en-US" sz="1800" dirty="0" err="1">
                <a:solidFill>
                  <a:srgbClr val="7030A0"/>
                </a:solidFill>
              </a:rPr>
              <a:t>concepto</a:t>
            </a:r>
            <a:r>
              <a:rPr lang="en-US" sz="1800" dirty="0">
                <a:solidFill>
                  <a:srgbClr val="7030A0"/>
                </a:solidFill>
              </a:rPr>
              <a:t> de sombra? </a:t>
            </a:r>
          </a:p>
          <a:p>
            <a:pPr marL="228600" algn="just"/>
            <a:endParaRPr lang="en-US" sz="1800" dirty="0">
              <a:solidFill>
                <a:srgbClr val="7030A0"/>
              </a:solidFill>
            </a:endParaRPr>
          </a:p>
          <a:p>
            <a:pPr marL="228600" algn="just"/>
            <a:r>
              <a:rPr lang="en-US" sz="1800" dirty="0">
                <a:solidFill>
                  <a:srgbClr val="7030A0"/>
                </a:solidFill>
              </a:rPr>
              <a:t>2. ¿</a:t>
            </a:r>
            <a:r>
              <a:rPr lang="en-US" sz="1800" dirty="0" err="1">
                <a:solidFill>
                  <a:srgbClr val="7030A0"/>
                </a:solidFill>
              </a:rPr>
              <a:t>Todos</a:t>
            </a:r>
            <a:r>
              <a:rPr lang="en-US" sz="1800" dirty="0">
                <a:solidFill>
                  <a:srgbClr val="7030A0"/>
                </a:solidFill>
              </a:rPr>
              <a:t> los </a:t>
            </a:r>
            <a:r>
              <a:rPr lang="en-US" sz="1800" dirty="0" err="1">
                <a:solidFill>
                  <a:srgbClr val="7030A0"/>
                </a:solidFill>
              </a:rPr>
              <a:t>objetos</a:t>
            </a:r>
            <a:r>
              <a:rPr lang="en-US" sz="1800" dirty="0">
                <a:solidFill>
                  <a:srgbClr val="7030A0"/>
                </a:solidFill>
              </a:rPr>
              <a:t> </a:t>
            </a:r>
            <a:r>
              <a:rPr lang="en-US" sz="1800" dirty="0" err="1">
                <a:solidFill>
                  <a:srgbClr val="7030A0"/>
                </a:solidFill>
              </a:rPr>
              <a:t>producen</a:t>
            </a:r>
            <a:r>
              <a:rPr lang="en-US" sz="1800" dirty="0">
                <a:solidFill>
                  <a:srgbClr val="7030A0"/>
                </a:solidFill>
              </a:rPr>
              <a:t> sombras?</a:t>
            </a:r>
            <a:br>
              <a:rPr lang="en-US" sz="1800" dirty="0">
                <a:solidFill>
                  <a:srgbClr val="7030A0"/>
                </a:solidFill>
              </a:rPr>
            </a:br>
            <a:br>
              <a:rPr lang="en-US" sz="1800" dirty="0"/>
            </a:br>
            <a:endParaRPr lang="en-US" sz="18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2582EF11-AB35-4690-A2EE-E2ABF6E8823B}"/>
              </a:ext>
            </a:extLst>
          </p:cNvPr>
          <p:cNvSpPr txBox="1"/>
          <p:nvPr/>
        </p:nvSpPr>
        <p:spPr>
          <a:xfrm>
            <a:off x="5889964" y="486340"/>
            <a:ext cx="51673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Tarea a realizar antes de la clase del 14 de mayo, registra en tu cuaderno. </a:t>
            </a:r>
          </a:p>
        </p:txBody>
      </p:sp>
    </p:spTree>
    <p:extLst>
      <p:ext uri="{BB962C8B-B14F-4D97-AF65-F5344CB8AC3E}">
        <p14:creationId xmlns:p14="http://schemas.microsoft.com/office/powerpoint/2010/main" val="280234098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1129</Words>
  <Application>Microsoft Office PowerPoint</Application>
  <PresentationFormat>Panorámica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Univers</vt:lpstr>
      <vt:lpstr>GradientVTI</vt:lpstr>
      <vt:lpstr>CORPORACIÓN EDUCACIONAL MONTE ACONCAGUA LICEO MIXTO.BÀSICA Nº2.  </vt:lpstr>
      <vt:lpstr>Presentación de PowerPoint</vt:lpstr>
      <vt:lpstr>Presentación de PowerPoint</vt:lpstr>
      <vt:lpstr>Indicadores de evaluación: </vt:lpstr>
      <vt:lpstr>Presentación de PowerPoint</vt:lpstr>
      <vt:lpstr>Características de La luz. </vt:lpstr>
      <vt:lpstr>   Explorando en casa.   Te invito a Explora la formación de sombras con diferentes fuentes de luz (SOL, LÀMPARA Y/O linternas).   Reflexiona:  A. Cuándo ves tu sombra?, ¿Cómo es? Y ¿cómo sucede?    </vt:lpstr>
      <vt:lpstr>Para comenzar, revisamos los siguientes link en youtube. Copia y pega en tu navegador a elecciòn. </vt:lpstr>
      <vt:lpstr>  Ahora vamos a experimentar con sombras.</vt:lpstr>
      <vt:lpstr>                 Materiales a utilizar:  -Linterna y otros para experimentar.  -Hoja mediana de árbol. - hoja de cuaderno. -madera. -plástico transparente como mica o el que se usa en la cocina para envolver. -vaso de vidrio. -papel celofán (O similar que tengan en casa).   -el delantal, cotona o prenda DE TEXTURA SIMILAR QUE TENGAS EN CASA.  -Cuaderno de estudio.       </vt:lpstr>
      <vt:lpstr>Tu cuaderno debe verse algo así…..</vt:lpstr>
      <vt:lpstr>REGISTRO DE EXPERIMENTACIÒN en tu cuaderno.  Tipos de sombra en distintos objetos.   </vt:lpstr>
      <vt:lpstr> Luego de la experimentación:   -Realiza la guía nº3. -Completar las pag. (70-92) del libro de estudio.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CORPORACIÓN EDUCACIONAL MONTE ACONCAGUA LICEO MIXTO.BÀSICA Nº2.  </dc:title>
  <dc:creator>Felipe Andres Gonzalez Rojas (fgonzalr)</dc:creator>
  <cp:lastModifiedBy>Felipe Andres Gonzalez Rojas (fgonzalr)</cp:lastModifiedBy>
  <cp:revision>17</cp:revision>
  <dcterms:created xsi:type="dcterms:W3CDTF">2020-05-03T02:27:02Z</dcterms:created>
  <dcterms:modified xsi:type="dcterms:W3CDTF">2020-05-15T02:58:48Z</dcterms:modified>
</cp:coreProperties>
</file>