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5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53F9B-F0DC-4BA5-97E6-13ADD47E0EB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345D2FF-4660-423C-AF4D-0A75BB82859E}">
      <dgm:prSet/>
      <dgm:spPr/>
      <dgm:t>
        <a:bodyPr/>
        <a:lstStyle/>
        <a:p>
          <a:r>
            <a:rPr lang="es-CL" dirty="0"/>
            <a:t>Distinguir fuentes naturales y artificiales de luz, como el sol, las ampolletas y el fuego, entre otras (OA8). </a:t>
          </a:r>
          <a:endParaRPr lang="en-US" dirty="0"/>
        </a:p>
      </dgm:t>
    </dgm:pt>
    <dgm:pt modelId="{10141A80-E634-42B8-B241-820DF929399E}" type="parTrans" cxnId="{339D25A5-9C4C-4C7D-BB8D-C07D331A911C}">
      <dgm:prSet/>
      <dgm:spPr/>
      <dgm:t>
        <a:bodyPr/>
        <a:lstStyle/>
        <a:p>
          <a:endParaRPr lang="en-US"/>
        </a:p>
      </dgm:t>
    </dgm:pt>
    <dgm:pt modelId="{70C55E4D-02F0-4983-B537-C03906CDF71A}" type="sibTrans" cxnId="{339D25A5-9C4C-4C7D-BB8D-C07D331A911C}">
      <dgm:prSet/>
      <dgm:spPr/>
      <dgm:t>
        <a:bodyPr/>
        <a:lstStyle/>
        <a:p>
          <a:endParaRPr lang="en-US"/>
        </a:p>
      </dgm:t>
    </dgm:pt>
    <dgm:pt modelId="{70C9C0BA-E1EA-4AA6-B3A1-26BFE94BD86C}">
      <dgm:prSet/>
      <dgm:spPr/>
      <dgm:t>
        <a:bodyPr/>
        <a:lstStyle/>
        <a:p>
          <a:r>
            <a:rPr lang="es-CL" dirty="0"/>
            <a:t>Investigar experimentalmente y explicar algunas características de la luz; por ejemplo: viaja en línea recta, se refleja, puede ser separada en colores (OA9).</a:t>
          </a:r>
          <a:endParaRPr lang="en-US" dirty="0"/>
        </a:p>
      </dgm:t>
    </dgm:pt>
    <dgm:pt modelId="{4EE98143-E262-4199-A249-B13773F82D41}" type="parTrans" cxnId="{1EB8DC2E-427A-44D8-A40F-8967C89DE24D}">
      <dgm:prSet/>
      <dgm:spPr/>
      <dgm:t>
        <a:bodyPr/>
        <a:lstStyle/>
        <a:p>
          <a:endParaRPr lang="en-US"/>
        </a:p>
      </dgm:t>
    </dgm:pt>
    <dgm:pt modelId="{DE866735-CA78-4240-8B2A-3CFF18ADDDE1}" type="sibTrans" cxnId="{1EB8DC2E-427A-44D8-A40F-8967C89DE24D}">
      <dgm:prSet/>
      <dgm:spPr/>
      <dgm:t>
        <a:bodyPr/>
        <a:lstStyle/>
        <a:p>
          <a:endParaRPr lang="en-US"/>
        </a:p>
      </dgm:t>
    </dgm:pt>
    <dgm:pt modelId="{423D712B-C39E-4395-8678-4C81FA1FB647}">
      <dgm:prSet/>
      <dgm:spPr/>
      <dgm:t>
        <a:bodyPr/>
        <a:lstStyle/>
        <a:p>
          <a:r>
            <a:rPr lang="es-CL"/>
            <a:t>Manifestar un estilo de trabajo riguroso y perseverante para lograr los aprendizajes de la asignatura. (CN03 OAA B). </a:t>
          </a:r>
          <a:endParaRPr lang="en-US"/>
        </a:p>
      </dgm:t>
    </dgm:pt>
    <dgm:pt modelId="{7B81A0FA-B127-4E27-B0A1-3B192D248994}" type="parTrans" cxnId="{EA6C8A85-238B-405D-9045-5F20502320D1}">
      <dgm:prSet/>
      <dgm:spPr/>
      <dgm:t>
        <a:bodyPr/>
        <a:lstStyle/>
        <a:p>
          <a:endParaRPr lang="en-US"/>
        </a:p>
      </dgm:t>
    </dgm:pt>
    <dgm:pt modelId="{72AF02C3-8EA5-40F5-A5FE-7ECE23AE98D1}" type="sibTrans" cxnId="{EA6C8A85-238B-405D-9045-5F20502320D1}">
      <dgm:prSet/>
      <dgm:spPr/>
      <dgm:t>
        <a:bodyPr/>
        <a:lstStyle/>
        <a:p>
          <a:endParaRPr lang="en-US"/>
        </a:p>
      </dgm:t>
    </dgm:pt>
    <dgm:pt modelId="{04D09DD7-54E0-485A-9989-5EFCFB6BD22B}">
      <dgm:prSet/>
      <dgm:spPr/>
      <dgm:t>
        <a:bodyPr/>
        <a:lstStyle/>
        <a:p>
          <a:r>
            <a:rPr lang="es-CL"/>
            <a:t>Comunicar y comparar con otros sus ideas, observaciones, mediciones y experiencias, TIC, entre otros. (CN03 OAA F). </a:t>
          </a:r>
          <a:endParaRPr lang="en-US"/>
        </a:p>
      </dgm:t>
    </dgm:pt>
    <dgm:pt modelId="{4DC7DC39-D935-4724-9CBF-7BD27E2CFAA0}" type="parTrans" cxnId="{453F3E12-7AEC-4306-AEA1-EFAE2701A70F}">
      <dgm:prSet/>
      <dgm:spPr/>
      <dgm:t>
        <a:bodyPr/>
        <a:lstStyle/>
        <a:p>
          <a:endParaRPr lang="en-US"/>
        </a:p>
      </dgm:t>
    </dgm:pt>
    <dgm:pt modelId="{9BBF0464-07DA-4F7C-B018-C461283690F4}" type="sibTrans" cxnId="{453F3E12-7AEC-4306-AEA1-EFAE2701A70F}">
      <dgm:prSet/>
      <dgm:spPr/>
      <dgm:t>
        <a:bodyPr/>
        <a:lstStyle/>
        <a:p>
          <a:endParaRPr lang="en-US"/>
        </a:p>
      </dgm:t>
    </dgm:pt>
    <dgm:pt modelId="{342B9A01-A5BB-4694-80F7-CA7046F9F44A}" type="pres">
      <dgm:prSet presAssocID="{FA753F9B-F0DC-4BA5-97E6-13ADD47E0EB8}" presName="root" presStyleCnt="0">
        <dgm:presLayoutVars>
          <dgm:dir/>
          <dgm:resizeHandles val="exact"/>
        </dgm:presLayoutVars>
      </dgm:prSet>
      <dgm:spPr/>
    </dgm:pt>
    <dgm:pt modelId="{28C19B13-0C37-4C4F-BE8A-21CD88E67B0F}" type="pres">
      <dgm:prSet presAssocID="{6345D2FF-4660-423C-AF4D-0A75BB82859E}" presName="compNode" presStyleCnt="0"/>
      <dgm:spPr/>
    </dgm:pt>
    <dgm:pt modelId="{493CFE4A-E09E-4B06-9D48-9AFB82F413D5}" type="pres">
      <dgm:prSet presAssocID="{6345D2FF-4660-423C-AF4D-0A75BB82859E}" presName="bgRect" presStyleLbl="bgShp" presStyleIdx="0" presStyleCnt="4"/>
      <dgm:spPr/>
    </dgm:pt>
    <dgm:pt modelId="{70BB7E1E-CE76-46F6-B730-7179F68E15B9}" type="pres">
      <dgm:prSet presAssocID="{6345D2FF-4660-423C-AF4D-0A75BB8285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set scene"/>
        </a:ext>
      </dgm:extLst>
    </dgm:pt>
    <dgm:pt modelId="{FEDB4DFA-1FC7-4A8B-9D6B-994434F4C205}" type="pres">
      <dgm:prSet presAssocID="{6345D2FF-4660-423C-AF4D-0A75BB82859E}" presName="spaceRect" presStyleCnt="0"/>
      <dgm:spPr/>
    </dgm:pt>
    <dgm:pt modelId="{06433E86-202C-4D5B-964D-EFBBBFD5ABC6}" type="pres">
      <dgm:prSet presAssocID="{6345D2FF-4660-423C-AF4D-0A75BB82859E}" presName="parTx" presStyleLbl="revTx" presStyleIdx="0" presStyleCnt="4">
        <dgm:presLayoutVars>
          <dgm:chMax val="0"/>
          <dgm:chPref val="0"/>
        </dgm:presLayoutVars>
      </dgm:prSet>
      <dgm:spPr/>
    </dgm:pt>
    <dgm:pt modelId="{19172033-A9C2-497E-9C74-5941B31C15FF}" type="pres">
      <dgm:prSet presAssocID="{70C55E4D-02F0-4983-B537-C03906CDF71A}" presName="sibTrans" presStyleCnt="0"/>
      <dgm:spPr/>
    </dgm:pt>
    <dgm:pt modelId="{2C247624-8062-49BF-B402-C17DC8F0FED8}" type="pres">
      <dgm:prSet presAssocID="{70C9C0BA-E1EA-4AA6-B3A1-26BFE94BD86C}" presName="compNode" presStyleCnt="0"/>
      <dgm:spPr/>
    </dgm:pt>
    <dgm:pt modelId="{442215BD-FDFA-4C0E-81A8-5F6DB1935210}" type="pres">
      <dgm:prSet presAssocID="{70C9C0BA-E1EA-4AA6-B3A1-26BFE94BD86C}" presName="bgRect" presStyleLbl="bgShp" presStyleIdx="1" presStyleCnt="4"/>
      <dgm:spPr/>
    </dgm:pt>
    <dgm:pt modelId="{FA8CD9FA-B674-41E7-B529-38159415F903}" type="pres">
      <dgm:prSet presAssocID="{70C9C0BA-E1EA-4AA6-B3A1-26BFE94BD86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BE920BCF-7D56-4E7A-A997-589B469AFA83}" type="pres">
      <dgm:prSet presAssocID="{70C9C0BA-E1EA-4AA6-B3A1-26BFE94BD86C}" presName="spaceRect" presStyleCnt="0"/>
      <dgm:spPr/>
    </dgm:pt>
    <dgm:pt modelId="{86787CCC-A1AD-47DE-99CF-226EABAA5BFD}" type="pres">
      <dgm:prSet presAssocID="{70C9C0BA-E1EA-4AA6-B3A1-26BFE94BD86C}" presName="parTx" presStyleLbl="revTx" presStyleIdx="1" presStyleCnt="4">
        <dgm:presLayoutVars>
          <dgm:chMax val="0"/>
          <dgm:chPref val="0"/>
        </dgm:presLayoutVars>
      </dgm:prSet>
      <dgm:spPr/>
    </dgm:pt>
    <dgm:pt modelId="{F70B2008-3EAC-4741-920B-4A07548A9A4C}" type="pres">
      <dgm:prSet presAssocID="{DE866735-CA78-4240-8B2A-3CFF18ADDDE1}" presName="sibTrans" presStyleCnt="0"/>
      <dgm:spPr/>
    </dgm:pt>
    <dgm:pt modelId="{A23A576A-7963-4652-81CD-268935225319}" type="pres">
      <dgm:prSet presAssocID="{423D712B-C39E-4395-8678-4C81FA1FB647}" presName="compNode" presStyleCnt="0"/>
      <dgm:spPr/>
    </dgm:pt>
    <dgm:pt modelId="{44F8850D-B9C2-464E-9969-48AEF35A3246}" type="pres">
      <dgm:prSet presAssocID="{423D712B-C39E-4395-8678-4C81FA1FB647}" presName="bgRect" presStyleLbl="bgShp" presStyleIdx="2" presStyleCnt="4"/>
      <dgm:spPr/>
    </dgm:pt>
    <dgm:pt modelId="{4B508B88-E4B6-4273-934E-504561322D0D}" type="pres">
      <dgm:prSet presAssocID="{423D712B-C39E-4395-8678-4C81FA1FB64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1467B58A-14CC-4A9C-966E-E1D3F19133A2}" type="pres">
      <dgm:prSet presAssocID="{423D712B-C39E-4395-8678-4C81FA1FB647}" presName="spaceRect" presStyleCnt="0"/>
      <dgm:spPr/>
    </dgm:pt>
    <dgm:pt modelId="{AB4986C3-EC1E-4892-8FF3-C7514BAD2999}" type="pres">
      <dgm:prSet presAssocID="{423D712B-C39E-4395-8678-4C81FA1FB647}" presName="parTx" presStyleLbl="revTx" presStyleIdx="2" presStyleCnt="4">
        <dgm:presLayoutVars>
          <dgm:chMax val="0"/>
          <dgm:chPref val="0"/>
        </dgm:presLayoutVars>
      </dgm:prSet>
      <dgm:spPr/>
    </dgm:pt>
    <dgm:pt modelId="{7D5B13F3-14D1-4C90-8855-0469E13889D1}" type="pres">
      <dgm:prSet presAssocID="{72AF02C3-8EA5-40F5-A5FE-7ECE23AE98D1}" presName="sibTrans" presStyleCnt="0"/>
      <dgm:spPr/>
    </dgm:pt>
    <dgm:pt modelId="{88855EFB-8233-4D36-B193-D77E026AB71A}" type="pres">
      <dgm:prSet presAssocID="{04D09DD7-54E0-485A-9989-5EFCFB6BD22B}" presName="compNode" presStyleCnt="0"/>
      <dgm:spPr/>
    </dgm:pt>
    <dgm:pt modelId="{A0A0BDBC-53B9-4E18-A9FF-32C72526A83F}" type="pres">
      <dgm:prSet presAssocID="{04D09DD7-54E0-485A-9989-5EFCFB6BD22B}" presName="bgRect" presStyleLbl="bgShp" presStyleIdx="3" presStyleCnt="4"/>
      <dgm:spPr/>
    </dgm:pt>
    <dgm:pt modelId="{9BBB61AD-B4FC-4D0E-8548-982108FBE5DC}" type="pres">
      <dgm:prSet presAssocID="{04D09DD7-54E0-485A-9989-5EFCFB6BD22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3F55FAB9-E346-4048-BD74-1C2A8042D010}" type="pres">
      <dgm:prSet presAssocID="{04D09DD7-54E0-485A-9989-5EFCFB6BD22B}" presName="spaceRect" presStyleCnt="0"/>
      <dgm:spPr/>
    </dgm:pt>
    <dgm:pt modelId="{09CA7035-DD94-44CF-8750-0CBB13456FCB}" type="pres">
      <dgm:prSet presAssocID="{04D09DD7-54E0-485A-9989-5EFCFB6BD22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53F3E12-7AEC-4306-AEA1-EFAE2701A70F}" srcId="{FA753F9B-F0DC-4BA5-97E6-13ADD47E0EB8}" destId="{04D09DD7-54E0-485A-9989-5EFCFB6BD22B}" srcOrd="3" destOrd="0" parTransId="{4DC7DC39-D935-4724-9CBF-7BD27E2CFAA0}" sibTransId="{9BBF0464-07DA-4F7C-B018-C461283690F4}"/>
    <dgm:cxn modelId="{1EB8DC2E-427A-44D8-A40F-8967C89DE24D}" srcId="{FA753F9B-F0DC-4BA5-97E6-13ADD47E0EB8}" destId="{70C9C0BA-E1EA-4AA6-B3A1-26BFE94BD86C}" srcOrd="1" destOrd="0" parTransId="{4EE98143-E262-4199-A249-B13773F82D41}" sibTransId="{DE866735-CA78-4240-8B2A-3CFF18ADDDE1}"/>
    <dgm:cxn modelId="{89401833-9E42-4FE2-9A6C-0F15632F8350}" type="presOf" srcId="{423D712B-C39E-4395-8678-4C81FA1FB647}" destId="{AB4986C3-EC1E-4892-8FF3-C7514BAD2999}" srcOrd="0" destOrd="0" presId="urn:microsoft.com/office/officeart/2018/2/layout/IconVerticalSolidList"/>
    <dgm:cxn modelId="{481C0F69-ADCF-4291-9E61-FDBF5103945E}" type="presOf" srcId="{FA753F9B-F0DC-4BA5-97E6-13ADD47E0EB8}" destId="{342B9A01-A5BB-4694-80F7-CA7046F9F44A}" srcOrd="0" destOrd="0" presId="urn:microsoft.com/office/officeart/2018/2/layout/IconVerticalSolidList"/>
    <dgm:cxn modelId="{23F8FB69-2A70-4785-A2B7-0716836F69FA}" type="presOf" srcId="{6345D2FF-4660-423C-AF4D-0A75BB82859E}" destId="{06433E86-202C-4D5B-964D-EFBBBFD5ABC6}" srcOrd="0" destOrd="0" presId="urn:microsoft.com/office/officeart/2018/2/layout/IconVerticalSolidList"/>
    <dgm:cxn modelId="{6F1CCF76-D28F-4456-9BBC-2F53E073FF78}" type="presOf" srcId="{04D09DD7-54E0-485A-9989-5EFCFB6BD22B}" destId="{09CA7035-DD94-44CF-8750-0CBB13456FCB}" srcOrd="0" destOrd="0" presId="urn:microsoft.com/office/officeart/2018/2/layout/IconVerticalSolidList"/>
    <dgm:cxn modelId="{EA6C8A85-238B-405D-9045-5F20502320D1}" srcId="{FA753F9B-F0DC-4BA5-97E6-13ADD47E0EB8}" destId="{423D712B-C39E-4395-8678-4C81FA1FB647}" srcOrd="2" destOrd="0" parTransId="{7B81A0FA-B127-4E27-B0A1-3B192D248994}" sibTransId="{72AF02C3-8EA5-40F5-A5FE-7ECE23AE98D1}"/>
    <dgm:cxn modelId="{339D25A5-9C4C-4C7D-BB8D-C07D331A911C}" srcId="{FA753F9B-F0DC-4BA5-97E6-13ADD47E0EB8}" destId="{6345D2FF-4660-423C-AF4D-0A75BB82859E}" srcOrd="0" destOrd="0" parTransId="{10141A80-E634-42B8-B241-820DF929399E}" sibTransId="{70C55E4D-02F0-4983-B537-C03906CDF71A}"/>
    <dgm:cxn modelId="{AC36A7F6-8CF0-4470-B6C5-B1F86AC048FD}" type="presOf" srcId="{70C9C0BA-E1EA-4AA6-B3A1-26BFE94BD86C}" destId="{86787CCC-A1AD-47DE-99CF-226EABAA5BFD}" srcOrd="0" destOrd="0" presId="urn:microsoft.com/office/officeart/2018/2/layout/IconVerticalSolidList"/>
    <dgm:cxn modelId="{A0C272B7-DB53-46E0-B13B-EF00E1CE33E8}" type="presParOf" srcId="{342B9A01-A5BB-4694-80F7-CA7046F9F44A}" destId="{28C19B13-0C37-4C4F-BE8A-21CD88E67B0F}" srcOrd="0" destOrd="0" presId="urn:microsoft.com/office/officeart/2018/2/layout/IconVerticalSolidList"/>
    <dgm:cxn modelId="{CCB750E6-96CD-453C-A9B9-624E82C6659A}" type="presParOf" srcId="{28C19B13-0C37-4C4F-BE8A-21CD88E67B0F}" destId="{493CFE4A-E09E-4B06-9D48-9AFB82F413D5}" srcOrd="0" destOrd="0" presId="urn:microsoft.com/office/officeart/2018/2/layout/IconVerticalSolidList"/>
    <dgm:cxn modelId="{E8D290BD-1AFA-4D21-9CC2-B1F7D04B91FB}" type="presParOf" srcId="{28C19B13-0C37-4C4F-BE8A-21CD88E67B0F}" destId="{70BB7E1E-CE76-46F6-B730-7179F68E15B9}" srcOrd="1" destOrd="0" presId="urn:microsoft.com/office/officeart/2018/2/layout/IconVerticalSolidList"/>
    <dgm:cxn modelId="{B5B466C7-F831-4053-A571-1BE7EEBDD5A4}" type="presParOf" srcId="{28C19B13-0C37-4C4F-BE8A-21CD88E67B0F}" destId="{FEDB4DFA-1FC7-4A8B-9D6B-994434F4C205}" srcOrd="2" destOrd="0" presId="urn:microsoft.com/office/officeart/2018/2/layout/IconVerticalSolidList"/>
    <dgm:cxn modelId="{F353BA15-853F-4368-BC7A-7EF19A1532B4}" type="presParOf" srcId="{28C19B13-0C37-4C4F-BE8A-21CD88E67B0F}" destId="{06433E86-202C-4D5B-964D-EFBBBFD5ABC6}" srcOrd="3" destOrd="0" presId="urn:microsoft.com/office/officeart/2018/2/layout/IconVerticalSolidList"/>
    <dgm:cxn modelId="{76A70ED9-9765-4CF7-95F2-7362E4BAA487}" type="presParOf" srcId="{342B9A01-A5BB-4694-80F7-CA7046F9F44A}" destId="{19172033-A9C2-497E-9C74-5941B31C15FF}" srcOrd="1" destOrd="0" presId="urn:microsoft.com/office/officeart/2018/2/layout/IconVerticalSolidList"/>
    <dgm:cxn modelId="{6D90FA2B-CB5F-47C5-9FEE-187C8C6ED11F}" type="presParOf" srcId="{342B9A01-A5BB-4694-80F7-CA7046F9F44A}" destId="{2C247624-8062-49BF-B402-C17DC8F0FED8}" srcOrd="2" destOrd="0" presId="urn:microsoft.com/office/officeart/2018/2/layout/IconVerticalSolidList"/>
    <dgm:cxn modelId="{E35DBC0A-67ED-4D13-A87B-9505B14A086F}" type="presParOf" srcId="{2C247624-8062-49BF-B402-C17DC8F0FED8}" destId="{442215BD-FDFA-4C0E-81A8-5F6DB1935210}" srcOrd="0" destOrd="0" presId="urn:microsoft.com/office/officeart/2018/2/layout/IconVerticalSolidList"/>
    <dgm:cxn modelId="{C7F6F5BC-5291-4544-9616-ECEB056B8391}" type="presParOf" srcId="{2C247624-8062-49BF-B402-C17DC8F0FED8}" destId="{FA8CD9FA-B674-41E7-B529-38159415F903}" srcOrd="1" destOrd="0" presId="urn:microsoft.com/office/officeart/2018/2/layout/IconVerticalSolidList"/>
    <dgm:cxn modelId="{F7CC7649-CC68-44D4-8F63-809A34043515}" type="presParOf" srcId="{2C247624-8062-49BF-B402-C17DC8F0FED8}" destId="{BE920BCF-7D56-4E7A-A997-589B469AFA83}" srcOrd="2" destOrd="0" presId="urn:microsoft.com/office/officeart/2018/2/layout/IconVerticalSolidList"/>
    <dgm:cxn modelId="{D2B823D7-85D5-42E0-A6D8-CBFAF29F09C0}" type="presParOf" srcId="{2C247624-8062-49BF-B402-C17DC8F0FED8}" destId="{86787CCC-A1AD-47DE-99CF-226EABAA5BFD}" srcOrd="3" destOrd="0" presId="urn:microsoft.com/office/officeart/2018/2/layout/IconVerticalSolidList"/>
    <dgm:cxn modelId="{0FF7D8DF-8773-498B-89B9-CBE507BBCC22}" type="presParOf" srcId="{342B9A01-A5BB-4694-80F7-CA7046F9F44A}" destId="{F70B2008-3EAC-4741-920B-4A07548A9A4C}" srcOrd="3" destOrd="0" presId="urn:microsoft.com/office/officeart/2018/2/layout/IconVerticalSolidList"/>
    <dgm:cxn modelId="{11C6C096-A848-4CDB-9F85-7FCBC4C77DE5}" type="presParOf" srcId="{342B9A01-A5BB-4694-80F7-CA7046F9F44A}" destId="{A23A576A-7963-4652-81CD-268935225319}" srcOrd="4" destOrd="0" presId="urn:microsoft.com/office/officeart/2018/2/layout/IconVerticalSolidList"/>
    <dgm:cxn modelId="{9D31E647-CE12-41D8-988B-95828D23882F}" type="presParOf" srcId="{A23A576A-7963-4652-81CD-268935225319}" destId="{44F8850D-B9C2-464E-9969-48AEF35A3246}" srcOrd="0" destOrd="0" presId="urn:microsoft.com/office/officeart/2018/2/layout/IconVerticalSolidList"/>
    <dgm:cxn modelId="{A15BEEA8-7569-4D50-BBB7-E94F29FC1CFA}" type="presParOf" srcId="{A23A576A-7963-4652-81CD-268935225319}" destId="{4B508B88-E4B6-4273-934E-504561322D0D}" srcOrd="1" destOrd="0" presId="urn:microsoft.com/office/officeart/2018/2/layout/IconVerticalSolidList"/>
    <dgm:cxn modelId="{BD4EA2C2-5E42-4D06-AB94-36C39748CCA5}" type="presParOf" srcId="{A23A576A-7963-4652-81CD-268935225319}" destId="{1467B58A-14CC-4A9C-966E-E1D3F19133A2}" srcOrd="2" destOrd="0" presId="urn:microsoft.com/office/officeart/2018/2/layout/IconVerticalSolidList"/>
    <dgm:cxn modelId="{E76827BC-D1F3-451B-B5D9-090A53281988}" type="presParOf" srcId="{A23A576A-7963-4652-81CD-268935225319}" destId="{AB4986C3-EC1E-4892-8FF3-C7514BAD2999}" srcOrd="3" destOrd="0" presId="urn:microsoft.com/office/officeart/2018/2/layout/IconVerticalSolidList"/>
    <dgm:cxn modelId="{1775B163-392E-4A5C-8481-3E828414CDBD}" type="presParOf" srcId="{342B9A01-A5BB-4694-80F7-CA7046F9F44A}" destId="{7D5B13F3-14D1-4C90-8855-0469E13889D1}" srcOrd="5" destOrd="0" presId="urn:microsoft.com/office/officeart/2018/2/layout/IconVerticalSolidList"/>
    <dgm:cxn modelId="{A5EDA1C4-B4F0-4C52-8961-BCA018763AF2}" type="presParOf" srcId="{342B9A01-A5BB-4694-80F7-CA7046F9F44A}" destId="{88855EFB-8233-4D36-B193-D77E026AB71A}" srcOrd="6" destOrd="0" presId="urn:microsoft.com/office/officeart/2018/2/layout/IconVerticalSolidList"/>
    <dgm:cxn modelId="{8CDE28B4-1BB1-41E9-AA6C-B528B892FFC2}" type="presParOf" srcId="{88855EFB-8233-4D36-B193-D77E026AB71A}" destId="{A0A0BDBC-53B9-4E18-A9FF-32C72526A83F}" srcOrd="0" destOrd="0" presId="urn:microsoft.com/office/officeart/2018/2/layout/IconVerticalSolidList"/>
    <dgm:cxn modelId="{10B5A23D-C279-4C8F-82C1-8746E5F27048}" type="presParOf" srcId="{88855EFB-8233-4D36-B193-D77E026AB71A}" destId="{9BBB61AD-B4FC-4D0E-8548-982108FBE5DC}" srcOrd="1" destOrd="0" presId="urn:microsoft.com/office/officeart/2018/2/layout/IconVerticalSolidList"/>
    <dgm:cxn modelId="{A9B22CC8-FCAA-4D9F-AA74-9024FAE6AF81}" type="presParOf" srcId="{88855EFB-8233-4D36-B193-D77E026AB71A}" destId="{3F55FAB9-E346-4048-BD74-1C2A8042D010}" srcOrd="2" destOrd="0" presId="urn:microsoft.com/office/officeart/2018/2/layout/IconVerticalSolidList"/>
    <dgm:cxn modelId="{B0B76B68-24FE-4456-A85F-634D0024A6D8}" type="presParOf" srcId="{88855EFB-8233-4D36-B193-D77E026AB71A}" destId="{09CA7035-DD94-44CF-8750-0CBB13456FC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CFE4A-E09E-4B06-9D48-9AFB82F413D5}">
      <dsp:nvSpPr>
        <dsp:cNvPr id="0" name=""/>
        <dsp:cNvSpPr/>
      </dsp:nvSpPr>
      <dsp:spPr>
        <a:xfrm>
          <a:off x="0" y="1806"/>
          <a:ext cx="10515600" cy="9155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B7E1E-CE76-46F6-B730-7179F68E15B9}">
      <dsp:nvSpPr>
        <dsp:cNvPr id="0" name=""/>
        <dsp:cNvSpPr/>
      </dsp:nvSpPr>
      <dsp:spPr>
        <a:xfrm>
          <a:off x="276958" y="207808"/>
          <a:ext cx="503560" cy="5035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33E86-202C-4D5B-964D-EFBBBFD5ABC6}">
      <dsp:nvSpPr>
        <dsp:cNvPr id="0" name=""/>
        <dsp:cNvSpPr/>
      </dsp:nvSpPr>
      <dsp:spPr>
        <a:xfrm>
          <a:off x="1057476" y="1806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 dirty="0"/>
            <a:t>Distinguir fuentes naturales y artificiales de luz, como el sol, las ampolletas y el fuego, entre otras (OA8). </a:t>
          </a:r>
          <a:endParaRPr lang="en-US" sz="2200" kern="1200" dirty="0"/>
        </a:p>
      </dsp:txBody>
      <dsp:txXfrm>
        <a:off x="1057476" y="1806"/>
        <a:ext cx="9458123" cy="915564"/>
      </dsp:txXfrm>
    </dsp:sp>
    <dsp:sp modelId="{442215BD-FDFA-4C0E-81A8-5F6DB1935210}">
      <dsp:nvSpPr>
        <dsp:cNvPr id="0" name=""/>
        <dsp:cNvSpPr/>
      </dsp:nvSpPr>
      <dsp:spPr>
        <a:xfrm>
          <a:off x="0" y="1146262"/>
          <a:ext cx="10515600" cy="9155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CD9FA-B674-41E7-B529-38159415F903}">
      <dsp:nvSpPr>
        <dsp:cNvPr id="0" name=""/>
        <dsp:cNvSpPr/>
      </dsp:nvSpPr>
      <dsp:spPr>
        <a:xfrm>
          <a:off x="276958" y="1352264"/>
          <a:ext cx="503560" cy="5035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87CCC-A1AD-47DE-99CF-226EABAA5BFD}">
      <dsp:nvSpPr>
        <dsp:cNvPr id="0" name=""/>
        <dsp:cNvSpPr/>
      </dsp:nvSpPr>
      <dsp:spPr>
        <a:xfrm>
          <a:off x="1057476" y="1146262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 dirty="0"/>
            <a:t>Investigar experimentalmente y explicar algunas características de la luz; por ejemplo: viaja en línea recta, se refleja, puede ser separada en colores (OA9).</a:t>
          </a:r>
          <a:endParaRPr lang="en-US" sz="2200" kern="1200" dirty="0"/>
        </a:p>
      </dsp:txBody>
      <dsp:txXfrm>
        <a:off x="1057476" y="1146262"/>
        <a:ext cx="9458123" cy="915564"/>
      </dsp:txXfrm>
    </dsp:sp>
    <dsp:sp modelId="{44F8850D-B9C2-464E-9969-48AEF35A3246}">
      <dsp:nvSpPr>
        <dsp:cNvPr id="0" name=""/>
        <dsp:cNvSpPr/>
      </dsp:nvSpPr>
      <dsp:spPr>
        <a:xfrm>
          <a:off x="0" y="2290717"/>
          <a:ext cx="10515600" cy="9155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08B88-E4B6-4273-934E-504561322D0D}">
      <dsp:nvSpPr>
        <dsp:cNvPr id="0" name=""/>
        <dsp:cNvSpPr/>
      </dsp:nvSpPr>
      <dsp:spPr>
        <a:xfrm>
          <a:off x="276958" y="2496719"/>
          <a:ext cx="503560" cy="5035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986C3-EC1E-4892-8FF3-C7514BAD2999}">
      <dsp:nvSpPr>
        <dsp:cNvPr id="0" name=""/>
        <dsp:cNvSpPr/>
      </dsp:nvSpPr>
      <dsp:spPr>
        <a:xfrm>
          <a:off x="1057476" y="2290717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Manifestar un estilo de trabajo riguroso y perseverante para lograr los aprendizajes de la asignatura. (CN03 OAA B). </a:t>
          </a:r>
          <a:endParaRPr lang="en-US" sz="2200" kern="1200"/>
        </a:p>
      </dsp:txBody>
      <dsp:txXfrm>
        <a:off x="1057476" y="2290717"/>
        <a:ext cx="9458123" cy="915564"/>
      </dsp:txXfrm>
    </dsp:sp>
    <dsp:sp modelId="{A0A0BDBC-53B9-4E18-A9FF-32C72526A83F}">
      <dsp:nvSpPr>
        <dsp:cNvPr id="0" name=""/>
        <dsp:cNvSpPr/>
      </dsp:nvSpPr>
      <dsp:spPr>
        <a:xfrm>
          <a:off x="0" y="3435173"/>
          <a:ext cx="10515600" cy="9155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B61AD-B4FC-4D0E-8548-982108FBE5DC}">
      <dsp:nvSpPr>
        <dsp:cNvPr id="0" name=""/>
        <dsp:cNvSpPr/>
      </dsp:nvSpPr>
      <dsp:spPr>
        <a:xfrm>
          <a:off x="276958" y="3641175"/>
          <a:ext cx="503560" cy="5035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A7035-DD94-44CF-8750-0CBB13456FCB}">
      <dsp:nvSpPr>
        <dsp:cNvPr id="0" name=""/>
        <dsp:cNvSpPr/>
      </dsp:nvSpPr>
      <dsp:spPr>
        <a:xfrm>
          <a:off x="1057476" y="3435173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Comunicar y comparar con otros sus ideas, observaciones, mediciones y experiencias, TIC, entre otros. (CN03 OAA F). </a:t>
          </a:r>
          <a:endParaRPr lang="en-US" sz="2200" kern="1200"/>
        </a:p>
      </dsp:txBody>
      <dsp:txXfrm>
        <a:off x="1057476" y="3435173"/>
        <a:ext cx="9458123" cy="915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7AB7D-A326-4CF8-9044-F22600B52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EFA7A9-2052-4BA3-9412-4DFB18C7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1E7919-716E-4042-B22A-EFCA6DD8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192337-6712-4288-807B-501FD254B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B0D7C0-A620-4E4B-B5E2-8C99C1879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26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04159-FCC7-40B6-AFBE-55BB31A3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3CD2BE-FAA3-44DD-A292-42CC81498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31AE59-7B32-49FB-9736-89449130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653F38-B9BD-436D-AF46-8F18D980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CEE97C-C214-45B0-BDC7-8EBE7664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9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EB71B2-5343-4FDD-8EB0-5E6FD02446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EA02F8-05A0-4262-8EB6-52E469367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ABE4DC-47CA-4C95-8DF3-01A030853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77FD2-8CA5-4BB6-ABC7-A77147E4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76134C-74B0-4149-A779-2BBFAE8C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735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F34A8-4FBA-4A6C-9ED3-2BE84488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39CC67-0FA4-4B38-AFB4-A4DD74CD4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09495A-A886-4736-B88C-6A4206E5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DB5D0-B81C-45FA-807F-51BC45E0F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C722E-7137-438B-9C9A-2260C6FE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BB48C-6D57-4CB8-96F1-358CF1F8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E8E62D-1A8B-4B60-B097-D368DDAC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678D8A-5602-4701-95F4-3AB03691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5F5853-045F-4524-859F-222BE9963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08B024-467A-4B2D-AA3B-A8DDBBC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17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1FBC7-F5FA-4D99-A949-29A5D3201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B6ACED-88D7-4E23-97FF-B780D93B2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298761-F13F-4568-9EDE-1096B39D3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0DB332-46A4-41F8-93DE-2C1ADC41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D33852-8631-48B4-AB73-E4A9BAAC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907FD7-D1C7-47FA-8CA4-C8DF963E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53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A15F0-2ECF-47F6-8AC2-ADF45999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33704E-9DE7-4CA1-9050-08E573F7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2C8B44-FD6F-418A-BC7B-88A3CC436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5B9221-01A9-43A0-9498-1F7722E9C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2446A4-65C5-4ED2-8D41-6D77277AB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074110-6218-425A-B459-D3D0C381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FCB03C-B5BF-4D12-BB15-9A1CD96A1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0E71D5-B3E5-4E40-BE1F-58B12E29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339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D52A4-BB9C-4091-BAB1-50F1099E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FD4242-A8FB-4140-A57D-93381031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FB6A10-BCF4-4735-9DC0-3462FF64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B638CDB-2749-432D-A376-19BDE382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18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47ED30-4CE1-4313-8856-3AE38A4B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A2F648-8D47-4FD9-93DF-03D42B4B7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3397F1-419D-444C-9CB8-7702F0BB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39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5DEE5-6E2E-440B-9A0B-36BEF88B9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916C03-5E45-49FD-B417-FDB230623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4C581F-973E-4790-9417-7509F2558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629446-7159-423B-97D7-5698CFAD2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823D27-37A5-4695-828E-E6A5CEF74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F587A8-1192-47F8-8FAD-CC94B039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755B1-F459-4F4C-B7BF-8E9B51F1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1AA43B-6C09-43E5-B2E1-F000817B5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5EEB19-F8EE-4A45-865E-C6ED1A0CD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5EC6A0-4B5B-4BB2-A95B-0BE0A142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7C1807-8DA8-43F5-B167-5E6F0433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5A0AFB-1484-4590-BDAF-102B9AE2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918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B94EDE-1EC9-4468-8C90-6A912A48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0A13C4-99E3-415D-BED4-7556E1B1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5C36CF-A4D7-4261-95F2-D1B591C4A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678B-CC6C-42A8-AF5E-D07CB7446673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2C5CFA-24D0-48E8-ACE7-D59066863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B0E1B-EDF6-47C7-96B8-7A95B80A5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18257-5ED0-42AE-B986-33F37EA8B4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79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L0taZbSqj0" TargetMode="External"/><Relationship Id="rId2" Type="http://schemas.openxmlformats.org/officeDocument/2006/relationships/hyperlink" Target="https://www.youtube.com/watch?v=vvi-PCDoTR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5755FF-48F4-44B0-AB6B-64CFF4E69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700" y="762000"/>
            <a:ext cx="3759200" cy="33401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¿</a:t>
            </a:r>
            <a:r>
              <a:rPr lang="en-US" sz="4400" dirty="0" err="1">
                <a:solidFill>
                  <a:srgbClr val="FFFFFF"/>
                </a:solidFill>
              </a:rPr>
              <a:t>Qué</a:t>
            </a:r>
            <a:r>
              <a:rPr lang="en-US" sz="4400" dirty="0">
                <a:solidFill>
                  <a:srgbClr val="FFFFFF"/>
                </a:solidFill>
              </a:rPr>
              <a:t> es la Luz? </a:t>
            </a:r>
            <a:r>
              <a:rPr lang="en-US" sz="4400" dirty="0" err="1">
                <a:solidFill>
                  <a:srgbClr val="FFFFFF"/>
                </a:solidFill>
              </a:rPr>
              <a:t>Reflexión</a:t>
            </a:r>
            <a:r>
              <a:rPr lang="en-US" sz="4400" dirty="0">
                <a:solidFill>
                  <a:srgbClr val="FFFFFF"/>
                </a:solidFill>
              </a:rPr>
              <a:t> y </a:t>
            </a:r>
            <a:r>
              <a:rPr lang="en-US" sz="4400" dirty="0" err="1">
                <a:solidFill>
                  <a:srgbClr val="FFFFFF"/>
                </a:solidFill>
              </a:rPr>
              <a:t>Refracción</a:t>
            </a:r>
            <a:r>
              <a:rPr lang="en-US" sz="4400" dirty="0">
                <a:solidFill>
                  <a:srgbClr val="FFFFFF"/>
                </a:solidFill>
              </a:rPr>
              <a:t>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EB573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rgbClr val="563741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27567" y="450221"/>
            <a:ext cx="4405512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9976682-FB67-483D-BACB-3DB3CD249617}"/>
              </a:ext>
            </a:extLst>
          </p:cNvPr>
          <p:cNvSpPr/>
          <p:nvPr/>
        </p:nvSpPr>
        <p:spPr>
          <a:xfrm>
            <a:off x="5048949" y="571982"/>
            <a:ext cx="1805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CORPORACIÓN EDUCACIONAL MONTE ACONCAGUA</a:t>
            </a:r>
          </a:p>
          <a:p>
            <a:r>
              <a:rPr lang="es-CL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LICEO MIXTO.BÀSICA Nº2.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C22D832-E853-48B6-BEBB-955A0FE26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077" y="2502049"/>
            <a:ext cx="1677819" cy="171598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C638A07B-C92E-43A4-A119-8963FD654753}"/>
              </a:ext>
            </a:extLst>
          </p:cNvPr>
          <p:cNvSpPr/>
          <p:nvPr/>
        </p:nvSpPr>
        <p:spPr>
          <a:xfrm>
            <a:off x="774700" y="481384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CL" dirty="0"/>
              <a:t>Unidad Nº1: Luz y Sonido. </a:t>
            </a:r>
          </a:p>
          <a:p>
            <a:pPr algn="r"/>
            <a:r>
              <a:rPr lang="es-CL" dirty="0"/>
              <a:t>Semana 1</a:t>
            </a:r>
          </a:p>
          <a:p>
            <a:pPr algn="r"/>
            <a:r>
              <a:rPr lang="es-CL" dirty="0"/>
              <a:t>Mayo, 2020. </a:t>
            </a:r>
          </a:p>
        </p:txBody>
      </p:sp>
      <p:sp>
        <p:nvSpPr>
          <p:cNvPr id="10" name="Subtítulo 9">
            <a:extLst>
              <a:ext uri="{FF2B5EF4-FFF2-40B4-BE49-F238E27FC236}">
                <a16:creationId xmlns:a16="http://schemas.microsoft.com/office/drawing/2014/main" id="{5039FCBD-4A50-4077-B495-CA42A5B25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221" y="4521269"/>
            <a:ext cx="3038883" cy="1130810"/>
          </a:xfrm>
        </p:spPr>
        <p:txBody>
          <a:bodyPr/>
          <a:lstStyle/>
          <a:p>
            <a:r>
              <a:rPr lang="es-CL" dirty="0"/>
              <a:t>Tercero Básico A-B.</a:t>
            </a:r>
          </a:p>
          <a:p>
            <a:pPr algn="just"/>
            <a:r>
              <a:rPr lang="es-C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Profesora/s.: Carolina Olivares.               </a:t>
            </a:r>
          </a:p>
          <a:p>
            <a:pPr algn="just"/>
            <a:r>
              <a:rPr lang="es-C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Cristina González. </a:t>
            </a:r>
          </a:p>
          <a:p>
            <a:endParaRPr lang="es-C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6F9ABCC-21DB-4234-98B8-BC7A0ED361B4}"/>
              </a:ext>
            </a:extLst>
          </p:cNvPr>
          <p:cNvSpPr txBox="1"/>
          <p:nvPr/>
        </p:nvSpPr>
        <p:spPr>
          <a:xfrm>
            <a:off x="9404057" y="577334"/>
            <a:ext cx="201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Ciencias Naturales. </a:t>
            </a:r>
          </a:p>
        </p:txBody>
      </p:sp>
    </p:spTree>
    <p:extLst>
      <p:ext uri="{BB962C8B-B14F-4D97-AF65-F5344CB8AC3E}">
        <p14:creationId xmlns:p14="http://schemas.microsoft.com/office/powerpoint/2010/main" val="371827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2A8F8-7FAC-48AF-81AC-1B24C0E42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Objetivo/s.: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16A7B66-9F8C-4010-910A-DD38EEED53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9200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772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9A16D-EC3C-4786-9A85-A01830A1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Actitudes: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9DC97B-CAF9-49DD-97ED-EC050E1F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*Demostrar interés por conocer seres vivos, objetos, y/o eventos que conforman el entorno natural.</a:t>
            </a:r>
          </a:p>
          <a:p>
            <a:pPr marL="0" indent="0">
              <a:buNone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*Manifestar un estilo de trabajo riguroso y </a:t>
            </a:r>
            <a:r>
              <a:rPr lang="es-CL" dirty="0" err="1">
                <a:solidFill>
                  <a:schemeClr val="accent1">
                    <a:lumMod val="50000"/>
                  </a:schemeClr>
                </a:solidFill>
              </a:rPr>
              <a:t>perserverante</a:t>
            </a: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para lograr los aprendizajes para la asignatura.</a:t>
            </a:r>
          </a:p>
          <a:p>
            <a:pPr marL="0" indent="0">
              <a:buNone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*Reconocer la importancia y seguir normas y procedimientos que resguarden y promuevan la seguridad personal y colectiva.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9223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751D0E-4844-4119-A85D-55D6BC680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4" y="1145754"/>
            <a:ext cx="10515600" cy="50862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4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Clase N.º 1</a:t>
            </a:r>
            <a:r>
              <a:rPr lang="es-CL" sz="4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s-CL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 4 al 8 de mayo. </a:t>
            </a:r>
          </a:p>
          <a:p>
            <a:pPr marL="0" indent="0" algn="ctr">
              <a:buNone/>
            </a:pPr>
            <a:r>
              <a:rPr lang="es-CL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-PPT. Clase Nº1</a:t>
            </a:r>
          </a:p>
          <a:p>
            <a:pPr marL="0" indent="0" algn="ctr">
              <a:buNone/>
            </a:pPr>
            <a:r>
              <a:rPr lang="es-CL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-Actividades PPT.</a:t>
            </a:r>
          </a:p>
          <a:p>
            <a:pPr marL="0" indent="0" algn="ctr">
              <a:buNone/>
            </a:pPr>
            <a:r>
              <a:rPr lang="es-CL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-Escribir definiciones en el cuadernos (</a:t>
            </a:r>
            <a:r>
              <a:rPr lang="es-CL" sz="44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¿Qué es la Luz? Reflexión y Refracción). </a:t>
            </a:r>
          </a:p>
          <a:p>
            <a:pPr marL="0" indent="0" algn="just">
              <a:buNone/>
            </a:pPr>
            <a:r>
              <a:rPr lang="es-CL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-Desarrollar páginas del libro de estudio (70-92). </a:t>
            </a:r>
          </a:p>
          <a:p>
            <a:pPr marL="0" indent="0" algn="just">
              <a:buNone/>
            </a:pPr>
            <a:endParaRPr lang="es-CL" sz="4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4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2FAE6F6-0C33-48A2-A83B-57CCFD851E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56" r="1" b="1"/>
          <a:stretch/>
        </p:blipFill>
        <p:spPr>
          <a:xfrm>
            <a:off x="643467" y="643467"/>
            <a:ext cx="10905066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03A2D8-D689-44D9-B93F-79E2E4A2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67" y="1198418"/>
            <a:ext cx="3200400" cy="4461163"/>
          </a:xfrm>
        </p:spPr>
        <p:txBody>
          <a:bodyPr>
            <a:normAutofit fontScale="90000"/>
          </a:bodyPr>
          <a:lstStyle/>
          <a:p>
            <a:br>
              <a:rPr lang="es-CL" sz="4100" dirty="0">
                <a:solidFill>
                  <a:srgbClr val="FFFFFF"/>
                </a:solidFill>
              </a:rPr>
            </a:br>
            <a:r>
              <a:rPr lang="es-CL" sz="49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¿Qué es la Luz? Reflexión y Refracción </a:t>
            </a:r>
            <a:br>
              <a:rPr lang="es-CL" sz="49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49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Videos Educativos. </a:t>
            </a:r>
            <a:br>
              <a:rPr lang="es-CL" sz="4100" dirty="0">
                <a:solidFill>
                  <a:srgbClr val="FFFFFF"/>
                </a:solidFill>
              </a:rPr>
            </a:br>
            <a:endParaRPr lang="es-CL" sz="4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A3889-C3F0-4EAF-AC70-B59BA6240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es-CL" b="1" dirty="0">
                <a:solidFill>
                  <a:schemeClr val="accent1">
                    <a:lumMod val="50000"/>
                  </a:schemeClr>
                </a:solidFill>
              </a:rPr>
              <a:t>La Luz: transparencia y opacidad.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a. Para dar comienzo, veamos el siguiente link.: </a:t>
            </a:r>
            <a:r>
              <a:rPr lang="es-CL" dirty="0">
                <a:hlinkClick r:id="rId2"/>
              </a:rPr>
              <a:t>https://www.youtube.com/watch?v=vvi-PCDoTR0</a:t>
            </a:r>
            <a:endParaRPr lang="es-CL" dirty="0"/>
          </a:p>
          <a:p>
            <a:pPr marL="0" indent="0">
              <a:buNone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b. Reforzamos viendo el link número dos: </a:t>
            </a:r>
            <a:r>
              <a:rPr lang="es-CL" dirty="0">
                <a:hlinkClick r:id="rId3"/>
              </a:rPr>
              <a:t>https://www.youtube.com/watch?v=FL0taZbSqj0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745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3B66287-6AFF-482E-9469-61BBE026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s-CL"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 Nº1.: </a:t>
            </a:r>
            <a:r>
              <a:rPr lang="es-CL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caminata luminosa y exploratoria.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7A7ACA-4175-4684-A772-E8015E286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/>
              <a:t>Realiza una caminata exploratoria por tu hogar. Busca y dibuja las distintas fuentes de luz que vayas  encontrando en tu entorno cercano. </a:t>
            </a:r>
          </a:p>
          <a:p>
            <a:pPr marL="0" indent="0">
              <a:buNone/>
            </a:pPr>
            <a:r>
              <a:rPr lang="es-CL" sz="2000" dirty="0"/>
              <a:t>Más tarde, clasifícalas según sean,  fuentes: Natural o Artificial. </a:t>
            </a:r>
          </a:p>
          <a:p>
            <a:pPr marL="0" indent="0">
              <a:buNone/>
            </a:pPr>
            <a:r>
              <a:rPr lang="es-CL" sz="2000" dirty="0"/>
              <a:t>Dibuja este cuadro comparativo en tu cuaderno y clasifica los objetos. </a:t>
            </a:r>
          </a:p>
          <a:p>
            <a:pPr marL="0" indent="0">
              <a:buNone/>
            </a:pPr>
            <a:r>
              <a:rPr lang="es-CL" sz="2000" dirty="0"/>
              <a:t>Puedes usar imágenes de revista y usa regla al hacer el cuadro comparativo. 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E0BC9D1F-6E9B-484A-A803-F2DC11EBF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9795" y="2301261"/>
            <a:ext cx="4307301" cy="375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2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ítulo 1">
            <a:extLst>
              <a:ext uri="{FF2B5EF4-FFF2-40B4-BE49-F238E27FC236}">
                <a16:creationId xmlns:a16="http://schemas.microsoft.com/office/drawing/2014/main" id="{3455AD86-B78F-4538-A7D6-E64ED518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925189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Luz y Oscuridad. 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A26CBDF6-64FC-45B4-BDA5-3DD6D3CC1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828800"/>
            <a:ext cx="3363974" cy="4513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Luego de la caminata luminosa…</a:t>
            </a:r>
          </a:p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Los/as estudiante, escriben  el uso de distintas fuentes de luz. </a:t>
            </a:r>
          </a:p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mirar las imágenes, reflexionan y escriben una razón por la que usarías las fuentes de luz señaladas en cada ejemplo. </a:t>
            </a:r>
          </a:p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Desarrolla en tú cuaderno. Ejemplo:</a:t>
            </a:r>
          </a:p>
          <a:p>
            <a:pPr marL="0" indent="0">
              <a:buNone/>
            </a:pP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FDF84AE5-CF33-40C5-A2DA-12364D05C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6216"/>
              </p:ext>
            </p:extLst>
          </p:nvPr>
        </p:nvGraphicFramePr>
        <p:xfrm>
          <a:off x="582641" y="5503127"/>
          <a:ext cx="3485628" cy="838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814">
                  <a:extLst>
                    <a:ext uri="{9D8B030D-6E8A-4147-A177-3AD203B41FA5}">
                      <a16:colId xmlns:a16="http://schemas.microsoft.com/office/drawing/2014/main" val="1082157807"/>
                    </a:ext>
                  </a:extLst>
                </a:gridCol>
                <a:gridCol w="1742814">
                  <a:extLst>
                    <a:ext uri="{9D8B030D-6E8A-4147-A177-3AD203B41FA5}">
                      <a16:colId xmlns:a16="http://schemas.microsoft.com/office/drawing/2014/main" val="1555164170"/>
                    </a:ext>
                  </a:extLst>
                </a:gridCol>
              </a:tblGrid>
              <a:tr h="419339">
                <a:tc>
                  <a:txBody>
                    <a:bodyPr/>
                    <a:lstStyle/>
                    <a:p>
                      <a:pPr algn="ctr"/>
                      <a:r>
                        <a:rPr lang="es-CL" sz="1400"/>
                        <a:t>Tipo de luz.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Razón para usarla.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777723"/>
                  </a:ext>
                </a:extLst>
              </a:tr>
              <a:tr h="419339">
                <a:tc>
                  <a:txBody>
                    <a:bodyPr/>
                    <a:lstStyle/>
                    <a:p>
                      <a:r>
                        <a:rPr lang="es-CL" sz="1400" dirty="0"/>
                        <a:t>a. Fogata: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/>
                        <a:t>abrigo, luz, asar, etc.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821273"/>
                  </a:ext>
                </a:extLst>
              </a:tr>
            </a:tbl>
          </a:graphicData>
        </a:graphic>
      </p:graphicFrame>
      <p:pic>
        <p:nvPicPr>
          <p:cNvPr id="23" name="Imagen 22">
            <a:extLst>
              <a:ext uri="{FF2B5EF4-FFF2-40B4-BE49-F238E27FC236}">
                <a16:creationId xmlns:a16="http://schemas.microsoft.com/office/drawing/2014/main" id="{2774C847-74D2-4B42-A2D1-FEC502F89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819" y="2115813"/>
            <a:ext cx="4082604" cy="391149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CDBB99FB-4332-4E9E-9EB0-24F943FD769B}"/>
              </a:ext>
            </a:extLst>
          </p:cNvPr>
          <p:cNvSpPr txBox="1"/>
          <p:nvPr/>
        </p:nvSpPr>
        <p:spPr>
          <a:xfrm>
            <a:off x="5061397" y="543245"/>
            <a:ext cx="6113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s-C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ACTIVIDAD. </a:t>
            </a:r>
          </a:p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Escribe en tu cuaderno, la razón por la que usarías las fuentes de luz presentadas en el cuadro de la a hasta el ejercicio d. </a:t>
            </a:r>
          </a:p>
        </p:txBody>
      </p:sp>
    </p:spTree>
    <p:extLst>
      <p:ext uri="{BB962C8B-B14F-4D97-AF65-F5344CB8AC3E}">
        <p14:creationId xmlns:p14="http://schemas.microsoft.com/office/powerpoint/2010/main" val="2026892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487</Words>
  <Application>Microsoft Office PowerPoint</Application>
  <PresentationFormat>Panorámica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de Office</vt:lpstr>
      <vt:lpstr>¿Qué es la Luz? Reflexión y Refracción. </vt:lpstr>
      <vt:lpstr>Objetivo/s.: </vt:lpstr>
      <vt:lpstr>Actitudes: </vt:lpstr>
      <vt:lpstr>Presentación de PowerPoint</vt:lpstr>
      <vt:lpstr>Presentación de PowerPoint</vt:lpstr>
      <vt:lpstr> ¿Qué es la Luz? Reflexión y Refracción   Videos Educativos.  </vt:lpstr>
      <vt:lpstr>Actividad Nº1.: La caminata luminosa y exploratoria. </vt:lpstr>
      <vt:lpstr>Luz y Oscuridad.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la Luz? Reflexión y Refracción. </dc:title>
  <dc:creator>Felipe Andres Gonzalez Rojas (fgonzalr)</dc:creator>
  <cp:lastModifiedBy>Felipe Andres Gonzalez Rojas (fgonzalr)</cp:lastModifiedBy>
  <cp:revision>5</cp:revision>
  <dcterms:created xsi:type="dcterms:W3CDTF">2020-05-03T00:39:05Z</dcterms:created>
  <dcterms:modified xsi:type="dcterms:W3CDTF">2020-05-03T08:25:22Z</dcterms:modified>
</cp:coreProperties>
</file>