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56" r:id="rId3"/>
    <p:sldId id="261" r:id="rId4"/>
    <p:sldId id="263" r:id="rId5"/>
    <p:sldId id="257" r:id="rId6"/>
    <p:sldId id="264" r:id="rId7"/>
    <p:sldId id="260" r:id="rId8"/>
    <p:sldId id="258" r:id="rId9"/>
    <p:sldId id="259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033C-54D2-4E50-B6B3-44F955D5514F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7E562-2028-4A33-83CB-B26EFE91904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1FB-1306-49A1-8F11-965CB1495707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1FB-1306-49A1-8F11-965CB1495707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1FB-1306-49A1-8F11-965CB1495707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1FB-1306-49A1-8F11-965CB1495707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1FB-1306-49A1-8F11-965CB1495707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1FB-1306-49A1-8F11-965CB1495707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1FB-1306-49A1-8F11-965CB1495707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1FB-1306-49A1-8F11-965CB1495707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1FB-1306-49A1-8F11-965CB1495707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1FB-1306-49A1-8F11-965CB1495707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C1FB-1306-49A1-8F11-965CB1495707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0B6F10-B952-4E36-BD52-CABA2050DDD2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D6C1FB-1306-49A1-8F11-965CB1495707}" type="datetimeFigureOut">
              <a:rPr lang="es-CL" smtClean="0"/>
              <a:pPr/>
              <a:t>08-06-2020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0B6F10-B952-4E36-BD52-CABA2050DDD2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OwRmivbNgQ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PROYECTO INGLÉS JUNIO</a:t>
            </a:r>
            <a:br>
              <a:rPr lang="es-CL" dirty="0" smtClean="0"/>
            </a:br>
            <a:r>
              <a:rPr lang="es-CL" dirty="0" err="1" smtClean="0"/>
              <a:t>English</a:t>
            </a:r>
            <a:r>
              <a:rPr lang="es-CL" dirty="0" smtClean="0"/>
              <a:t> June  </a:t>
            </a:r>
            <a:r>
              <a:rPr lang="es-CL" dirty="0" err="1" smtClean="0"/>
              <a:t>proyect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ADBBE337-6055-4AB1-9843-B17A4B15E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761500" y="1953421"/>
            <a:ext cx="5620999" cy="4352921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1</a:t>
            </a: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43042" y="500042"/>
            <a:ext cx="3500462" cy="3100409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libro que leíste “</a:t>
            </a:r>
            <a:r>
              <a:rPr lang="es-ES" sz="24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Ingo</a:t>
            </a:r>
            <a:r>
              <a:rPr lang="es-ES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Drago” conociste a un animal muy especial. Sabes como se dice su nombre en inglés?</a:t>
            </a:r>
            <a:endParaRPr lang="es-CL" sz="2400" dirty="0"/>
          </a:p>
        </p:txBody>
      </p:sp>
      <p:sp>
        <p:nvSpPr>
          <p:cNvPr id="4" name="Rectángulo 4">
            <a:extLst>
              <a:ext uri="{FF2B5EF4-FFF2-40B4-BE49-F238E27FC236}">
                <a16:creationId xmlns="" xmlns:a16="http://schemas.microsoft.com/office/drawing/2014/main" id="{E5C30DF6-C96F-534A-89B9-4A531DC1E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034" y="3643314"/>
            <a:ext cx="7854696" cy="1752600"/>
          </a:xfrm>
          <a:prstGeom prst="rect">
            <a:avLst/>
          </a:prstGeom>
          <a:solidFill>
            <a:srgbClr val="FFFF00"/>
          </a:solidFill>
          <a:ln>
            <a:solidFill>
              <a:srgbClr val="FF8AD8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600" b="1" u="sng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Meta:</a:t>
            </a:r>
            <a:r>
              <a:rPr lang="es-ES" sz="16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finalizar las actividades de este proyecto habrás conocido por lo menos el nombre de 6 animales, decir que puede </a:t>
            </a:r>
            <a:r>
              <a:rPr lang="es-ES" sz="1600" b="1" u="sng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es-ES" sz="16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no puede </a:t>
            </a:r>
            <a:r>
              <a:rPr lang="es-ES" sz="1600" b="1" u="sng" dirty="0" err="1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</a:t>
            </a:r>
            <a:r>
              <a:rPr lang="es-ES" sz="1600" b="1" u="sng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 un animal, cantar una canción, recordar el abecedario y deletrear algunas palabras. </a:t>
            </a:r>
            <a:r>
              <a:rPr lang="es-ES" sz="1600" b="1" u="sng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¡Mucho éxito!</a:t>
            </a:r>
            <a:endParaRPr lang="es-CL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8D9EB8A-267D-4A7A-B8B5-A6E295617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57166"/>
            <a:ext cx="3031425" cy="3071834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2</a:t>
            </a:r>
            <a:endParaRPr lang="es-C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7859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es-CL" sz="1800" b="1" dirty="0" smtClean="0"/>
              <a:t>OA4 </a:t>
            </a:r>
            <a:r>
              <a:rPr lang="es-CL" sz="1800" dirty="0" smtClean="0"/>
              <a:t>Escuchar textos orales y aplicar estrategias para apoyar la comprensión; por ejemplo:</a:t>
            </a:r>
          </a:p>
          <a:p>
            <a:r>
              <a:rPr lang="es-CL" sz="1800" dirty="0" smtClean="0"/>
              <a:t>› hacer predicciones, hacer conexiones con conocimientos previos</a:t>
            </a:r>
          </a:p>
          <a:p>
            <a:r>
              <a:rPr lang="es-CL" sz="1800" dirty="0" smtClean="0"/>
              <a:t>› relacionar el texto con imágenes, focalizar la atención en palabras clave.</a:t>
            </a:r>
          </a:p>
          <a:p>
            <a:r>
              <a:rPr lang="es-CL" sz="1800" b="1" dirty="0" smtClean="0"/>
              <a:t>(LISTENING)</a:t>
            </a:r>
          </a:p>
          <a:p>
            <a:r>
              <a:rPr lang="es-CL" sz="1800" dirty="0" smtClean="0"/>
              <a:t>Indicadores de evaluación</a:t>
            </a:r>
          </a:p>
          <a:p>
            <a:r>
              <a:rPr lang="es-CL" sz="1800" dirty="0" smtClean="0"/>
              <a:t>Identifican imágenes que representan lo escuchado</a:t>
            </a:r>
          </a:p>
          <a:p>
            <a:r>
              <a:rPr lang="es-CL" sz="1800" dirty="0" smtClean="0"/>
              <a:t>Identifican palabras asociadas al tema de la unidad</a:t>
            </a:r>
          </a:p>
          <a:p>
            <a:endParaRPr lang="es-CL" sz="1800" dirty="0" smtClean="0"/>
          </a:p>
          <a:p>
            <a:r>
              <a:rPr lang="es-CL" sz="1800" b="1" dirty="0" smtClean="0"/>
              <a:t>OA11 </a:t>
            </a:r>
            <a:r>
              <a:rPr lang="es-CL" sz="1800" dirty="0" smtClean="0"/>
              <a:t>Participar en diálogos, interacciones de la clase y exposiciones muy breves y simples, acerca de temas conocidos o de otras asignaturas: usando apoyo del docente y de objetos, gestos e imágenes impresas o en formato digital.</a:t>
            </a:r>
          </a:p>
          <a:p>
            <a:r>
              <a:rPr lang="es-CL" sz="1800" b="1" dirty="0" smtClean="0"/>
              <a:t>(SPEAKING)</a:t>
            </a:r>
            <a:endParaRPr lang="es-CL" sz="1800" dirty="0" smtClean="0"/>
          </a:p>
          <a:p>
            <a:r>
              <a:rPr lang="es-CL" sz="1800" dirty="0" smtClean="0"/>
              <a:t>Indicadores de evaluación</a:t>
            </a:r>
          </a:p>
          <a:p>
            <a:r>
              <a:rPr lang="es-CL" sz="1800" dirty="0" smtClean="0"/>
              <a:t>Dramatizan diálogos de dos o tres intercambios, usando vocabulario y expresiones relacionadas con la unidad .</a:t>
            </a:r>
          </a:p>
          <a:p>
            <a:r>
              <a:rPr lang="es-CL" sz="1800" dirty="0" smtClean="0"/>
              <a:t>Utilizan vocabulario y expresiones relacionadas con la unidad</a:t>
            </a:r>
            <a:endParaRPr lang="es-CL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3</a:t>
            </a: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6A3925F-DE80-4139-8047-34E0784CA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992032" y="1935163"/>
            <a:ext cx="3159935" cy="4389437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4</a:t>
            </a: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5472122" cy="5715040"/>
          </a:xfrm>
        </p:spPr>
        <p:txBody>
          <a:bodyPr>
            <a:normAutofit fontScale="85000" lnSpcReduction="10000"/>
          </a:bodyPr>
          <a:lstStyle/>
          <a:p>
            <a:r>
              <a:rPr lang="es-ES" sz="2800" dirty="0" smtClean="0">
                <a:latin typeface="Century Gothic" panose="020B0502020202020204" pitchFamily="34" charset="0"/>
              </a:rPr>
              <a:t>1.- Piensa y responde estas preguntas: ¿Cuál es tu animal favorito? ¿Sabes como se dice su nombre en inglés?</a:t>
            </a:r>
            <a:r>
              <a:rPr lang="es-CL" sz="2800" dirty="0" smtClean="0">
                <a:latin typeface="Century Gothic" panose="020B0502020202020204" pitchFamily="34" charset="0"/>
              </a:rPr>
              <a:t/>
            </a:r>
            <a:br>
              <a:rPr lang="es-CL" sz="2800" dirty="0" smtClean="0">
                <a:latin typeface="Century Gothic" panose="020B0502020202020204" pitchFamily="34" charset="0"/>
              </a:rPr>
            </a:br>
            <a:r>
              <a:rPr lang="es-ES" sz="2800" dirty="0" smtClean="0">
                <a:latin typeface="Century Gothic" panose="020B0502020202020204" pitchFamily="34" charset="0"/>
              </a:rPr>
              <a:t>Sabes que es un ¿</a:t>
            </a:r>
            <a:r>
              <a:rPr lang="es-ES" sz="2800" dirty="0" err="1" smtClean="0">
                <a:latin typeface="Century Gothic" panose="020B0502020202020204" pitchFamily="34" charset="0"/>
              </a:rPr>
              <a:t>Kangaroo</a:t>
            </a:r>
            <a:r>
              <a:rPr lang="es-ES" sz="2800" dirty="0" smtClean="0">
                <a:latin typeface="Century Gothic" panose="020B0502020202020204" pitchFamily="34" charset="0"/>
              </a:rPr>
              <a:t>? ¿</a:t>
            </a:r>
            <a:r>
              <a:rPr lang="es-ES" sz="2800" dirty="0" err="1" smtClean="0">
                <a:latin typeface="Century Gothic" panose="020B0502020202020204" pitchFamily="34" charset="0"/>
              </a:rPr>
              <a:t>Elephant</a:t>
            </a:r>
            <a:r>
              <a:rPr lang="es-ES" sz="2800" dirty="0" smtClean="0">
                <a:latin typeface="Century Gothic" panose="020B0502020202020204" pitchFamily="34" charset="0"/>
              </a:rPr>
              <a:t>? </a:t>
            </a:r>
            <a:br>
              <a:rPr lang="es-ES" sz="2800" dirty="0" smtClean="0">
                <a:latin typeface="Century Gothic" panose="020B0502020202020204" pitchFamily="34" charset="0"/>
              </a:rPr>
            </a:br>
            <a:r>
              <a:rPr lang="es-ES" sz="2800" dirty="0" smtClean="0">
                <a:latin typeface="Century Gothic" panose="020B0502020202020204" pitchFamily="34" charset="0"/>
              </a:rPr>
              <a:t/>
            </a:r>
            <a:br>
              <a:rPr lang="es-ES" sz="2800" dirty="0" smtClean="0">
                <a:latin typeface="Century Gothic" panose="020B0502020202020204" pitchFamily="34" charset="0"/>
              </a:rPr>
            </a:br>
            <a:r>
              <a:rPr lang="es-ES" sz="2800" dirty="0" smtClean="0">
                <a:latin typeface="Century Gothic" panose="020B0502020202020204" pitchFamily="34" charset="0"/>
              </a:rPr>
              <a:t>2.- Mira el siguiente video. Escucha la canción. </a:t>
            </a:r>
            <a:r>
              <a:rPr lang="es-ES" sz="2800" u="sng" dirty="0" smtClean="0">
                <a:latin typeface="Century Gothic" panose="020B0502020202020204" pitchFamily="34" charset="0"/>
                <a:hlinkClick r:id="rId2"/>
              </a:rPr>
              <a:t>https://www.youtube.com/watch?v=OwRmivbNgQk</a:t>
            </a:r>
            <a:r>
              <a:rPr lang="es-ES" sz="2800" dirty="0" smtClean="0">
                <a:latin typeface="Century Gothic" panose="020B0502020202020204" pitchFamily="34" charset="0"/>
              </a:rPr>
              <a:t> </a:t>
            </a:r>
            <a:br>
              <a:rPr lang="es-ES" sz="2800" dirty="0" smtClean="0">
                <a:latin typeface="Century Gothic" panose="020B0502020202020204" pitchFamily="34" charset="0"/>
              </a:rPr>
            </a:br>
            <a:r>
              <a:rPr lang="es-ES" sz="2800" dirty="0" smtClean="0">
                <a:latin typeface="Century Gothic" panose="020B0502020202020204" pitchFamily="34" charset="0"/>
              </a:rPr>
              <a:t/>
            </a:r>
            <a:br>
              <a:rPr lang="es-ES" sz="2800" dirty="0" smtClean="0">
                <a:latin typeface="Century Gothic" panose="020B0502020202020204" pitchFamily="34" charset="0"/>
              </a:rPr>
            </a:br>
            <a:r>
              <a:rPr lang="es-ES" sz="2800" dirty="0" smtClean="0">
                <a:latin typeface="Century Gothic" panose="020B0502020202020204" pitchFamily="34" charset="0"/>
              </a:rPr>
              <a:t>3- Apréndete la canción, cántala y has la coreografía. Grábate con la ayuda de un adulto y manda el video a tu profesor.</a:t>
            </a:r>
            <a:r>
              <a:rPr lang="es-CL" dirty="0" smtClean="0">
                <a:latin typeface="Century Gothic" panose="020B0502020202020204" pitchFamily="34" charset="0"/>
              </a:rPr>
              <a:t/>
            </a:r>
            <a:br>
              <a:rPr lang="es-CL" dirty="0" smtClean="0">
                <a:latin typeface="Century Gothic" panose="020B0502020202020204" pitchFamily="34" charset="0"/>
              </a:rPr>
            </a:br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5</a:t>
            </a:r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2524125" cy="3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Busca el significado de las siguientes palabras en español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Jump</a:t>
            </a:r>
            <a:r>
              <a:rPr lang="es-CL" dirty="0" smtClean="0"/>
              <a:t>:</a:t>
            </a:r>
          </a:p>
          <a:p>
            <a:r>
              <a:rPr lang="es-CL" dirty="0" err="1" smtClean="0"/>
              <a:t>Stomp</a:t>
            </a:r>
            <a:r>
              <a:rPr lang="es-CL" dirty="0" smtClean="0"/>
              <a:t>:</a:t>
            </a:r>
          </a:p>
          <a:p>
            <a:r>
              <a:rPr lang="es-CL" dirty="0" smtClean="0"/>
              <a:t>Swing:</a:t>
            </a:r>
          </a:p>
          <a:p>
            <a:r>
              <a:rPr lang="es-CL" dirty="0" err="1" smtClean="0"/>
              <a:t>Waddle</a:t>
            </a:r>
            <a:r>
              <a:rPr lang="es-CL" dirty="0" smtClean="0"/>
              <a:t>:</a:t>
            </a:r>
          </a:p>
          <a:p>
            <a:r>
              <a:rPr lang="es-CL" dirty="0" err="1" smtClean="0"/>
              <a:t>Slither</a:t>
            </a:r>
            <a:r>
              <a:rPr lang="es-CL" dirty="0" smtClean="0"/>
              <a:t>:</a:t>
            </a:r>
          </a:p>
          <a:p>
            <a:r>
              <a:rPr lang="es-CL" dirty="0" err="1" smtClean="0"/>
              <a:t>Swim</a:t>
            </a:r>
            <a:r>
              <a:rPr lang="es-CL" dirty="0" smtClean="0"/>
              <a:t>:</a:t>
            </a:r>
          </a:p>
          <a:p>
            <a:r>
              <a:rPr lang="es-CL" dirty="0" smtClean="0"/>
              <a:t>Dance: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6</a:t>
            </a:r>
            <a:endParaRPr lang="es-C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643446"/>
            <a:ext cx="2428892" cy="166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BC6BA13-C8D3-E84A-9AA1-F7956B404094}"/>
              </a:ext>
            </a:extLst>
          </p:cNvPr>
          <p:cNvSpPr txBox="1"/>
          <p:nvPr/>
        </p:nvSpPr>
        <p:spPr>
          <a:xfrm>
            <a:off x="415091" y="397043"/>
            <a:ext cx="80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entury Gothic" panose="020B0502020202020204" pitchFamily="34" charset="0"/>
              </a:rPr>
              <a:t>5.- Completa la canción con las palabras que faltan</a:t>
            </a:r>
            <a:r>
              <a:rPr lang="es-ES" sz="1600" dirty="0" smtClean="0">
                <a:latin typeface="Century Gothic" panose="020B0502020202020204" pitchFamily="34" charset="0"/>
              </a:rPr>
              <a:t>: Escucha y ve el video que te envió tu profesor en el link en la pagina 5 del </a:t>
            </a:r>
            <a:r>
              <a:rPr lang="es-ES" sz="1600" dirty="0" err="1" smtClean="0">
                <a:latin typeface="Century Gothic" panose="020B0502020202020204" pitchFamily="34" charset="0"/>
              </a:rPr>
              <a:t>power</a:t>
            </a:r>
            <a:r>
              <a:rPr lang="es-ES" sz="1600" dirty="0" smtClean="0"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latin typeface="Century Gothic" panose="020B0502020202020204" pitchFamily="34" charset="0"/>
              </a:rPr>
              <a:t>point</a:t>
            </a:r>
            <a:r>
              <a:rPr lang="es-ES" sz="1600" dirty="0" smtClean="0">
                <a:latin typeface="Century Gothic" panose="020B0502020202020204" pitchFamily="34" charset="0"/>
              </a:rPr>
              <a:t> y completa la tarea.</a:t>
            </a:r>
            <a:endParaRPr lang="es-CL" sz="1600" dirty="0">
              <a:latin typeface="Century Gothic" panose="020B0502020202020204" pitchFamily="34" charset="0"/>
            </a:endParaRPr>
          </a:p>
          <a:p>
            <a:endParaRPr lang="es-CL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DBA7976E-8E14-EC4F-90B3-3AF879152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4794425"/>
              </p:ext>
            </p:extLst>
          </p:nvPr>
        </p:nvGraphicFramePr>
        <p:xfrm>
          <a:off x="928662" y="1428736"/>
          <a:ext cx="6606440" cy="7315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606440">
                  <a:extLst>
                    <a:ext uri="{9D8B030D-6E8A-4147-A177-3AD203B41FA5}">
                      <a16:colId xmlns="" xmlns:a16="http://schemas.microsoft.com/office/drawing/2014/main" val="3170132055"/>
                    </a:ext>
                  </a:extLst>
                </a:gridCol>
              </a:tblGrid>
              <a:tr h="6155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Century Gothic" panose="020B0502020202020204" pitchFamily="34" charset="0"/>
                        </a:rPr>
                        <a:t>jump</a:t>
                      </a:r>
                      <a:r>
                        <a:rPr lang="es-ES" sz="1600" dirty="0">
                          <a:effectLst/>
                          <a:latin typeface="Century Gothic" panose="020B0502020202020204" pitchFamily="34" charset="0"/>
                        </a:rPr>
                        <a:t>- swing – </a:t>
                      </a:r>
                      <a:r>
                        <a:rPr lang="es-ES" sz="1600" dirty="0" err="1">
                          <a:effectLst/>
                          <a:latin typeface="Century Gothic" panose="020B0502020202020204" pitchFamily="34" charset="0"/>
                        </a:rPr>
                        <a:t>monkey</a:t>
                      </a:r>
                      <a:r>
                        <a:rPr lang="es-ES" sz="1600" dirty="0">
                          <a:effectLst/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es-ES" sz="1600" dirty="0" err="1">
                          <a:effectLst/>
                          <a:latin typeface="Century Gothic" panose="020B0502020202020204" pitchFamily="34" charset="0"/>
                        </a:rPr>
                        <a:t>waddle</a:t>
                      </a:r>
                      <a:r>
                        <a:rPr lang="es-ES" sz="1600" dirty="0">
                          <a:effectLst/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es-ES" sz="1600" dirty="0" err="1">
                          <a:effectLst/>
                          <a:latin typeface="Century Gothic" panose="020B0502020202020204" pitchFamily="34" charset="0"/>
                        </a:rPr>
                        <a:t>penguins</a:t>
                      </a:r>
                      <a:r>
                        <a:rPr lang="es-ES" sz="1600" dirty="0">
                          <a:effectLst/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es-ES" sz="1600" dirty="0" err="1">
                          <a:effectLst/>
                          <a:latin typeface="Century Gothic" panose="020B0502020202020204" pitchFamily="34" charset="0"/>
                        </a:rPr>
                        <a:t>slither</a:t>
                      </a:r>
                      <a:r>
                        <a:rPr lang="es-ES" sz="1600" dirty="0">
                          <a:effectLst/>
                          <a:latin typeface="Century Gothic" panose="020B0502020202020204" pitchFamily="34" charset="0"/>
                        </a:rPr>
                        <a:t> – dance -  </a:t>
                      </a:r>
                      <a:r>
                        <a:rPr lang="es-ES" sz="1600" dirty="0" err="1">
                          <a:effectLst/>
                          <a:latin typeface="Century Gothic" panose="020B0502020202020204" pitchFamily="34" charset="0"/>
                        </a:rPr>
                        <a:t>snake</a:t>
                      </a:r>
                      <a:r>
                        <a:rPr lang="es-ES" sz="1600" dirty="0">
                          <a:effectLst/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es-ES" sz="1600" dirty="0" err="1">
                          <a:effectLst/>
                          <a:latin typeface="Century Gothic" panose="020B0502020202020204" pitchFamily="34" charset="0"/>
                        </a:rPr>
                        <a:t>swim</a:t>
                      </a:r>
                      <a:r>
                        <a:rPr lang="es-ES" sz="1600" dirty="0">
                          <a:effectLst/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es-ES" sz="1600" dirty="0" err="1">
                          <a:effectLst/>
                          <a:latin typeface="Century Gothic" panose="020B0502020202020204" pitchFamily="34" charset="0"/>
                        </a:rPr>
                        <a:t>Elephants</a:t>
                      </a:r>
                      <a:r>
                        <a:rPr lang="es-ES" sz="1600" dirty="0">
                          <a:effectLst/>
                          <a:latin typeface="Century Gothic" panose="020B0502020202020204" pitchFamily="34" charset="0"/>
                        </a:rPr>
                        <a:t> - polar </a:t>
                      </a:r>
                      <a:r>
                        <a:rPr lang="es-ES" sz="1600" dirty="0" err="1">
                          <a:effectLst/>
                          <a:latin typeface="Century Gothic" panose="020B0502020202020204" pitchFamily="34" charset="0"/>
                        </a:rPr>
                        <a:t>bear</a:t>
                      </a:r>
                      <a:r>
                        <a:rPr lang="es-ES" sz="1600" dirty="0">
                          <a:effectLst/>
                          <a:latin typeface="Century Gothic" panose="020B0502020202020204" pitchFamily="34" charset="0"/>
                        </a:rPr>
                        <a:t> - </a:t>
                      </a:r>
                      <a:r>
                        <a:rPr lang="es-ES" sz="1600" dirty="0" err="1">
                          <a:effectLst/>
                          <a:latin typeface="Century Gothic" panose="020B0502020202020204" pitchFamily="34" charset="0"/>
                        </a:rPr>
                        <a:t>animals</a:t>
                      </a:r>
                      <a:r>
                        <a:rPr lang="es-ES" sz="1600" dirty="0">
                          <a:effectLst/>
                          <a:latin typeface="Century Gothic" panose="020B0502020202020204" pitchFamily="34" charset="0"/>
                        </a:rPr>
                        <a:t>– </a:t>
                      </a:r>
                      <a:r>
                        <a:rPr lang="es-ES" sz="1600" dirty="0" err="1">
                          <a:effectLst/>
                          <a:latin typeface="Century Gothic" panose="020B0502020202020204" pitchFamily="34" charset="0"/>
                        </a:rPr>
                        <a:t>kangaroo</a:t>
                      </a:r>
                      <a:r>
                        <a:rPr lang="es-ES" sz="1600" dirty="0">
                          <a:effectLst/>
                          <a:latin typeface="Century Gothic" panose="020B0502020202020204" pitchFamily="34" charset="0"/>
                        </a:rPr>
                        <a:t> -  </a:t>
                      </a:r>
                      <a:r>
                        <a:rPr lang="es-ES" sz="1600" dirty="0" err="1">
                          <a:effectLst/>
                          <a:latin typeface="Century Gothic" panose="020B0502020202020204" pitchFamily="34" charset="0"/>
                        </a:rPr>
                        <a:t>stomp</a:t>
                      </a:r>
                      <a:endParaRPr lang="es-CL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86781961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9926626D-EA13-9C42-BB7B-3B153B480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0824889"/>
              </p:ext>
            </p:extLst>
          </p:nvPr>
        </p:nvGraphicFramePr>
        <p:xfrm>
          <a:off x="1000100" y="2500306"/>
          <a:ext cx="6141745" cy="3493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1745">
                  <a:extLst>
                    <a:ext uri="{9D8B030D-6E8A-4147-A177-3AD203B41FA5}">
                      <a16:colId xmlns="" xmlns:a16="http://schemas.microsoft.com/office/drawing/2014/main" val="2466042082"/>
                    </a:ext>
                  </a:extLst>
                </a:gridCol>
              </a:tblGrid>
              <a:tr h="499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Let’s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to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zoo and_________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like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___________ do.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4702993"/>
                  </a:ext>
                </a:extLst>
              </a:tr>
              <a:tr h="499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Let’s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zoo and_________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like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___________ do.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7060951"/>
                  </a:ext>
                </a:extLst>
              </a:tr>
              <a:tr h="499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Let’s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zoo and_________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like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___________ do.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4344652"/>
                  </a:ext>
                </a:extLst>
              </a:tr>
              <a:tr h="499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Let’s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to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zoo and_________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like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___________ do.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8325217"/>
                  </a:ext>
                </a:extLst>
              </a:tr>
              <a:tr h="499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Let’s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zoo and_________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like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___________ do.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31447849"/>
                  </a:ext>
                </a:extLst>
              </a:tr>
              <a:tr h="499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Let’s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zoo and_________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like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___________ do.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87921837"/>
                  </a:ext>
                </a:extLst>
              </a:tr>
              <a:tr h="499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Let’s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to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zoo and_________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like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the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___________ do.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8228288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4E56BCC6-64B1-574F-B52A-965DC69B95CF}"/>
              </a:ext>
            </a:extLst>
          </p:cNvPr>
          <p:cNvSpPr txBox="1"/>
          <p:nvPr/>
        </p:nvSpPr>
        <p:spPr>
          <a:xfrm>
            <a:off x="2714612" y="2143116"/>
            <a:ext cx="1978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u="sng" dirty="0">
                <a:latin typeface="Century Gothic" panose="020B0502020202020204" pitchFamily="34" charset="0"/>
              </a:rPr>
              <a:t>Let’s go to the zoo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7</a:t>
            </a:r>
            <a:endParaRPr lang="es-CL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928934"/>
            <a:ext cx="1740683" cy="263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828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Busca como se dicen estos animales en inglés y </a:t>
            </a:r>
            <a:r>
              <a:rPr lang="es-CL" sz="2800" dirty="0" err="1" smtClean="0"/>
              <a:t>escribelos</a:t>
            </a:r>
            <a:r>
              <a:rPr lang="es-CL" sz="2800" dirty="0" smtClean="0"/>
              <a:t> debajo de cada cuadro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es-ES" b="1" dirty="0"/>
          </a:p>
          <a:p>
            <a:pPr fontAlgn="t"/>
            <a:endParaRPr lang="es-ES" b="1" dirty="0"/>
          </a:p>
          <a:p>
            <a:pPr fontAlgn="t"/>
            <a:endParaRPr lang="es-ES" b="1" dirty="0"/>
          </a:p>
          <a:p>
            <a:pPr fontAlgn="t"/>
            <a:r>
              <a:rPr lang="es-ES" dirty="0" smtClean="0"/>
              <a:t>Puedes hacerlo en tu cuaderno o en </a:t>
            </a:r>
            <a:r>
              <a:rPr lang="es-ES" dirty="0" err="1" smtClean="0"/>
              <a:t>classroom</a:t>
            </a:r>
            <a:r>
              <a:rPr lang="es-ES" dirty="0" smtClean="0"/>
              <a:t>, si lo haces en el cuaderno </a:t>
            </a:r>
            <a:r>
              <a:rPr lang="es-ES" dirty="0" err="1" smtClean="0"/>
              <a:t>deberas</a:t>
            </a:r>
            <a:r>
              <a:rPr lang="es-ES" dirty="0" smtClean="0"/>
              <a:t> adjuntar la imagen en el correo que le </a:t>
            </a:r>
            <a:r>
              <a:rPr lang="es-ES" dirty="0" err="1" smtClean="0"/>
              <a:t>envies</a:t>
            </a:r>
            <a:r>
              <a:rPr lang="es-ES" dirty="0" smtClean="0"/>
              <a:t> a tu profesor.</a:t>
            </a:r>
          </a:p>
          <a:p>
            <a:pPr fontAlgn="t"/>
            <a:endParaRPr lang="es-ES" b="1" dirty="0" smtClean="0"/>
          </a:p>
          <a:p>
            <a:pPr fontAlgn="t"/>
            <a:endParaRPr lang="es-ES" b="1" dirty="0"/>
          </a:p>
          <a:p>
            <a:pPr fontAlgn="t"/>
            <a:endParaRPr lang="es-ES" b="1" dirty="0"/>
          </a:p>
          <a:p>
            <a:pPr fontAlgn="t"/>
            <a:endParaRPr lang="es-ES" b="1" dirty="0"/>
          </a:p>
          <a:p>
            <a:pPr fontAlgn="t"/>
            <a:endParaRPr lang="es-ES" b="1" dirty="0"/>
          </a:p>
          <a:p>
            <a:pPr fontAlgn="t"/>
            <a:endParaRPr lang="es-ES" b="1" dirty="0"/>
          </a:p>
          <a:p>
            <a:pPr fontAlgn="t"/>
            <a:endParaRPr lang="es-ES" b="1" dirty="0"/>
          </a:p>
          <a:p>
            <a:pPr fontAlgn="t"/>
            <a:endParaRPr lang="es-ES" b="1" dirty="0"/>
          </a:p>
          <a:p>
            <a:pPr fontAlgn="t"/>
            <a:endParaRPr lang="es-ES" b="1" dirty="0"/>
          </a:p>
          <a:p>
            <a:pPr fontAlgn="t"/>
            <a:endParaRPr lang="es-ES" b="1" dirty="0"/>
          </a:p>
          <a:p>
            <a:pPr fontAlgn="t"/>
            <a:endParaRPr lang="es-ES" b="1" dirty="0"/>
          </a:p>
          <a:p>
            <a:endParaRPr lang="es-CL" dirty="0"/>
          </a:p>
        </p:txBody>
      </p:sp>
      <p:graphicFrame>
        <p:nvGraphicFramePr>
          <p:cNvPr id="4" name="Tabla 6">
            <a:extLst>
              <a:ext uri="{FF2B5EF4-FFF2-40B4-BE49-F238E27FC236}">
                <a16:creationId xmlns="" xmlns:a16="http://schemas.microsoft.com/office/drawing/2014/main" id="{A2EA3288-CDD4-B54E-9F03-6ED51FCBF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5802519"/>
              </p:ext>
            </p:extLst>
          </p:nvPr>
        </p:nvGraphicFramePr>
        <p:xfrm>
          <a:off x="357159" y="1500175"/>
          <a:ext cx="8429682" cy="155168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04427">
                  <a:extLst>
                    <a:ext uri="{9D8B030D-6E8A-4147-A177-3AD203B41FA5}">
                      <a16:colId xmlns="" xmlns:a16="http://schemas.microsoft.com/office/drawing/2014/main" val="952145672"/>
                    </a:ext>
                  </a:extLst>
                </a:gridCol>
                <a:gridCol w="1404427">
                  <a:extLst>
                    <a:ext uri="{9D8B030D-6E8A-4147-A177-3AD203B41FA5}">
                      <a16:colId xmlns="" xmlns:a16="http://schemas.microsoft.com/office/drawing/2014/main" val="869001865"/>
                    </a:ext>
                  </a:extLst>
                </a:gridCol>
                <a:gridCol w="1405207">
                  <a:extLst>
                    <a:ext uri="{9D8B030D-6E8A-4147-A177-3AD203B41FA5}">
                      <a16:colId xmlns="" xmlns:a16="http://schemas.microsoft.com/office/drawing/2014/main" val="3687341928"/>
                    </a:ext>
                  </a:extLst>
                </a:gridCol>
                <a:gridCol w="1405207">
                  <a:extLst>
                    <a:ext uri="{9D8B030D-6E8A-4147-A177-3AD203B41FA5}">
                      <a16:colId xmlns="" xmlns:a16="http://schemas.microsoft.com/office/drawing/2014/main" val="636515494"/>
                    </a:ext>
                  </a:extLst>
                </a:gridCol>
                <a:gridCol w="1405207">
                  <a:extLst>
                    <a:ext uri="{9D8B030D-6E8A-4147-A177-3AD203B41FA5}">
                      <a16:colId xmlns="" xmlns:a16="http://schemas.microsoft.com/office/drawing/2014/main" val="2480933542"/>
                    </a:ext>
                  </a:extLst>
                </a:gridCol>
                <a:gridCol w="1405207">
                  <a:extLst>
                    <a:ext uri="{9D8B030D-6E8A-4147-A177-3AD203B41FA5}">
                      <a16:colId xmlns="" xmlns:a16="http://schemas.microsoft.com/office/drawing/2014/main" val="1417951743"/>
                    </a:ext>
                  </a:extLst>
                </a:gridCol>
              </a:tblGrid>
              <a:tr h="1015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90565759"/>
                  </a:ext>
                </a:extLst>
              </a:tr>
              <a:tr h="484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Century Gothic" panose="020B0502020202020204" pitchFamily="34" charset="0"/>
                        </a:rPr>
                        <a:t>1.-____________</a:t>
                      </a:r>
                      <a:endParaRPr lang="es-CL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2.-_____________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3.-_____________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4.-_____________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5.-_____________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Century Gothic" panose="020B0502020202020204" pitchFamily="34" charset="0"/>
                        </a:rPr>
                        <a:t>6.-____________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94154400"/>
                  </a:ext>
                </a:extLst>
              </a:tr>
            </a:tbl>
          </a:graphicData>
        </a:graphic>
      </p:graphicFrame>
      <p:pic>
        <p:nvPicPr>
          <p:cNvPr id="5" name="Imagen 7">
            <a:extLst>
              <a:ext uri="{FF2B5EF4-FFF2-40B4-BE49-F238E27FC236}">
                <a16:creationId xmlns="" xmlns:a16="http://schemas.microsoft.com/office/drawing/2014/main" id="{58652905-BF62-2148-8260-98691ADC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785926"/>
            <a:ext cx="558800" cy="64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B4070F1F-7A0F-3349-829D-C39A0CCB6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785926"/>
            <a:ext cx="571500" cy="67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ED11620-3DDD-E942-83DC-9E77A427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785926"/>
            <a:ext cx="673100" cy="64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4">
            <a:extLst>
              <a:ext uri="{FF2B5EF4-FFF2-40B4-BE49-F238E27FC236}">
                <a16:creationId xmlns="" xmlns:a16="http://schemas.microsoft.com/office/drawing/2014/main" id="{0D0C8E49-2D18-844B-A172-EB2901A9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1448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3">
            <a:extLst>
              <a:ext uri="{FF2B5EF4-FFF2-40B4-BE49-F238E27FC236}">
                <a16:creationId xmlns="" xmlns:a16="http://schemas.microsoft.com/office/drawing/2014/main" id="{48274C66-B44C-6E45-A0A5-14F2AC45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571612"/>
            <a:ext cx="698500" cy="90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2">
            <a:extLst>
              <a:ext uri="{FF2B5EF4-FFF2-40B4-BE49-F238E27FC236}">
                <a16:creationId xmlns="" xmlns:a16="http://schemas.microsoft.com/office/drawing/2014/main" id="{94866AB0-5299-554F-98F7-833DB87EA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1714488"/>
            <a:ext cx="927100" cy="71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8</a:t>
            </a: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 TAKE CARE!!!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6F10-B952-4E36-BD52-CABA2050DDD2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smtClean="0"/>
              <a:t>9</a:t>
            </a:r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14620"/>
            <a:ext cx="3181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2214578" cy="234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485</Words>
  <Application>Microsoft Office PowerPoint</Application>
  <PresentationFormat>Presentación en pantalla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PROYECTO INGLÉS JUNIO English June  proyect </vt:lpstr>
      <vt:lpstr>En el libro que leíste “Ingo y Drago” conociste a un animal muy especial. Sabes como se dice su nombre en inglés?</vt:lpstr>
      <vt:lpstr>Diapositiva 3</vt:lpstr>
      <vt:lpstr>Diapositiva 4</vt:lpstr>
      <vt:lpstr>Diapositiva 5</vt:lpstr>
      <vt:lpstr>Busca el significado de las siguientes palabras en español</vt:lpstr>
      <vt:lpstr>Diapositiva 7</vt:lpstr>
      <vt:lpstr>Busca como se dicen estos animales en inglés y escribelos debajo de cada cuadro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el libro que leíste “Ingo y Drago” conociste a un animal muy especial. Sabes como se dice su nombre en inglés?</dc:title>
  <dc:creator>magdalena</dc:creator>
  <cp:lastModifiedBy>magdalena</cp:lastModifiedBy>
  <cp:revision>14</cp:revision>
  <dcterms:created xsi:type="dcterms:W3CDTF">2020-05-21T13:26:03Z</dcterms:created>
  <dcterms:modified xsi:type="dcterms:W3CDTF">2020-06-08T23:01:04Z</dcterms:modified>
</cp:coreProperties>
</file>