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69" d="100"/>
          <a:sy n="69" d="100"/>
        </p:scale>
        <p:origin x="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4ACDF584-EA58-4ED8-ACEA-3B9A9136F712}" type="datetimeFigureOut">
              <a:rPr lang="es-CL" smtClean="0"/>
              <a:t>29-05-2020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0F2A80-74FB-48A1-B119-4BDA8134A6E1}" type="slidenum">
              <a:rPr lang="es-CL" smtClean="0"/>
              <a:t>‹Nº›</a:t>
            </a:fld>
            <a:endParaRPr lang="es-CL"/>
          </a:p>
        </p:txBody>
      </p:sp>
    </p:spTree>
    <p:extLst>
      <p:ext uri="{BB962C8B-B14F-4D97-AF65-F5344CB8AC3E}">
        <p14:creationId xmlns:p14="http://schemas.microsoft.com/office/powerpoint/2010/main" val="143486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4ACDF584-EA58-4ED8-ACEA-3B9A9136F712}" type="datetimeFigureOut">
              <a:rPr lang="es-CL" smtClean="0"/>
              <a:t>29-05-2020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0F2A80-74FB-48A1-B119-4BDA8134A6E1}" type="slidenum">
              <a:rPr lang="es-CL" smtClean="0"/>
              <a:t>‹Nº›</a:t>
            </a:fld>
            <a:endParaRPr lang="es-CL"/>
          </a:p>
        </p:txBody>
      </p:sp>
    </p:spTree>
    <p:extLst>
      <p:ext uri="{BB962C8B-B14F-4D97-AF65-F5344CB8AC3E}">
        <p14:creationId xmlns:p14="http://schemas.microsoft.com/office/powerpoint/2010/main" val="356091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4ACDF584-EA58-4ED8-ACEA-3B9A9136F712}" type="datetimeFigureOut">
              <a:rPr lang="es-CL" smtClean="0"/>
              <a:t>29-05-2020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0F2A80-74FB-48A1-B119-4BDA8134A6E1}" type="slidenum">
              <a:rPr lang="es-CL" smtClean="0"/>
              <a:t>‹Nº›</a:t>
            </a:fld>
            <a:endParaRPr lang="es-CL"/>
          </a:p>
        </p:txBody>
      </p:sp>
    </p:spTree>
    <p:extLst>
      <p:ext uri="{BB962C8B-B14F-4D97-AF65-F5344CB8AC3E}">
        <p14:creationId xmlns:p14="http://schemas.microsoft.com/office/powerpoint/2010/main" val="321994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4ACDF584-EA58-4ED8-ACEA-3B9A9136F712}" type="datetimeFigureOut">
              <a:rPr lang="es-CL" smtClean="0"/>
              <a:t>29-05-2020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0F2A80-74FB-48A1-B119-4BDA8134A6E1}" type="slidenum">
              <a:rPr lang="es-CL" smtClean="0"/>
              <a:t>‹Nº›</a:t>
            </a:fld>
            <a:endParaRPr lang="es-CL"/>
          </a:p>
        </p:txBody>
      </p:sp>
    </p:spTree>
    <p:extLst>
      <p:ext uri="{BB962C8B-B14F-4D97-AF65-F5344CB8AC3E}">
        <p14:creationId xmlns:p14="http://schemas.microsoft.com/office/powerpoint/2010/main" val="90273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ACDF584-EA58-4ED8-ACEA-3B9A9136F712}" type="datetimeFigureOut">
              <a:rPr lang="es-CL" smtClean="0"/>
              <a:t>29-05-2020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0F2A80-74FB-48A1-B119-4BDA8134A6E1}" type="slidenum">
              <a:rPr lang="es-CL" smtClean="0"/>
              <a:t>‹Nº›</a:t>
            </a:fld>
            <a:endParaRPr lang="es-CL"/>
          </a:p>
        </p:txBody>
      </p:sp>
    </p:spTree>
    <p:extLst>
      <p:ext uri="{BB962C8B-B14F-4D97-AF65-F5344CB8AC3E}">
        <p14:creationId xmlns:p14="http://schemas.microsoft.com/office/powerpoint/2010/main" val="350148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4ACDF584-EA58-4ED8-ACEA-3B9A9136F712}" type="datetimeFigureOut">
              <a:rPr lang="es-CL" smtClean="0"/>
              <a:t>29-05-2020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0F2A80-74FB-48A1-B119-4BDA8134A6E1}" type="slidenum">
              <a:rPr lang="es-CL" smtClean="0"/>
              <a:t>‹Nº›</a:t>
            </a:fld>
            <a:endParaRPr lang="es-CL"/>
          </a:p>
        </p:txBody>
      </p:sp>
    </p:spTree>
    <p:extLst>
      <p:ext uri="{BB962C8B-B14F-4D97-AF65-F5344CB8AC3E}">
        <p14:creationId xmlns:p14="http://schemas.microsoft.com/office/powerpoint/2010/main" val="197814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4ACDF584-EA58-4ED8-ACEA-3B9A9136F712}" type="datetimeFigureOut">
              <a:rPr lang="es-CL" smtClean="0"/>
              <a:t>29-05-2020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E0F2A80-74FB-48A1-B119-4BDA8134A6E1}" type="slidenum">
              <a:rPr lang="es-CL" smtClean="0"/>
              <a:t>‹Nº›</a:t>
            </a:fld>
            <a:endParaRPr lang="es-CL"/>
          </a:p>
        </p:txBody>
      </p:sp>
    </p:spTree>
    <p:extLst>
      <p:ext uri="{BB962C8B-B14F-4D97-AF65-F5344CB8AC3E}">
        <p14:creationId xmlns:p14="http://schemas.microsoft.com/office/powerpoint/2010/main" val="11144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4ACDF584-EA58-4ED8-ACEA-3B9A9136F712}" type="datetimeFigureOut">
              <a:rPr lang="es-CL" smtClean="0"/>
              <a:t>29-05-2020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E0F2A80-74FB-48A1-B119-4BDA8134A6E1}" type="slidenum">
              <a:rPr lang="es-CL" smtClean="0"/>
              <a:t>‹Nº›</a:t>
            </a:fld>
            <a:endParaRPr lang="es-CL"/>
          </a:p>
        </p:txBody>
      </p:sp>
    </p:spTree>
    <p:extLst>
      <p:ext uri="{BB962C8B-B14F-4D97-AF65-F5344CB8AC3E}">
        <p14:creationId xmlns:p14="http://schemas.microsoft.com/office/powerpoint/2010/main" val="374467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ACDF584-EA58-4ED8-ACEA-3B9A9136F712}" type="datetimeFigureOut">
              <a:rPr lang="es-CL" smtClean="0"/>
              <a:t>29-05-2020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E0F2A80-74FB-48A1-B119-4BDA8134A6E1}" type="slidenum">
              <a:rPr lang="es-CL" smtClean="0"/>
              <a:t>‹Nº›</a:t>
            </a:fld>
            <a:endParaRPr lang="es-CL"/>
          </a:p>
        </p:txBody>
      </p:sp>
    </p:spTree>
    <p:extLst>
      <p:ext uri="{BB962C8B-B14F-4D97-AF65-F5344CB8AC3E}">
        <p14:creationId xmlns:p14="http://schemas.microsoft.com/office/powerpoint/2010/main" val="26021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ACDF584-EA58-4ED8-ACEA-3B9A9136F712}" type="datetimeFigureOut">
              <a:rPr lang="es-CL" smtClean="0"/>
              <a:t>29-05-2020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0F2A80-74FB-48A1-B119-4BDA8134A6E1}" type="slidenum">
              <a:rPr lang="es-CL" smtClean="0"/>
              <a:t>‹Nº›</a:t>
            </a:fld>
            <a:endParaRPr lang="es-CL"/>
          </a:p>
        </p:txBody>
      </p:sp>
    </p:spTree>
    <p:extLst>
      <p:ext uri="{BB962C8B-B14F-4D97-AF65-F5344CB8AC3E}">
        <p14:creationId xmlns:p14="http://schemas.microsoft.com/office/powerpoint/2010/main" val="421088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ACDF584-EA58-4ED8-ACEA-3B9A9136F712}" type="datetimeFigureOut">
              <a:rPr lang="es-CL" smtClean="0"/>
              <a:t>29-05-2020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0F2A80-74FB-48A1-B119-4BDA8134A6E1}" type="slidenum">
              <a:rPr lang="es-CL" smtClean="0"/>
              <a:t>‹Nº›</a:t>
            </a:fld>
            <a:endParaRPr lang="es-CL"/>
          </a:p>
        </p:txBody>
      </p:sp>
    </p:spTree>
    <p:extLst>
      <p:ext uri="{BB962C8B-B14F-4D97-AF65-F5344CB8AC3E}">
        <p14:creationId xmlns:p14="http://schemas.microsoft.com/office/powerpoint/2010/main" val="249503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rgbClr val="00B050"/>
          </a:fgClr>
          <a:bgClr>
            <a:schemeClr val="bg1"/>
          </a:bgClr>
        </a:patt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DF584-EA58-4ED8-ACEA-3B9A9136F712}" type="datetimeFigureOut">
              <a:rPr lang="es-CL" smtClean="0"/>
              <a:t>29-05-2020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F2A80-74FB-48A1-B119-4BDA8134A6E1}" type="slidenum">
              <a:rPr lang="es-CL" smtClean="0"/>
              <a:t>‹Nº›</a:t>
            </a:fld>
            <a:endParaRPr lang="es-CL"/>
          </a:p>
        </p:txBody>
      </p:sp>
    </p:spTree>
    <p:extLst>
      <p:ext uri="{BB962C8B-B14F-4D97-AF65-F5344CB8AC3E}">
        <p14:creationId xmlns:p14="http://schemas.microsoft.com/office/powerpoint/2010/main" val="3743782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6.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77869" y="671004"/>
            <a:ext cx="6968010" cy="3946519"/>
          </a:xfrm>
        </p:spPr>
        <p:txBody>
          <a:bodyPr>
            <a:noAutofit/>
          </a:bodyPr>
          <a:lstStyle/>
          <a:p>
            <a:r>
              <a:rPr lang="es-CL" sz="8800" b="1" dirty="0">
                <a:latin typeface="Chiller" panose="04020404031007020602" pitchFamily="82" charset="0"/>
              </a:rPr>
              <a:t>LAS PLANTAS: PARTES Y </a:t>
            </a:r>
            <a:r>
              <a:rPr lang="es-CL" sz="8800" b="1" dirty="0" smtClean="0">
                <a:latin typeface="Chiller" panose="04020404031007020602" pitchFamily="82" charset="0"/>
              </a:rPr>
              <a:t>FUNCIONES</a:t>
            </a:r>
            <a:endParaRPr lang="es-CL" sz="8800" dirty="0">
              <a:latin typeface="Chiller" panose="04020404031007020602" pitchFamily="82" charset="0"/>
            </a:endParaRPr>
          </a:p>
        </p:txBody>
      </p:sp>
      <p:sp>
        <p:nvSpPr>
          <p:cNvPr id="3" name="Subtítulo 2"/>
          <p:cNvSpPr>
            <a:spLocks noGrp="1"/>
          </p:cNvSpPr>
          <p:nvPr>
            <p:ph type="subTitle" idx="1"/>
          </p:nvPr>
        </p:nvSpPr>
        <p:spPr>
          <a:xfrm>
            <a:off x="2855259" y="6790765"/>
            <a:ext cx="9144000" cy="67235"/>
          </a:xfrm>
        </p:spPr>
        <p:txBody>
          <a:bodyPr>
            <a:normAutofit fontScale="25000" lnSpcReduction="20000"/>
          </a:bodyPr>
          <a:lstStyle/>
          <a:p>
            <a:endParaRPr lang="es-CL" sz="800" dirty="0"/>
          </a:p>
        </p:txBody>
      </p:sp>
      <p:pic>
        <p:nvPicPr>
          <p:cNvPr id="1028" name="Picture 4" descr="ACTIVIDADES DE PRACTIC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68489" y="1954304"/>
            <a:ext cx="2530770" cy="40430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ifs animados plantas - Imagu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6427" y="1257493"/>
            <a:ext cx="2548832" cy="39465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Gifs animados de Plantas, animaciones de Planta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59042" y="4617523"/>
            <a:ext cx="5079563" cy="196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87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arn(inVertical)">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095897" y="512525"/>
            <a:ext cx="6690104" cy="4111725"/>
          </a:xfrm>
        </p:spPr>
        <p:txBody>
          <a:bodyPr>
            <a:noAutofit/>
          </a:bodyPr>
          <a:lstStyle/>
          <a:p>
            <a:r>
              <a:rPr lang="es-CL" sz="7200" b="1" dirty="0" smtClean="0">
                <a:latin typeface="Chiller" panose="04020404031007020602" pitchFamily="82" charset="0"/>
              </a:rPr>
              <a:t>Espero te haya gustado mucho la </a:t>
            </a:r>
            <a:r>
              <a:rPr lang="es-CL" sz="7200" b="1" dirty="0" smtClean="0">
                <a:latin typeface="Chiller" panose="04020404031007020602" pitchFamily="82" charset="0"/>
              </a:rPr>
              <a:t>clase</a:t>
            </a:r>
            <a:r>
              <a:rPr lang="es-CL" sz="7200" b="1" dirty="0" smtClean="0">
                <a:latin typeface="Chiller" panose="04020404031007020602" pitchFamily="82" charset="0"/>
              </a:rPr>
              <a:t/>
            </a:r>
            <a:br>
              <a:rPr lang="es-CL" sz="7200" b="1" dirty="0" smtClean="0">
                <a:latin typeface="Chiller" panose="04020404031007020602" pitchFamily="82" charset="0"/>
              </a:rPr>
            </a:br>
            <a:r>
              <a:rPr lang="es-CL" sz="7200" b="1" dirty="0" smtClean="0">
                <a:latin typeface="Chiller" panose="04020404031007020602" pitchFamily="82" charset="0"/>
              </a:rPr>
              <a:t>Nos </a:t>
            </a:r>
            <a:r>
              <a:rPr lang="es-CL" sz="7200" b="1" dirty="0" smtClean="0">
                <a:latin typeface="Chiller" panose="04020404031007020602" pitchFamily="82" charset="0"/>
              </a:rPr>
              <a:t>vemos la otra semana </a:t>
            </a:r>
            <a:endParaRPr lang="es-CL" sz="7200" b="1" dirty="0">
              <a:latin typeface="Chiller" panose="04020404031007020602" pitchFamily="82" charset="0"/>
            </a:endParaRPr>
          </a:p>
        </p:txBody>
      </p:sp>
      <p:pic>
        <p:nvPicPr>
          <p:cNvPr id="3074" name="Picture 2" descr="Grupo Social descarga gratuita de png - La película de dibuj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39" y="3540034"/>
            <a:ext cx="4807131" cy="31072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2" descr="Disfruta de Gifmania — (vía Imágenes y Gifs animados de Regaderas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7864" y="512526"/>
            <a:ext cx="2986227"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0737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580">
                                          <p:stCondLst>
                                            <p:cond delay="0"/>
                                          </p:stCondLst>
                                        </p:cTn>
                                        <p:tgtEl>
                                          <p:spTgt spid="3074"/>
                                        </p:tgtEl>
                                      </p:cBhvr>
                                    </p:animEffect>
                                    <p:anim calcmode="lin" valueType="num">
                                      <p:cBhvr>
                                        <p:cTn id="1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3" dur="26">
                                          <p:stCondLst>
                                            <p:cond delay="650"/>
                                          </p:stCondLst>
                                        </p:cTn>
                                        <p:tgtEl>
                                          <p:spTgt spid="3074"/>
                                        </p:tgtEl>
                                      </p:cBhvr>
                                      <p:to x="100000" y="60000"/>
                                    </p:animScale>
                                    <p:animScale>
                                      <p:cBhvr>
                                        <p:cTn id="24" dur="166" decel="50000">
                                          <p:stCondLst>
                                            <p:cond delay="676"/>
                                          </p:stCondLst>
                                        </p:cTn>
                                        <p:tgtEl>
                                          <p:spTgt spid="3074"/>
                                        </p:tgtEl>
                                      </p:cBhvr>
                                      <p:to x="100000" y="100000"/>
                                    </p:animScale>
                                    <p:animScale>
                                      <p:cBhvr>
                                        <p:cTn id="25" dur="26">
                                          <p:stCondLst>
                                            <p:cond delay="1312"/>
                                          </p:stCondLst>
                                        </p:cTn>
                                        <p:tgtEl>
                                          <p:spTgt spid="3074"/>
                                        </p:tgtEl>
                                      </p:cBhvr>
                                      <p:to x="100000" y="80000"/>
                                    </p:animScale>
                                    <p:animScale>
                                      <p:cBhvr>
                                        <p:cTn id="26" dur="166" decel="50000">
                                          <p:stCondLst>
                                            <p:cond delay="1338"/>
                                          </p:stCondLst>
                                        </p:cTn>
                                        <p:tgtEl>
                                          <p:spTgt spid="3074"/>
                                        </p:tgtEl>
                                      </p:cBhvr>
                                      <p:to x="100000" y="100000"/>
                                    </p:animScale>
                                    <p:animScale>
                                      <p:cBhvr>
                                        <p:cTn id="27" dur="26">
                                          <p:stCondLst>
                                            <p:cond delay="1642"/>
                                          </p:stCondLst>
                                        </p:cTn>
                                        <p:tgtEl>
                                          <p:spTgt spid="3074"/>
                                        </p:tgtEl>
                                      </p:cBhvr>
                                      <p:to x="100000" y="90000"/>
                                    </p:animScale>
                                    <p:animScale>
                                      <p:cBhvr>
                                        <p:cTn id="28" dur="166" decel="50000">
                                          <p:stCondLst>
                                            <p:cond delay="1668"/>
                                          </p:stCondLst>
                                        </p:cTn>
                                        <p:tgtEl>
                                          <p:spTgt spid="3074"/>
                                        </p:tgtEl>
                                      </p:cBhvr>
                                      <p:to x="100000" y="100000"/>
                                    </p:animScale>
                                    <p:animScale>
                                      <p:cBhvr>
                                        <p:cTn id="29" dur="26">
                                          <p:stCondLst>
                                            <p:cond delay="1808"/>
                                          </p:stCondLst>
                                        </p:cTn>
                                        <p:tgtEl>
                                          <p:spTgt spid="3074"/>
                                        </p:tgtEl>
                                      </p:cBhvr>
                                      <p:to x="100000" y="95000"/>
                                    </p:animScale>
                                    <p:animScale>
                                      <p:cBhvr>
                                        <p:cTn id="3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75211" y="620485"/>
            <a:ext cx="5603966" cy="5656217"/>
          </a:xfrm>
        </p:spPr>
        <p:txBody>
          <a:bodyPr>
            <a:normAutofit fontScale="90000"/>
          </a:bodyPr>
          <a:lstStyle/>
          <a:p>
            <a:r>
              <a:rPr lang="es-CL" dirty="0"/>
              <a:t>Todas las plantas, al igual que el cuerpo humano, tienen sus partes bien definidas y cada una de ellas cumple una función específica . Las plantas tienen tres partes fundamentales que son: raíz, tallo, y hojas. Estudiaremos sus  partes</a:t>
            </a:r>
          </a:p>
        </p:txBody>
      </p:sp>
      <p:pic>
        <p:nvPicPr>
          <p:cNvPr id="4" name="Picture 6" descr="tipos de raices ,tallos y hojas | Partes de la planta, Partes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5" y="496389"/>
            <a:ext cx="4140925" cy="600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79201"/>
      </p:ext>
    </p:extLst>
  </p:cSld>
  <p:clrMapOvr>
    <a:masterClrMapping/>
  </p:clrMapOvr>
  <mc:AlternateContent xmlns:mc="http://schemas.openxmlformats.org/markup-compatibility/2006">
    <mc:Choice xmlns:p14="http://schemas.microsoft.com/office/powerpoint/2010/main" Requires="p14">
      <p:transition spd="slow" p14:dur="15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t>LA RAÍZ</a:t>
            </a:r>
            <a:r>
              <a:rPr lang="es-CL" dirty="0" smtClean="0"/>
              <a:t>:</a:t>
            </a:r>
            <a:br>
              <a:rPr lang="es-CL" dirty="0" smtClean="0"/>
            </a:br>
            <a:endParaRPr lang="es-CL" dirty="0"/>
          </a:p>
        </p:txBody>
      </p:sp>
      <p:sp>
        <p:nvSpPr>
          <p:cNvPr id="3" name="Marcador de contenido 2"/>
          <p:cNvSpPr>
            <a:spLocks noGrp="1"/>
          </p:cNvSpPr>
          <p:nvPr>
            <p:ph idx="1"/>
          </p:nvPr>
        </p:nvSpPr>
        <p:spPr>
          <a:xfrm>
            <a:off x="838200" y="1438834"/>
            <a:ext cx="7678784" cy="4840941"/>
          </a:xfrm>
        </p:spPr>
        <p:txBody>
          <a:bodyPr>
            <a:normAutofit fontScale="92500" lnSpcReduction="20000"/>
          </a:bodyPr>
          <a:lstStyle/>
          <a:p>
            <a:pPr fontAlgn="base">
              <a:buFont typeface="Wingdings" panose="05000000000000000000" pitchFamily="2" charset="2"/>
              <a:buChar char="Ø"/>
            </a:pPr>
            <a:r>
              <a:rPr lang="es-CL" dirty="0" smtClean="0"/>
              <a:t>Es </a:t>
            </a:r>
            <a:r>
              <a:rPr lang="es-CL" dirty="0"/>
              <a:t>el órgano que se encuentra debajo de la tierra. Su función es sujetar la planta y absorber las sales minerales y el agua del suelo</a:t>
            </a:r>
            <a:r>
              <a:rPr lang="es-CL" dirty="0" smtClean="0"/>
              <a:t>.</a:t>
            </a:r>
            <a:endParaRPr lang="es-CL" dirty="0"/>
          </a:p>
          <a:p>
            <a:pPr fontAlgn="base">
              <a:buFont typeface="Wingdings" panose="05000000000000000000" pitchFamily="2" charset="2"/>
              <a:buChar char="Ø"/>
            </a:pPr>
            <a:r>
              <a:rPr lang="es-CL" dirty="0"/>
              <a:t>Partes de una Raíz</a:t>
            </a:r>
          </a:p>
          <a:p>
            <a:pPr marL="538163" indent="0" fontAlgn="base">
              <a:buNone/>
            </a:pPr>
            <a:r>
              <a:rPr lang="es-CL" dirty="0" smtClean="0"/>
              <a:t>- Cuello </a:t>
            </a:r>
            <a:r>
              <a:rPr lang="es-CL" dirty="0"/>
              <a:t>parte situada al nivel de la superficie del suelo, separa el tallo de la raíz</a:t>
            </a:r>
            <a:br>
              <a:rPr lang="es-CL" dirty="0"/>
            </a:br>
            <a:r>
              <a:rPr lang="es-CL" dirty="0" smtClean="0"/>
              <a:t>- Raíz </a:t>
            </a:r>
            <a:r>
              <a:rPr lang="es-CL" dirty="0"/>
              <a:t>principal o cuerpo. Parte subterránea de la que salen las raíces secundarias</a:t>
            </a:r>
            <a:br>
              <a:rPr lang="es-CL" dirty="0"/>
            </a:br>
            <a:r>
              <a:rPr lang="es-CL" dirty="0" smtClean="0"/>
              <a:t>- Bellos </a:t>
            </a:r>
            <a:r>
              <a:rPr lang="es-CL" dirty="0"/>
              <a:t>Absorbentes, por donde penetra el agua con las sustancias minerales para alimentar la planta.</a:t>
            </a:r>
          </a:p>
          <a:p>
            <a:pPr fontAlgn="base">
              <a:buFont typeface="Wingdings" panose="05000000000000000000" pitchFamily="2" charset="2"/>
              <a:buChar char="Ø"/>
            </a:pPr>
            <a:r>
              <a:rPr lang="es-CL" dirty="0"/>
              <a:t>Utilidades de las raíces: Muchas de las raíces son útiles y sirven de alimento como la remolacha y la zanahoria; otras son medicinales como el jengibre</a:t>
            </a:r>
            <a:r>
              <a:rPr lang="es-CL" b="1" dirty="0"/>
              <a:t>.</a:t>
            </a:r>
            <a:endParaRPr lang="es-CL" dirty="0"/>
          </a:p>
          <a:p>
            <a:endParaRPr lang="es-CL" dirty="0"/>
          </a:p>
        </p:txBody>
      </p:sp>
      <p:pic>
        <p:nvPicPr>
          <p:cNvPr id="4" name="Picture 2" descr="Animacion Planta GIF | Gfyc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16984" y="524236"/>
            <a:ext cx="3040218" cy="2240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Juegos de Ciencias | Juego de Parts of a plant in English | Cerebri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4718" y="3302597"/>
            <a:ext cx="2976473" cy="297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10212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t>EL TALLO:</a:t>
            </a:r>
            <a:r>
              <a:rPr lang="es-CL" dirty="0" smtClean="0"/>
              <a:t/>
            </a:r>
            <a:br>
              <a:rPr lang="es-CL" dirty="0" smtClean="0"/>
            </a:br>
            <a:endParaRPr lang="es-CL" dirty="0"/>
          </a:p>
        </p:txBody>
      </p:sp>
      <p:sp>
        <p:nvSpPr>
          <p:cNvPr id="3" name="Marcador de contenido 2"/>
          <p:cNvSpPr>
            <a:spLocks noGrp="1"/>
          </p:cNvSpPr>
          <p:nvPr>
            <p:ph idx="1"/>
          </p:nvPr>
        </p:nvSpPr>
        <p:spPr>
          <a:xfrm>
            <a:off x="3429000" y="1027906"/>
            <a:ext cx="8592670" cy="5520812"/>
          </a:xfrm>
        </p:spPr>
        <p:txBody>
          <a:bodyPr>
            <a:normAutofit fontScale="85000" lnSpcReduction="10000"/>
          </a:bodyPr>
          <a:lstStyle/>
          <a:p>
            <a:pPr fontAlgn="base"/>
            <a:r>
              <a:rPr lang="es-CL" dirty="0" smtClean="0"/>
              <a:t>Es </a:t>
            </a:r>
            <a:r>
              <a:rPr lang="es-CL" dirty="0"/>
              <a:t>la parte de la planta que crece en sentido contrario al de la raíz, de abajo hacia arriba, del tallo se sostienen las hojas</a:t>
            </a:r>
            <a:r>
              <a:rPr lang="es-CL" dirty="0" smtClean="0"/>
              <a:t>.</a:t>
            </a:r>
            <a:endParaRPr lang="es-CL" dirty="0"/>
          </a:p>
          <a:p>
            <a:pPr fontAlgn="base"/>
            <a:r>
              <a:rPr lang="es-CL" b="1" dirty="0"/>
              <a:t>Los tallos sirven para</a:t>
            </a:r>
            <a:r>
              <a:rPr lang="es-CL" dirty="0"/>
              <a:t>:</a:t>
            </a:r>
          </a:p>
          <a:p>
            <a:pPr fontAlgn="base"/>
            <a:r>
              <a:rPr lang="es-CL" dirty="0"/>
              <a:t>1. Sostener todos los órganos del vegetal: hojas, flores y frutos.</a:t>
            </a:r>
          </a:p>
          <a:p>
            <a:pPr fontAlgn="base"/>
            <a:r>
              <a:rPr lang="es-CL" dirty="0"/>
              <a:t>2. Conducir de la raíz a las hojas y flores la savia.</a:t>
            </a:r>
          </a:p>
          <a:p>
            <a:pPr fontAlgn="base"/>
            <a:r>
              <a:rPr lang="es-CL" dirty="0"/>
              <a:t>Partes del tallo</a:t>
            </a:r>
          </a:p>
          <a:p>
            <a:pPr fontAlgn="base"/>
            <a:r>
              <a:rPr lang="es-CL" dirty="0"/>
              <a:t>-Cuello: con el que se une a la raíz.</a:t>
            </a:r>
          </a:p>
          <a:p>
            <a:pPr fontAlgn="base"/>
            <a:r>
              <a:rPr lang="es-CL" dirty="0"/>
              <a:t>- Nudo: en los que se insertan las hojas y las ramas.</a:t>
            </a:r>
          </a:p>
          <a:p>
            <a:pPr fontAlgn="base"/>
            <a:r>
              <a:rPr lang="es-CL" dirty="0"/>
              <a:t>- Yemas: que dan origen a las ramas </a:t>
            </a:r>
            <a:r>
              <a:rPr lang="es-CL" dirty="0" smtClean="0"/>
              <a:t>Cuello</a:t>
            </a:r>
            <a:endParaRPr lang="es-CL" dirty="0"/>
          </a:p>
          <a:p>
            <a:pPr fontAlgn="base"/>
            <a:r>
              <a:rPr lang="es-CL" dirty="0"/>
              <a:t>Utilidad de los tallos: Para la alimentación como la cebolla, los espárragos y medicinales como la quina y la canela, y para la industria como la caña de azúcar, el lino, el sisal.</a:t>
            </a:r>
            <a:br>
              <a:rPr lang="es-CL" dirty="0"/>
            </a:br>
            <a:r>
              <a:rPr lang="es-CL" dirty="0"/>
              <a:t>De los árboles también se saca la madera para hacer muebles y papel, igualmente se extrae la resina para sacar el caucho.</a:t>
            </a:r>
          </a:p>
          <a:p>
            <a:endParaRPr lang="es-CL" dirty="0"/>
          </a:p>
        </p:txBody>
      </p:sp>
      <p:pic>
        <p:nvPicPr>
          <p:cNvPr id="4" name="Picture 4" descr="El Reino Vegetal: SESIÓN 1: ¿CÓMO VIVEN LAS PLANTAS? (Part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50" y="1378215"/>
            <a:ext cx="3033092" cy="430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35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arn(inVertic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arn(inVertic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barn(inVertical)">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barn(inVertical)">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barn(inVertical)">
                                      <p:cBhvr>
                                        <p:cTn id="5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387" y="150438"/>
            <a:ext cx="2671482" cy="1325563"/>
          </a:xfrm>
        </p:spPr>
        <p:txBody>
          <a:bodyPr>
            <a:normAutofit/>
          </a:bodyPr>
          <a:lstStyle/>
          <a:p>
            <a:r>
              <a:rPr lang="es-CL" sz="5400" b="1" dirty="0" smtClean="0"/>
              <a:t>LA HOJA</a:t>
            </a:r>
            <a:endParaRPr lang="es-CL" sz="5400" dirty="0"/>
          </a:p>
        </p:txBody>
      </p:sp>
      <p:sp>
        <p:nvSpPr>
          <p:cNvPr id="3" name="Marcador de contenido 2"/>
          <p:cNvSpPr>
            <a:spLocks noGrp="1"/>
          </p:cNvSpPr>
          <p:nvPr>
            <p:ph idx="1"/>
          </p:nvPr>
        </p:nvSpPr>
        <p:spPr>
          <a:xfrm>
            <a:off x="2877670" y="1476001"/>
            <a:ext cx="6293223" cy="5126504"/>
          </a:xfrm>
        </p:spPr>
        <p:txBody>
          <a:bodyPr>
            <a:normAutofit fontScale="92500" lnSpcReduction="20000"/>
          </a:bodyPr>
          <a:lstStyle/>
          <a:p>
            <a:pPr fontAlgn="base"/>
            <a:r>
              <a:rPr lang="es-CL" dirty="0" smtClean="0"/>
              <a:t>Son </a:t>
            </a:r>
            <a:r>
              <a:rPr lang="es-CL" dirty="0"/>
              <a:t>los órganos vegetales que sirven a la planta para respirar y para verificar la función clorofílica. Las hojas nacen en el tallo o en las ramas; son generalmente de color verde.</a:t>
            </a:r>
          </a:p>
          <a:p>
            <a:pPr marL="0" indent="0" fontAlgn="base">
              <a:buNone/>
            </a:pPr>
            <a:r>
              <a:rPr lang="es-CL" dirty="0"/>
              <a:t/>
            </a:r>
            <a:br>
              <a:rPr lang="es-CL" dirty="0"/>
            </a:br>
            <a:r>
              <a:rPr lang="es-CL" b="1" dirty="0"/>
              <a:t>Partes de la Hoja</a:t>
            </a:r>
            <a:endParaRPr lang="es-CL" dirty="0"/>
          </a:p>
          <a:p>
            <a:pPr marL="0" indent="0" fontAlgn="base">
              <a:buNone/>
            </a:pPr>
            <a:r>
              <a:rPr lang="es-CL" dirty="0"/>
              <a:t/>
            </a:r>
            <a:br>
              <a:rPr lang="es-CL" dirty="0"/>
            </a:br>
            <a:r>
              <a:rPr lang="es-CL" b="1" dirty="0"/>
              <a:t>- Limbo</a:t>
            </a:r>
            <a:r>
              <a:rPr lang="es-CL" dirty="0"/>
              <a:t>: Es la parte plana de la hoja, y tiene dos caras, la superior se llama haz, y el reverso envés.</a:t>
            </a:r>
          </a:p>
          <a:p>
            <a:pPr marL="0" indent="0" fontAlgn="base">
              <a:buNone/>
            </a:pPr>
            <a:r>
              <a:rPr lang="es-CL" b="1" dirty="0"/>
              <a:t>- Pecíolo</a:t>
            </a:r>
            <a:r>
              <a:rPr lang="es-CL" dirty="0"/>
              <a:t>: Es el filamento que une la hoja al tallo o rama.</a:t>
            </a:r>
          </a:p>
          <a:p>
            <a:pPr marL="0" indent="0" fontAlgn="base">
              <a:buNone/>
            </a:pPr>
            <a:r>
              <a:rPr lang="es-CL" b="1" dirty="0"/>
              <a:t>- Vaina</a:t>
            </a:r>
            <a:r>
              <a:rPr lang="es-CL" dirty="0"/>
              <a:t>: Es el ensanchamiento del pecíolo o limbo que envuelve al tallo.</a:t>
            </a:r>
          </a:p>
          <a:p>
            <a:endParaRPr lang="es-CL" dirty="0"/>
          </a:p>
        </p:txBody>
      </p:sp>
      <p:pic>
        <p:nvPicPr>
          <p:cNvPr id="4" name="Picture 2" descr="Imagenes Animadas de Trebo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91870" y="150438"/>
            <a:ext cx="2664822" cy="12386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eaf PNG Clipart | Gallery Yopriceville - High-Quality Images a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031270">
            <a:off x="708576" y="1445315"/>
            <a:ext cx="1554114" cy="17219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eaves Cliparts - Cliparts Z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29100">
            <a:off x="9246780" y="2059678"/>
            <a:ext cx="2417294" cy="33741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Hierba Tallo Verde - Gráficos vectoriales gratis en Pixab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69320">
            <a:off x="246524" y="4214285"/>
            <a:ext cx="2161844" cy="213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925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down)">
                                      <p:cBhvr>
                                        <p:cTn id="67" dur="580">
                                          <p:stCondLst>
                                            <p:cond delay="0"/>
                                          </p:stCondLst>
                                        </p:cTn>
                                        <p:tgtEl>
                                          <p:spTgt spid="3">
                                            <p:txEl>
                                              <p:pRg st="3" end="3"/>
                                            </p:txEl>
                                          </p:spTgt>
                                        </p:tgtEl>
                                      </p:cBhvr>
                                    </p:animEffect>
                                    <p:anim calcmode="lin" valueType="num">
                                      <p:cBhvr>
                                        <p:cTn id="6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3" end="3"/>
                                            </p:txEl>
                                          </p:spTgt>
                                        </p:tgtEl>
                                      </p:cBhvr>
                                      <p:to x="100000" y="60000"/>
                                    </p:animScale>
                                    <p:animScale>
                                      <p:cBhvr>
                                        <p:cTn id="74" dur="166" decel="50000">
                                          <p:stCondLst>
                                            <p:cond delay="676"/>
                                          </p:stCondLst>
                                        </p:cTn>
                                        <p:tgtEl>
                                          <p:spTgt spid="3">
                                            <p:txEl>
                                              <p:pRg st="3" end="3"/>
                                            </p:txEl>
                                          </p:spTgt>
                                        </p:tgtEl>
                                      </p:cBhvr>
                                      <p:to x="100000" y="100000"/>
                                    </p:animScale>
                                    <p:animScale>
                                      <p:cBhvr>
                                        <p:cTn id="75" dur="26">
                                          <p:stCondLst>
                                            <p:cond delay="1312"/>
                                          </p:stCondLst>
                                        </p:cTn>
                                        <p:tgtEl>
                                          <p:spTgt spid="3">
                                            <p:txEl>
                                              <p:pRg st="3" end="3"/>
                                            </p:txEl>
                                          </p:spTgt>
                                        </p:tgtEl>
                                      </p:cBhvr>
                                      <p:to x="100000" y="80000"/>
                                    </p:animScale>
                                    <p:animScale>
                                      <p:cBhvr>
                                        <p:cTn id="76" dur="166" decel="50000">
                                          <p:stCondLst>
                                            <p:cond delay="1338"/>
                                          </p:stCondLst>
                                        </p:cTn>
                                        <p:tgtEl>
                                          <p:spTgt spid="3">
                                            <p:txEl>
                                              <p:pRg st="3" end="3"/>
                                            </p:txEl>
                                          </p:spTgt>
                                        </p:tgtEl>
                                      </p:cBhvr>
                                      <p:to x="100000" y="100000"/>
                                    </p:animScale>
                                    <p:animScale>
                                      <p:cBhvr>
                                        <p:cTn id="77" dur="26">
                                          <p:stCondLst>
                                            <p:cond delay="1642"/>
                                          </p:stCondLst>
                                        </p:cTn>
                                        <p:tgtEl>
                                          <p:spTgt spid="3">
                                            <p:txEl>
                                              <p:pRg st="3" end="3"/>
                                            </p:txEl>
                                          </p:spTgt>
                                        </p:tgtEl>
                                      </p:cBhvr>
                                      <p:to x="100000" y="90000"/>
                                    </p:animScale>
                                    <p:animScale>
                                      <p:cBhvr>
                                        <p:cTn id="78" dur="166" decel="50000">
                                          <p:stCondLst>
                                            <p:cond delay="1668"/>
                                          </p:stCondLst>
                                        </p:cTn>
                                        <p:tgtEl>
                                          <p:spTgt spid="3">
                                            <p:txEl>
                                              <p:pRg st="3" end="3"/>
                                            </p:txEl>
                                          </p:spTgt>
                                        </p:tgtEl>
                                      </p:cBhvr>
                                      <p:to x="100000" y="100000"/>
                                    </p:animScale>
                                    <p:animScale>
                                      <p:cBhvr>
                                        <p:cTn id="79" dur="26">
                                          <p:stCondLst>
                                            <p:cond delay="1808"/>
                                          </p:stCondLst>
                                        </p:cTn>
                                        <p:tgtEl>
                                          <p:spTgt spid="3">
                                            <p:txEl>
                                              <p:pRg st="3" end="3"/>
                                            </p:txEl>
                                          </p:spTgt>
                                        </p:tgtEl>
                                      </p:cBhvr>
                                      <p:to x="100000" y="95000"/>
                                    </p:animScale>
                                    <p:animScale>
                                      <p:cBhvr>
                                        <p:cTn id="80" dur="166" decel="50000">
                                          <p:stCondLst>
                                            <p:cond delay="1834"/>
                                          </p:stCondLst>
                                        </p:cTn>
                                        <p:tgtEl>
                                          <p:spTgt spid="3">
                                            <p:txEl>
                                              <p:pRg st="3" end="3"/>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wipe(down)">
                                      <p:cBhvr>
                                        <p:cTn id="85" dur="580">
                                          <p:stCondLst>
                                            <p:cond delay="0"/>
                                          </p:stCondLst>
                                        </p:cTn>
                                        <p:tgtEl>
                                          <p:spTgt spid="3">
                                            <p:txEl>
                                              <p:pRg st="4" end="4"/>
                                            </p:txEl>
                                          </p:spTgt>
                                        </p:tgtEl>
                                      </p:cBhvr>
                                    </p:animEffect>
                                    <p:anim calcmode="lin" valueType="num">
                                      <p:cBhvr>
                                        <p:cTn id="8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4" end="4"/>
                                            </p:txEl>
                                          </p:spTgt>
                                        </p:tgtEl>
                                      </p:cBhvr>
                                      <p:to x="100000" y="60000"/>
                                    </p:animScale>
                                    <p:animScale>
                                      <p:cBhvr>
                                        <p:cTn id="92" dur="166" decel="50000">
                                          <p:stCondLst>
                                            <p:cond delay="676"/>
                                          </p:stCondLst>
                                        </p:cTn>
                                        <p:tgtEl>
                                          <p:spTgt spid="3">
                                            <p:txEl>
                                              <p:pRg st="4" end="4"/>
                                            </p:txEl>
                                          </p:spTgt>
                                        </p:tgtEl>
                                      </p:cBhvr>
                                      <p:to x="100000" y="100000"/>
                                    </p:animScale>
                                    <p:animScale>
                                      <p:cBhvr>
                                        <p:cTn id="93" dur="26">
                                          <p:stCondLst>
                                            <p:cond delay="1312"/>
                                          </p:stCondLst>
                                        </p:cTn>
                                        <p:tgtEl>
                                          <p:spTgt spid="3">
                                            <p:txEl>
                                              <p:pRg st="4" end="4"/>
                                            </p:txEl>
                                          </p:spTgt>
                                        </p:tgtEl>
                                      </p:cBhvr>
                                      <p:to x="100000" y="80000"/>
                                    </p:animScale>
                                    <p:animScale>
                                      <p:cBhvr>
                                        <p:cTn id="94" dur="166" decel="50000">
                                          <p:stCondLst>
                                            <p:cond delay="1338"/>
                                          </p:stCondLst>
                                        </p:cTn>
                                        <p:tgtEl>
                                          <p:spTgt spid="3">
                                            <p:txEl>
                                              <p:pRg st="4" end="4"/>
                                            </p:txEl>
                                          </p:spTgt>
                                        </p:tgtEl>
                                      </p:cBhvr>
                                      <p:to x="100000" y="100000"/>
                                    </p:animScale>
                                    <p:animScale>
                                      <p:cBhvr>
                                        <p:cTn id="95" dur="26">
                                          <p:stCondLst>
                                            <p:cond delay="1642"/>
                                          </p:stCondLst>
                                        </p:cTn>
                                        <p:tgtEl>
                                          <p:spTgt spid="3">
                                            <p:txEl>
                                              <p:pRg st="4" end="4"/>
                                            </p:txEl>
                                          </p:spTgt>
                                        </p:tgtEl>
                                      </p:cBhvr>
                                      <p:to x="100000" y="90000"/>
                                    </p:animScale>
                                    <p:animScale>
                                      <p:cBhvr>
                                        <p:cTn id="96" dur="166" decel="50000">
                                          <p:stCondLst>
                                            <p:cond delay="1668"/>
                                          </p:stCondLst>
                                        </p:cTn>
                                        <p:tgtEl>
                                          <p:spTgt spid="3">
                                            <p:txEl>
                                              <p:pRg st="4" end="4"/>
                                            </p:txEl>
                                          </p:spTgt>
                                        </p:tgtEl>
                                      </p:cBhvr>
                                      <p:to x="100000" y="100000"/>
                                    </p:animScale>
                                    <p:animScale>
                                      <p:cBhvr>
                                        <p:cTn id="97" dur="26">
                                          <p:stCondLst>
                                            <p:cond delay="1808"/>
                                          </p:stCondLst>
                                        </p:cTn>
                                        <p:tgtEl>
                                          <p:spTgt spid="3">
                                            <p:txEl>
                                              <p:pRg st="4" end="4"/>
                                            </p:txEl>
                                          </p:spTgt>
                                        </p:tgtEl>
                                      </p:cBhvr>
                                      <p:to x="100000" y="95000"/>
                                    </p:animScale>
                                    <p:animScale>
                                      <p:cBhvr>
                                        <p:cTn id="98" dur="166" decel="50000">
                                          <p:stCondLst>
                                            <p:cond delay="1834"/>
                                          </p:stCondLst>
                                        </p:cTn>
                                        <p:tgtEl>
                                          <p:spTgt spid="3">
                                            <p:txEl>
                                              <p:pRg st="4" end="4"/>
                                            </p:txEl>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circle(in)">
                                      <p:cBhvr>
                                        <p:cTn id="103" dur="2000"/>
                                        <p:tgtEl>
                                          <p:spTgt spid="4"/>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5"/>
                                        </p:tgtEl>
                                        <p:attrNameLst>
                                          <p:attrName>style.visibility</p:attrName>
                                        </p:attrNameLst>
                                      </p:cBhvr>
                                      <p:to>
                                        <p:strVal val="visible"/>
                                      </p:to>
                                    </p:set>
                                    <p:anim calcmode="lin" valueType="num">
                                      <p:cBhvr additive="base">
                                        <p:cTn id="108" dur="500" fill="hold"/>
                                        <p:tgtEl>
                                          <p:spTgt spid="5"/>
                                        </p:tgtEl>
                                        <p:attrNameLst>
                                          <p:attrName>ppt_x</p:attrName>
                                        </p:attrNameLst>
                                      </p:cBhvr>
                                      <p:tavLst>
                                        <p:tav tm="0">
                                          <p:val>
                                            <p:strVal val="#ppt_x"/>
                                          </p:val>
                                        </p:tav>
                                        <p:tav tm="100000">
                                          <p:val>
                                            <p:strVal val="#ppt_x"/>
                                          </p:val>
                                        </p:tav>
                                      </p:tavLst>
                                    </p:anim>
                                    <p:anim calcmode="lin" valueType="num">
                                      <p:cBhvr additive="base">
                                        <p:cTn id="10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barn(inVertical)">
                                      <p:cBhvr>
                                        <p:cTn id="114" dur="500"/>
                                        <p:tgtEl>
                                          <p:spTgt spid="7"/>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1250"/>
                                  </p:stCondLst>
                                  <p:childTnLst>
                                    <p:set>
                                      <p:cBhvr>
                                        <p:cTn id="1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08" y="137884"/>
            <a:ext cx="7387937" cy="1325563"/>
          </a:xfrm>
        </p:spPr>
        <p:txBody>
          <a:bodyPr>
            <a:noAutofit/>
          </a:bodyPr>
          <a:lstStyle/>
          <a:p>
            <a:r>
              <a:rPr lang="es-CL" sz="5400" b="1" dirty="0" smtClean="0"/>
              <a:t>FUNCIONES DE LAS </a:t>
            </a:r>
            <a:r>
              <a:rPr lang="es-CL" sz="5400" b="1" dirty="0" smtClean="0"/>
              <a:t>HOJAS</a:t>
            </a:r>
            <a:endParaRPr lang="es-CL" sz="5400" dirty="0"/>
          </a:p>
        </p:txBody>
      </p:sp>
      <p:sp>
        <p:nvSpPr>
          <p:cNvPr id="3" name="Marcador de contenido 2"/>
          <p:cNvSpPr>
            <a:spLocks noGrp="1"/>
          </p:cNvSpPr>
          <p:nvPr>
            <p:ph idx="1"/>
          </p:nvPr>
        </p:nvSpPr>
        <p:spPr>
          <a:xfrm>
            <a:off x="3338945" y="1027905"/>
            <a:ext cx="8520546" cy="5608421"/>
          </a:xfrm>
        </p:spPr>
        <p:txBody>
          <a:bodyPr>
            <a:normAutofit fontScale="70000" lnSpcReduction="20000"/>
          </a:bodyPr>
          <a:lstStyle/>
          <a:p>
            <a:pPr marL="0" indent="0" fontAlgn="base">
              <a:buNone/>
            </a:pPr>
            <a:endParaRPr lang="es-CL" dirty="0"/>
          </a:p>
          <a:p>
            <a:pPr fontAlgn="base"/>
            <a:r>
              <a:rPr lang="es-CL" b="1" dirty="0"/>
              <a:t>Respiración</a:t>
            </a:r>
            <a:r>
              <a:rPr lang="es-CL" dirty="0"/>
              <a:t>: Las hojas son los pulmones de las plantas pues por ella realizan su respiración. La respiración consiste en absorber de la atmósfera oxígeno y exhalar anhídrido carbónico. Esta función principalmente se da en la noche. Por eso, no debemos dormir con matas en las habitaciones porque contaminan el aire</a:t>
            </a:r>
            <a:r>
              <a:rPr lang="es-CL" dirty="0" smtClean="0"/>
              <a:t>.</a:t>
            </a:r>
            <a:endParaRPr lang="es-CL" dirty="0"/>
          </a:p>
          <a:p>
            <a:pPr fontAlgn="base"/>
            <a:r>
              <a:rPr lang="es-CL" b="1" dirty="0"/>
              <a:t>Transpiración</a:t>
            </a:r>
            <a:r>
              <a:rPr lang="es-CL" dirty="0"/>
              <a:t>: Se verifica en las plantas mediante las salidas del exceso de agua de las hojas por las estomas. Esta función se realiza en forma de pequeñas gotitas que aparecen en la superficie de las hojas.</a:t>
            </a:r>
          </a:p>
          <a:p>
            <a:pPr fontAlgn="base"/>
            <a:r>
              <a:rPr lang="es-CL" b="1" dirty="0" smtClean="0"/>
              <a:t>Función </a:t>
            </a:r>
            <a:r>
              <a:rPr lang="es-CL" b="1" dirty="0"/>
              <a:t>Clorofílica</a:t>
            </a:r>
            <a:r>
              <a:rPr lang="es-CL" dirty="0"/>
              <a:t>: Consiste en absorber el anhídrido carbónico del aire, mediante la acción de la luz; luego lo descomponen y dejan libre el oxígeno. Esta función es de gran importancia y además es la vida de las plantas, pues gracias a ella y a la luz del sol, las hojas fabrican su alimento.</a:t>
            </a:r>
          </a:p>
          <a:p>
            <a:pPr marL="0" indent="0" fontAlgn="base">
              <a:buNone/>
            </a:pPr>
            <a:endParaRPr lang="es-CL" dirty="0"/>
          </a:p>
          <a:p>
            <a:pPr marL="0" indent="0" fontAlgn="base">
              <a:buNone/>
            </a:pPr>
            <a:r>
              <a:rPr lang="es-CL" b="1" dirty="0"/>
              <a:t>Utilidades de las hojas</a:t>
            </a:r>
            <a:endParaRPr lang="es-CL" dirty="0"/>
          </a:p>
          <a:p>
            <a:pPr fontAlgn="base"/>
            <a:r>
              <a:rPr lang="es-CL" dirty="0"/>
              <a:t>Son alimenticias, las que sirven al ser humano para su alimento como la lechuga, la acelga, el repollo, la espinaca y otras.</a:t>
            </a:r>
          </a:p>
          <a:p>
            <a:pPr fontAlgn="base"/>
            <a:r>
              <a:rPr lang="es-CL" dirty="0"/>
              <a:t>Son medicinales, las que se usan para las enfermedades, como el eucalipto, la malva, la borraja.</a:t>
            </a:r>
            <a:br>
              <a:rPr lang="es-CL" dirty="0"/>
            </a:br>
            <a:r>
              <a:rPr lang="es-CL" dirty="0"/>
              <a:t>Son industriales, las que se usan para la elaboración de productos destinados al comercio, como el tabaco, el añil, la cocuiza, y otras</a:t>
            </a:r>
            <a:r>
              <a:rPr lang="es-CL" dirty="0" smtClean="0"/>
              <a:t>.</a:t>
            </a:r>
            <a:endParaRPr lang="es-CL" dirty="0"/>
          </a:p>
        </p:txBody>
      </p:sp>
      <p:pic>
        <p:nvPicPr>
          <p:cNvPr id="4" name="Picture 10" descr="Plantas Sticker GIF | Gfyc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2069" y="1519518"/>
            <a:ext cx="3344091" cy="439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879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0660" y="104243"/>
            <a:ext cx="2481943" cy="1340914"/>
          </a:xfrm>
        </p:spPr>
        <p:txBody>
          <a:bodyPr>
            <a:noAutofit/>
          </a:bodyPr>
          <a:lstStyle/>
          <a:p>
            <a:r>
              <a:rPr lang="es-CL" sz="5400" b="1" dirty="0" smtClean="0"/>
              <a:t>LA FLOR</a:t>
            </a:r>
            <a:endParaRPr lang="es-CL" sz="4800" dirty="0"/>
          </a:p>
        </p:txBody>
      </p:sp>
      <p:sp>
        <p:nvSpPr>
          <p:cNvPr id="3" name="Marcador de contenido 2"/>
          <p:cNvSpPr>
            <a:spLocks noGrp="1"/>
          </p:cNvSpPr>
          <p:nvPr>
            <p:ph idx="1"/>
          </p:nvPr>
        </p:nvSpPr>
        <p:spPr>
          <a:xfrm>
            <a:off x="318655" y="1602171"/>
            <a:ext cx="7545954" cy="4929257"/>
          </a:xfrm>
        </p:spPr>
        <p:txBody>
          <a:bodyPr>
            <a:normAutofit fontScale="77500" lnSpcReduction="20000"/>
          </a:bodyPr>
          <a:lstStyle/>
          <a:p>
            <a:pPr fontAlgn="base"/>
            <a:r>
              <a:rPr lang="es-CL" dirty="0" smtClean="0"/>
              <a:t>Es </a:t>
            </a:r>
            <a:r>
              <a:rPr lang="es-CL" dirty="0"/>
              <a:t>el órgano que sirve para la reproducción de las plantas. Las flores son las partes más vistosas de las plantas.</a:t>
            </a:r>
          </a:p>
          <a:p>
            <a:pPr marL="0" indent="0" fontAlgn="base">
              <a:buNone/>
            </a:pPr>
            <a:endParaRPr lang="es-CL" dirty="0"/>
          </a:p>
          <a:p>
            <a:pPr fontAlgn="base"/>
            <a:r>
              <a:rPr lang="es-CL" b="1" dirty="0"/>
              <a:t>Partes de una flor</a:t>
            </a:r>
            <a:endParaRPr lang="es-CL" dirty="0"/>
          </a:p>
          <a:p>
            <a:pPr marL="0" indent="0" fontAlgn="base">
              <a:buNone/>
            </a:pPr>
            <a:r>
              <a:rPr lang="es-CL" dirty="0"/>
              <a:t>- </a:t>
            </a:r>
            <a:r>
              <a:rPr lang="es-CL" b="1" dirty="0"/>
              <a:t>El Cáliz</a:t>
            </a:r>
            <a:r>
              <a:rPr lang="es-CL" dirty="0"/>
              <a:t>: Está formado por unas hojitas verdes que están en la parte exterior de la flor.</a:t>
            </a:r>
            <a:br>
              <a:rPr lang="es-CL" dirty="0"/>
            </a:br>
            <a:r>
              <a:rPr lang="es-CL" dirty="0"/>
              <a:t>- </a:t>
            </a:r>
            <a:r>
              <a:rPr lang="es-CL" b="1" dirty="0"/>
              <a:t>La Corola</a:t>
            </a:r>
            <a:r>
              <a:rPr lang="es-CL" dirty="0"/>
              <a:t>: Llamada ordinariamente la flor, está formada por unas hojitas de varios colores llamados pétalos.</a:t>
            </a:r>
          </a:p>
          <a:p>
            <a:pPr marL="0" indent="0" fontAlgn="base">
              <a:buNone/>
            </a:pPr>
            <a:r>
              <a:rPr lang="es-CL" dirty="0"/>
              <a:t>- </a:t>
            </a:r>
            <a:r>
              <a:rPr lang="es-CL" b="1" dirty="0"/>
              <a:t>Estambres</a:t>
            </a:r>
            <a:r>
              <a:rPr lang="es-CL" dirty="0"/>
              <a:t>: Son como unos bastoncitos que tienen por base el centro de la flor y tienen un polvillo amarillento que se llama polen y es el órgano masculino de la flor.</a:t>
            </a:r>
          </a:p>
          <a:p>
            <a:pPr marL="0" indent="0" fontAlgn="base">
              <a:buNone/>
            </a:pPr>
            <a:r>
              <a:rPr lang="es-CL" dirty="0"/>
              <a:t>- </a:t>
            </a:r>
            <a:r>
              <a:rPr lang="es-CL" b="1" dirty="0"/>
              <a:t>Filamento</a:t>
            </a:r>
            <a:r>
              <a:rPr lang="es-CL" dirty="0"/>
              <a:t>: Es un hilo muy delgado destinado a sostener la antera. La antera que es un saquito, que abierto con los dedos, te manchará con un polvillo amarillento que sale de dentro, es el polen.</a:t>
            </a:r>
          </a:p>
          <a:p>
            <a:pPr marL="0" indent="0" fontAlgn="base">
              <a:buNone/>
            </a:pPr>
            <a:r>
              <a:rPr lang="es-CL" dirty="0"/>
              <a:t>- </a:t>
            </a:r>
            <a:r>
              <a:rPr lang="es-CL" b="1" dirty="0"/>
              <a:t>Los Pistilos</a:t>
            </a:r>
            <a:r>
              <a:rPr lang="es-CL" dirty="0"/>
              <a:t>: Son los órganos femeninos de la flor</a:t>
            </a:r>
            <a:r>
              <a:rPr lang="es-CL" dirty="0" smtClean="0"/>
              <a:t>.</a:t>
            </a:r>
            <a:endParaRPr lang="es-CL" dirty="0"/>
          </a:p>
        </p:txBody>
      </p:sp>
      <p:pic>
        <p:nvPicPr>
          <p:cNvPr id="4" name="Picture 8" descr="Imagen Animada Planta 98 Sticker GIF | Gfyc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2946" y="141194"/>
            <a:ext cx="1384046" cy="1267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Gifs animados de Plantas, animaciones de Planta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07905" y="3020786"/>
            <a:ext cx="2808514" cy="35106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Las Bromelias, Neoregelia, Piña imagen png - imagen transparent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63387">
            <a:off x="8561211" y="546789"/>
            <a:ext cx="2194526" cy="219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349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2000"/>
                                        <p:tgtEl>
                                          <p:spTgt spid="5"/>
                                        </p:tgtEl>
                                      </p:cBhvr>
                                    </p:animEffect>
                                    <p:anim calcmode="lin" valueType="num">
                                      <p:cBhvr>
                                        <p:cTn id="65" dur="2000" fill="hold"/>
                                        <p:tgtEl>
                                          <p:spTgt spid="5"/>
                                        </p:tgtEl>
                                        <p:attrNameLst>
                                          <p:attrName>ppt_w</p:attrName>
                                        </p:attrNameLst>
                                      </p:cBhvr>
                                      <p:tavLst>
                                        <p:tav tm="0" fmla="#ppt_w*sin(2.5*pi*$)">
                                          <p:val>
                                            <p:fltVal val="0"/>
                                          </p:val>
                                        </p:tav>
                                        <p:tav tm="100000">
                                          <p:val>
                                            <p:fltVal val="1"/>
                                          </p:val>
                                        </p:tav>
                                      </p:tavLst>
                                    </p:anim>
                                    <p:anim calcmode="lin" valueType="num">
                                      <p:cBhvr>
                                        <p:cTn id="6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2399" y="359544"/>
            <a:ext cx="2900082" cy="1325563"/>
          </a:xfrm>
        </p:spPr>
        <p:txBody>
          <a:bodyPr>
            <a:normAutofit/>
          </a:bodyPr>
          <a:lstStyle/>
          <a:p>
            <a:r>
              <a:rPr lang="es-CL" sz="5400" b="1" dirty="0" smtClean="0"/>
              <a:t>EL FRUTO</a:t>
            </a:r>
            <a:endParaRPr lang="es-CL" sz="5400" dirty="0"/>
          </a:p>
        </p:txBody>
      </p:sp>
      <p:sp>
        <p:nvSpPr>
          <p:cNvPr id="3" name="Marcador de contenido 2"/>
          <p:cNvSpPr>
            <a:spLocks noGrp="1"/>
          </p:cNvSpPr>
          <p:nvPr>
            <p:ph idx="1"/>
          </p:nvPr>
        </p:nvSpPr>
        <p:spPr>
          <a:xfrm>
            <a:off x="2666680" y="2246811"/>
            <a:ext cx="6319956" cy="4428309"/>
          </a:xfrm>
        </p:spPr>
        <p:txBody>
          <a:bodyPr>
            <a:normAutofit fontScale="92500" lnSpcReduction="20000"/>
          </a:bodyPr>
          <a:lstStyle/>
          <a:p>
            <a:pPr fontAlgn="base"/>
            <a:r>
              <a:rPr lang="es-CL" dirty="0" smtClean="0"/>
              <a:t>Es </a:t>
            </a:r>
            <a:r>
              <a:rPr lang="es-CL" dirty="0"/>
              <a:t>el ovario fecundado y maduro. Realizada la fecundación del óvulo, ésta se transforma en semilla y el ovario empieza a crecer rápidamente para transformarse en fruto.</a:t>
            </a:r>
            <a:br>
              <a:rPr lang="es-CL" dirty="0"/>
            </a:br>
            <a:r>
              <a:rPr lang="es-CL" dirty="0"/>
              <a:t/>
            </a:r>
            <a:br>
              <a:rPr lang="es-CL" dirty="0"/>
            </a:br>
            <a:endParaRPr lang="es-CL" dirty="0"/>
          </a:p>
          <a:p>
            <a:pPr fontAlgn="base"/>
            <a:r>
              <a:rPr lang="es-CL" b="1" dirty="0"/>
              <a:t>Clases de fruto</a:t>
            </a:r>
            <a:endParaRPr lang="es-CL" dirty="0"/>
          </a:p>
          <a:p>
            <a:pPr fontAlgn="base"/>
            <a:r>
              <a:rPr lang="es-CL" dirty="0"/>
              <a:t>- </a:t>
            </a:r>
            <a:r>
              <a:rPr lang="es-CL" b="1" dirty="0"/>
              <a:t>Carnosos</a:t>
            </a:r>
            <a:r>
              <a:rPr lang="es-CL" dirty="0"/>
              <a:t>: Son muy útiles, pues contienen sustancias azucaradas que refrescan y alimentan. Ejemplo: el tomate, la naranja, el mango, la lechosa, otros.</a:t>
            </a:r>
          </a:p>
          <a:p>
            <a:r>
              <a:rPr lang="es-CL" dirty="0"/>
              <a:t>- </a:t>
            </a:r>
            <a:r>
              <a:rPr lang="es-CL" b="1" dirty="0"/>
              <a:t>Secos</a:t>
            </a:r>
            <a:r>
              <a:rPr lang="es-CL" dirty="0"/>
              <a:t>: el trigo, el arroz, la caraota, el fríjol, el maíz</a:t>
            </a:r>
            <a:r>
              <a:rPr lang="es-CL" dirty="0" smtClean="0"/>
              <a:t>.</a:t>
            </a:r>
            <a:endParaRPr lang="es-CL" dirty="0"/>
          </a:p>
        </p:txBody>
      </p:sp>
      <p:pic>
        <p:nvPicPr>
          <p:cNvPr id="4" name="Picture 14" descr="III. Ciencias Naturales Grado Quinto de Básica Primaria Tema 3 Los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09393" y="2513933"/>
            <a:ext cx="3104671" cy="27445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Mujeres bajo manzano en Manzanos - GIF Animado | RE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9006" y="1724296"/>
            <a:ext cx="2457674" cy="43238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Manzano en Manzanos - GIF Animado | RE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13325" y="215453"/>
            <a:ext cx="2083864" cy="182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129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150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80">
                                          <p:stCondLst>
                                            <p:cond delay="0"/>
                                          </p:stCondLst>
                                        </p:cTn>
                                        <p:tgtEl>
                                          <p:spTgt spid="4"/>
                                        </p:tgtEl>
                                      </p:cBhvr>
                                    </p:animEffect>
                                    <p:anim calcmode="lin" valueType="num">
                                      <p:cBhvr>
                                        <p:cTn id="5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7" dur="26">
                                          <p:stCondLst>
                                            <p:cond delay="650"/>
                                          </p:stCondLst>
                                        </p:cTn>
                                        <p:tgtEl>
                                          <p:spTgt spid="4"/>
                                        </p:tgtEl>
                                      </p:cBhvr>
                                      <p:to x="100000" y="60000"/>
                                    </p:animScale>
                                    <p:animScale>
                                      <p:cBhvr>
                                        <p:cTn id="58" dur="166" decel="50000">
                                          <p:stCondLst>
                                            <p:cond delay="676"/>
                                          </p:stCondLst>
                                        </p:cTn>
                                        <p:tgtEl>
                                          <p:spTgt spid="4"/>
                                        </p:tgtEl>
                                      </p:cBhvr>
                                      <p:to x="100000" y="100000"/>
                                    </p:animScale>
                                    <p:animScale>
                                      <p:cBhvr>
                                        <p:cTn id="59" dur="26">
                                          <p:stCondLst>
                                            <p:cond delay="1312"/>
                                          </p:stCondLst>
                                        </p:cTn>
                                        <p:tgtEl>
                                          <p:spTgt spid="4"/>
                                        </p:tgtEl>
                                      </p:cBhvr>
                                      <p:to x="100000" y="80000"/>
                                    </p:animScale>
                                    <p:animScale>
                                      <p:cBhvr>
                                        <p:cTn id="60" dur="166" decel="50000">
                                          <p:stCondLst>
                                            <p:cond delay="1338"/>
                                          </p:stCondLst>
                                        </p:cTn>
                                        <p:tgtEl>
                                          <p:spTgt spid="4"/>
                                        </p:tgtEl>
                                      </p:cBhvr>
                                      <p:to x="100000" y="100000"/>
                                    </p:animScale>
                                    <p:animScale>
                                      <p:cBhvr>
                                        <p:cTn id="61" dur="26">
                                          <p:stCondLst>
                                            <p:cond delay="1642"/>
                                          </p:stCondLst>
                                        </p:cTn>
                                        <p:tgtEl>
                                          <p:spTgt spid="4"/>
                                        </p:tgtEl>
                                      </p:cBhvr>
                                      <p:to x="100000" y="90000"/>
                                    </p:animScale>
                                    <p:animScale>
                                      <p:cBhvr>
                                        <p:cTn id="62" dur="166" decel="50000">
                                          <p:stCondLst>
                                            <p:cond delay="1668"/>
                                          </p:stCondLst>
                                        </p:cTn>
                                        <p:tgtEl>
                                          <p:spTgt spid="4"/>
                                        </p:tgtEl>
                                      </p:cBhvr>
                                      <p:to x="100000" y="100000"/>
                                    </p:animScale>
                                    <p:animScale>
                                      <p:cBhvr>
                                        <p:cTn id="63" dur="26">
                                          <p:stCondLst>
                                            <p:cond delay="1808"/>
                                          </p:stCondLst>
                                        </p:cTn>
                                        <p:tgtEl>
                                          <p:spTgt spid="4"/>
                                        </p:tgtEl>
                                      </p:cBhvr>
                                      <p:to x="100000" y="95000"/>
                                    </p:animScale>
                                    <p:animScale>
                                      <p:cBhvr>
                                        <p:cTn id="6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GIF ANIMADOS TRANSPARENTES DE OFICIOS (JARDINERIA ) | Unique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62399" y="3408398"/>
            <a:ext cx="25622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Jardinero barriendo hojas en Jardineros - GIF Animado | RE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89964" y="519508"/>
            <a:ext cx="2771775" cy="2371726"/>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Jardinero feliz en Jardineros - GIF Animado | RE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030" y="3599900"/>
            <a:ext cx="1707608" cy="295074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EL HOMBRE RIEGA CON LA MANGUERA. (con imágenes) | Gif animados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782" y="176608"/>
            <a:ext cx="3333750" cy="305752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3512690" y="1599684"/>
            <a:ext cx="5024987" cy="2386249"/>
          </a:xfrm>
        </p:spPr>
        <p:txBody>
          <a:bodyPr>
            <a:noAutofit/>
          </a:bodyPr>
          <a:lstStyle/>
          <a:p>
            <a:r>
              <a:rPr lang="es-ES" sz="4800" b="1" dirty="0" smtClean="0"/>
              <a:t>Recuerda siempre que toda planta debe tener cuidados especiales </a:t>
            </a:r>
            <a:endParaRPr lang="en-US" sz="4800" b="1" dirty="0"/>
          </a:p>
        </p:txBody>
      </p:sp>
      <p:pic>
        <p:nvPicPr>
          <p:cNvPr id="13" name="Picture 12" descr="La Huerta de María González: Gifs animados de plantas del Huerto"/>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59842" y="4415959"/>
            <a:ext cx="2614993" cy="213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86609"/>
      </p:ext>
    </p:extLst>
  </p:cSld>
  <p:clrMapOvr>
    <a:masterClrMapping/>
  </p:clrMapOvr>
  <mc:AlternateContent xmlns:mc="http://schemas.openxmlformats.org/markup-compatibility/2006">
    <mc:Choice xmlns:p14="http://schemas.microsoft.com/office/powerpoint/2010/main" Requires="p14">
      <p:transition spd="slow" p14:dur="17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14"/>
                                        </p:tgtEl>
                                        <p:attrNameLst>
                                          <p:attrName>style.visibility</p:attrName>
                                        </p:attrNameLst>
                                      </p:cBhvr>
                                      <p:to>
                                        <p:strVal val="visible"/>
                                      </p:to>
                                    </p:set>
                                    <p:animEffect transition="in" filter="fade">
                                      <p:cBhvr>
                                        <p:cTn id="14" dur="1000"/>
                                        <p:tgtEl>
                                          <p:spTgt spid="4114"/>
                                        </p:tgtEl>
                                      </p:cBhvr>
                                    </p:animEffect>
                                    <p:anim calcmode="lin" valueType="num">
                                      <p:cBhvr>
                                        <p:cTn id="15" dur="1000" fill="hold"/>
                                        <p:tgtEl>
                                          <p:spTgt spid="4114"/>
                                        </p:tgtEl>
                                        <p:attrNameLst>
                                          <p:attrName>ppt_x</p:attrName>
                                        </p:attrNameLst>
                                      </p:cBhvr>
                                      <p:tavLst>
                                        <p:tav tm="0">
                                          <p:val>
                                            <p:strVal val="#ppt_x"/>
                                          </p:val>
                                        </p:tav>
                                        <p:tav tm="100000">
                                          <p:val>
                                            <p:strVal val="#ppt_x"/>
                                          </p:val>
                                        </p:tav>
                                      </p:tavLst>
                                    </p:anim>
                                    <p:anim calcmode="lin" valueType="num">
                                      <p:cBhvr>
                                        <p:cTn id="16" dur="1000" fill="hold"/>
                                        <p:tgtEl>
                                          <p:spTgt spid="41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112"/>
                                        </p:tgtEl>
                                        <p:attrNameLst>
                                          <p:attrName>style.visibility</p:attrName>
                                        </p:attrNameLst>
                                      </p:cBhvr>
                                      <p:to>
                                        <p:strVal val="visible"/>
                                      </p:to>
                                    </p:set>
                                    <p:anim calcmode="lin" valueType="num">
                                      <p:cBhvr>
                                        <p:cTn id="21" dur="1000" fill="hold"/>
                                        <p:tgtEl>
                                          <p:spTgt spid="4112"/>
                                        </p:tgtEl>
                                        <p:attrNameLst>
                                          <p:attrName>ppt_w</p:attrName>
                                        </p:attrNameLst>
                                      </p:cBhvr>
                                      <p:tavLst>
                                        <p:tav tm="0">
                                          <p:val>
                                            <p:fltVal val="0"/>
                                          </p:val>
                                        </p:tav>
                                        <p:tav tm="100000">
                                          <p:val>
                                            <p:strVal val="#ppt_w"/>
                                          </p:val>
                                        </p:tav>
                                      </p:tavLst>
                                    </p:anim>
                                    <p:anim calcmode="lin" valueType="num">
                                      <p:cBhvr>
                                        <p:cTn id="22" dur="1000" fill="hold"/>
                                        <p:tgtEl>
                                          <p:spTgt spid="4112"/>
                                        </p:tgtEl>
                                        <p:attrNameLst>
                                          <p:attrName>ppt_h</p:attrName>
                                        </p:attrNameLst>
                                      </p:cBhvr>
                                      <p:tavLst>
                                        <p:tav tm="0">
                                          <p:val>
                                            <p:fltVal val="0"/>
                                          </p:val>
                                        </p:tav>
                                        <p:tav tm="100000">
                                          <p:val>
                                            <p:strVal val="#ppt_h"/>
                                          </p:val>
                                        </p:tav>
                                      </p:tavLst>
                                    </p:anim>
                                    <p:anim calcmode="lin" valueType="num">
                                      <p:cBhvr>
                                        <p:cTn id="23" dur="1000" fill="hold"/>
                                        <p:tgtEl>
                                          <p:spTgt spid="4112"/>
                                        </p:tgtEl>
                                        <p:attrNameLst>
                                          <p:attrName>style.rotation</p:attrName>
                                        </p:attrNameLst>
                                      </p:cBhvr>
                                      <p:tavLst>
                                        <p:tav tm="0">
                                          <p:val>
                                            <p:fltVal val="90"/>
                                          </p:val>
                                        </p:tav>
                                        <p:tav tm="100000">
                                          <p:val>
                                            <p:fltVal val="0"/>
                                          </p:val>
                                        </p:tav>
                                      </p:tavLst>
                                    </p:anim>
                                    <p:animEffect transition="in" filter="fade">
                                      <p:cBhvr>
                                        <p:cTn id="24" dur="1000"/>
                                        <p:tgtEl>
                                          <p:spTgt spid="41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110"/>
                                        </p:tgtEl>
                                        <p:attrNameLst>
                                          <p:attrName>style.visibility</p:attrName>
                                        </p:attrNameLst>
                                      </p:cBhvr>
                                      <p:to>
                                        <p:strVal val="visible"/>
                                      </p:to>
                                    </p:set>
                                    <p:anim calcmode="lin" valueType="num">
                                      <p:cBhvr additive="base">
                                        <p:cTn id="34" dur="500" fill="hold"/>
                                        <p:tgtEl>
                                          <p:spTgt spid="4110"/>
                                        </p:tgtEl>
                                        <p:attrNameLst>
                                          <p:attrName>ppt_x</p:attrName>
                                        </p:attrNameLst>
                                      </p:cBhvr>
                                      <p:tavLst>
                                        <p:tav tm="0">
                                          <p:val>
                                            <p:strVal val="#ppt_x"/>
                                          </p:val>
                                        </p:tav>
                                        <p:tav tm="100000">
                                          <p:val>
                                            <p:strVal val="#ppt_x"/>
                                          </p:val>
                                        </p:tav>
                                      </p:tavLst>
                                    </p:anim>
                                    <p:anim calcmode="lin" valueType="num">
                                      <p:cBhvr additive="base">
                                        <p:cTn id="35"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4108"/>
                                        </p:tgtEl>
                                        <p:attrNameLst>
                                          <p:attrName>style.visibility</p:attrName>
                                        </p:attrNameLst>
                                      </p:cBhvr>
                                      <p:to>
                                        <p:strVal val="visible"/>
                                      </p:to>
                                    </p:set>
                                    <p:animEffect transition="in" filter="circle(in)">
                                      <p:cBhvr>
                                        <p:cTn id="40" dur="2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572</Words>
  <Application>Microsoft Office PowerPoint</Application>
  <PresentationFormat>Panorámica</PresentationFormat>
  <Paragraphs>47</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Chiller</vt:lpstr>
      <vt:lpstr>Wingdings</vt:lpstr>
      <vt:lpstr>Tema de Office</vt:lpstr>
      <vt:lpstr>LAS PLANTAS: PARTES Y FUNCIONES</vt:lpstr>
      <vt:lpstr>Todas las plantas, al igual que el cuerpo humano, tienen sus partes bien definidas y cada una de ellas cumple una función específica . Las plantas tienen tres partes fundamentales que son: raíz, tallo, y hojas. Estudiaremos sus  partes</vt:lpstr>
      <vt:lpstr>LA RAÍZ: </vt:lpstr>
      <vt:lpstr>EL TALLO: </vt:lpstr>
      <vt:lpstr>LA HOJA</vt:lpstr>
      <vt:lpstr>FUNCIONES DE LAS HOJAS</vt:lpstr>
      <vt:lpstr>LA FLOR</vt:lpstr>
      <vt:lpstr>EL FRUTO</vt:lpstr>
      <vt:lpstr>Recuerda siempre que toda planta debe tener cuidados especiales </vt:lpstr>
      <vt:lpstr>Espero te haya gustado mucho la clase Nos vemos la otra semana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PLANTAS: PARTES Y FUNCIONES</dc:title>
  <dc:creator>francisco</dc:creator>
  <cp:lastModifiedBy>HP</cp:lastModifiedBy>
  <cp:revision>7</cp:revision>
  <dcterms:created xsi:type="dcterms:W3CDTF">2020-05-27T01:31:03Z</dcterms:created>
  <dcterms:modified xsi:type="dcterms:W3CDTF">2020-05-29T05:46:20Z</dcterms:modified>
</cp:coreProperties>
</file>