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294" autoAdjust="0"/>
    <p:restoredTop sz="94599"/>
  </p:normalViewPr>
  <p:slideViewPr>
    <p:cSldViewPr>
      <p:cViewPr varScale="1">
        <p:scale>
          <a:sx n="68" d="100"/>
          <a:sy n="68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C5305-9035-6A4F-97AD-12940921DDE4}" type="datetimeFigureOut">
              <a:rPr lang="es-CL" smtClean="0"/>
              <a:pPr/>
              <a:t>08-06-2020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0B77AB-EC0A-AC4D-BC43-286C55FCF2C3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27586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0B77AB-EC0A-AC4D-BC43-286C55FCF2C3}" type="slidenum">
              <a:rPr lang="es-CL" smtClean="0"/>
              <a:pPr/>
              <a:t>2</a:t>
            </a:fld>
            <a:endParaRPr lang="es-CL"/>
          </a:p>
        </p:txBody>
      </p:sp>
    </p:spTree>
    <p:extLst>
      <p:ext uri="{BB962C8B-B14F-4D97-AF65-F5344CB8AC3E}">
        <p14:creationId xmlns="" xmlns:p14="http://schemas.microsoft.com/office/powerpoint/2010/main" val="3846876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5828-F8F5-4BA6-BD73-5DE4BC6A0189}" type="datetimeFigureOut">
              <a:rPr lang="es-CL" smtClean="0"/>
              <a:pPr/>
              <a:t>08-06-2020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8147-C5C8-4A52-B590-710A8630E79E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5828-F8F5-4BA6-BD73-5DE4BC6A0189}" type="datetimeFigureOut">
              <a:rPr lang="es-CL" smtClean="0"/>
              <a:pPr/>
              <a:t>08-06-2020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8147-C5C8-4A52-B590-710A8630E79E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5828-F8F5-4BA6-BD73-5DE4BC6A0189}" type="datetimeFigureOut">
              <a:rPr lang="es-CL" smtClean="0"/>
              <a:pPr/>
              <a:t>08-06-2020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8147-C5C8-4A52-B590-710A8630E79E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5828-F8F5-4BA6-BD73-5DE4BC6A0189}" type="datetimeFigureOut">
              <a:rPr lang="es-CL" smtClean="0"/>
              <a:pPr/>
              <a:t>08-06-2020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8147-C5C8-4A52-B590-710A8630E79E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5828-F8F5-4BA6-BD73-5DE4BC6A0189}" type="datetimeFigureOut">
              <a:rPr lang="es-CL" smtClean="0"/>
              <a:pPr/>
              <a:t>08-06-2020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8147-C5C8-4A52-B590-710A8630E79E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5828-F8F5-4BA6-BD73-5DE4BC6A0189}" type="datetimeFigureOut">
              <a:rPr lang="es-CL" smtClean="0"/>
              <a:pPr/>
              <a:t>08-06-2020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8147-C5C8-4A52-B590-710A8630E79E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5828-F8F5-4BA6-BD73-5DE4BC6A0189}" type="datetimeFigureOut">
              <a:rPr lang="es-CL" smtClean="0"/>
              <a:pPr/>
              <a:t>08-06-2020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8147-C5C8-4A52-B590-710A8630E79E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5828-F8F5-4BA6-BD73-5DE4BC6A0189}" type="datetimeFigureOut">
              <a:rPr lang="es-CL" smtClean="0"/>
              <a:pPr/>
              <a:t>08-06-2020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8147-C5C8-4A52-B590-710A8630E79E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5828-F8F5-4BA6-BD73-5DE4BC6A0189}" type="datetimeFigureOut">
              <a:rPr lang="es-CL" smtClean="0"/>
              <a:pPr/>
              <a:t>08-06-2020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8147-C5C8-4A52-B590-710A8630E79E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5828-F8F5-4BA6-BD73-5DE4BC6A0189}" type="datetimeFigureOut">
              <a:rPr lang="es-CL" smtClean="0"/>
              <a:pPr/>
              <a:t>08-06-2020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8147-C5C8-4A52-B590-710A8630E79E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25828-F8F5-4BA6-BD73-5DE4BC6A0189}" type="datetimeFigureOut">
              <a:rPr lang="es-CL" smtClean="0"/>
              <a:pPr/>
              <a:t>08-06-2020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3BC8147-C5C8-4A52-B590-710A8630E79E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325828-F8F5-4BA6-BD73-5DE4BC6A0189}" type="datetimeFigureOut">
              <a:rPr lang="es-CL" smtClean="0"/>
              <a:pPr/>
              <a:t>08-06-2020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BC8147-C5C8-4A52-B590-710A8630E79E}" type="slidenum">
              <a:rPr lang="es-CL" smtClean="0"/>
              <a:pPr/>
              <a:t>‹Nº›</a:t>
            </a:fld>
            <a:endParaRPr lang="es-CL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watch?v=EfD2k9beP-4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youtube.com/watch?v=x8tF2aQouk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57158" y="428604"/>
            <a:ext cx="7772400" cy="4643470"/>
          </a:xfrm>
        </p:spPr>
        <p:txBody>
          <a:bodyPr>
            <a:normAutofit fontScale="90000"/>
          </a:bodyPr>
          <a:lstStyle/>
          <a:p>
            <a:pPr algn="l">
              <a:spcAft>
                <a:spcPts val="0"/>
              </a:spcAft>
            </a:pPr>
            <a:r>
              <a:rPr lang="es-ES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s-ES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ES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s-ES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ES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s-ES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ES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s-ES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ES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s-ES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ES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s-ES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ES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s-ES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ES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s-ES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ES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s-ES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ES" sz="1600" dirty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s-ES" sz="1600" dirty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s-ES" sz="1600" dirty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Antes de conocer tu ciudad partamos por casa. </a:t>
            </a:r>
            <a:r>
              <a:rPr lang="es-C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C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1600" dirty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familia de zorros vivía en una madriguera .¿Te imaginas como es una madriguera?¿Donde encontramos una madriguera?. ¿Sera en el campo o en la ciudad?.</a:t>
            </a:r>
            <a:r>
              <a:rPr lang="es-C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C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C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C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1600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s-C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C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L" dirty="0"/>
          </a:p>
        </p:txBody>
      </p:sp>
      <p:sp>
        <p:nvSpPr>
          <p:cNvPr id="4" name="Rectángulo 4">
            <a:extLst>
              <a:ext uri="{FF2B5EF4-FFF2-40B4-BE49-F238E27FC236}">
                <a16:creationId xmlns="" xmlns:a16="http://schemas.microsoft.com/office/drawing/2014/main" id="{3938DA44-005B-FD44-9C28-D9D3B0D3C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1323439"/>
          </a:xfrm>
          <a:prstGeom prst="rect">
            <a:avLst/>
          </a:prstGeom>
          <a:solidFill>
            <a:srgbClr val="FFFF00"/>
          </a:solidFill>
          <a:ln>
            <a:solidFill>
              <a:srgbClr val="FF8AD8"/>
            </a:solidFill>
          </a:ln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Meta: </a:t>
            </a:r>
            <a:r>
              <a:rPr lang="es-ES" sz="1600" dirty="0">
                <a:solidFill>
                  <a:srgbClr val="002060"/>
                </a:solidFill>
                <a:latin typeface="Century Gothic" panose="020B0502020202020204" pitchFamily="34" charset="0"/>
              </a:rPr>
              <a:t>Al finalizar las actividades de este proyecto serás capaz de nombrar los lugares de una ciudad en inglés, conocer algunas profesiones y verbos relacionados a ellas. Además, serás capaz de pronunciar palabras en inglés demostrándolo a través de un audio. </a:t>
            </a:r>
            <a:r>
              <a:rPr lang="es-ES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¡Mucho éxito!</a:t>
            </a:r>
            <a:endParaRPr lang="es-CL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285728"/>
            <a:ext cx="2238375" cy="2624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642918"/>
            <a:ext cx="2071702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847088"/>
          </a:xfrm>
        </p:spPr>
        <p:txBody>
          <a:bodyPr>
            <a:normAutofit fontScale="90000"/>
          </a:bodyPr>
          <a:lstStyle/>
          <a:p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Hoy </a:t>
            </a:r>
            <a:r>
              <a:rPr lang="es-CL" dirty="0"/>
              <a:t>conoceremos algunos lugares de la </a:t>
            </a:r>
            <a:r>
              <a:rPr lang="es-CL" dirty="0" smtClean="0"/>
              <a:t>Ciudad con la ayuda del </a:t>
            </a:r>
            <a:r>
              <a:rPr lang="es-CL" dirty="0" err="1" smtClean="0"/>
              <a:t>super</a:t>
            </a:r>
            <a:r>
              <a:rPr lang="es-CL" dirty="0" smtClean="0"/>
              <a:t> zorro!!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4389120"/>
          </a:xfrm>
        </p:spPr>
        <p:txBody>
          <a:bodyPr/>
          <a:lstStyle/>
          <a:p>
            <a:endParaRPr lang="es-CL" sz="1800" dirty="0">
              <a:latin typeface="Century Gothic" panose="020B0502020202020204" pitchFamily="34" charset="0"/>
            </a:endParaRPr>
          </a:p>
          <a:p>
            <a:endParaRPr lang="es-C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2714620"/>
            <a:ext cx="4000528" cy="3381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A708AAE2-0302-BB4D-8372-AEBD108729E2}"/>
              </a:ext>
            </a:extLst>
          </p:cNvPr>
          <p:cNvSpPr txBox="1"/>
          <p:nvPr/>
        </p:nvSpPr>
        <p:spPr>
          <a:xfrm>
            <a:off x="219545" y="428604"/>
            <a:ext cx="5924091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Century Gothic" panose="020B0502020202020204" pitchFamily="34" charset="0"/>
              </a:rPr>
              <a:t>Piensa y responde: </a:t>
            </a:r>
            <a:r>
              <a:rPr lang="es-ES" sz="1600" dirty="0">
                <a:latin typeface="Century Gothic" panose="020B0502020202020204" pitchFamily="34" charset="0"/>
              </a:rPr>
              <a:t>¿Cuál es tu lugar favorito en la ciudad? ¿Te gusta ir al parque o a la plaza? ¿Sabes que tan cerca estas de un supermercado? ¿Dónde queda tu colegio? ¿Tu casa está cerca de un hospital?</a:t>
            </a:r>
            <a:endParaRPr lang="es-CL" sz="1600" dirty="0">
              <a:latin typeface="Century Gothic" panose="020B0502020202020204" pitchFamily="34" charset="0"/>
            </a:endParaRPr>
          </a:p>
          <a:p>
            <a:r>
              <a:rPr lang="es-ES" sz="1600" dirty="0">
                <a:latin typeface="Century Gothic" panose="020B0502020202020204" pitchFamily="34" charset="0"/>
              </a:rPr>
              <a:t> </a:t>
            </a:r>
            <a:endParaRPr lang="es-CL" sz="1600" dirty="0">
              <a:latin typeface="Century Gothic" panose="020B0502020202020204" pitchFamily="34" charset="0"/>
            </a:endParaRPr>
          </a:p>
          <a:p>
            <a:r>
              <a:rPr lang="es-ES" sz="1600" dirty="0">
                <a:latin typeface="Century Gothic" panose="020B0502020202020204" pitchFamily="34" charset="0"/>
              </a:rPr>
              <a:t>1.- Mira el siguiente video: </a:t>
            </a:r>
            <a:r>
              <a:rPr lang="es-ES" sz="1600" u="sng" dirty="0">
                <a:latin typeface="Century Gothic" panose="020B0502020202020204" pitchFamily="34" charset="0"/>
                <a:hlinkClick r:id="rId2"/>
              </a:rPr>
              <a:t>https://www.youtube.com/watch?v=EfD2k9beP-4</a:t>
            </a:r>
            <a:r>
              <a:rPr lang="es-ES" sz="1600" dirty="0">
                <a:latin typeface="Century Gothic" panose="020B0502020202020204" pitchFamily="34" charset="0"/>
              </a:rPr>
              <a:t> </a:t>
            </a:r>
            <a:endParaRPr lang="es-CL" sz="1600" dirty="0">
              <a:latin typeface="Century Gothic" panose="020B0502020202020204" pitchFamily="34" charset="0"/>
            </a:endParaRPr>
          </a:p>
          <a:p>
            <a:r>
              <a:rPr lang="es-ES" sz="1600" dirty="0">
                <a:latin typeface="Century Gothic" panose="020B0502020202020204" pitchFamily="34" charset="0"/>
              </a:rPr>
              <a:t>2.- Observa el video nuevamente y piensa en el significado de estas palabras en español de acuerdo a las imágenes del video. Escríbelas en tu cuaderno y manda la imagen a tu profesor.  </a:t>
            </a:r>
            <a:endParaRPr lang="es-CL" sz="1600" dirty="0">
              <a:latin typeface="Century Gothic" panose="020B0502020202020204" pitchFamily="34" charset="0"/>
            </a:endParaRPr>
          </a:p>
          <a:p>
            <a:endParaRPr lang="es-CL" dirty="0"/>
          </a:p>
        </p:txBody>
      </p:sp>
      <p:graphicFrame>
        <p:nvGraphicFramePr>
          <p:cNvPr id="7" name="Tabla 6">
            <a:extLst>
              <a:ext uri="{FF2B5EF4-FFF2-40B4-BE49-F238E27FC236}">
                <a16:creationId xmlns="" xmlns:a16="http://schemas.microsoft.com/office/drawing/2014/main" id="{944E17D6-80C8-2B45-A735-4C16FDA425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990233"/>
              </p:ext>
            </p:extLst>
          </p:nvPr>
        </p:nvGraphicFramePr>
        <p:xfrm>
          <a:off x="357158" y="3571876"/>
          <a:ext cx="8566486" cy="1950720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1427219">
                  <a:extLst>
                    <a:ext uri="{9D8B030D-6E8A-4147-A177-3AD203B41FA5}">
                      <a16:colId xmlns="" xmlns:a16="http://schemas.microsoft.com/office/drawing/2014/main" val="3218792094"/>
                    </a:ext>
                  </a:extLst>
                </a:gridCol>
                <a:gridCol w="1427219">
                  <a:extLst>
                    <a:ext uri="{9D8B030D-6E8A-4147-A177-3AD203B41FA5}">
                      <a16:colId xmlns="" xmlns:a16="http://schemas.microsoft.com/office/drawing/2014/main" val="2837728955"/>
                    </a:ext>
                  </a:extLst>
                </a:gridCol>
                <a:gridCol w="1530410">
                  <a:extLst>
                    <a:ext uri="{9D8B030D-6E8A-4147-A177-3AD203B41FA5}">
                      <a16:colId xmlns="" xmlns:a16="http://schemas.microsoft.com/office/drawing/2014/main" val="3268265091"/>
                    </a:ext>
                  </a:extLst>
                </a:gridCol>
                <a:gridCol w="1325614">
                  <a:extLst>
                    <a:ext uri="{9D8B030D-6E8A-4147-A177-3AD203B41FA5}">
                      <a16:colId xmlns="" xmlns:a16="http://schemas.microsoft.com/office/drawing/2014/main" val="680391914"/>
                    </a:ext>
                  </a:extLst>
                </a:gridCol>
                <a:gridCol w="1599469">
                  <a:extLst>
                    <a:ext uri="{9D8B030D-6E8A-4147-A177-3AD203B41FA5}">
                      <a16:colId xmlns="" xmlns:a16="http://schemas.microsoft.com/office/drawing/2014/main" val="3469682566"/>
                    </a:ext>
                  </a:extLst>
                </a:gridCol>
                <a:gridCol w="1256555">
                  <a:extLst>
                    <a:ext uri="{9D8B030D-6E8A-4147-A177-3AD203B41FA5}">
                      <a16:colId xmlns="" xmlns:a16="http://schemas.microsoft.com/office/drawing/2014/main" val="537805696"/>
                    </a:ext>
                  </a:extLst>
                </a:gridCol>
              </a:tblGrid>
              <a:tr h="4341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  <a:latin typeface="Century Gothic" panose="020B0502020202020204" pitchFamily="34" charset="0"/>
                        </a:rPr>
                        <a:t>1.- Block:</a:t>
                      </a:r>
                      <a:endParaRPr lang="es-CL" sz="16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CL" sz="16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  <a:latin typeface="Century Gothic" panose="020B0502020202020204" pitchFamily="34" charset="0"/>
                        </a:rPr>
                        <a:t>6.- </a:t>
                      </a:r>
                      <a:r>
                        <a:rPr lang="es-ES" sz="1600" b="0" dirty="0" err="1">
                          <a:effectLst/>
                          <a:latin typeface="Century Gothic" panose="020B0502020202020204" pitchFamily="34" charset="0"/>
                        </a:rPr>
                        <a:t>School</a:t>
                      </a:r>
                      <a:r>
                        <a:rPr lang="es-ES" sz="1600" b="0" dirty="0">
                          <a:effectLst/>
                          <a:latin typeface="Century Gothic" panose="020B0502020202020204" pitchFamily="34" charset="0"/>
                        </a:rPr>
                        <a:t>:</a:t>
                      </a:r>
                      <a:endParaRPr lang="es-CL" sz="16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CL" sz="1600" b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  <a:latin typeface="Century Gothic" panose="020B0502020202020204" pitchFamily="34" charset="0"/>
                        </a:rPr>
                        <a:t>11.- Supermarket:</a:t>
                      </a:r>
                      <a:endParaRPr lang="es-CL" sz="1600" b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CL" sz="16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2327880203"/>
                  </a:ext>
                </a:extLst>
              </a:tr>
              <a:tr h="2170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  <a:latin typeface="Century Gothic" panose="020B0502020202020204" pitchFamily="34" charset="0"/>
                        </a:rPr>
                        <a:t>2.- Bank:</a:t>
                      </a:r>
                      <a:endParaRPr lang="es-CL" sz="16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CL" sz="16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  <a:latin typeface="Century Gothic" panose="020B0502020202020204" pitchFamily="34" charset="0"/>
                        </a:rPr>
                        <a:t>7.- </a:t>
                      </a:r>
                      <a:r>
                        <a:rPr lang="es-ES" sz="1600" b="0" dirty="0" err="1">
                          <a:effectLst/>
                          <a:latin typeface="Century Gothic" panose="020B0502020202020204" pitchFamily="34" charset="0"/>
                        </a:rPr>
                        <a:t>Museum</a:t>
                      </a:r>
                      <a:r>
                        <a:rPr lang="es-ES" sz="1600" b="0" dirty="0">
                          <a:effectLst/>
                          <a:latin typeface="Century Gothic" panose="020B0502020202020204" pitchFamily="34" charset="0"/>
                        </a:rPr>
                        <a:t>:</a:t>
                      </a:r>
                      <a:endParaRPr lang="es-CL" sz="16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CL" sz="1600" b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  <a:latin typeface="Century Gothic" panose="020B0502020202020204" pitchFamily="34" charset="0"/>
                        </a:rPr>
                        <a:t>12.- Bus stop:</a:t>
                      </a:r>
                      <a:endParaRPr lang="es-CL" sz="1600" b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CL" sz="16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4131430008"/>
                  </a:ext>
                </a:extLst>
              </a:tr>
              <a:tr h="4341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  <a:latin typeface="Century Gothic" panose="020B0502020202020204" pitchFamily="34" charset="0"/>
                        </a:rPr>
                        <a:t>3.- fire station:</a:t>
                      </a:r>
                      <a:endParaRPr lang="es-CL" sz="1600" b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CL" sz="16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  <a:latin typeface="Century Gothic" panose="020B0502020202020204" pitchFamily="34" charset="0"/>
                        </a:rPr>
                        <a:t>8.- Library:</a:t>
                      </a:r>
                      <a:endParaRPr lang="es-CL" sz="16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CL" sz="16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  <a:latin typeface="Century Gothic" panose="020B0502020202020204" pitchFamily="34" charset="0"/>
                        </a:rPr>
                        <a:t>13.- Theater:</a:t>
                      </a:r>
                      <a:endParaRPr lang="es-CL" sz="1600" b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CL" sz="16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252649691"/>
                  </a:ext>
                </a:extLst>
              </a:tr>
              <a:tr h="2170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  <a:latin typeface="Century Gothic" panose="020B0502020202020204" pitchFamily="34" charset="0"/>
                        </a:rPr>
                        <a:t>4.- hospital:</a:t>
                      </a:r>
                      <a:endParaRPr lang="es-CL" sz="1600" b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CL" sz="1600" b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  <a:latin typeface="Century Gothic" panose="020B0502020202020204" pitchFamily="34" charset="0"/>
                        </a:rPr>
                        <a:t>9.- Park:</a:t>
                      </a:r>
                      <a:endParaRPr lang="es-CL" sz="16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CL" sz="16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  <a:latin typeface="Century Gothic" panose="020B0502020202020204" pitchFamily="34" charset="0"/>
                        </a:rPr>
                        <a:t>14.- </a:t>
                      </a:r>
                      <a:r>
                        <a:rPr lang="es-ES" sz="1600" b="0" dirty="0" err="1">
                          <a:effectLst/>
                          <a:latin typeface="Century Gothic" panose="020B0502020202020204" pitchFamily="34" charset="0"/>
                        </a:rPr>
                        <a:t>Bakery</a:t>
                      </a:r>
                      <a:r>
                        <a:rPr lang="es-ES" sz="1600" b="0" dirty="0">
                          <a:effectLst/>
                          <a:latin typeface="Century Gothic" panose="020B0502020202020204" pitchFamily="34" charset="0"/>
                        </a:rPr>
                        <a:t>:</a:t>
                      </a:r>
                      <a:endParaRPr lang="es-CL" sz="16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CL" sz="16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3143847757"/>
                  </a:ext>
                </a:extLst>
              </a:tr>
              <a:tr h="4341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  <a:latin typeface="Century Gothic" panose="020B0502020202020204" pitchFamily="34" charset="0"/>
                        </a:rPr>
                        <a:t>5.- Post office:</a:t>
                      </a:r>
                      <a:endParaRPr lang="es-CL" sz="1600" b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CL" sz="1600" b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  <a:latin typeface="Century Gothic" panose="020B0502020202020204" pitchFamily="34" charset="0"/>
                        </a:rPr>
                        <a:t>10.- Police office:</a:t>
                      </a:r>
                      <a:endParaRPr lang="es-CL" sz="1600" b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CL" sz="1600" b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  <a:latin typeface="Century Gothic" panose="020B0502020202020204" pitchFamily="34" charset="0"/>
                        </a:rPr>
                        <a:t>15.- Restaurant:</a:t>
                      </a:r>
                      <a:endParaRPr lang="es-CL" sz="16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s-CL" sz="16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2859354962"/>
                  </a:ext>
                </a:extLst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1071546"/>
            <a:ext cx="2190751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72720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14356"/>
            <a:ext cx="6758006" cy="5610244"/>
          </a:xfrm>
        </p:spPr>
        <p:txBody>
          <a:bodyPr>
            <a:normAutofit/>
          </a:bodyPr>
          <a:lstStyle/>
          <a:p>
            <a:r>
              <a:rPr lang="es-ES" sz="2800" dirty="0" smtClean="0">
                <a:latin typeface="Century Gothic" panose="020B0502020202020204" pitchFamily="34" charset="0"/>
              </a:rPr>
              <a:t>3.- Practica varias veces la pronunciación de las palabras con el video y di el significado en español. </a:t>
            </a:r>
            <a:endParaRPr lang="es-CL" sz="2800" dirty="0" smtClean="0">
              <a:latin typeface="Century Gothic" panose="020B0502020202020204" pitchFamily="34" charset="0"/>
            </a:endParaRPr>
          </a:p>
          <a:p>
            <a:r>
              <a:rPr lang="es-ES" sz="2800" dirty="0" smtClean="0">
                <a:latin typeface="Century Gothic" panose="020B0502020202020204" pitchFamily="34" charset="0"/>
              </a:rPr>
              <a:t> </a:t>
            </a:r>
            <a:endParaRPr lang="es-CL" sz="2800" dirty="0" smtClean="0">
              <a:latin typeface="Century Gothic" panose="020B0502020202020204" pitchFamily="34" charset="0"/>
            </a:endParaRPr>
          </a:p>
          <a:p>
            <a:r>
              <a:rPr lang="es-ES" sz="2800" dirty="0" smtClean="0">
                <a:latin typeface="Century Gothic" panose="020B0502020202020204" pitchFamily="34" charset="0"/>
              </a:rPr>
              <a:t>4.- Mira el siguiente video: </a:t>
            </a:r>
            <a:r>
              <a:rPr lang="es-ES" sz="2800" u="sng" dirty="0" smtClean="0">
                <a:latin typeface="Century Gothic" panose="020B0502020202020204" pitchFamily="34" charset="0"/>
                <a:hlinkClick r:id="rId2"/>
              </a:rPr>
              <a:t>https://www.youtube.com/watch?v=x8tF2aQoukY</a:t>
            </a:r>
            <a:r>
              <a:rPr lang="es-ES" sz="2800" dirty="0" smtClean="0">
                <a:latin typeface="Century Gothic" panose="020B0502020202020204" pitchFamily="34" charset="0"/>
              </a:rPr>
              <a:t>  Donde aparecen las profesiones y su definición. En la tabla escribe el significado en español de estas profesiones. </a:t>
            </a:r>
            <a:endParaRPr lang="es-CL" sz="2800" dirty="0" smtClean="0">
              <a:latin typeface="Century Gothic" panose="020B0502020202020204" pitchFamily="34" charset="0"/>
            </a:endParaRPr>
          </a:p>
          <a:p>
            <a:endParaRPr lang="es-C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44" y="1785926"/>
            <a:ext cx="1609725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a 6">
            <a:extLst>
              <a:ext uri="{FF2B5EF4-FFF2-40B4-BE49-F238E27FC236}">
                <a16:creationId xmlns="" xmlns:a16="http://schemas.microsoft.com/office/drawing/2014/main" id="{7C3A286D-97DC-4C4F-AE56-887EC17CCF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72861560"/>
              </p:ext>
            </p:extLst>
          </p:nvPr>
        </p:nvGraphicFramePr>
        <p:xfrm>
          <a:off x="395536" y="404664"/>
          <a:ext cx="7860732" cy="731520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620001">
                  <a:extLst>
                    <a:ext uri="{9D8B030D-6E8A-4147-A177-3AD203B41FA5}">
                      <a16:colId xmlns="" xmlns:a16="http://schemas.microsoft.com/office/drawing/2014/main" val="1791249355"/>
                    </a:ext>
                  </a:extLst>
                </a:gridCol>
                <a:gridCol w="2620001">
                  <a:extLst>
                    <a:ext uri="{9D8B030D-6E8A-4147-A177-3AD203B41FA5}">
                      <a16:colId xmlns="" xmlns:a16="http://schemas.microsoft.com/office/drawing/2014/main" val="116265402"/>
                    </a:ext>
                  </a:extLst>
                </a:gridCol>
                <a:gridCol w="2620730">
                  <a:extLst>
                    <a:ext uri="{9D8B030D-6E8A-4147-A177-3AD203B41FA5}">
                      <a16:colId xmlns="" xmlns:a16="http://schemas.microsoft.com/office/drawing/2014/main" val="2443748862"/>
                    </a:ext>
                  </a:extLst>
                </a:gridCol>
              </a:tblGrid>
              <a:tr h="2403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  <a:latin typeface="Century Gothic" panose="020B0502020202020204" pitchFamily="34" charset="0"/>
                        </a:rPr>
                        <a:t>1.- </a:t>
                      </a:r>
                      <a:r>
                        <a:rPr lang="es-ES" sz="1600" b="0" dirty="0" err="1">
                          <a:effectLst/>
                          <a:latin typeface="Century Gothic" panose="020B0502020202020204" pitchFamily="34" charset="0"/>
                        </a:rPr>
                        <a:t>Artist</a:t>
                      </a:r>
                      <a:endParaRPr lang="es-CL" sz="16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  <a:latin typeface="Century Gothic" panose="020B0502020202020204" pitchFamily="34" charset="0"/>
                        </a:rPr>
                        <a:t>4.- Cashier </a:t>
                      </a:r>
                      <a:endParaRPr lang="es-CL" sz="1600" b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  <a:latin typeface="Century Gothic" panose="020B0502020202020204" pitchFamily="34" charset="0"/>
                        </a:rPr>
                        <a:t>7.- Doctor</a:t>
                      </a:r>
                      <a:endParaRPr lang="es-CL" sz="16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423803852"/>
                  </a:ext>
                </a:extLst>
              </a:tr>
              <a:tr h="2403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  <a:latin typeface="Century Gothic" panose="020B0502020202020204" pitchFamily="34" charset="0"/>
                        </a:rPr>
                        <a:t>2.- Carpenter</a:t>
                      </a:r>
                      <a:endParaRPr lang="es-CL" sz="1600" b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  <a:latin typeface="Century Gothic" panose="020B0502020202020204" pitchFamily="34" charset="0"/>
                        </a:rPr>
                        <a:t>5.- Chef</a:t>
                      </a:r>
                      <a:endParaRPr lang="es-CL" sz="1600" b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  <a:latin typeface="Century Gothic" panose="020B0502020202020204" pitchFamily="34" charset="0"/>
                        </a:rPr>
                        <a:t>8.- Nurse:</a:t>
                      </a:r>
                      <a:endParaRPr lang="es-CL" sz="16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496350823"/>
                  </a:ext>
                </a:extLst>
              </a:tr>
              <a:tr h="2403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  <a:latin typeface="Century Gothic" panose="020B0502020202020204" pitchFamily="34" charset="0"/>
                        </a:rPr>
                        <a:t>3.- Coach</a:t>
                      </a:r>
                      <a:endParaRPr lang="es-CL" sz="16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  <a:latin typeface="Century Gothic" panose="020B0502020202020204" pitchFamily="34" charset="0"/>
                        </a:rPr>
                        <a:t>6.- </a:t>
                      </a:r>
                      <a:r>
                        <a:rPr lang="es-ES" sz="1600" b="0" dirty="0" err="1">
                          <a:effectLst/>
                          <a:latin typeface="Century Gothic" panose="020B0502020202020204" pitchFamily="34" charset="0"/>
                        </a:rPr>
                        <a:t>Waiter</a:t>
                      </a:r>
                      <a:endParaRPr lang="es-CL" sz="16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  <a:latin typeface="Century Gothic" panose="020B0502020202020204" pitchFamily="34" charset="0"/>
                        </a:rPr>
                        <a:t>9: Bus driver:</a:t>
                      </a:r>
                      <a:endParaRPr lang="es-CL" sz="16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434524716"/>
                  </a:ext>
                </a:extLst>
              </a:tr>
            </a:tbl>
          </a:graphicData>
        </a:graphic>
      </p:graphicFrame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005904C5-1984-A545-A663-CD98B9C8ABE1}"/>
              </a:ext>
            </a:extLst>
          </p:cNvPr>
          <p:cNvSpPr/>
          <p:nvPr/>
        </p:nvSpPr>
        <p:spPr>
          <a:xfrm>
            <a:off x="373106" y="1772816"/>
            <a:ext cx="80153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s-E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5.- Elige 5 profesiones de las que aparecen en el video, dibújalas y escribe la descripción que aparece. Luego, practica la pronunciación y graba un audio o video con tu propia voz de las que elegiste. Envía la foto del dibujo y la grabación a tu profesor(a). </a:t>
            </a:r>
            <a:endParaRPr lang="es-CL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000372"/>
            <a:ext cx="2428892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413031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3204434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es-ES" sz="2800" b="1" u="sng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EXIT TICKET</a:t>
            </a:r>
            <a:r>
              <a:rPr lang="es-C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C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8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ES" sz="28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 mirar tus apuntes del cuaderno. Nombra tres lugares de la ciudad, tres verbos y tres profesiones. Si no puedes recordarlas, mira tu cuaderno y tus apuntes y luego vuelve a intentarlo hasta que lo logres. </a:t>
            </a:r>
            <a:r>
              <a:rPr lang="es-C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CL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L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71942"/>
            <a:ext cx="8229600" cy="2252658"/>
          </a:xfrm>
        </p:spPr>
        <p:txBody>
          <a:bodyPr/>
          <a:lstStyle/>
          <a:p>
            <a:r>
              <a:rPr lang="es-CL" dirty="0" smtClean="0"/>
              <a:t>TAKE CARE!!!!</a:t>
            </a:r>
            <a:endParaRPr lang="es-CL" dirty="0"/>
          </a:p>
        </p:txBody>
      </p:sp>
      <p:pic>
        <p:nvPicPr>
          <p:cNvPr id="4" name="Imagen 7">
            <a:extLst>
              <a:ext uri="{FF2B5EF4-FFF2-40B4-BE49-F238E27FC236}">
                <a16:creationId xmlns="" xmlns:a16="http://schemas.microsoft.com/office/drawing/2014/main" id="{E9AE58E9-433B-7F46-B93C-13B04332E43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alphaModFix/>
          </a:blip>
          <a:srcRect l="17423" t="3500" r="21546" b="2750"/>
          <a:stretch/>
        </p:blipFill>
        <p:spPr>
          <a:xfrm>
            <a:off x="7286644" y="500042"/>
            <a:ext cx="833564" cy="960327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3786190"/>
            <a:ext cx="3071834" cy="2024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50" y="3643314"/>
            <a:ext cx="2214578" cy="2343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106</TotalTime>
  <Words>273</Words>
  <Application>Microsoft Macintosh PowerPoint</Application>
  <PresentationFormat>Presentación en pantalla (4:3)</PresentationFormat>
  <Paragraphs>53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Flujo</vt:lpstr>
      <vt:lpstr>          Antes de conocer tu ciudad partamos por casa.  La familia de zorros vivía en una madriguera .¿Te imaginas como es una madriguera?¿Donde encontramos una madriguera?. ¿Sera en el campo o en la ciudad?.    </vt:lpstr>
      <vt:lpstr>          Hoy conoceremos algunos lugares de la Ciudad con la ayuda del super zorro!!</vt:lpstr>
      <vt:lpstr>Diapositiva 3</vt:lpstr>
      <vt:lpstr>Diapositiva 4</vt:lpstr>
      <vt:lpstr>Diapositiva 5</vt:lpstr>
      <vt:lpstr>EXIT TICKET  Sin mirar tus apuntes del cuaderno. Nombra tres lugares de la ciudad, tres verbos y tres profesiones. Si no puedes recordarlas, mira tu cuaderno y tus apuntes y luego vuelve a intentarlo hasta que lo logres.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magdalena</dc:creator>
  <cp:lastModifiedBy>magdalena</cp:lastModifiedBy>
  <cp:revision>15</cp:revision>
  <dcterms:created xsi:type="dcterms:W3CDTF">2020-05-21T13:54:53Z</dcterms:created>
  <dcterms:modified xsi:type="dcterms:W3CDTF">2020-06-08T23:07:07Z</dcterms:modified>
</cp:coreProperties>
</file>