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58" r:id="rId7"/>
    <p:sldId id="265" r:id="rId8"/>
    <p:sldId id="262" r:id="rId9"/>
    <p:sldId id="263" r:id="rId10"/>
    <p:sldId id="266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56" d="100"/>
          <a:sy n="56" d="100"/>
        </p:scale>
        <p:origin x="200" y="1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D14F5E-A78E-C645-ADFD-FB5635B5C8A0}" type="doc">
      <dgm:prSet loTypeId="urn:microsoft.com/office/officeart/2005/8/layout/default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2C78787F-569C-5542-B58F-96D56907A694}">
      <dgm:prSet phldrT="[Texto]"/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s-CL" dirty="0"/>
            <a:t>La </a:t>
          </a:r>
          <a:r>
            <a:rPr lang="es-CL" b="1" dirty="0">
              <a:solidFill>
                <a:schemeClr val="bg1"/>
              </a:solidFill>
            </a:rPr>
            <a:t>carta informal, </a:t>
          </a:r>
          <a:r>
            <a:rPr lang="es-CL" dirty="0"/>
            <a:t>que es el tipo de carta que se envía a amigos, familiares y conocidos con los cuales tenemos una relación próxima</a:t>
          </a:r>
          <a:endParaRPr lang="es-ES" dirty="0"/>
        </a:p>
      </dgm:t>
    </dgm:pt>
    <dgm:pt modelId="{DC7EBA99-0E56-BA4B-B046-B91C3ACFF1C2}" type="parTrans" cxnId="{0B729DD5-F925-544B-B5E0-BEA039515625}">
      <dgm:prSet/>
      <dgm:spPr/>
      <dgm:t>
        <a:bodyPr/>
        <a:lstStyle/>
        <a:p>
          <a:endParaRPr lang="es-ES"/>
        </a:p>
      </dgm:t>
    </dgm:pt>
    <dgm:pt modelId="{1B5A2E52-5511-104F-AAEE-9867B187E77C}" type="sibTrans" cxnId="{0B729DD5-F925-544B-B5E0-BEA039515625}">
      <dgm:prSet/>
      <dgm:spPr/>
      <dgm:t>
        <a:bodyPr/>
        <a:lstStyle/>
        <a:p>
          <a:endParaRPr lang="es-ES"/>
        </a:p>
      </dgm:t>
    </dgm:pt>
    <dgm:pt modelId="{A2009826-EE3A-7441-A662-E2677E3CDF4B}">
      <dgm:prSet phldrT="[Texto]"/>
      <dgm:sp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</dgm:spPr>
      <dgm:t>
        <a:bodyPr/>
        <a:lstStyle/>
        <a:p>
          <a:r>
            <a:rPr lang="es-CL" dirty="0"/>
            <a:t>La </a:t>
          </a:r>
          <a:r>
            <a:rPr lang="es-CL" b="1" dirty="0">
              <a:solidFill>
                <a:schemeClr val="bg1"/>
              </a:solidFill>
            </a:rPr>
            <a:t>carta formal</a:t>
          </a:r>
          <a:r>
            <a:rPr lang="es-CL" dirty="0"/>
            <a:t>, que es aquella que se emplea en comunicaciones profesionales o institucionales que revisten cierta importancia o gravedad.</a:t>
          </a:r>
          <a:endParaRPr lang="es-ES" dirty="0"/>
        </a:p>
      </dgm:t>
    </dgm:pt>
    <dgm:pt modelId="{D07E23E3-331F-AF4A-921F-DDA1F0A1E1AE}" type="parTrans" cxnId="{28DA492E-A0CD-794E-A1BE-6E4372B68D3A}">
      <dgm:prSet/>
      <dgm:spPr/>
      <dgm:t>
        <a:bodyPr/>
        <a:lstStyle/>
        <a:p>
          <a:endParaRPr lang="es-ES"/>
        </a:p>
      </dgm:t>
    </dgm:pt>
    <dgm:pt modelId="{167C3CD8-AA52-CF4F-A7A5-FFC464823B46}" type="sibTrans" cxnId="{28DA492E-A0CD-794E-A1BE-6E4372B68D3A}">
      <dgm:prSet/>
      <dgm:spPr/>
      <dgm:t>
        <a:bodyPr/>
        <a:lstStyle/>
        <a:p>
          <a:endParaRPr lang="es-ES"/>
        </a:p>
      </dgm:t>
    </dgm:pt>
    <dgm:pt modelId="{A515FB77-9F29-D342-B90D-B6A5EEFC531D}" type="pres">
      <dgm:prSet presAssocID="{29D14F5E-A78E-C645-ADFD-FB5635B5C8A0}" presName="diagram" presStyleCnt="0">
        <dgm:presLayoutVars>
          <dgm:dir/>
          <dgm:resizeHandles val="exact"/>
        </dgm:presLayoutVars>
      </dgm:prSet>
      <dgm:spPr/>
    </dgm:pt>
    <dgm:pt modelId="{C0759598-D7BD-2D44-B28D-3AB3C38E06C6}" type="pres">
      <dgm:prSet presAssocID="{2C78787F-569C-5542-B58F-96D56907A694}" presName="node" presStyleLbl="node1" presStyleIdx="0" presStyleCnt="2">
        <dgm:presLayoutVars>
          <dgm:bulletEnabled val="1"/>
        </dgm:presLayoutVars>
      </dgm:prSet>
      <dgm:spPr/>
    </dgm:pt>
    <dgm:pt modelId="{AD864FC5-10C0-BB46-A4B3-A4EBB2EA852C}" type="pres">
      <dgm:prSet presAssocID="{1B5A2E52-5511-104F-AAEE-9867B187E77C}" presName="sibTrans" presStyleCnt="0"/>
      <dgm:spPr/>
    </dgm:pt>
    <dgm:pt modelId="{A1CD5471-8113-3D46-A3FE-B552125F4A6C}" type="pres">
      <dgm:prSet presAssocID="{A2009826-EE3A-7441-A662-E2677E3CDF4B}" presName="node" presStyleLbl="node1" presStyleIdx="1" presStyleCnt="2">
        <dgm:presLayoutVars>
          <dgm:bulletEnabled val="1"/>
        </dgm:presLayoutVars>
      </dgm:prSet>
      <dgm:spPr/>
    </dgm:pt>
  </dgm:ptLst>
  <dgm:cxnLst>
    <dgm:cxn modelId="{28DA492E-A0CD-794E-A1BE-6E4372B68D3A}" srcId="{29D14F5E-A78E-C645-ADFD-FB5635B5C8A0}" destId="{A2009826-EE3A-7441-A662-E2677E3CDF4B}" srcOrd="1" destOrd="0" parTransId="{D07E23E3-331F-AF4A-921F-DDA1F0A1E1AE}" sibTransId="{167C3CD8-AA52-CF4F-A7A5-FFC464823B46}"/>
    <dgm:cxn modelId="{3092C73D-B5CA-9743-A271-C795CE814AAC}" type="presOf" srcId="{29D14F5E-A78E-C645-ADFD-FB5635B5C8A0}" destId="{A515FB77-9F29-D342-B90D-B6A5EEFC531D}" srcOrd="0" destOrd="0" presId="urn:microsoft.com/office/officeart/2005/8/layout/default"/>
    <dgm:cxn modelId="{4F677B61-A535-374D-9E1F-D83A61D51EAD}" type="presOf" srcId="{2C78787F-569C-5542-B58F-96D56907A694}" destId="{C0759598-D7BD-2D44-B28D-3AB3C38E06C6}" srcOrd="0" destOrd="0" presId="urn:microsoft.com/office/officeart/2005/8/layout/default"/>
    <dgm:cxn modelId="{0B729DD5-F925-544B-B5E0-BEA039515625}" srcId="{29D14F5E-A78E-C645-ADFD-FB5635B5C8A0}" destId="{2C78787F-569C-5542-B58F-96D56907A694}" srcOrd="0" destOrd="0" parTransId="{DC7EBA99-0E56-BA4B-B046-B91C3ACFF1C2}" sibTransId="{1B5A2E52-5511-104F-AAEE-9867B187E77C}"/>
    <dgm:cxn modelId="{45CF7BE9-7ACC-D945-B602-E656254D2C32}" type="presOf" srcId="{A2009826-EE3A-7441-A662-E2677E3CDF4B}" destId="{A1CD5471-8113-3D46-A3FE-B552125F4A6C}" srcOrd="0" destOrd="0" presId="urn:microsoft.com/office/officeart/2005/8/layout/default"/>
    <dgm:cxn modelId="{D6F804A3-4FB6-0C4F-A11F-14C0471BF312}" type="presParOf" srcId="{A515FB77-9F29-D342-B90D-B6A5EEFC531D}" destId="{C0759598-D7BD-2D44-B28D-3AB3C38E06C6}" srcOrd="0" destOrd="0" presId="urn:microsoft.com/office/officeart/2005/8/layout/default"/>
    <dgm:cxn modelId="{41EF517B-FE99-6140-A556-A1C188E746FD}" type="presParOf" srcId="{A515FB77-9F29-D342-B90D-B6A5EEFC531D}" destId="{AD864FC5-10C0-BB46-A4B3-A4EBB2EA852C}" srcOrd="1" destOrd="0" presId="urn:microsoft.com/office/officeart/2005/8/layout/default"/>
    <dgm:cxn modelId="{D9A50419-A220-DF46-B4DE-D7ABA024DB7D}" type="presParOf" srcId="{A515FB77-9F29-D342-B90D-B6A5EEFC531D}" destId="{A1CD5471-8113-3D46-A3FE-B552125F4A6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1BB77A-D977-5142-B902-50718F9C41F2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E08C6A9-6566-4842-BE62-C8DCF3A174BA}">
      <dgm:prSet phldrT="[Texto]" custT="1"/>
      <dgm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s-CL" sz="2000" b="1" dirty="0">
              <a:solidFill>
                <a:schemeClr val="bg1"/>
              </a:solidFill>
            </a:rPr>
            <a:t>Carta abierta</a:t>
          </a:r>
          <a:r>
            <a:rPr lang="es-CL" sz="2000" dirty="0">
              <a:solidFill>
                <a:schemeClr val="bg1"/>
              </a:solidFill>
            </a:rPr>
            <a:t>, que está dirigida a una persona específicamente, pero que puede hacerse pública por el interés que reviste el tema en ella tratado.</a:t>
          </a:r>
          <a:endParaRPr lang="es-ES" sz="2000" dirty="0"/>
        </a:p>
      </dgm:t>
    </dgm:pt>
    <dgm:pt modelId="{4AAE2F3B-945F-C84D-9348-2601AEF65D8C}" type="parTrans" cxnId="{8480EDD4-D681-934B-AA2F-B1B7302DFCBB}">
      <dgm:prSet/>
      <dgm:spPr/>
      <dgm:t>
        <a:bodyPr/>
        <a:lstStyle/>
        <a:p>
          <a:endParaRPr lang="es-ES"/>
        </a:p>
      </dgm:t>
    </dgm:pt>
    <dgm:pt modelId="{00E44802-E3B3-C249-8778-1FB0341BB8C2}" type="sibTrans" cxnId="{8480EDD4-D681-934B-AA2F-B1B7302DFCBB}">
      <dgm:prSet/>
      <dgm:spPr/>
      <dgm:t>
        <a:bodyPr/>
        <a:lstStyle/>
        <a:p>
          <a:endParaRPr lang="es-ES"/>
        </a:p>
      </dgm:t>
    </dgm:pt>
    <dgm:pt modelId="{46378E28-7F11-0343-A2B2-D8506621B2D3}">
      <dgm:prSet phldrT="[Texto]" custT="1"/>
      <dgm:sp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s-CL" sz="2400" b="1" dirty="0">
              <a:solidFill>
                <a:schemeClr val="bg1"/>
              </a:solidFill>
            </a:rPr>
            <a:t>Carta de petición</a:t>
          </a:r>
          <a:r>
            <a:rPr lang="es-CL" sz="2400" dirty="0">
              <a:solidFill>
                <a:schemeClr val="bg1"/>
              </a:solidFill>
            </a:rPr>
            <a:t>, para solicitar algún favor.</a:t>
          </a:r>
          <a:endParaRPr lang="es-ES" sz="2400" dirty="0"/>
        </a:p>
      </dgm:t>
    </dgm:pt>
    <dgm:pt modelId="{8C1D127B-0275-E54A-86D4-1FBE94E8116D}" type="parTrans" cxnId="{E9F7C667-FEC2-B04B-82BB-34F3AD616418}">
      <dgm:prSet/>
      <dgm:spPr/>
      <dgm:t>
        <a:bodyPr/>
        <a:lstStyle/>
        <a:p>
          <a:endParaRPr lang="es-ES"/>
        </a:p>
      </dgm:t>
    </dgm:pt>
    <dgm:pt modelId="{A7E32952-BFE8-0B46-8AC0-3ABB70CAB065}" type="sibTrans" cxnId="{E9F7C667-FEC2-B04B-82BB-34F3AD616418}">
      <dgm:prSet/>
      <dgm:spPr/>
      <dgm:t>
        <a:bodyPr/>
        <a:lstStyle/>
        <a:p>
          <a:endParaRPr lang="es-ES"/>
        </a:p>
      </dgm:t>
    </dgm:pt>
    <dgm:pt modelId="{C3461483-A2C4-7241-854C-DDF8F46D548F}">
      <dgm:prSet custT="1"/>
      <dgm:sp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s-CL" sz="2400" b="1" dirty="0">
              <a:solidFill>
                <a:schemeClr val="bg1"/>
              </a:solidFill>
            </a:rPr>
            <a:t>Carta de invitación</a:t>
          </a:r>
          <a:r>
            <a:rPr lang="es-CL" sz="2400" dirty="0">
              <a:solidFill>
                <a:schemeClr val="bg1"/>
              </a:solidFill>
            </a:rPr>
            <a:t>, para extender un convite a una persona.</a:t>
          </a:r>
          <a:endParaRPr lang="en-US" sz="2400" dirty="0">
            <a:solidFill>
              <a:schemeClr val="bg1"/>
            </a:solidFill>
          </a:endParaRPr>
        </a:p>
      </dgm:t>
    </dgm:pt>
    <dgm:pt modelId="{4A0B0BB7-9759-C442-97BC-D53E9BD41386}" type="parTrans" cxnId="{87330A33-32B3-6E43-91FD-0EDCC9341CF2}">
      <dgm:prSet/>
      <dgm:spPr/>
      <dgm:t>
        <a:bodyPr/>
        <a:lstStyle/>
        <a:p>
          <a:endParaRPr lang="es-ES"/>
        </a:p>
      </dgm:t>
    </dgm:pt>
    <dgm:pt modelId="{B10BE6DD-B168-5643-B018-4A7A34E3B169}" type="sibTrans" cxnId="{87330A33-32B3-6E43-91FD-0EDCC9341CF2}">
      <dgm:prSet/>
      <dgm:spPr/>
      <dgm:t>
        <a:bodyPr/>
        <a:lstStyle/>
        <a:p>
          <a:endParaRPr lang="es-ES"/>
        </a:p>
      </dgm:t>
    </dgm:pt>
    <dgm:pt modelId="{02F1F04F-5B24-2F48-BF94-77E10786FDCC}">
      <dgm:prSet custT="1"/>
      <dgm:sp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s-CL" sz="1800" b="1" dirty="0">
              <a:solidFill>
                <a:schemeClr val="bg1"/>
              </a:solidFill>
            </a:rPr>
            <a:t>Carta de presentación</a:t>
          </a:r>
          <a:r>
            <a:rPr lang="es-CL" sz="1800" dirty="0">
              <a:solidFill>
                <a:schemeClr val="bg1"/>
              </a:solidFill>
            </a:rPr>
            <a:t>, es la que se dirige a un potencial empleador para hacer una breve exposición de nuestros intereses profesionales, nuestras fortalezas y potencial</a:t>
          </a:r>
          <a:r>
            <a:rPr lang="es-CL" sz="1500" dirty="0">
              <a:solidFill>
                <a:schemeClr val="bg1"/>
              </a:solidFill>
            </a:rPr>
            <a:t>.</a:t>
          </a:r>
          <a:endParaRPr lang="en-US" sz="1500" dirty="0">
            <a:solidFill>
              <a:schemeClr val="bg1"/>
            </a:solidFill>
          </a:endParaRPr>
        </a:p>
      </dgm:t>
    </dgm:pt>
    <dgm:pt modelId="{834C6DD3-11C5-C241-B70A-8DE150BB5A28}" type="parTrans" cxnId="{EF9A5A8E-AF36-4440-81A2-12D4BBFA4017}">
      <dgm:prSet/>
      <dgm:spPr/>
      <dgm:t>
        <a:bodyPr/>
        <a:lstStyle/>
        <a:p>
          <a:endParaRPr lang="es-ES"/>
        </a:p>
      </dgm:t>
    </dgm:pt>
    <dgm:pt modelId="{576E4AC6-5171-2D43-A491-F60096A2E203}" type="sibTrans" cxnId="{EF9A5A8E-AF36-4440-81A2-12D4BBFA4017}">
      <dgm:prSet/>
      <dgm:spPr/>
      <dgm:t>
        <a:bodyPr/>
        <a:lstStyle/>
        <a:p>
          <a:endParaRPr lang="es-ES"/>
        </a:p>
      </dgm:t>
    </dgm:pt>
    <dgm:pt modelId="{47217C5D-EDC5-9A44-AB70-FC82DFCECA7D}">
      <dgm:prSet custT="1"/>
      <dgm:sp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s-CL" sz="2000" b="1" dirty="0">
              <a:solidFill>
                <a:schemeClr val="bg1"/>
              </a:solidFill>
            </a:rPr>
            <a:t>Carta de pésame</a:t>
          </a:r>
          <a:r>
            <a:rPr lang="es-CL" sz="2000" dirty="0">
              <a:solidFill>
                <a:schemeClr val="bg1"/>
              </a:solidFill>
            </a:rPr>
            <a:t>, para manifestar nuestras condolencias a una persona con motivo de la muerte de un ser querido para el destinatario.</a:t>
          </a:r>
          <a:endParaRPr lang="en-US" sz="2000" dirty="0">
            <a:solidFill>
              <a:schemeClr val="bg1"/>
            </a:solidFill>
          </a:endParaRPr>
        </a:p>
      </dgm:t>
    </dgm:pt>
    <dgm:pt modelId="{65B10FA3-996E-C04A-A833-A4B89558FA15}" type="parTrans" cxnId="{F5A46E1C-7E63-1F45-8E35-131BE521CADA}">
      <dgm:prSet/>
      <dgm:spPr/>
      <dgm:t>
        <a:bodyPr/>
        <a:lstStyle/>
        <a:p>
          <a:endParaRPr lang="es-ES"/>
        </a:p>
      </dgm:t>
    </dgm:pt>
    <dgm:pt modelId="{9F3276B3-57AC-4344-894E-5179EFD013F8}" type="sibTrans" cxnId="{F5A46E1C-7E63-1F45-8E35-131BE521CADA}">
      <dgm:prSet/>
      <dgm:spPr/>
      <dgm:t>
        <a:bodyPr/>
        <a:lstStyle/>
        <a:p>
          <a:endParaRPr lang="es-ES"/>
        </a:p>
      </dgm:t>
    </dgm:pt>
    <dgm:pt modelId="{D3E6B38E-A983-854F-AB84-76AFE09A1532}" type="pres">
      <dgm:prSet presAssocID="{8D1BB77A-D977-5142-B902-50718F9C41F2}" presName="diagram" presStyleCnt="0">
        <dgm:presLayoutVars>
          <dgm:dir/>
          <dgm:resizeHandles val="exact"/>
        </dgm:presLayoutVars>
      </dgm:prSet>
      <dgm:spPr/>
    </dgm:pt>
    <dgm:pt modelId="{8250B00C-36EE-1E45-A626-269D3162D384}" type="pres">
      <dgm:prSet presAssocID="{DE08C6A9-6566-4842-BE62-C8DCF3A174BA}" presName="node" presStyleLbl="node1" presStyleIdx="0" presStyleCnt="5">
        <dgm:presLayoutVars>
          <dgm:bulletEnabled val="1"/>
        </dgm:presLayoutVars>
      </dgm:prSet>
      <dgm:spPr/>
    </dgm:pt>
    <dgm:pt modelId="{64AFFA37-985B-D142-B573-FBD3D7814B30}" type="pres">
      <dgm:prSet presAssocID="{00E44802-E3B3-C249-8778-1FB0341BB8C2}" presName="sibTrans" presStyleCnt="0"/>
      <dgm:spPr/>
    </dgm:pt>
    <dgm:pt modelId="{EA1E7D8A-C850-0848-A1F2-DC849D769AA3}" type="pres">
      <dgm:prSet presAssocID="{46378E28-7F11-0343-A2B2-D8506621B2D3}" presName="node" presStyleLbl="node1" presStyleIdx="1" presStyleCnt="5">
        <dgm:presLayoutVars>
          <dgm:bulletEnabled val="1"/>
        </dgm:presLayoutVars>
      </dgm:prSet>
      <dgm:spPr/>
    </dgm:pt>
    <dgm:pt modelId="{A063A260-029B-6B45-8FFF-A0CAF3E7614C}" type="pres">
      <dgm:prSet presAssocID="{A7E32952-BFE8-0B46-8AC0-3ABB70CAB065}" presName="sibTrans" presStyleCnt="0"/>
      <dgm:spPr/>
    </dgm:pt>
    <dgm:pt modelId="{5E05789C-1B48-234C-9D30-894747BE2E68}" type="pres">
      <dgm:prSet presAssocID="{02F1F04F-5B24-2F48-BF94-77E10786FDCC}" presName="node" presStyleLbl="node1" presStyleIdx="2" presStyleCnt="5">
        <dgm:presLayoutVars>
          <dgm:bulletEnabled val="1"/>
        </dgm:presLayoutVars>
      </dgm:prSet>
      <dgm:spPr/>
    </dgm:pt>
    <dgm:pt modelId="{E313B74E-F015-0E4F-BDCF-9BD3B58F947E}" type="pres">
      <dgm:prSet presAssocID="{576E4AC6-5171-2D43-A491-F60096A2E203}" presName="sibTrans" presStyleCnt="0"/>
      <dgm:spPr/>
    </dgm:pt>
    <dgm:pt modelId="{0FB0418D-A915-9941-926F-0E49A8799031}" type="pres">
      <dgm:prSet presAssocID="{C3461483-A2C4-7241-854C-DDF8F46D548F}" presName="node" presStyleLbl="node1" presStyleIdx="3" presStyleCnt="5">
        <dgm:presLayoutVars>
          <dgm:bulletEnabled val="1"/>
        </dgm:presLayoutVars>
      </dgm:prSet>
      <dgm:spPr/>
    </dgm:pt>
    <dgm:pt modelId="{4D87F1DC-ED9A-3840-8501-02A1CB8A33A0}" type="pres">
      <dgm:prSet presAssocID="{B10BE6DD-B168-5643-B018-4A7A34E3B169}" presName="sibTrans" presStyleCnt="0"/>
      <dgm:spPr/>
    </dgm:pt>
    <dgm:pt modelId="{84EB2C94-F0CF-4842-BA47-E7C487AA83B0}" type="pres">
      <dgm:prSet presAssocID="{47217C5D-EDC5-9A44-AB70-FC82DFCECA7D}" presName="node" presStyleLbl="node1" presStyleIdx="4" presStyleCnt="5">
        <dgm:presLayoutVars>
          <dgm:bulletEnabled val="1"/>
        </dgm:presLayoutVars>
      </dgm:prSet>
      <dgm:spPr/>
    </dgm:pt>
  </dgm:ptLst>
  <dgm:cxnLst>
    <dgm:cxn modelId="{884B3108-E4D9-A14A-B21C-15DF35C5C239}" type="presOf" srcId="{C3461483-A2C4-7241-854C-DDF8F46D548F}" destId="{0FB0418D-A915-9941-926F-0E49A8799031}" srcOrd="0" destOrd="0" presId="urn:microsoft.com/office/officeart/2005/8/layout/default"/>
    <dgm:cxn modelId="{F5A46E1C-7E63-1F45-8E35-131BE521CADA}" srcId="{8D1BB77A-D977-5142-B902-50718F9C41F2}" destId="{47217C5D-EDC5-9A44-AB70-FC82DFCECA7D}" srcOrd="4" destOrd="0" parTransId="{65B10FA3-996E-C04A-A833-A4B89558FA15}" sibTransId="{9F3276B3-57AC-4344-894E-5179EFD013F8}"/>
    <dgm:cxn modelId="{E194D222-D153-8541-8FFF-8B32F61E5797}" type="presOf" srcId="{46378E28-7F11-0343-A2B2-D8506621B2D3}" destId="{EA1E7D8A-C850-0848-A1F2-DC849D769AA3}" srcOrd="0" destOrd="0" presId="urn:microsoft.com/office/officeart/2005/8/layout/default"/>
    <dgm:cxn modelId="{8F51C22F-039B-204C-B46E-227AC1890546}" type="presOf" srcId="{47217C5D-EDC5-9A44-AB70-FC82DFCECA7D}" destId="{84EB2C94-F0CF-4842-BA47-E7C487AA83B0}" srcOrd="0" destOrd="0" presId="urn:microsoft.com/office/officeart/2005/8/layout/default"/>
    <dgm:cxn modelId="{87330A33-32B3-6E43-91FD-0EDCC9341CF2}" srcId="{8D1BB77A-D977-5142-B902-50718F9C41F2}" destId="{C3461483-A2C4-7241-854C-DDF8F46D548F}" srcOrd="3" destOrd="0" parTransId="{4A0B0BB7-9759-C442-97BC-D53E9BD41386}" sibTransId="{B10BE6DD-B168-5643-B018-4A7A34E3B169}"/>
    <dgm:cxn modelId="{E9F7C667-FEC2-B04B-82BB-34F3AD616418}" srcId="{8D1BB77A-D977-5142-B902-50718F9C41F2}" destId="{46378E28-7F11-0343-A2B2-D8506621B2D3}" srcOrd="1" destOrd="0" parTransId="{8C1D127B-0275-E54A-86D4-1FBE94E8116D}" sibTransId="{A7E32952-BFE8-0B46-8AC0-3ABB70CAB065}"/>
    <dgm:cxn modelId="{EF9A5A8E-AF36-4440-81A2-12D4BBFA4017}" srcId="{8D1BB77A-D977-5142-B902-50718F9C41F2}" destId="{02F1F04F-5B24-2F48-BF94-77E10786FDCC}" srcOrd="2" destOrd="0" parTransId="{834C6DD3-11C5-C241-B70A-8DE150BB5A28}" sibTransId="{576E4AC6-5171-2D43-A491-F60096A2E203}"/>
    <dgm:cxn modelId="{6B6846A3-2757-A74B-BB87-8DEC7F00DBB7}" type="presOf" srcId="{8D1BB77A-D977-5142-B902-50718F9C41F2}" destId="{D3E6B38E-A983-854F-AB84-76AFE09A1532}" srcOrd="0" destOrd="0" presId="urn:microsoft.com/office/officeart/2005/8/layout/default"/>
    <dgm:cxn modelId="{F3E3A4CD-3FC0-5543-BC12-C4FA334C06D4}" type="presOf" srcId="{DE08C6A9-6566-4842-BE62-C8DCF3A174BA}" destId="{8250B00C-36EE-1E45-A626-269D3162D384}" srcOrd="0" destOrd="0" presId="urn:microsoft.com/office/officeart/2005/8/layout/default"/>
    <dgm:cxn modelId="{8480EDD4-D681-934B-AA2F-B1B7302DFCBB}" srcId="{8D1BB77A-D977-5142-B902-50718F9C41F2}" destId="{DE08C6A9-6566-4842-BE62-C8DCF3A174BA}" srcOrd="0" destOrd="0" parTransId="{4AAE2F3B-945F-C84D-9348-2601AEF65D8C}" sibTransId="{00E44802-E3B3-C249-8778-1FB0341BB8C2}"/>
    <dgm:cxn modelId="{A240C6D8-974C-204B-BF4D-BB329FC720BA}" type="presOf" srcId="{02F1F04F-5B24-2F48-BF94-77E10786FDCC}" destId="{5E05789C-1B48-234C-9D30-894747BE2E68}" srcOrd="0" destOrd="0" presId="urn:microsoft.com/office/officeart/2005/8/layout/default"/>
    <dgm:cxn modelId="{2D48501E-20C1-B649-BAFF-1682A57D046C}" type="presParOf" srcId="{D3E6B38E-A983-854F-AB84-76AFE09A1532}" destId="{8250B00C-36EE-1E45-A626-269D3162D384}" srcOrd="0" destOrd="0" presId="urn:microsoft.com/office/officeart/2005/8/layout/default"/>
    <dgm:cxn modelId="{2365806F-E796-0748-96D7-4CC6D0F2E931}" type="presParOf" srcId="{D3E6B38E-A983-854F-AB84-76AFE09A1532}" destId="{64AFFA37-985B-D142-B573-FBD3D7814B30}" srcOrd="1" destOrd="0" presId="urn:microsoft.com/office/officeart/2005/8/layout/default"/>
    <dgm:cxn modelId="{B7633666-A5A1-D24C-96C4-181706466320}" type="presParOf" srcId="{D3E6B38E-A983-854F-AB84-76AFE09A1532}" destId="{EA1E7D8A-C850-0848-A1F2-DC849D769AA3}" srcOrd="2" destOrd="0" presId="urn:microsoft.com/office/officeart/2005/8/layout/default"/>
    <dgm:cxn modelId="{ADF4C5F5-F561-444B-A8B1-305D32D6969C}" type="presParOf" srcId="{D3E6B38E-A983-854F-AB84-76AFE09A1532}" destId="{A063A260-029B-6B45-8FFF-A0CAF3E7614C}" srcOrd="3" destOrd="0" presId="urn:microsoft.com/office/officeart/2005/8/layout/default"/>
    <dgm:cxn modelId="{127BBE79-6F9B-B74C-936B-57628830E282}" type="presParOf" srcId="{D3E6B38E-A983-854F-AB84-76AFE09A1532}" destId="{5E05789C-1B48-234C-9D30-894747BE2E68}" srcOrd="4" destOrd="0" presId="urn:microsoft.com/office/officeart/2005/8/layout/default"/>
    <dgm:cxn modelId="{EA96F1BE-74DF-F545-9CA7-0BBD67B0B0BD}" type="presParOf" srcId="{D3E6B38E-A983-854F-AB84-76AFE09A1532}" destId="{E313B74E-F015-0E4F-BDCF-9BD3B58F947E}" srcOrd="5" destOrd="0" presId="urn:microsoft.com/office/officeart/2005/8/layout/default"/>
    <dgm:cxn modelId="{D684CBE5-184F-AE4F-976E-374993625ABC}" type="presParOf" srcId="{D3E6B38E-A983-854F-AB84-76AFE09A1532}" destId="{0FB0418D-A915-9941-926F-0E49A8799031}" srcOrd="6" destOrd="0" presId="urn:microsoft.com/office/officeart/2005/8/layout/default"/>
    <dgm:cxn modelId="{9AF8E4D6-BDC7-4C44-A10A-A90B91F26B6C}" type="presParOf" srcId="{D3E6B38E-A983-854F-AB84-76AFE09A1532}" destId="{4D87F1DC-ED9A-3840-8501-02A1CB8A33A0}" srcOrd="7" destOrd="0" presId="urn:microsoft.com/office/officeart/2005/8/layout/default"/>
    <dgm:cxn modelId="{D073C44C-9700-014B-BFA1-6FDC1557A7DB}" type="presParOf" srcId="{D3E6B38E-A983-854F-AB84-76AFE09A1532}" destId="{84EB2C94-F0CF-4842-BA47-E7C487AA83B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1BB77A-D977-5142-B902-50718F9C41F2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6378E28-7F11-0343-A2B2-D8506621B2D3}">
      <dgm:prSet phldrT="[Texto]" custT="1"/>
      <dgm:sp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s-CL" sz="2000" b="1" dirty="0">
              <a:solidFill>
                <a:schemeClr val="bg1"/>
              </a:solidFill>
            </a:rPr>
            <a:t>Carta de justificación</a:t>
          </a:r>
          <a:r>
            <a:rPr lang="es-CL" sz="2000" dirty="0">
              <a:solidFill>
                <a:schemeClr val="bg1"/>
              </a:solidFill>
            </a:rPr>
            <a:t>, para explicar nuestras razones </a:t>
          </a:r>
          <a:r>
            <a:rPr lang="es-CL" sz="2400" dirty="0">
              <a:solidFill>
                <a:schemeClr val="bg1"/>
              </a:solidFill>
            </a:rPr>
            <a:t>para</a:t>
          </a:r>
          <a:r>
            <a:rPr lang="es-CL" sz="2000" dirty="0">
              <a:solidFill>
                <a:schemeClr val="bg1"/>
              </a:solidFill>
            </a:rPr>
            <a:t> actuar de determinada manera</a:t>
          </a:r>
          <a:r>
            <a:rPr lang="es-CL" sz="1600" dirty="0">
              <a:solidFill>
                <a:schemeClr val="bg1"/>
              </a:solidFill>
            </a:rPr>
            <a:t>.</a:t>
          </a:r>
          <a:endParaRPr lang="es-ES" sz="1600" dirty="0"/>
        </a:p>
      </dgm:t>
    </dgm:pt>
    <dgm:pt modelId="{8C1D127B-0275-E54A-86D4-1FBE94E8116D}" type="parTrans" cxnId="{E9F7C667-FEC2-B04B-82BB-34F3AD616418}">
      <dgm:prSet/>
      <dgm:spPr/>
      <dgm:t>
        <a:bodyPr/>
        <a:lstStyle/>
        <a:p>
          <a:endParaRPr lang="es-ES"/>
        </a:p>
      </dgm:t>
    </dgm:pt>
    <dgm:pt modelId="{A7E32952-BFE8-0B46-8AC0-3ABB70CAB065}" type="sibTrans" cxnId="{E9F7C667-FEC2-B04B-82BB-34F3AD616418}">
      <dgm:prSet/>
      <dgm:spPr/>
      <dgm:t>
        <a:bodyPr/>
        <a:lstStyle/>
        <a:p>
          <a:endParaRPr lang="es-ES"/>
        </a:p>
      </dgm:t>
    </dgm:pt>
    <dgm:pt modelId="{C3461483-A2C4-7241-854C-DDF8F46D548F}">
      <dgm:prSet custT="1"/>
      <dgm:sp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s-CL" sz="1600" dirty="0">
              <a:solidFill>
                <a:schemeClr val="bg1"/>
              </a:solidFill>
            </a:rPr>
            <a:t>.</a:t>
          </a:r>
          <a:r>
            <a:rPr lang="es-CL" sz="1600" b="1" dirty="0">
              <a:solidFill>
                <a:schemeClr val="bg1"/>
              </a:solidFill>
            </a:rPr>
            <a:t> </a:t>
          </a:r>
          <a:r>
            <a:rPr lang="es-CL" sz="2400" b="1" dirty="0">
              <a:solidFill>
                <a:schemeClr val="bg1"/>
              </a:solidFill>
            </a:rPr>
            <a:t>Carta de recomendación</a:t>
          </a:r>
          <a:r>
            <a:rPr lang="es-CL" sz="2400" dirty="0">
              <a:solidFill>
                <a:schemeClr val="bg1"/>
              </a:solidFill>
            </a:rPr>
            <a:t>, para mostrar nuestro respaldo y confianza hacia una persona.</a:t>
          </a:r>
          <a:endParaRPr lang="en-US" sz="1600" dirty="0">
            <a:solidFill>
              <a:schemeClr val="bg1"/>
            </a:solidFill>
          </a:endParaRPr>
        </a:p>
      </dgm:t>
    </dgm:pt>
    <dgm:pt modelId="{4A0B0BB7-9759-C442-97BC-D53E9BD41386}" type="parTrans" cxnId="{87330A33-32B3-6E43-91FD-0EDCC9341CF2}">
      <dgm:prSet/>
      <dgm:spPr/>
      <dgm:t>
        <a:bodyPr/>
        <a:lstStyle/>
        <a:p>
          <a:endParaRPr lang="es-ES"/>
        </a:p>
      </dgm:t>
    </dgm:pt>
    <dgm:pt modelId="{B10BE6DD-B168-5643-B018-4A7A34E3B169}" type="sibTrans" cxnId="{87330A33-32B3-6E43-91FD-0EDCC9341CF2}">
      <dgm:prSet/>
      <dgm:spPr/>
      <dgm:t>
        <a:bodyPr/>
        <a:lstStyle/>
        <a:p>
          <a:endParaRPr lang="es-ES"/>
        </a:p>
      </dgm:t>
    </dgm:pt>
    <dgm:pt modelId="{02F1F04F-5B24-2F48-BF94-77E10786FDCC}">
      <dgm:prSet custT="1"/>
      <dgm:sp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s-CL" sz="2400" b="1" dirty="0">
              <a:solidFill>
                <a:schemeClr val="bg1"/>
              </a:solidFill>
            </a:rPr>
            <a:t>Carta de felicitación</a:t>
          </a:r>
          <a:r>
            <a:rPr lang="es-CL" sz="2400" dirty="0">
              <a:solidFill>
                <a:schemeClr val="bg1"/>
              </a:solidFill>
            </a:rPr>
            <a:t>, para expresar nuestros parabienes a otra persona</a:t>
          </a:r>
          <a:r>
            <a:rPr lang="es-CL" sz="1600" dirty="0">
              <a:solidFill>
                <a:schemeClr val="bg1"/>
              </a:solidFill>
            </a:rPr>
            <a:t>.</a:t>
          </a:r>
          <a:endParaRPr lang="en-US" sz="1600" dirty="0">
            <a:solidFill>
              <a:schemeClr val="bg1"/>
            </a:solidFill>
          </a:endParaRPr>
        </a:p>
      </dgm:t>
    </dgm:pt>
    <dgm:pt modelId="{834C6DD3-11C5-C241-B70A-8DE150BB5A28}" type="parTrans" cxnId="{EF9A5A8E-AF36-4440-81A2-12D4BBFA4017}">
      <dgm:prSet/>
      <dgm:spPr/>
      <dgm:t>
        <a:bodyPr/>
        <a:lstStyle/>
        <a:p>
          <a:endParaRPr lang="es-ES"/>
        </a:p>
      </dgm:t>
    </dgm:pt>
    <dgm:pt modelId="{576E4AC6-5171-2D43-A491-F60096A2E203}" type="sibTrans" cxnId="{EF9A5A8E-AF36-4440-81A2-12D4BBFA4017}">
      <dgm:prSet/>
      <dgm:spPr/>
      <dgm:t>
        <a:bodyPr/>
        <a:lstStyle/>
        <a:p>
          <a:endParaRPr lang="es-ES"/>
        </a:p>
      </dgm:t>
    </dgm:pt>
    <dgm:pt modelId="{47217C5D-EDC5-9A44-AB70-FC82DFCECA7D}">
      <dgm:prSet custT="1"/>
      <dgm:sp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s-CL" sz="2000" dirty="0">
              <a:solidFill>
                <a:schemeClr val="bg1"/>
              </a:solidFill>
            </a:rPr>
            <a:t>.</a:t>
          </a:r>
          <a:r>
            <a:rPr lang="es-CL" sz="2000" b="1" dirty="0">
              <a:solidFill>
                <a:schemeClr val="bg1"/>
              </a:solidFill>
            </a:rPr>
            <a:t> Carta de exhortación o consejo</a:t>
          </a:r>
          <a:r>
            <a:rPr lang="es-CL" sz="2000" dirty="0">
              <a:solidFill>
                <a:schemeClr val="bg1"/>
              </a:solidFill>
            </a:rPr>
            <a:t>, para manifestarle a alguien lo que pensamos y lo que opinamos en </a:t>
          </a:r>
          <a:r>
            <a:rPr lang="es-CL" sz="2400" dirty="0">
              <a:solidFill>
                <a:schemeClr val="bg1"/>
              </a:solidFill>
            </a:rPr>
            <a:t>determinada</a:t>
          </a:r>
          <a:r>
            <a:rPr lang="es-CL" sz="2000" dirty="0">
              <a:solidFill>
                <a:schemeClr val="bg1"/>
              </a:solidFill>
            </a:rPr>
            <a:t> situación.</a:t>
          </a:r>
          <a:endParaRPr lang="en-US" sz="2000" dirty="0">
            <a:solidFill>
              <a:schemeClr val="bg1"/>
            </a:solidFill>
          </a:endParaRPr>
        </a:p>
      </dgm:t>
    </dgm:pt>
    <dgm:pt modelId="{65B10FA3-996E-C04A-A833-A4B89558FA15}" type="parTrans" cxnId="{F5A46E1C-7E63-1F45-8E35-131BE521CADA}">
      <dgm:prSet/>
      <dgm:spPr/>
      <dgm:t>
        <a:bodyPr/>
        <a:lstStyle/>
        <a:p>
          <a:endParaRPr lang="es-ES"/>
        </a:p>
      </dgm:t>
    </dgm:pt>
    <dgm:pt modelId="{9F3276B3-57AC-4344-894E-5179EFD013F8}" type="sibTrans" cxnId="{F5A46E1C-7E63-1F45-8E35-131BE521CADA}">
      <dgm:prSet/>
      <dgm:spPr/>
      <dgm:t>
        <a:bodyPr/>
        <a:lstStyle/>
        <a:p>
          <a:endParaRPr lang="es-ES"/>
        </a:p>
      </dgm:t>
    </dgm:pt>
    <dgm:pt modelId="{1072DEC5-49F2-B64E-BC26-D2D7B04A7DD4}">
      <dgm:prSet custT="1"/>
      <dgm:sp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s-CL" sz="2000" b="1" dirty="0">
              <a:solidFill>
                <a:schemeClr val="bg1"/>
              </a:solidFill>
            </a:rPr>
            <a:t>Carta de disculpa</a:t>
          </a:r>
          <a:r>
            <a:rPr lang="es-CL" sz="2000" dirty="0">
              <a:solidFill>
                <a:schemeClr val="bg1"/>
              </a:solidFill>
            </a:rPr>
            <a:t>, para expresar nuestras excusas ante un comportamiento o conducta impropia de nuestra parte.</a:t>
          </a:r>
          <a:endParaRPr lang="en-US" sz="2000" dirty="0">
            <a:solidFill>
              <a:schemeClr val="bg1"/>
            </a:solidFill>
          </a:endParaRPr>
        </a:p>
      </dgm:t>
    </dgm:pt>
    <dgm:pt modelId="{07DAA152-9AC2-864A-9794-9F7DA4A9CE81}" type="parTrans" cxnId="{CD61C949-B4A4-F94B-8B12-4FDD8950712E}">
      <dgm:prSet/>
      <dgm:spPr/>
      <dgm:t>
        <a:bodyPr/>
        <a:lstStyle/>
        <a:p>
          <a:endParaRPr lang="es-ES"/>
        </a:p>
      </dgm:t>
    </dgm:pt>
    <dgm:pt modelId="{35D0B695-7929-824D-9D8C-4FD4E98D4F5C}" type="sibTrans" cxnId="{CD61C949-B4A4-F94B-8B12-4FDD8950712E}">
      <dgm:prSet/>
      <dgm:spPr/>
      <dgm:t>
        <a:bodyPr/>
        <a:lstStyle/>
        <a:p>
          <a:endParaRPr lang="es-ES"/>
        </a:p>
      </dgm:t>
    </dgm:pt>
    <dgm:pt modelId="{B8EB35E5-E076-CF43-838B-190BCB2F0205}" type="pres">
      <dgm:prSet presAssocID="{8D1BB77A-D977-5142-B902-50718F9C41F2}" presName="diagram" presStyleCnt="0">
        <dgm:presLayoutVars>
          <dgm:dir/>
          <dgm:resizeHandles val="exact"/>
        </dgm:presLayoutVars>
      </dgm:prSet>
      <dgm:spPr/>
    </dgm:pt>
    <dgm:pt modelId="{66C841B3-E99C-FF47-B916-3CEE8A3BDA29}" type="pres">
      <dgm:prSet presAssocID="{1072DEC5-49F2-B64E-BC26-D2D7B04A7DD4}" presName="node" presStyleLbl="node1" presStyleIdx="0" presStyleCnt="5">
        <dgm:presLayoutVars>
          <dgm:bulletEnabled val="1"/>
        </dgm:presLayoutVars>
      </dgm:prSet>
      <dgm:spPr/>
    </dgm:pt>
    <dgm:pt modelId="{9D8BED09-7636-D14C-8C3C-F7456D5D2877}" type="pres">
      <dgm:prSet presAssocID="{35D0B695-7929-824D-9D8C-4FD4E98D4F5C}" presName="sibTrans" presStyleCnt="0"/>
      <dgm:spPr/>
    </dgm:pt>
    <dgm:pt modelId="{5304DF6E-B6E5-4247-BB98-E64A4EB6CC99}" type="pres">
      <dgm:prSet presAssocID="{46378E28-7F11-0343-A2B2-D8506621B2D3}" presName="node" presStyleLbl="node1" presStyleIdx="1" presStyleCnt="5">
        <dgm:presLayoutVars>
          <dgm:bulletEnabled val="1"/>
        </dgm:presLayoutVars>
      </dgm:prSet>
      <dgm:spPr/>
    </dgm:pt>
    <dgm:pt modelId="{0FBC9939-CF63-564B-B64B-2BD2F43E91EA}" type="pres">
      <dgm:prSet presAssocID="{A7E32952-BFE8-0B46-8AC0-3ABB70CAB065}" presName="sibTrans" presStyleCnt="0"/>
      <dgm:spPr/>
    </dgm:pt>
    <dgm:pt modelId="{DE458044-194D-C64C-B2AB-CB37012719B6}" type="pres">
      <dgm:prSet presAssocID="{02F1F04F-5B24-2F48-BF94-77E10786FDCC}" presName="node" presStyleLbl="node1" presStyleIdx="2" presStyleCnt="5">
        <dgm:presLayoutVars>
          <dgm:bulletEnabled val="1"/>
        </dgm:presLayoutVars>
      </dgm:prSet>
      <dgm:spPr/>
    </dgm:pt>
    <dgm:pt modelId="{F45CC1B8-B83A-A040-A679-1C5B1B9573E0}" type="pres">
      <dgm:prSet presAssocID="{576E4AC6-5171-2D43-A491-F60096A2E203}" presName="sibTrans" presStyleCnt="0"/>
      <dgm:spPr/>
    </dgm:pt>
    <dgm:pt modelId="{C49C1AD3-91B5-3443-8670-E437062BAEDE}" type="pres">
      <dgm:prSet presAssocID="{C3461483-A2C4-7241-854C-DDF8F46D548F}" presName="node" presStyleLbl="node1" presStyleIdx="3" presStyleCnt="5">
        <dgm:presLayoutVars>
          <dgm:bulletEnabled val="1"/>
        </dgm:presLayoutVars>
      </dgm:prSet>
      <dgm:spPr/>
    </dgm:pt>
    <dgm:pt modelId="{0389F2A8-9AC2-9249-9000-B8C1F6D64185}" type="pres">
      <dgm:prSet presAssocID="{B10BE6DD-B168-5643-B018-4A7A34E3B169}" presName="sibTrans" presStyleCnt="0"/>
      <dgm:spPr/>
    </dgm:pt>
    <dgm:pt modelId="{B748F874-19AB-1344-9E01-501122681564}" type="pres">
      <dgm:prSet presAssocID="{47217C5D-EDC5-9A44-AB70-FC82DFCECA7D}" presName="node" presStyleLbl="node1" presStyleIdx="4" presStyleCnt="5" custScaleX="106368">
        <dgm:presLayoutVars>
          <dgm:bulletEnabled val="1"/>
        </dgm:presLayoutVars>
      </dgm:prSet>
      <dgm:spPr/>
    </dgm:pt>
  </dgm:ptLst>
  <dgm:cxnLst>
    <dgm:cxn modelId="{8C15790F-AF73-FF48-BAED-5B1AEAA151AA}" type="presOf" srcId="{8D1BB77A-D977-5142-B902-50718F9C41F2}" destId="{B8EB35E5-E076-CF43-838B-190BCB2F0205}" srcOrd="0" destOrd="0" presId="urn:microsoft.com/office/officeart/2005/8/layout/default"/>
    <dgm:cxn modelId="{41E0C610-45D6-D344-8C22-39904A6BE07B}" type="presOf" srcId="{47217C5D-EDC5-9A44-AB70-FC82DFCECA7D}" destId="{B748F874-19AB-1344-9E01-501122681564}" srcOrd="0" destOrd="0" presId="urn:microsoft.com/office/officeart/2005/8/layout/default"/>
    <dgm:cxn modelId="{4A04F31A-88AB-8949-96CA-A64FF271D9C3}" type="presOf" srcId="{1072DEC5-49F2-B64E-BC26-D2D7B04A7DD4}" destId="{66C841B3-E99C-FF47-B916-3CEE8A3BDA29}" srcOrd="0" destOrd="0" presId="urn:microsoft.com/office/officeart/2005/8/layout/default"/>
    <dgm:cxn modelId="{F5A46E1C-7E63-1F45-8E35-131BE521CADA}" srcId="{8D1BB77A-D977-5142-B902-50718F9C41F2}" destId="{47217C5D-EDC5-9A44-AB70-FC82DFCECA7D}" srcOrd="4" destOrd="0" parTransId="{65B10FA3-996E-C04A-A833-A4B89558FA15}" sibTransId="{9F3276B3-57AC-4344-894E-5179EFD013F8}"/>
    <dgm:cxn modelId="{87330A33-32B3-6E43-91FD-0EDCC9341CF2}" srcId="{8D1BB77A-D977-5142-B902-50718F9C41F2}" destId="{C3461483-A2C4-7241-854C-DDF8F46D548F}" srcOrd="3" destOrd="0" parTransId="{4A0B0BB7-9759-C442-97BC-D53E9BD41386}" sibTransId="{B10BE6DD-B168-5643-B018-4A7A34E3B169}"/>
    <dgm:cxn modelId="{CD61C949-B4A4-F94B-8B12-4FDD8950712E}" srcId="{8D1BB77A-D977-5142-B902-50718F9C41F2}" destId="{1072DEC5-49F2-B64E-BC26-D2D7B04A7DD4}" srcOrd="0" destOrd="0" parTransId="{07DAA152-9AC2-864A-9794-9F7DA4A9CE81}" sibTransId="{35D0B695-7929-824D-9D8C-4FD4E98D4F5C}"/>
    <dgm:cxn modelId="{E9F7C667-FEC2-B04B-82BB-34F3AD616418}" srcId="{8D1BB77A-D977-5142-B902-50718F9C41F2}" destId="{46378E28-7F11-0343-A2B2-D8506621B2D3}" srcOrd="1" destOrd="0" parTransId="{8C1D127B-0275-E54A-86D4-1FBE94E8116D}" sibTransId="{A7E32952-BFE8-0B46-8AC0-3ABB70CAB065}"/>
    <dgm:cxn modelId="{57DF526B-3FC6-E649-B58D-F8F9CD782417}" type="presOf" srcId="{02F1F04F-5B24-2F48-BF94-77E10786FDCC}" destId="{DE458044-194D-C64C-B2AB-CB37012719B6}" srcOrd="0" destOrd="0" presId="urn:microsoft.com/office/officeart/2005/8/layout/default"/>
    <dgm:cxn modelId="{2FB54979-2E85-8B40-B359-71EF88560540}" type="presOf" srcId="{46378E28-7F11-0343-A2B2-D8506621B2D3}" destId="{5304DF6E-B6E5-4247-BB98-E64A4EB6CC99}" srcOrd="0" destOrd="0" presId="urn:microsoft.com/office/officeart/2005/8/layout/default"/>
    <dgm:cxn modelId="{EF9A5A8E-AF36-4440-81A2-12D4BBFA4017}" srcId="{8D1BB77A-D977-5142-B902-50718F9C41F2}" destId="{02F1F04F-5B24-2F48-BF94-77E10786FDCC}" srcOrd="2" destOrd="0" parTransId="{834C6DD3-11C5-C241-B70A-8DE150BB5A28}" sibTransId="{576E4AC6-5171-2D43-A491-F60096A2E203}"/>
    <dgm:cxn modelId="{3C5281A2-8ACC-384A-BA72-9820E95FFF72}" type="presOf" srcId="{C3461483-A2C4-7241-854C-DDF8F46D548F}" destId="{C49C1AD3-91B5-3443-8670-E437062BAEDE}" srcOrd="0" destOrd="0" presId="urn:microsoft.com/office/officeart/2005/8/layout/default"/>
    <dgm:cxn modelId="{3746AFBB-88E6-134E-817F-42D11BD27C36}" type="presParOf" srcId="{B8EB35E5-E076-CF43-838B-190BCB2F0205}" destId="{66C841B3-E99C-FF47-B916-3CEE8A3BDA29}" srcOrd="0" destOrd="0" presId="urn:microsoft.com/office/officeart/2005/8/layout/default"/>
    <dgm:cxn modelId="{2878575B-CD98-E040-891A-41E1A6BE0024}" type="presParOf" srcId="{B8EB35E5-E076-CF43-838B-190BCB2F0205}" destId="{9D8BED09-7636-D14C-8C3C-F7456D5D2877}" srcOrd="1" destOrd="0" presId="urn:microsoft.com/office/officeart/2005/8/layout/default"/>
    <dgm:cxn modelId="{D61901A6-D539-0A40-8D28-37F8B1850D59}" type="presParOf" srcId="{B8EB35E5-E076-CF43-838B-190BCB2F0205}" destId="{5304DF6E-B6E5-4247-BB98-E64A4EB6CC99}" srcOrd="2" destOrd="0" presId="urn:microsoft.com/office/officeart/2005/8/layout/default"/>
    <dgm:cxn modelId="{82C248E4-5A4A-184F-8B9B-F89C921F0899}" type="presParOf" srcId="{B8EB35E5-E076-CF43-838B-190BCB2F0205}" destId="{0FBC9939-CF63-564B-B64B-2BD2F43E91EA}" srcOrd="3" destOrd="0" presId="urn:microsoft.com/office/officeart/2005/8/layout/default"/>
    <dgm:cxn modelId="{BA907FB1-8693-6D44-B54A-B863FAE71B1C}" type="presParOf" srcId="{B8EB35E5-E076-CF43-838B-190BCB2F0205}" destId="{DE458044-194D-C64C-B2AB-CB37012719B6}" srcOrd="4" destOrd="0" presId="urn:microsoft.com/office/officeart/2005/8/layout/default"/>
    <dgm:cxn modelId="{F47FC7BE-C4D2-9246-B101-6220AF367C0E}" type="presParOf" srcId="{B8EB35E5-E076-CF43-838B-190BCB2F0205}" destId="{F45CC1B8-B83A-A040-A679-1C5B1B9573E0}" srcOrd="5" destOrd="0" presId="urn:microsoft.com/office/officeart/2005/8/layout/default"/>
    <dgm:cxn modelId="{1B29C80C-24BC-4F40-ACEF-97777B8EBF3B}" type="presParOf" srcId="{B8EB35E5-E076-CF43-838B-190BCB2F0205}" destId="{C49C1AD3-91B5-3443-8670-E437062BAEDE}" srcOrd="6" destOrd="0" presId="urn:microsoft.com/office/officeart/2005/8/layout/default"/>
    <dgm:cxn modelId="{636EE93D-396D-204A-859C-334DA32085CC}" type="presParOf" srcId="{B8EB35E5-E076-CF43-838B-190BCB2F0205}" destId="{0389F2A8-9AC2-9249-9000-B8C1F6D64185}" srcOrd="7" destOrd="0" presId="urn:microsoft.com/office/officeart/2005/8/layout/default"/>
    <dgm:cxn modelId="{07132250-6838-A541-AC2C-E547114B92DA}" type="presParOf" srcId="{B8EB35E5-E076-CF43-838B-190BCB2F0205}" destId="{B748F874-19AB-1344-9E01-50112268156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59598-D7BD-2D44-B28D-3AB3C38E06C6}">
      <dsp:nvSpPr>
        <dsp:cNvPr id="0" name=""/>
        <dsp:cNvSpPr/>
      </dsp:nvSpPr>
      <dsp:spPr>
        <a:xfrm>
          <a:off x="1361" y="1116054"/>
          <a:ext cx="5310931" cy="3186558"/>
        </a:xfrm>
        <a:prstGeom prst="rect">
          <a:avLst/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000" kern="1200" dirty="0"/>
            <a:t>La </a:t>
          </a:r>
          <a:r>
            <a:rPr lang="es-CL" sz="3000" b="1" kern="1200" dirty="0">
              <a:solidFill>
                <a:schemeClr val="bg1"/>
              </a:solidFill>
            </a:rPr>
            <a:t>carta informal, </a:t>
          </a:r>
          <a:r>
            <a:rPr lang="es-CL" sz="3000" kern="1200" dirty="0"/>
            <a:t>que es el tipo de carta que se envía a amigos, familiares y conocidos con los cuales tenemos una relación próxima</a:t>
          </a:r>
          <a:endParaRPr lang="es-ES" sz="3000" kern="1200" dirty="0"/>
        </a:p>
      </dsp:txBody>
      <dsp:txXfrm>
        <a:off x="1361" y="1116054"/>
        <a:ext cx="5310931" cy="3186558"/>
      </dsp:txXfrm>
    </dsp:sp>
    <dsp:sp modelId="{A1CD5471-8113-3D46-A3FE-B552125F4A6C}">
      <dsp:nvSpPr>
        <dsp:cNvPr id="0" name=""/>
        <dsp:cNvSpPr/>
      </dsp:nvSpPr>
      <dsp:spPr>
        <a:xfrm>
          <a:off x="5843386" y="1116054"/>
          <a:ext cx="5310931" cy="3186558"/>
        </a:xfrm>
        <a:prstGeom prst="rect">
          <a:avLst/>
        </a:prstGeom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3000" kern="1200" dirty="0"/>
            <a:t>La </a:t>
          </a:r>
          <a:r>
            <a:rPr lang="es-CL" sz="3000" b="1" kern="1200" dirty="0">
              <a:solidFill>
                <a:schemeClr val="bg1"/>
              </a:solidFill>
            </a:rPr>
            <a:t>carta formal</a:t>
          </a:r>
          <a:r>
            <a:rPr lang="es-CL" sz="3000" kern="1200" dirty="0"/>
            <a:t>, que es aquella que se emplea en comunicaciones profesionales o institucionales que revisten cierta importancia o gravedad.</a:t>
          </a:r>
          <a:endParaRPr lang="es-ES" sz="3000" kern="1200" dirty="0"/>
        </a:p>
      </dsp:txBody>
      <dsp:txXfrm>
        <a:off x="5843386" y="1116054"/>
        <a:ext cx="5310931" cy="31865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0B00C-36EE-1E45-A626-269D3162D384}">
      <dsp:nvSpPr>
        <dsp:cNvPr id="0" name=""/>
        <dsp:cNvSpPr/>
      </dsp:nvSpPr>
      <dsp:spPr>
        <a:xfrm>
          <a:off x="0" y="395853"/>
          <a:ext cx="3559200" cy="2135520"/>
        </a:xfrm>
        <a:prstGeom prst="rect">
          <a:avLst/>
        </a:prstGeom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b="1" kern="1200" dirty="0">
              <a:solidFill>
                <a:schemeClr val="bg1"/>
              </a:solidFill>
            </a:rPr>
            <a:t>Carta abierta</a:t>
          </a:r>
          <a:r>
            <a:rPr lang="es-CL" sz="2000" kern="1200" dirty="0">
              <a:solidFill>
                <a:schemeClr val="bg1"/>
              </a:solidFill>
            </a:rPr>
            <a:t>, que está dirigida a una persona específicamente, pero que puede hacerse pública por el interés que reviste el tema en ella tratado.</a:t>
          </a:r>
          <a:endParaRPr lang="es-ES" sz="2000" kern="1200" dirty="0"/>
        </a:p>
      </dsp:txBody>
      <dsp:txXfrm>
        <a:off x="0" y="395853"/>
        <a:ext cx="3559200" cy="2135520"/>
      </dsp:txXfrm>
    </dsp:sp>
    <dsp:sp modelId="{EA1E7D8A-C850-0848-A1F2-DC849D769AA3}">
      <dsp:nvSpPr>
        <dsp:cNvPr id="0" name=""/>
        <dsp:cNvSpPr/>
      </dsp:nvSpPr>
      <dsp:spPr>
        <a:xfrm>
          <a:off x="3915120" y="395853"/>
          <a:ext cx="3559200" cy="2135520"/>
        </a:xfrm>
        <a:prstGeom prst="rect">
          <a:avLst/>
        </a:prstGeom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b="1" kern="1200" dirty="0">
              <a:solidFill>
                <a:schemeClr val="bg1"/>
              </a:solidFill>
            </a:rPr>
            <a:t>Carta de petición</a:t>
          </a:r>
          <a:r>
            <a:rPr lang="es-CL" sz="2400" kern="1200" dirty="0">
              <a:solidFill>
                <a:schemeClr val="bg1"/>
              </a:solidFill>
            </a:rPr>
            <a:t>, para solicitar algún favor.</a:t>
          </a:r>
          <a:endParaRPr lang="es-ES" sz="2400" kern="1200" dirty="0"/>
        </a:p>
      </dsp:txBody>
      <dsp:txXfrm>
        <a:off x="3915120" y="395853"/>
        <a:ext cx="3559200" cy="2135520"/>
      </dsp:txXfrm>
    </dsp:sp>
    <dsp:sp modelId="{5E05789C-1B48-234C-9D30-894747BE2E68}">
      <dsp:nvSpPr>
        <dsp:cNvPr id="0" name=""/>
        <dsp:cNvSpPr/>
      </dsp:nvSpPr>
      <dsp:spPr>
        <a:xfrm>
          <a:off x="7830241" y="395853"/>
          <a:ext cx="3559200" cy="2135520"/>
        </a:xfrm>
        <a:prstGeom prst="rect">
          <a:avLst/>
        </a:prstGeom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schemeClr val="bg1"/>
              </a:solidFill>
            </a:rPr>
            <a:t>Carta de presentación</a:t>
          </a:r>
          <a:r>
            <a:rPr lang="es-CL" sz="1800" kern="1200" dirty="0">
              <a:solidFill>
                <a:schemeClr val="bg1"/>
              </a:solidFill>
            </a:rPr>
            <a:t>, es la que se dirige a un potencial empleador para hacer una breve exposición de nuestros intereses profesionales, nuestras fortalezas y potencial</a:t>
          </a:r>
          <a:r>
            <a:rPr lang="es-CL" sz="1500" kern="1200" dirty="0">
              <a:solidFill>
                <a:schemeClr val="bg1"/>
              </a:solidFill>
            </a:rPr>
            <a:t>.</a:t>
          </a:r>
          <a:endParaRPr lang="en-US" sz="1500" kern="1200" dirty="0">
            <a:solidFill>
              <a:schemeClr val="bg1"/>
            </a:solidFill>
          </a:endParaRPr>
        </a:p>
      </dsp:txBody>
      <dsp:txXfrm>
        <a:off x="7830241" y="395853"/>
        <a:ext cx="3559200" cy="2135520"/>
      </dsp:txXfrm>
    </dsp:sp>
    <dsp:sp modelId="{0FB0418D-A915-9941-926F-0E49A8799031}">
      <dsp:nvSpPr>
        <dsp:cNvPr id="0" name=""/>
        <dsp:cNvSpPr/>
      </dsp:nvSpPr>
      <dsp:spPr>
        <a:xfrm>
          <a:off x="1957560" y="2887293"/>
          <a:ext cx="3559200" cy="2135520"/>
        </a:xfrm>
        <a:prstGeom prst="rect">
          <a:avLst/>
        </a:prstGeom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b="1" kern="1200" dirty="0">
              <a:solidFill>
                <a:schemeClr val="bg1"/>
              </a:solidFill>
            </a:rPr>
            <a:t>Carta de invitación</a:t>
          </a:r>
          <a:r>
            <a:rPr lang="es-CL" sz="2400" kern="1200" dirty="0">
              <a:solidFill>
                <a:schemeClr val="bg1"/>
              </a:solidFill>
            </a:rPr>
            <a:t>, para extender un convite a una persona.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1957560" y="2887293"/>
        <a:ext cx="3559200" cy="2135520"/>
      </dsp:txXfrm>
    </dsp:sp>
    <dsp:sp modelId="{84EB2C94-F0CF-4842-BA47-E7C487AA83B0}">
      <dsp:nvSpPr>
        <dsp:cNvPr id="0" name=""/>
        <dsp:cNvSpPr/>
      </dsp:nvSpPr>
      <dsp:spPr>
        <a:xfrm>
          <a:off x="5872681" y="2887293"/>
          <a:ext cx="3559200" cy="2135520"/>
        </a:xfrm>
        <a:prstGeom prst="rect">
          <a:avLst/>
        </a:prstGeom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b="1" kern="1200" dirty="0">
              <a:solidFill>
                <a:schemeClr val="bg1"/>
              </a:solidFill>
            </a:rPr>
            <a:t>Carta de pésame</a:t>
          </a:r>
          <a:r>
            <a:rPr lang="es-CL" sz="2000" kern="1200" dirty="0">
              <a:solidFill>
                <a:schemeClr val="bg1"/>
              </a:solidFill>
            </a:rPr>
            <a:t>, para manifestar nuestras condolencias a una persona con motivo de la muerte de un ser querido para el destinatario.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5872681" y="2887293"/>
        <a:ext cx="3559200" cy="2135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841B3-E99C-FF47-B916-3CEE8A3BDA29}">
      <dsp:nvSpPr>
        <dsp:cNvPr id="0" name=""/>
        <dsp:cNvSpPr/>
      </dsp:nvSpPr>
      <dsp:spPr>
        <a:xfrm>
          <a:off x="0" y="587282"/>
          <a:ext cx="3264693" cy="1958816"/>
        </a:xfrm>
        <a:prstGeom prst="rect">
          <a:avLst/>
        </a:prstGeom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b="1" kern="1200" dirty="0">
              <a:solidFill>
                <a:schemeClr val="bg1"/>
              </a:solidFill>
            </a:rPr>
            <a:t>Carta de disculpa</a:t>
          </a:r>
          <a:r>
            <a:rPr lang="es-CL" sz="2000" kern="1200" dirty="0">
              <a:solidFill>
                <a:schemeClr val="bg1"/>
              </a:solidFill>
            </a:rPr>
            <a:t>, para expresar nuestras excusas ante un comportamiento o conducta impropia de nuestra parte.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0" y="587282"/>
        <a:ext cx="3264693" cy="1958816"/>
      </dsp:txXfrm>
    </dsp:sp>
    <dsp:sp modelId="{5304DF6E-B6E5-4247-BB98-E64A4EB6CC99}">
      <dsp:nvSpPr>
        <dsp:cNvPr id="0" name=""/>
        <dsp:cNvSpPr/>
      </dsp:nvSpPr>
      <dsp:spPr>
        <a:xfrm>
          <a:off x="3591163" y="587282"/>
          <a:ext cx="3264693" cy="1958816"/>
        </a:xfrm>
        <a:prstGeom prst="rect">
          <a:avLst/>
        </a:prstGeom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b="1" kern="1200" dirty="0">
              <a:solidFill>
                <a:schemeClr val="bg1"/>
              </a:solidFill>
            </a:rPr>
            <a:t>Carta de justificación</a:t>
          </a:r>
          <a:r>
            <a:rPr lang="es-CL" sz="2000" kern="1200" dirty="0">
              <a:solidFill>
                <a:schemeClr val="bg1"/>
              </a:solidFill>
            </a:rPr>
            <a:t>, para explicar nuestras razones </a:t>
          </a:r>
          <a:r>
            <a:rPr lang="es-CL" sz="2400" kern="1200" dirty="0">
              <a:solidFill>
                <a:schemeClr val="bg1"/>
              </a:solidFill>
            </a:rPr>
            <a:t>para</a:t>
          </a:r>
          <a:r>
            <a:rPr lang="es-CL" sz="2000" kern="1200" dirty="0">
              <a:solidFill>
                <a:schemeClr val="bg1"/>
              </a:solidFill>
            </a:rPr>
            <a:t> actuar de determinada manera</a:t>
          </a:r>
          <a:r>
            <a:rPr lang="es-CL" sz="1600" kern="1200" dirty="0">
              <a:solidFill>
                <a:schemeClr val="bg1"/>
              </a:solidFill>
            </a:rPr>
            <a:t>.</a:t>
          </a:r>
          <a:endParaRPr lang="es-ES" sz="1600" kern="1200" dirty="0"/>
        </a:p>
      </dsp:txBody>
      <dsp:txXfrm>
        <a:off x="3591163" y="587282"/>
        <a:ext cx="3264693" cy="1958816"/>
      </dsp:txXfrm>
    </dsp:sp>
    <dsp:sp modelId="{DE458044-194D-C64C-B2AB-CB37012719B6}">
      <dsp:nvSpPr>
        <dsp:cNvPr id="0" name=""/>
        <dsp:cNvSpPr/>
      </dsp:nvSpPr>
      <dsp:spPr>
        <a:xfrm>
          <a:off x="7182326" y="587282"/>
          <a:ext cx="3264693" cy="1958816"/>
        </a:xfrm>
        <a:prstGeom prst="rect">
          <a:avLst/>
        </a:prstGeom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b="1" kern="1200" dirty="0">
              <a:solidFill>
                <a:schemeClr val="bg1"/>
              </a:solidFill>
            </a:rPr>
            <a:t>Carta de felicitación</a:t>
          </a:r>
          <a:r>
            <a:rPr lang="es-CL" sz="2400" kern="1200" dirty="0">
              <a:solidFill>
                <a:schemeClr val="bg1"/>
              </a:solidFill>
            </a:rPr>
            <a:t>, para expresar nuestros parabienes a otra persona</a:t>
          </a:r>
          <a:r>
            <a:rPr lang="es-CL" sz="1600" kern="1200" dirty="0">
              <a:solidFill>
                <a:schemeClr val="bg1"/>
              </a:solidFill>
            </a:rPr>
            <a:t>.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7182326" y="587282"/>
        <a:ext cx="3264693" cy="1958816"/>
      </dsp:txXfrm>
    </dsp:sp>
    <dsp:sp modelId="{C49C1AD3-91B5-3443-8670-E437062BAEDE}">
      <dsp:nvSpPr>
        <dsp:cNvPr id="0" name=""/>
        <dsp:cNvSpPr/>
      </dsp:nvSpPr>
      <dsp:spPr>
        <a:xfrm>
          <a:off x="1691633" y="2872568"/>
          <a:ext cx="3264693" cy="1958816"/>
        </a:xfrm>
        <a:prstGeom prst="rect">
          <a:avLst/>
        </a:prstGeom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solidFill>
                <a:schemeClr val="bg1"/>
              </a:solidFill>
            </a:rPr>
            <a:t>.</a:t>
          </a:r>
          <a:r>
            <a:rPr lang="es-CL" sz="1600" b="1" kern="1200" dirty="0">
              <a:solidFill>
                <a:schemeClr val="bg1"/>
              </a:solidFill>
            </a:rPr>
            <a:t> </a:t>
          </a:r>
          <a:r>
            <a:rPr lang="es-CL" sz="2400" b="1" kern="1200" dirty="0">
              <a:solidFill>
                <a:schemeClr val="bg1"/>
              </a:solidFill>
            </a:rPr>
            <a:t>Carta de recomendación</a:t>
          </a:r>
          <a:r>
            <a:rPr lang="es-CL" sz="2400" kern="1200" dirty="0">
              <a:solidFill>
                <a:schemeClr val="bg1"/>
              </a:solidFill>
            </a:rPr>
            <a:t>, para mostrar nuestro respaldo y confianza hacia una persona.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1691633" y="2872568"/>
        <a:ext cx="3264693" cy="1958816"/>
      </dsp:txXfrm>
    </dsp:sp>
    <dsp:sp modelId="{B748F874-19AB-1344-9E01-501122681564}">
      <dsp:nvSpPr>
        <dsp:cNvPr id="0" name=""/>
        <dsp:cNvSpPr/>
      </dsp:nvSpPr>
      <dsp:spPr>
        <a:xfrm>
          <a:off x="5282796" y="2872568"/>
          <a:ext cx="3472589" cy="1958816"/>
        </a:xfrm>
        <a:prstGeom prst="rect">
          <a:avLst/>
        </a:prstGeom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kern="1200" dirty="0">
              <a:solidFill>
                <a:schemeClr val="bg1"/>
              </a:solidFill>
            </a:rPr>
            <a:t>.</a:t>
          </a:r>
          <a:r>
            <a:rPr lang="es-CL" sz="2000" b="1" kern="1200" dirty="0">
              <a:solidFill>
                <a:schemeClr val="bg1"/>
              </a:solidFill>
            </a:rPr>
            <a:t> Carta de exhortación o consejo</a:t>
          </a:r>
          <a:r>
            <a:rPr lang="es-CL" sz="2000" kern="1200" dirty="0">
              <a:solidFill>
                <a:schemeClr val="bg1"/>
              </a:solidFill>
            </a:rPr>
            <a:t>, para manifestarle a alguien lo que pensamos y lo que opinamos en </a:t>
          </a:r>
          <a:r>
            <a:rPr lang="es-CL" sz="2400" kern="1200" dirty="0">
              <a:solidFill>
                <a:schemeClr val="bg1"/>
              </a:solidFill>
            </a:rPr>
            <a:t>determinada</a:t>
          </a:r>
          <a:r>
            <a:rPr lang="es-CL" sz="2000" kern="1200" dirty="0">
              <a:solidFill>
                <a:schemeClr val="bg1"/>
              </a:solidFill>
            </a:rPr>
            <a:t> situación.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5282796" y="2872568"/>
        <a:ext cx="3472589" cy="1958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ES" sz="13800" b="1" dirty="0">
                <a:solidFill>
                  <a:schemeClr val="bg1"/>
                </a:solidFill>
                <a:latin typeface="Algerian" panose="04020705040A02060702" pitchFamily="82" charset="0"/>
              </a:rPr>
              <a:t>La carta </a:t>
            </a:r>
            <a:endParaRPr lang="en-US" sz="13800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076049" y="3615398"/>
            <a:ext cx="4431323" cy="1153550"/>
          </a:xfrm>
        </p:spPr>
        <p:txBody>
          <a:bodyPr>
            <a:normAutofit lnSpcReduction="10000"/>
          </a:bodyPr>
          <a:lstStyle/>
          <a:p>
            <a:r>
              <a:rPr lang="es-ES" dirty="0">
                <a:solidFill>
                  <a:schemeClr val="bg1"/>
                </a:solidFill>
              </a:rPr>
              <a:t>Profesor (a): Dafne Diaz</a:t>
            </a:r>
          </a:p>
          <a:p>
            <a:r>
              <a:rPr lang="es-ES" dirty="0">
                <a:solidFill>
                  <a:schemeClr val="bg1"/>
                </a:solidFill>
              </a:rPr>
              <a:t>                      Manuel Calderón </a:t>
            </a:r>
          </a:p>
          <a:p>
            <a:r>
              <a:rPr lang="es-ES" dirty="0">
                <a:solidFill>
                  <a:schemeClr val="bg1"/>
                </a:solidFill>
              </a:rPr>
              <a:t>                      Macarena Guerra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03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1400" y="467192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chemeClr val="bg1"/>
                </a:solidFill>
              </a:rPr>
              <a:t>Tipos de carta según la intención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245F1BB-A3A8-3140-BBDD-F56207ED12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0486911"/>
              </p:ext>
            </p:extLst>
          </p:nvPr>
        </p:nvGraphicFramePr>
        <p:xfrm>
          <a:off x="1303020" y="1113706"/>
          <a:ext cx="104470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7736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60120" y="2491740"/>
            <a:ext cx="10046970" cy="2857500"/>
          </a:xfrm>
        </p:spPr>
        <p:txBody>
          <a:bodyPr>
            <a:normAutofit/>
          </a:bodyPr>
          <a:lstStyle/>
          <a:p>
            <a:pPr algn="ctr"/>
            <a:r>
              <a:rPr lang="es-ES" sz="7200" b="1" dirty="0">
                <a:solidFill>
                  <a:schemeClr val="bg1"/>
                </a:solidFill>
                <a:latin typeface="Algerian" panose="04020705040A02060702" pitchFamily="82" charset="0"/>
              </a:rPr>
              <a:t>Muchas gracias por tu atención </a:t>
            </a:r>
            <a:endParaRPr lang="en-US" sz="7200" b="1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551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40330" y="764373"/>
            <a:ext cx="7757160" cy="1567347"/>
          </a:xfrm>
        </p:spPr>
        <p:txBody>
          <a:bodyPr>
            <a:normAutofit fontScale="90000"/>
          </a:bodyPr>
          <a:lstStyle/>
          <a:p>
            <a:pPr fontAlgn="t"/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000" dirty="0">
                <a:solidFill>
                  <a:schemeClr val="bg1"/>
                </a:solidFill>
              </a:rPr>
              <a:t>¿</a:t>
            </a:r>
            <a:r>
              <a:rPr lang="es-CL" sz="6000" dirty="0">
                <a:solidFill>
                  <a:schemeClr val="bg1"/>
                </a:solidFill>
              </a:rPr>
              <a:t>Qué es una Carta?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1490" y="2331720"/>
            <a:ext cx="6469380" cy="3943349"/>
          </a:xfrm>
        </p:spPr>
        <p:txBody>
          <a:bodyPr>
            <a:normAutofit lnSpcReduction="10000"/>
          </a:bodyPr>
          <a:lstStyle/>
          <a:p>
            <a:pPr fontAlgn="t"/>
            <a:endParaRPr lang="es-CL" dirty="0">
              <a:solidFill>
                <a:schemeClr val="bg1"/>
              </a:solidFill>
            </a:endParaRPr>
          </a:p>
          <a:p>
            <a:pPr fontAlgn="t"/>
            <a:r>
              <a:rPr lang="es-CL" dirty="0">
                <a:solidFill>
                  <a:schemeClr val="bg1"/>
                </a:solidFill>
              </a:rPr>
              <a:t>La carta está compuesta por un texto dirigido a otra persona a la cual se expone o describe un asunto o situación.</a:t>
            </a:r>
            <a:endParaRPr lang="en-US" dirty="0">
              <a:solidFill>
                <a:schemeClr val="bg1"/>
              </a:solidFill>
            </a:endParaRPr>
          </a:p>
          <a:p>
            <a:pPr fontAlgn="t"/>
            <a:r>
              <a:rPr lang="es-CL" dirty="0">
                <a:solidFill>
                  <a:schemeClr val="bg1"/>
                </a:solidFill>
              </a:rPr>
              <a:t>Debe estar escrita con coherencia, organización y claridad, y debería estar escrita en un lenguaje apropiado y conciso, con una actitud cortés o amable, y corrección ortográfica, puesto que la finalidad de toda carta es, por lo general, causar una reacción favorable en el destinatario.</a:t>
            </a:r>
            <a:endParaRPr lang="en-US" dirty="0">
              <a:solidFill>
                <a:schemeClr val="bg1"/>
              </a:solidFill>
            </a:endParaRPr>
          </a:p>
          <a:p>
            <a:pPr marL="0" indent="0" fontAlgn="t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DCD8B7F-5FB9-104D-8899-D131E66B0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779" y="2331720"/>
            <a:ext cx="5309201" cy="3589020"/>
          </a:xfrm>
          <a:prstGeom prst="rect">
            <a:avLst/>
          </a:prstGeom>
          <a:effectLst>
            <a:softEdge rad="279400"/>
          </a:effectLst>
        </p:spPr>
      </p:pic>
    </p:spTree>
    <p:extLst>
      <p:ext uri="{BB962C8B-B14F-4D97-AF65-F5344CB8AC3E}">
        <p14:creationId xmlns:p14="http://schemas.microsoft.com/office/powerpoint/2010/main" val="3804326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90175FA-C6F9-5C4D-817A-A05A53376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060" y="3091268"/>
            <a:ext cx="5715000" cy="31952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H="1">
            <a:off x="11951970" y="775803"/>
            <a:ext cx="45719" cy="1293028"/>
          </a:xfrm>
        </p:spPr>
        <p:txBody>
          <a:bodyPr>
            <a:normAutofit/>
          </a:bodyPr>
          <a:lstStyle/>
          <a:p>
            <a:endParaRPr lang="en-US" sz="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3651" y="3091268"/>
            <a:ext cx="5851409" cy="3560991"/>
          </a:xfrm>
        </p:spPr>
        <p:txBody>
          <a:bodyPr>
            <a:normAutofit lnSpcReduction="10000"/>
          </a:bodyPr>
          <a:lstStyle/>
          <a:p>
            <a:pPr fontAlgn="t"/>
            <a:r>
              <a:rPr lang="es-CL" sz="2800" dirty="0">
                <a:solidFill>
                  <a:schemeClr val="bg1"/>
                </a:solidFill>
              </a:rPr>
              <a:t>La </a:t>
            </a:r>
            <a:r>
              <a:rPr lang="es-CL" sz="2800" b="1" dirty="0">
                <a:solidFill>
                  <a:schemeClr val="bg1"/>
                </a:solidFill>
              </a:rPr>
              <a:t>carta digital</a:t>
            </a:r>
            <a:r>
              <a:rPr lang="es-CL" sz="2800" dirty="0">
                <a:solidFill>
                  <a:schemeClr val="bg1"/>
                </a:solidFill>
              </a:rPr>
              <a:t>, por su parte, propia de las nuevas tecnologías de la información y la comunicación, hace referencia a todas aquellas comunicaciones electrónicas semejantes a la carta, que se producen sobre todo en los correos electrónicos y otros medios digitales.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C8A513B-9DB2-FA43-9750-CB0A18E58637}"/>
              </a:ext>
            </a:extLst>
          </p:cNvPr>
          <p:cNvSpPr txBox="1"/>
          <p:nvPr/>
        </p:nvSpPr>
        <p:spPr>
          <a:xfrm>
            <a:off x="3438524" y="637487"/>
            <a:ext cx="82067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s-CL" sz="2400" dirty="0">
                <a:solidFill>
                  <a:schemeClr val="bg1"/>
                </a:solidFill>
              </a:rPr>
              <a:t>La</a:t>
            </a:r>
            <a:r>
              <a:rPr lang="es-CL" sz="2400" b="1" dirty="0">
                <a:solidFill>
                  <a:schemeClr val="bg1"/>
                </a:solidFill>
              </a:rPr>
              <a:t> carta de papel</a:t>
            </a:r>
            <a:r>
              <a:rPr lang="es-CL" sz="2400" dirty="0">
                <a:solidFill>
                  <a:schemeClr val="bg1"/>
                </a:solidFill>
              </a:rPr>
              <a:t> suele ir doblada en un sobre cerrado, en cuyo frente aparecen el nombre y dirección del destinatario, mientras que en el reverso se encuentran el nombre y la dirección del remitente.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7E52A38-DD4B-7840-A7E8-42ED676CF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911" y="158495"/>
            <a:ext cx="2993908" cy="252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57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8870" y="695793"/>
            <a:ext cx="8500110" cy="1133007"/>
          </a:xfrm>
        </p:spPr>
        <p:txBody>
          <a:bodyPr>
            <a:noAutofit/>
          </a:bodyPr>
          <a:lstStyle/>
          <a:p>
            <a:r>
              <a:rPr lang="es-CL" sz="5400" dirty="0">
                <a:solidFill>
                  <a:schemeClr val="bg1"/>
                </a:solidFill>
              </a:rPr>
              <a:t>¿Qué es Destinatario?</a:t>
            </a:r>
            <a:endParaRPr lang="en-US" sz="5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2194560"/>
            <a:ext cx="6903720" cy="4024125"/>
          </a:xfrm>
        </p:spPr>
        <p:txBody>
          <a:bodyPr>
            <a:normAutofit/>
          </a:bodyPr>
          <a:lstStyle/>
          <a:p>
            <a:pPr lvl="0" fontAlgn="t"/>
            <a:r>
              <a:rPr lang="es-CL" dirty="0">
                <a:solidFill>
                  <a:schemeClr val="bg1"/>
                </a:solidFill>
              </a:rPr>
              <a:t>Como destinatario designamos a la </a:t>
            </a:r>
            <a:r>
              <a:rPr lang="es-CL" b="1" dirty="0">
                <a:solidFill>
                  <a:schemeClr val="bg1"/>
                </a:solidFill>
              </a:rPr>
              <a:t>persona o entidad a quien va destinada o dirigida una cosa, que puede ser una llamada, una carta, un discurso o un envío</a:t>
            </a:r>
            <a:r>
              <a:rPr lang="es-CL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lvl="0" fontAlgn="t"/>
            <a:r>
              <a:rPr lang="es-CL" dirty="0">
                <a:solidFill>
                  <a:schemeClr val="bg1"/>
                </a:solidFill>
              </a:rPr>
              <a:t>El destinatario </a:t>
            </a:r>
            <a:r>
              <a:rPr lang="es-CL" b="1" dirty="0">
                <a:solidFill>
                  <a:schemeClr val="bg1"/>
                </a:solidFill>
              </a:rPr>
              <a:t>puede ser una persona, pero también una empresa, un ente o una institución</a:t>
            </a:r>
            <a:r>
              <a:rPr lang="es-CL" dirty="0">
                <a:solidFill>
                  <a:schemeClr val="bg1"/>
                </a:solidFill>
              </a:rPr>
              <a:t> a la cual nos dirigimos por razones diversas y, en todo caso, estableciendo la comunicación hacia otro que puede ser tanto la persona responsable como un comité o directiva determinados.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76B8955-8783-DC4E-9BC3-879C49A3CB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3" t="10661" r="51812" b="9485"/>
          <a:stretch/>
        </p:blipFill>
        <p:spPr>
          <a:xfrm>
            <a:off x="7589520" y="2194560"/>
            <a:ext cx="4352925" cy="349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45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CL" sz="6000" dirty="0">
                <a:solidFill>
                  <a:schemeClr val="bg1"/>
                </a:solidFill>
              </a:rPr>
              <a:t>¿Qué es Remitente?</a:t>
            </a:r>
            <a:endParaRPr lang="en-US" sz="6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3480" y="2343150"/>
            <a:ext cx="6522720" cy="4354830"/>
          </a:xfrm>
        </p:spPr>
        <p:txBody>
          <a:bodyPr>
            <a:normAutofit/>
          </a:bodyPr>
          <a:lstStyle/>
          <a:p>
            <a:pPr lvl="0" fontAlgn="t"/>
            <a:r>
              <a:rPr lang="es-CL" dirty="0">
                <a:solidFill>
                  <a:schemeClr val="bg1"/>
                </a:solidFill>
              </a:rPr>
              <a:t>Como remitente se denomina a la </a:t>
            </a:r>
            <a:r>
              <a:rPr lang="es-CL" b="1" dirty="0">
                <a:solidFill>
                  <a:schemeClr val="bg1"/>
                </a:solidFill>
              </a:rPr>
              <a:t>persona que envía o remite a otra persona una cosa, que puede ser una carta, un documento o una mercancía</a:t>
            </a:r>
            <a:r>
              <a:rPr lang="es-CL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lvl="0" fontAlgn="t"/>
            <a:r>
              <a:rPr lang="es-CL" dirty="0">
                <a:solidFill>
                  <a:schemeClr val="bg1"/>
                </a:solidFill>
              </a:rPr>
              <a:t>El remitente, en los sobres o paquetes postales, suele colocarse en la esquina superior izquierda del frente o bien en el reverso. Allí se ponen el nombre y la dirección o domicilio del remitente en cuestión.</a:t>
            </a:r>
            <a:endParaRPr lang="en-US" dirty="0">
              <a:solidFill>
                <a:schemeClr val="bg1"/>
              </a:solidFill>
            </a:endParaRPr>
          </a:p>
          <a:p>
            <a:pPr lvl="0" fontAlgn="t"/>
            <a:r>
              <a:rPr lang="es-CL" b="1" dirty="0">
                <a:solidFill>
                  <a:schemeClr val="bg1"/>
                </a:solidFill>
              </a:rPr>
              <a:t>Sinónimo remitente</a:t>
            </a:r>
            <a:r>
              <a:rPr lang="es-CL" dirty="0">
                <a:solidFill>
                  <a:schemeClr val="bg1"/>
                </a:solidFill>
              </a:rPr>
              <a:t> es emisor. Mientras que su opuesto vendría a ser receptor o destinatario.</a:t>
            </a:r>
            <a:endParaRPr lang="en-US" dirty="0">
              <a:solidFill>
                <a:schemeClr val="bg1"/>
              </a:solidFill>
            </a:endParaRPr>
          </a:p>
          <a:p>
            <a:pPr marL="0" indent="0" fontAlgn="t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91BB29-1FA6-6246-BFF4-648E80C905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63" t="9486" r="5625" b="9486"/>
          <a:stretch/>
        </p:blipFill>
        <p:spPr>
          <a:xfrm>
            <a:off x="285750" y="2554780"/>
            <a:ext cx="4697730" cy="332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4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41320" y="421472"/>
            <a:ext cx="8610600" cy="767248"/>
          </a:xfrm>
        </p:spPr>
        <p:txBody>
          <a:bodyPr>
            <a:normAutofit fontScale="90000"/>
          </a:bodyPr>
          <a:lstStyle/>
          <a:p>
            <a:r>
              <a:rPr lang="es-CL" dirty="0">
                <a:solidFill>
                  <a:schemeClr val="bg1"/>
                </a:solidFill>
              </a:rPr>
              <a:t>Partes de la carta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394460"/>
            <a:ext cx="10355580" cy="5120640"/>
          </a:xfrm>
        </p:spPr>
        <p:txBody>
          <a:bodyPr>
            <a:normAutofit fontScale="92500" lnSpcReduction="10000"/>
          </a:bodyPr>
          <a:lstStyle/>
          <a:p>
            <a:pPr marL="0" indent="0" fontAlgn="t">
              <a:buNone/>
            </a:pPr>
            <a:r>
              <a:rPr lang="es-CL" sz="2400" dirty="0">
                <a:solidFill>
                  <a:schemeClr val="bg1"/>
                </a:solidFill>
              </a:rPr>
              <a:t>Las cartas convencionalmente contienen cierta información de relevancia tanto para el emisor como para el receptor. Fundamentalmente:</a:t>
            </a:r>
            <a:endParaRPr lang="en-US" sz="2400" dirty="0">
              <a:solidFill>
                <a:schemeClr val="bg1"/>
              </a:solidFill>
            </a:endParaRPr>
          </a:p>
          <a:p>
            <a:pPr lvl="0" fontAlgn="t"/>
            <a:r>
              <a:rPr lang="es-CL" sz="2400" dirty="0">
                <a:solidFill>
                  <a:schemeClr val="bg1"/>
                </a:solidFill>
              </a:rPr>
              <a:t>Fecha y lugar en que fue escrita,</a:t>
            </a:r>
            <a:endParaRPr lang="en-US" sz="2400" dirty="0">
              <a:solidFill>
                <a:schemeClr val="bg1"/>
              </a:solidFill>
            </a:endParaRPr>
          </a:p>
          <a:p>
            <a:pPr lvl="0" fontAlgn="t"/>
            <a:r>
              <a:rPr lang="es-CL" sz="2400" dirty="0">
                <a:solidFill>
                  <a:schemeClr val="bg1"/>
                </a:solidFill>
              </a:rPr>
              <a:t>Saludo,</a:t>
            </a:r>
            <a:endParaRPr lang="en-US" sz="2400" dirty="0">
              <a:solidFill>
                <a:schemeClr val="bg1"/>
              </a:solidFill>
            </a:endParaRPr>
          </a:p>
          <a:p>
            <a:pPr lvl="0" fontAlgn="t"/>
            <a:r>
              <a:rPr lang="es-CL" sz="2400" dirty="0">
                <a:solidFill>
                  <a:schemeClr val="bg1"/>
                </a:solidFill>
              </a:rPr>
              <a:t>Cuerpo contentivo de la introducción y la exposición del asunto,</a:t>
            </a:r>
            <a:endParaRPr lang="en-US" sz="2400" dirty="0">
              <a:solidFill>
                <a:schemeClr val="bg1"/>
              </a:solidFill>
            </a:endParaRPr>
          </a:p>
          <a:p>
            <a:pPr lvl="0" fontAlgn="t"/>
            <a:r>
              <a:rPr lang="es-CL" sz="2400" dirty="0">
                <a:solidFill>
                  <a:schemeClr val="bg1"/>
                </a:solidFill>
              </a:rPr>
              <a:t>Despedida y</a:t>
            </a:r>
            <a:endParaRPr lang="en-US" sz="2400" dirty="0">
              <a:solidFill>
                <a:schemeClr val="bg1"/>
              </a:solidFill>
            </a:endParaRPr>
          </a:p>
          <a:p>
            <a:pPr lvl="0" fontAlgn="t"/>
            <a:r>
              <a:rPr lang="es-CL" sz="2400" dirty="0">
                <a:solidFill>
                  <a:schemeClr val="bg1"/>
                </a:solidFill>
              </a:rPr>
              <a:t>Firma o nombre de la persona que la escribe.</a:t>
            </a:r>
            <a:endParaRPr lang="en-US" sz="2400" dirty="0">
              <a:solidFill>
                <a:schemeClr val="bg1"/>
              </a:solidFill>
            </a:endParaRPr>
          </a:p>
          <a:p>
            <a:pPr fontAlgn="t"/>
            <a:r>
              <a:rPr lang="es-CL" sz="2400" dirty="0">
                <a:solidFill>
                  <a:schemeClr val="bg1"/>
                </a:solidFill>
              </a:rPr>
              <a:t>Además, una carta también puede contener:</a:t>
            </a:r>
            <a:endParaRPr lang="en-US" sz="2400" dirty="0">
              <a:solidFill>
                <a:schemeClr val="bg1"/>
              </a:solidFill>
            </a:endParaRPr>
          </a:p>
          <a:p>
            <a:pPr lvl="0" fontAlgn="t"/>
            <a:r>
              <a:rPr lang="es-CL" sz="2400" dirty="0">
                <a:solidFill>
                  <a:schemeClr val="bg1"/>
                </a:solidFill>
              </a:rPr>
              <a:t>Membrete institucional,</a:t>
            </a:r>
            <a:endParaRPr lang="en-US" sz="2400" dirty="0">
              <a:solidFill>
                <a:schemeClr val="bg1"/>
              </a:solidFill>
            </a:endParaRPr>
          </a:p>
          <a:p>
            <a:pPr lvl="0" fontAlgn="t"/>
            <a:r>
              <a:rPr lang="es-CL" sz="2400" dirty="0">
                <a:solidFill>
                  <a:schemeClr val="bg1"/>
                </a:solidFill>
              </a:rPr>
              <a:t>Domicilio,</a:t>
            </a:r>
            <a:endParaRPr lang="en-US" sz="2400" dirty="0">
              <a:solidFill>
                <a:schemeClr val="bg1"/>
              </a:solidFill>
            </a:endParaRPr>
          </a:p>
          <a:p>
            <a:pPr lvl="0" fontAlgn="t"/>
            <a:r>
              <a:rPr lang="es-CL" sz="2400" dirty="0">
                <a:solidFill>
                  <a:schemeClr val="bg1"/>
                </a:solidFill>
              </a:rPr>
              <a:t>Posdata para asuntos no referidos en el cuerpo de la carta y</a:t>
            </a:r>
            <a:endParaRPr lang="en-US" sz="2400" dirty="0">
              <a:solidFill>
                <a:schemeClr val="bg1"/>
              </a:solidFill>
            </a:endParaRPr>
          </a:p>
          <a:p>
            <a:pPr lvl="0" fontAlgn="t"/>
            <a:r>
              <a:rPr lang="es-CL" sz="2400" dirty="0">
                <a:solidFill>
                  <a:schemeClr val="bg1"/>
                </a:solidFill>
              </a:rPr>
              <a:t>Referencias finales, etc.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31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F69F340-BB6E-8C41-81B1-FAB9EEF209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7320" y="93801"/>
            <a:ext cx="9555480" cy="65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69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7975" y="495767"/>
            <a:ext cx="6762750" cy="1293028"/>
          </a:xfrm>
        </p:spPr>
        <p:txBody>
          <a:bodyPr>
            <a:noAutofit/>
          </a:bodyPr>
          <a:lstStyle/>
          <a:p>
            <a:pPr algn="ctr"/>
            <a:r>
              <a:rPr lang="es-CL" sz="5400" dirty="0">
                <a:solidFill>
                  <a:schemeClr val="bg1"/>
                </a:solidFill>
              </a:rPr>
              <a:t>Tipos de carta</a:t>
            </a:r>
            <a:endParaRPr lang="en-US" sz="5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00350" y="1664503"/>
            <a:ext cx="6858000" cy="857249"/>
          </a:xfrm>
        </p:spPr>
        <p:txBody>
          <a:bodyPr>
            <a:normAutofit/>
          </a:bodyPr>
          <a:lstStyle/>
          <a:p>
            <a:pPr fontAlgn="t"/>
            <a:r>
              <a:rPr lang="es-CL" dirty="0">
                <a:solidFill>
                  <a:schemeClr val="bg1"/>
                </a:solidFill>
              </a:rPr>
              <a:t>Existen fundamentalmente dos tipos de carta según su grado de formalidad:</a:t>
            </a:r>
            <a:endParaRPr lang="en-US" dirty="0">
              <a:solidFill>
                <a:schemeClr val="bg1"/>
              </a:solidFill>
            </a:endParaRPr>
          </a:p>
          <a:p>
            <a:pPr marL="0" lvl="0" indent="0" fontAlgn="t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D5306B4-DE3F-DF4B-94E2-16C479670B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4112649"/>
              </p:ext>
            </p:extLst>
          </p:nvPr>
        </p:nvGraphicFramePr>
        <p:xfrm>
          <a:off x="651510" y="1811655"/>
          <a:ext cx="1115568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692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43400" y="398612"/>
            <a:ext cx="7848600" cy="698668"/>
          </a:xfrm>
        </p:spPr>
        <p:txBody>
          <a:bodyPr>
            <a:normAutofit fontScale="90000"/>
          </a:bodyPr>
          <a:lstStyle/>
          <a:p>
            <a:r>
              <a:rPr lang="es-CL" sz="3200" dirty="0">
                <a:solidFill>
                  <a:schemeClr val="bg1"/>
                </a:solidFill>
              </a:rPr>
              <a:t>Tipos de carta según la intención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26180" y="747946"/>
            <a:ext cx="8352749" cy="731520"/>
          </a:xfrm>
        </p:spPr>
        <p:txBody>
          <a:bodyPr>
            <a:normAutofit fontScale="92500"/>
          </a:bodyPr>
          <a:lstStyle/>
          <a:p>
            <a:pPr fontAlgn="t"/>
            <a:r>
              <a:rPr lang="es-CL" dirty="0">
                <a:solidFill>
                  <a:schemeClr val="bg1"/>
                </a:solidFill>
              </a:rPr>
              <a:t>Estos dos tipos de cartas, además, se subdividen en otros estilos de carta dependiendo de su intencionalidad. Por ejemplo: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245F1BB-A3A8-3140-BBDD-F56207ED12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296724"/>
              </p:ext>
            </p:extLst>
          </p:nvPr>
        </p:nvGraphicFramePr>
        <p:xfrm>
          <a:off x="457200" y="1479466"/>
          <a:ext cx="1138944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0518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166</TotalTime>
  <Words>743</Words>
  <Application>Microsoft Macintosh PowerPoint</Application>
  <PresentationFormat>Panorámica</PresentationFormat>
  <Paragraphs>47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Algerian</vt:lpstr>
      <vt:lpstr>Arial</vt:lpstr>
      <vt:lpstr>Century Gothic</vt:lpstr>
      <vt:lpstr>Estela de condensación</vt:lpstr>
      <vt:lpstr>La carta </vt:lpstr>
      <vt:lpstr> ¿Qué es una Carta? </vt:lpstr>
      <vt:lpstr>Presentación de PowerPoint</vt:lpstr>
      <vt:lpstr>¿Qué es Destinatario?</vt:lpstr>
      <vt:lpstr>¿Qué es Remitente?</vt:lpstr>
      <vt:lpstr>Partes de la carta </vt:lpstr>
      <vt:lpstr>Presentación de PowerPoint</vt:lpstr>
      <vt:lpstr>Tipos de carta</vt:lpstr>
      <vt:lpstr>Tipos de carta según la intención </vt:lpstr>
      <vt:lpstr>Tipos de carta según la intención </vt:lpstr>
      <vt:lpstr>Muchas gracias por tu atención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carta</dc:title>
  <dc:creator>HP</dc:creator>
  <cp:lastModifiedBy>Microsoft Office User</cp:lastModifiedBy>
  <cp:revision>12</cp:revision>
  <dcterms:created xsi:type="dcterms:W3CDTF">2020-05-17T18:02:56Z</dcterms:created>
  <dcterms:modified xsi:type="dcterms:W3CDTF">2020-05-18T06:14:46Z</dcterms:modified>
</cp:coreProperties>
</file>