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3" r:id="rId5"/>
    <p:sldId id="258" r:id="rId6"/>
    <p:sldId id="264" r:id="rId7"/>
    <p:sldId id="259" r:id="rId8"/>
    <p:sldId id="261" r:id="rId9"/>
    <p:sldId id="262" r:id="rId1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F0E0-070C-4345-BAD4-224935F785ED}" type="datetimeFigureOut">
              <a:rPr lang="es-CL" smtClean="0"/>
              <a:t>25-05-2020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8AE1-3C44-439E-A020-71C08A2579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6851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F0E0-070C-4345-BAD4-224935F785ED}" type="datetimeFigureOut">
              <a:rPr lang="es-CL" smtClean="0"/>
              <a:t>25-05-2020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8AE1-3C44-439E-A020-71C08A2579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2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F0E0-070C-4345-BAD4-224935F785ED}" type="datetimeFigureOut">
              <a:rPr lang="es-CL" smtClean="0"/>
              <a:t>25-05-2020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8AE1-3C44-439E-A020-71C08A2579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1857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F0E0-070C-4345-BAD4-224935F785ED}" type="datetimeFigureOut">
              <a:rPr lang="es-CL" smtClean="0"/>
              <a:t>25-05-2020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8AE1-3C44-439E-A020-71C08A2579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696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F0E0-070C-4345-BAD4-224935F785ED}" type="datetimeFigureOut">
              <a:rPr lang="es-CL" smtClean="0"/>
              <a:t>25-05-2020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8AE1-3C44-439E-A020-71C08A2579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2715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F0E0-070C-4345-BAD4-224935F785ED}" type="datetimeFigureOut">
              <a:rPr lang="es-CL" smtClean="0"/>
              <a:t>25-05-2020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8AE1-3C44-439E-A020-71C08A2579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2443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F0E0-070C-4345-BAD4-224935F785ED}" type="datetimeFigureOut">
              <a:rPr lang="es-CL" smtClean="0"/>
              <a:t>25-05-2020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8AE1-3C44-439E-A020-71C08A2579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1293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F0E0-070C-4345-BAD4-224935F785ED}" type="datetimeFigureOut">
              <a:rPr lang="es-CL" smtClean="0"/>
              <a:t>25-05-2020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8AE1-3C44-439E-A020-71C08A2579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269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F0E0-070C-4345-BAD4-224935F785ED}" type="datetimeFigureOut">
              <a:rPr lang="es-CL" smtClean="0"/>
              <a:t>25-05-2020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8AE1-3C44-439E-A020-71C08A2579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0795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F0E0-070C-4345-BAD4-224935F785ED}" type="datetimeFigureOut">
              <a:rPr lang="es-CL" smtClean="0"/>
              <a:t>25-05-2020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8AE1-3C44-439E-A020-71C08A2579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732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F0E0-070C-4345-BAD4-224935F785ED}" type="datetimeFigureOut">
              <a:rPr lang="es-CL" smtClean="0"/>
              <a:t>25-05-2020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8AE1-3C44-439E-A020-71C08A2579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0030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1F0E0-070C-4345-BAD4-224935F785ED}" type="datetimeFigureOut">
              <a:rPr lang="es-CL" smtClean="0"/>
              <a:t>25-05-2020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18AE1-3C44-439E-A020-71C08A2579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752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78340" y="1244554"/>
            <a:ext cx="10062950" cy="3532162"/>
          </a:xfrm>
        </p:spPr>
        <p:txBody>
          <a:bodyPr>
            <a:normAutofit/>
          </a:bodyPr>
          <a:lstStyle/>
          <a:p>
            <a:r>
              <a:rPr lang="es-CL" sz="6600" b="1" dirty="0" smtClean="0"/>
              <a:t>Descomposición estándar y expandida </a:t>
            </a:r>
            <a:br>
              <a:rPr lang="es-CL" sz="6600" b="1" dirty="0" smtClean="0"/>
            </a:br>
            <a:r>
              <a:rPr lang="es-CL" sz="6600" b="1" dirty="0" smtClean="0"/>
              <a:t>4to </a:t>
            </a:r>
            <a:endParaRPr lang="es-CL" sz="6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984442" y="4752267"/>
            <a:ext cx="4356848" cy="1655762"/>
          </a:xfrm>
        </p:spPr>
        <p:txBody>
          <a:bodyPr>
            <a:normAutofit/>
          </a:bodyPr>
          <a:lstStyle/>
          <a:p>
            <a:pPr algn="r"/>
            <a:r>
              <a:rPr lang="es-CL" dirty="0" smtClean="0"/>
              <a:t>Profesoras: Dafne Diaz Martínez </a:t>
            </a:r>
          </a:p>
          <a:p>
            <a:pPr algn="r"/>
            <a:r>
              <a:rPr lang="es-CL" dirty="0" smtClean="0"/>
              <a:t>María Cristina González </a:t>
            </a:r>
          </a:p>
          <a:p>
            <a:pPr algn="r"/>
            <a:r>
              <a:rPr lang="es-CL" dirty="0" smtClean="0"/>
              <a:t>Macarena Guerra </a:t>
            </a:r>
            <a:endParaRPr lang="es-CL" dirty="0"/>
          </a:p>
        </p:txBody>
      </p:sp>
      <p:pic>
        <p:nvPicPr>
          <p:cNvPr id="3074" name="Picture 2" descr="PROBLEMAS MATEMÁTICOS, ACTIVIDAD #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171" y="262033"/>
            <a:ext cx="6322119" cy="1705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imbolos Matematicos for Android - APK Downlo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72" y="2889182"/>
            <a:ext cx="4203510" cy="372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2863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ntr" presetSubtype="0" decel="10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73399" y="29029"/>
            <a:ext cx="5722257" cy="1325563"/>
          </a:xfrm>
        </p:spPr>
        <p:txBody>
          <a:bodyPr>
            <a:noAutofit/>
          </a:bodyPr>
          <a:lstStyle/>
          <a:p>
            <a:r>
              <a:rPr lang="es-CL" sz="6000" b="1" dirty="0" smtClean="0"/>
              <a:t>Recuerda siempre</a:t>
            </a:r>
            <a:endParaRPr lang="es-CL" sz="6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0914" y="1477282"/>
            <a:ext cx="11567885" cy="4351338"/>
          </a:xfrm>
        </p:spPr>
        <p:txBody>
          <a:bodyPr>
            <a:normAutofit/>
          </a:bodyPr>
          <a:lstStyle/>
          <a:p>
            <a:r>
              <a:rPr lang="es-CL" sz="3600" b="1" dirty="0" smtClean="0"/>
              <a:t>Estándar: la suma de los dígitos según su posición </a:t>
            </a:r>
          </a:p>
          <a:p>
            <a:endParaRPr lang="es-CL" sz="3600" b="1" dirty="0"/>
          </a:p>
          <a:p>
            <a:endParaRPr lang="es-CL" sz="3600" b="1" dirty="0" smtClean="0"/>
          </a:p>
          <a:p>
            <a:endParaRPr lang="es-CL" sz="3600" b="1" dirty="0" smtClean="0"/>
          </a:p>
          <a:p>
            <a:r>
              <a:rPr lang="es-CL" sz="3600" b="1" dirty="0" smtClean="0"/>
              <a:t>Expandida: la suma multiplicada por la posición de cada digito. </a:t>
            </a:r>
            <a:endParaRPr lang="es-CL" sz="3600" b="1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325692"/>
              </p:ext>
            </p:extLst>
          </p:nvPr>
        </p:nvGraphicFramePr>
        <p:xfrm>
          <a:off x="107042" y="2268289"/>
          <a:ext cx="11716656" cy="1374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776"/>
                <a:gridCol w="1952776"/>
                <a:gridCol w="1952776"/>
                <a:gridCol w="1952776"/>
                <a:gridCol w="1952776"/>
                <a:gridCol w="1952776"/>
              </a:tblGrid>
              <a:tr h="687399"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4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5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3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7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9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2</a:t>
                      </a:r>
                      <a:endParaRPr lang="es-CL" sz="3200" dirty="0"/>
                    </a:p>
                  </a:txBody>
                  <a:tcPr/>
                </a:tc>
              </a:tr>
              <a:tr h="687399"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400.000 </a:t>
                      </a:r>
                      <a:r>
                        <a:rPr lang="es-CL" sz="3200" baseline="0" dirty="0" smtClean="0"/>
                        <a:t> +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50.000  +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3.000  + 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700  +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90  +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2</a:t>
                      </a:r>
                      <a:endParaRPr lang="es-CL" sz="3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54051"/>
              </p:ext>
            </p:extLst>
          </p:nvPr>
        </p:nvGraphicFramePr>
        <p:xfrm>
          <a:off x="119743" y="5078232"/>
          <a:ext cx="11869056" cy="1511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5743"/>
                <a:gridCol w="2162628"/>
                <a:gridCol w="2090057"/>
                <a:gridCol w="1828800"/>
                <a:gridCol w="1785258"/>
                <a:gridCol w="1596570"/>
              </a:tblGrid>
              <a:tr h="755627"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4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5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3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7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9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2</a:t>
                      </a:r>
                      <a:endParaRPr lang="es-CL" sz="3200" dirty="0"/>
                    </a:p>
                  </a:txBody>
                  <a:tcPr/>
                </a:tc>
              </a:tr>
              <a:tr h="755627"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4 x 100.000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5 x 10.000 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3 x 1.000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7 x 100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9 x</a:t>
                      </a:r>
                      <a:r>
                        <a:rPr lang="es-CL" sz="3200" baseline="0" dirty="0" smtClean="0"/>
                        <a:t> 10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2 x 1</a:t>
                      </a:r>
                      <a:endParaRPr lang="es-CL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1084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93" y="230655"/>
            <a:ext cx="10538013" cy="1302310"/>
          </a:xfrm>
        </p:spPr>
        <p:txBody>
          <a:bodyPr>
            <a:normAutofit/>
          </a:bodyPr>
          <a:lstStyle/>
          <a:p>
            <a:r>
              <a:rPr lang="es-CL" sz="6600" b="1" dirty="0" smtClean="0"/>
              <a:t>Ejercitemos de forma estándar </a:t>
            </a:r>
            <a:endParaRPr lang="es-CL" sz="6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6815" y="2567320"/>
            <a:ext cx="11322424" cy="2541708"/>
          </a:xfrm>
        </p:spPr>
        <p:txBody>
          <a:bodyPr>
            <a:normAutofit/>
          </a:bodyPr>
          <a:lstStyle/>
          <a:p>
            <a:r>
              <a:rPr lang="es-CL" sz="5400" b="1" dirty="0" smtClean="0">
                <a:solidFill>
                  <a:schemeClr val="accent1">
                    <a:lumMod val="50000"/>
                  </a:schemeClr>
                </a:solidFill>
              </a:rPr>
              <a:t>938.487= </a:t>
            </a:r>
          </a:p>
          <a:p>
            <a:pPr marL="0" indent="0">
              <a:buNone/>
            </a:pPr>
            <a:r>
              <a:rPr lang="es-CL" sz="4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CL" sz="4400" b="1" dirty="0" smtClean="0">
                <a:solidFill>
                  <a:schemeClr val="accent1">
                    <a:lumMod val="50000"/>
                  </a:schemeClr>
                </a:solidFill>
              </a:rPr>
              <a:t>               </a:t>
            </a:r>
            <a:endParaRPr lang="es-CL" sz="4400" b="1" dirty="0"/>
          </a:p>
        </p:txBody>
      </p:sp>
      <p:sp>
        <p:nvSpPr>
          <p:cNvPr id="4" name="Rectángulo 3"/>
          <p:cNvSpPr/>
          <p:nvPr/>
        </p:nvSpPr>
        <p:spPr>
          <a:xfrm>
            <a:off x="10818371" y="4078515"/>
            <a:ext cx="1081315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endParaRPr lang="es-CL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L" dirty="0"/>
          </a:p>
        </p:txBody>
      </p:sp>
      <p:sp>
        <p:nvSpPr>
          <p:cNvPr id="5" name="Rectángulo 4"/>
          <p:cNvSpPr/>
          <p:nvPr/>
        </p:nvSpPr>
        <p:spPr>
          <a:xfrm>
            <a:off x="932542" y="4078515"/>
            <a:ext cx="1872342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solidFill>
                  <a:schemeClr val="accent1">
                    <a:lumMod val="75000"/>
                  </a:schemeClr>
                </a:solidFill>
              </a:rPr>
              <a:t>9</a:t>
            </a:r>
            <a:r>
              <a:rPr lang="es-CL" sz="3200" b="1" dirty="0" smtClean="0">
                <a:solidFill>
                  <a:schemeClr val="accent1">
                    <a:lumMod val="75000"/>
                  </a:schemeClr>
                </a:solidFill>
              </a:rPr>
              <a:t>00.000 + </a:t>
            </a:r>
            <a:endParaRPr lang="es-CL" sz="3200" dirty="0"/>
          </a:p>
        </p:txBody>
      </p:sp>
      <p:sp>
        <p:nvSpPr>
          <p:cNvPr id="6" name="Rectángulo 5"/>
          <p:cNvSpPr/>
          <p:nvPr/>
        </p:nvSpPr>
        <p:spPr>
          <a:xfrm>
            <a:off x="3004456" y="4078515"/>
            <a:ext cx="1872343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s-CL" sz="3200" b="1" dirty="0" smtClean="0">
                <a:solidFill>
                  <a:schemeClr val="accent1">
                    <a:lumMod val="75000"/>
                  </a:schemeClr>
                </a:solidFill>
              </a:rPr>
              <a:t>0.000 +</a:t>
            </a:r>
            <a:endParaRPr lang="es-CL" sz="3200" dirty="0"/>
          </a:p>
        </p:txBody>
      </p:sp>
      <p:sp>
        <p:nvSpPr>
          <p:cNvPr id="7" name="Rectángulo 6"/>
          <p:cNvSpPr/>
          <p:nvPr/>
        </p:nvSpPr>
        <p:spPr>
          <a:xfrm>
            <a:off x="5076371" y="4078515"/>
            <a:ext cx="1872343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solidFill>
                  <a:schemeClr val="accent1">
                    <a:lumMod val="75000"/>
                  </a:schemeClr>
                </a:solidFill>
              </a:rPr>
              <a:t>8</a:t>
            </a:r>
            <a:r>
              <a:rPr lang="es-CL" sz="3200" b="1" dirty="0" smtClean="0">
                <a:solidFill>
                  <a:schemeClr val="accent1">
                    <a:lumMod val="75000"/>
                  </a:schemeClr>
                </a:solidFill>
              </a:rPr>
              <a:t>.000 +</a:t>
            </a:r>
            <a:endParaRPr lang="es-CL" sz="3200" dirty="0"/>
          </a:p>
        </p:txBody>
      </p:sp>
      <p:sp>
        <p:nvSpPr>
          <p:cNvPr id="8" name="Rectángulo 7"/>
          <p:cNvSpPr/>
          <p:nvPr/>
        </p:nvSpPr>
        <p:spPr>
          <a:xfrm>
            <a:off x="7148286" y="4078515"/>
            <a:ext cx="1872343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s-CL" sz="3200" b="1" dirty="0" smtClean="0">
                <a:solidFill>
                  <a:schemeClr val="accent1">
                    <a:lumMod val="75000"/>
                  </a:schemeClr>
                </a:solidFill>
              </a:rPr>
              <a:t>00 +</a:t>
            </a:r>
            <a:endParaRPr lang="es-CL" sz="3200" dirty="0"/>
          </a:p>
        </p:txBody>
      </p:sp>
      <p:sp>
        <p:nvSpPr>
          <p:cNvPr id="9" name="Rectángulo 8"/>
          <p:cNvSpPr/>
          <p:nvPr/>
        </p:nvSpPr>
        <p:spPr>
          <a:xfrm>
            <a:off x="9220201" y="4078515"/>
            <a:ext cx="1476828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solidFill>
                  <a:schemeClr val="accent1">
                    <a:lumMod val="75000"/>
                  </a:schemeClr>
                </a:solidFill>
              </a:rPr>
              <a:t>8</a:t>
            </a:r>
            <a:r>
              <a:rPr lang="es-CL" sz="3200" b="1" dirty="0" smtClean="0">
                <a:solidFill>
                  <a:schemeClr val="accent1">
                    <a:lumMod val="75000"/>
                  </a:schemeClr>
                </a:solidFill>
              </a:rPr>
              <a:t>0 +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28112126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285" y="0"/>
            <a:ext cx="10515600" cy="128361"/>
          </a:xfrm>
        </p:spPr>
        <p:txBody>
          <a:bodyPr>
            <a:normAutofit fontScale="90000"/>
          </a:bodyPr>
          <a:lstStyle/>
          <a:p>
            <a:endParaRPr lang="es-CL" sz="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3513" y="725714"/>
            <a:ext cx="10515600" cy="5494792"/>
          </a:xfrm>
        </p:spPr>
        <p:txBody>
          <a:bodyPr>
            <a:normAutofit/>
          </a:bodyPr>
          <a:lstStyle/>
          <a:p>
            <a:r>
              <a:rPr lang="es-CL" sz="5400" b="1" dirty="0" smtClean="0">
                <a:solidFill>
                  <a:schemeClr val="accent1">
                    <a:lumMod val="50000"/>
                  </a:schemeClr>
                </a:solidFill>
              </a:rPr>
              <a:t>394.374=</a:t>
            </a:r>
          </a:p>
          <a:p>
            <a:endParaRPr lang="es-CL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s-CL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s-CL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s-CL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CL" sz="5400" b="1" dirty="0" smtClean="0">
                <a:solidFill>
                  <a:schemeClr val="accent1">
                    <a:lumMod val="50000"/>
                  </a:schemeClr>
                </a:solidFill>
              </a:rPr>
              <a:t>217.938=</a:t>
            </a:r>
          </a:p>
          <a:p>
            <a:pPr marL="0" indent="0">
              <a:buNone/>
            </a:pPr>
            <a:endParaRPr lang="es-CL" sz="5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s-CL" sz="5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s-CL" sz="5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s-CL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Rectángulo 3"/>
          <p:cNvSpPr/>
          <p:nvPr/>
        </p:nvSpPr>
        <p:spPr>
          <a:xfrm>
            <a:off x="903513" y="1741715"/>
            <a:ext cx="1872342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75000"/>
                  </a:schemeClr>
                </a:solidFill>
              </a:rPr>
              <a:t>300.000 + </a:t>
            </a:r>
            <a:endParaRPr lang="es-CL" sz="3200" dirty="0"/>
          </a:p>
        </p:txBody>
      </p:sp>
      <p:sp>
        <p:nvSpPr>
          <p:cNvPr id="5" name="Rectángulo 4"/>
          <p:cNvSpPr/>
          <p:nvPr/>
        </p:nvSpPr>
        <p:spPr>
          <a:xfrm>
            <a:off x="2975428" y="1741715"/>
            <a:ext cx="1872343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75000"/>
                  </a:schemeClr>
                </a:solidFill>
              </a:rPr>
              <a:t>90.000 +</a:t>
            </a:r>
            <a:endParaRPr lang="es-CL" sz="3200" dirty="0"/>
          </a:p>
        </p:txBody>
      </p:sp>
      <p:sp>
        <p:nvSpPr>
          <p:cNvPr id="6" name="Rectángulo 5"/>
          <p:cNvSpPr/>
          <p:nvPr/>
        </p:nvSpPr>
        <p:spPr>
          <a:xfrm>
            <a:off x="5047344" y="1741715"/>
            <a:ext cx="1872343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75000"/>
                  </a:schemeClr>
                </a:solidFill>
              </a:rPr>
              <a:t>4.000 +</a:t>
            </a:r>
            <a:endParaRPr lang="es-CL" sz="3200" dirty="0"/>
          </a:p>
        </p:txBody>
      </p:sp>
      <p:sp>
        <p:nvSpPr>
          <p:cNvPr id="7" name="Rectángulo 6"/>
          <p:cNvSpPr/>
          <p:nvPr/>
        </p:nvSpPr>
        <p:spPr>
          <a:xfrm>
            <a:off x="7119260" y="1741715"/>
            <a:ext cx="1872343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75000"/>
                  </a:schemeClr>
                </a:solidFill>
              </a:rPr>
              <a:t>300 +</a:t>
            </a:r>
            <a:endParaRPr lang="es-CL" sz="3200" dirty="0"/>
          </a:p>
        </p:txBody>
      </p:sp>
      <p:sp>
        <p:nvSpPr>
          <p:cNvPr id="8" name="Rectángulo 7"/>
          <p:cNvSpPr/>
          <p:nvPr/>
        </p:nvSpPr>
        <p:spPr>
          <a:xfrm>
            <a:off x="9191176" y="1741715"/>
            <a:ext cx="1476828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75000"/>
                  </a:schemeClr>
                </a:solidFill>
              </a:rPr>
              <a:t>70 +</a:t>
            </a:r>
            <a:endParaRPr lang="es-CL" sz="3200" dirty="0"/>
          </a:p>
        </p:txBody>
      </p:sp>
      <p:sp>
        <p:nvSpPr>
          <p:cNvPr id="9" name="Rectángulo 8"/>
          <p:cNvSpPr/>
          <p:nvPr/>
        </p:nvSpPr>
        <p:spPr>
          <a:xfrm>
            <a:off x="10878455" y="1741715"/>
            <a:ext cx="1081315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es-CL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L" dirty="0"/>
          </a:p>
        </p:txBody>
      </p:sp>
      <p:sp>
        <p:nvSpPr>
          <p:cNvPr id="10" name="Rectángulo 9"/>
          <p:cNvSpPr/>
          <p:nvPr/>
        </p:nvSpPr>
        <p:spPr>
          <a:xfrm>
            <a:off x="903513" y="4724401"/>
            <a:ext cx="1872342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s-CL" sz="3200" b="1" dirty="0" smtClean="0">
                <a:solidFill>
                  <a:schemeClr val="accent1">
                    <a:lumMod val="75000"/>
                  </a:schemeClr>
                </a:solidFill>
              </a:rPr>
              <a:t>00.000 + </a:t>
            </a:r>
            <a:endParaRPr lang="es-CL" sz="3200" dirty="0"/>
          </a:p>
        </p:txBody>
      </p:sp>
      <p:sp>
        <p:nvSpPr>
          <p:cNvPr id="11" name="Rectángulo 10"/>
          <p:cNvSpPr/>
          <p:nvPr/>
        </p:nvSpPr>
        <p:spPr>
          <a:xfrm>
            <a:off x="2997198" y="4724401"/>
            <a:ext cx="1872343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s-CL" sz="3200" b="1" dirty="0" smtClean="0">
                <a:solidFill>
                  <a:schemeClr val="accent1">
                    <a:lumMod val="75000"/>
                  </a:schemeClr>
                </a:solidFill>
              </a:rPr>
              <a:t>0.000 +</a:t>
            </a:r>
            <a:endParaRPr lang="es-CL" sz="3200" dirty="0"/>
          </a:p>
        </p:txBody>
      </p:sp>
      <p:sp>
        <p:nvSpPr>
          <p:cNvPr id="12" name="Rectángulo 11"/>
          <p:cNvSpPr/>
          <p:nvPr/>
        </p:nvSpPr>
        <p:spPr>
          <a:xfrm>
            <a:off x="5118098" y="4724401"/>
            <a:ext cx="1872343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es-CL" sz="3200" b="1" dirty="0" smtClean="0">
                <a:solidFill>
                  <a:schemeClr val="accent1">
                    <a:lumMod val="75000"/>
                  </a:schemeClr>
                </a:solidFill>
              </a:rPr>
              <a:t>.000 +</a:t>
            </a:r>
            <a:endParaRPr lang="es-CL" sz="3200" dirty="0"/>
          </a:p>
        </p:txBody>
      </p:sp>
      <p:sp>
        <p:nvSpPr>
          <p:cNvPr id="13" name="Rectángulo 12"/>
          <p:cNvSpPr/>
          <p:nvPr/>
        </p:nvSpPr>
        <p:spPr>
          <a:xfrm>
            <a:off x="7238998" y="4724401"/>
            <a:ext cx="1872343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solidFill>
                  <a:schemeClr val="accent1">
                    <a:lumMod val="75000"/>
                  </a:schemeClr>
                </a:solidFill>
              </a:rPr>
              <a:t>9</a:t>
            </a:r>
            <a:r>
              <a:rPr lang="es-CL" sz="3200" b="1" dirty="0" smtClean="0">
                <a:solidFill>
                  <a:schemeClr val="accent1">
                    <a:lumMod val="75000"/>
                  </a:schemeClr>
                </a:solidFill>
              </a:rPr>
              <a:t>00 +</a:t>
            </a:r>
            <a:endParaRPr lang="es-CL" sz="3200" dirty="0"/>
          </a:p>
        </p:txBody>
      </p:sp>
      <p:sp>
        <p:nvSpPr>
          <p:cNvPr id="14" name="Rectángulo 13"/>
          <p:cNvSpPr/>
          <p:nvPr/>
        </p:nvSpPr>
        <p:spPr>
          <a:xfrm>
            <a:off x="9314543" y="4724401"/>
            <a:ext cx="1476828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s-CL" sz="3200" b="1" dirty="0" smtClean="0">
                <a:solidFill>
                  <a:schemeClr val="accent1">
                    <a:lumMod val="75000"/>
                  </a:schemeClr>
                </a:solidFill>
              </a:rPr>
              <a:t>0 +</a:t>
            </a:r>
            <a:endParaRPr lang="es-CL" sz="3200" dirty="0"/>
          </a:p>
        </p:txBody>
      </p:sp>
      <p:sp>
        <p:nvSpPr>
          <p:cNvPr id="15" name="Rectángulo 14"/>
          <p:cNvSpPr/>
          <p:nvPr/>
        </p:nvSpPr>
        <p:spPr>
          <a:xfrm>
            <a:off x="10878455" y="4724401"/>
            <a:ext cx="1081315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solidFill>
                  <a:schemeClr val="accent1">
                    <a:lumMod val="75000"/>
                  </a:schemeClr>
                </a:solidFill>
              </a:rPr>
              <a:t>8</a:t>
            </a:r>
            <a:endParaRPr lang="es-CL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889044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505" y="190314"/>
            <a:ext cx="10914529" cy="1248522"/>
          </a:xfrm>
        </p:spPr>
        <p:txBody>
          <a:bodyPr>
            <a:noAutofit/>
          </a:bodyPr>
          <a:lstStyle/>
          <a:p>
            <a:r>
              <a:rPr lang="es-CL" sz="6600" b="1" dirty="0" smtClean="0"/>
              <a:t>Ejercitemos de forma expandida </a:t>
            </a:r>
            <a:endParaRPr lang="es-CL" sz="6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0306" y="2090056"/>
            <a:ext cx="11761694" cy="4767943"/>
          </a:xfrm>
        </p:spPr>
        <p:txBody>
          <a:bodyPr>
            <a:normAutofit/>
          </a:bodyPr>
          <a:lstStyle/>
          <a:p>
            <a:r>
              <a:rPr lang="es-CL" sz="4400" b="1" dirty="0" smtClean="0">
                <a:solidFill>
                  <a:schemeClr val="accent1">
                    <a:lumMod val="75000"/>
                  </a:schemeClr>
                </a:solidFill>
              </a:rPr>
              <a:t>485.390=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25505" y="3318328"/>
            <a:ext cx="3000829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50000"/>
                  </a:schemeClr>
                </a:solidFill>
              </a:rPr>
              <a:t>4 x 100.000 +</a:t>
            </a:r>
            <a:endParaRPr lang="es-CL" sz="3200" dirty="0"/>
          </a:p>
        </p:txBody>
      </p:sp>
      <p:sp>
        <p:nvSpPr>
          <p:cNvPr id="6" name="Rectángulo 5"/>
          <p:cNvSpPr/>
          <p:nvPr/>
        </p:nvSpPr>
        <p:spPr>
          <a:xfrm>
            <a:off x="4203587" y="4405991"/>
            <a:ext cx="3000829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50000"/>
                  </a:schemeClr>
                </a:solidFill>
              </a:rPr>
              <a:t>0 x 1 </a:t>
            </a:r>
            <a:endParaRPr lang="es-CL" sz="3200" dirty="0"/>
          </a:p>
        </p:txBody>
      </p:sp>
      <p:sp>
        <p:nvSpPr>
          <p:cNvPr id="7" name="Rectángulo 6"/>
          <p:cNvSpPr/>
          <p:nvPr/>
        </p:nvSpPr>
        <p:spPr>
          <a:xfrm>
            <a:off x="1202758" y="4405991"/>
            <a:ext cx="3000829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50000"/>
                  </a:schemeClr>
                </a:solidFill>
              </a:rPr>
              <a:t>9 x 10 +</a:t>
            </a:r>
            <a:endParaRPr lang="es-CL" sz="32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9175376" y="3318328"/>
            <a:ext cx="3000829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50000"/>
                  </a:schemeClr>
                </a:solidFill>
              </a:rPr>
              <a:t>3 x 100 +</a:t>
            </a:r>
            <a:endParaRPr lang="es-CL" sz="32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6158752" y="3318328"/>
            <a:ext cx="3000829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50000"/>
                  </a:schemeClr>
                </a:solidFill>
              </a:rPr>
              <a:t>5 x 1.000 +</a:t>
            </a:r>
            <a:endParaRPr lang="es-CL" sz="32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126334" y="3318328"/>
            <a:ext cx="3000829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50000"/>
                  </a:schemeClr>
                </a:solidFill>
              </a:rPr>
              <a:t>8 x 10.000 +</a:t>
            </a:r>
            <a:endParaRPr lang="es-CL" sz="32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000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45719"/>
          </a:xfrm>
        </p:spPr>
        <p:txBody>
          <a:bodyPr>
            <a:normAutofit fontScale="90000"/>
          </a:bodyPr>
          <a:lstStyle/>
          <a:p>
            <a:endParaRPr lang="es-CL" sz="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66057"/>
            <a:ext cx="10515600" cy="5610906"/>
          </a:xfrm>
        </p:spPr>
        <p:txBody>
          <a:bodyPr>
            <a:normAutofit/>
          </a:bodyPr>
          <a:lstStyle/>
          <a:p>
            <a:r>
              <a:rPr lang="es-CL" sz="4000" b="1" dirty="0" smtClean="0">
                <a:solidFill>
                  <a:schemeClr val="accent1">
                    <a:lumMod val="75000"/>
                  </a:schemeClr>
                </a:solidFill>
              </a:rPr>
              <a:t>283.452=</a:t>
            </a:r>
            <a:endParaRPr lang="es-CL" sz="4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s-CL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s-CL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s-CL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CL" sz="4000" b="1" dirty="0" smtClean="0">
                <a:solidFill>
                  <a:schemeClr val="accent1">
                    <a:lumMod val="75000"/>
                  </a:schemeClr>
                </a:solidFill>
              </a:rPr>
              <a:t>793.298=</a:t>
            </a:r>
          </a:p>
          <a:p>
            <a:pPr marL="0" indent="0">
              <a:buNone/>
            </a:pPr>
            <a:endParaRPr lang="es-CL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s-CL" dirty="0"/>
          </a:p>
        </p:txBody>
      </p:sp>
      <p:sp>
        <p:nvSpPr>
          <p:cNvPr id="4" name="Rectángulo 3"/>
          <p:cNvSpPr/>
          <p:nvPr/>
        </p:nvSpPr>
        <p:spPr>
          <a:xfrm>
            <a:off x="169901" y="1460629"/>
            <a:ext cx="3000829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50000"/>
                  </a:schemeClr>
                </a:solidFill>
              </a:rPr>
              <a:t>2 x 100.000 + </a:t>
            </a:r>
            <a:endParaRPr lang="es-CL" sz="3200" dirty="0"/>
          </a:p>
        </p:txBody>
      </p:sp>
      <p:sp>
        <p:nvSpPr>
          <p:cNvPr id="5" name="Rectángulo 4"/>
          <p:cNvSpPr/>
          <p:nvPr/>
        </p:nvSpPr>
        <p:spPr>
          <a:xfrm>
            <a:off x="3180122" y="1460629"/>
            <a:ext cx="3000829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50000"/>
                  </a:schemeClr>
                </a:solidFill>
              </a:rPr>
              <a:t>8 x 10.000 + </a:t>
            </a:r>
            <a:endParaRPr lang="es-CL" sz="3200" dirty="0"/>
          </a:p>
        </p:txBody>
      </p:sp>
      <p:sp>
        <p:nvSpPr>
          <p:cNvPr id="6" name="Rectángulo 5"/>
          <p:cNvSpPr/>
          <p:nvPr/>
        </p:nvSpPr>
        <p:spPr>
          <a:xfrm>
            <a:off x="6180951" y="1460629"/>
            <a:ext cx="3000829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50000"/>
                  </a:schemeClr>
                </a:solidFill>
              </a:rPr>
              <a:t>3 x 1.000 + </a:t>
            </a:r>
            <a:endParaRPr lang="es-CL" sz="3200" dirty="0"/>
          </a:p>
        </p:txBody>
      </p:sp>
      <p:sp>
        <p:nvSpPr>
          <p:cNvPr id="7" name="Rectángulo 6"/>
          <p:cNvSpPr/>
          <p:nvPr/>
        </p:nvSpPr>
        <p:spPr>
          <a:xfrm>
            <a:off x="9173241" y="1460629"/>
            <a:ext cx="2453982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50000"/>
                  </a:schemeClr>
                </a:solidFill>
              </a:rPr>
              <a:t>4 x 100 + </a:t>
            </a:r>
            <a:endParaRPr lang="es-CL" sz="3200" dirty="0"/>
          </a:p>
        </p:txBody>
      </p:sp>
      <p:sp>
        <p:nvSpPr>
          <p:cNvPr id="8" name="Rectángulo 7"/>
          <p:cNvSpPr/>
          <p:nvPr/>
        </p:nvSpPr>
        <p:spPr>
          <a:xfrm>
            <a:off x="1214716" y="2423058"/>
            <a:ext cx="3000829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50000"/>
                  </a:schemeClr>
                </a:solidFill>
              </a:rPr>
              <a:t>5 x 10 + </a:t>
            </a:r>
            <a:endParaRPr lang="es-CL" sz="3200" dirty="0"/>
          </a:p>
        </p:txBody>
      </p:sp>
      <p:sp>
        <p:nvSpPr>
          <p:cNvPr id="9" name="Rectángulo 8"/>
          <p:cNvSpPr/>
          <p:nvPr/>
        </p:nvSpPr>
        <p:spPr>
          <a:xfrm>
            <a:off x="4388223" y="2423058"/>
            <a:ext cx="3000829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50000"/>
                  </a:schemeClr>
                </a:solidFill>
              </a:rPr>
              <a:t>2 x 1  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179293" y="4326857"/>
            <a:ext cx="3000829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50000"/>
                  </a:schemeClr>
                </a:solidFill>
              </a:rPr>
              <a:t>7 x 100.000 + </a:t>
            </a:r>
            <a:endParaRPr lang="es-CL" sz="3200" dirty="0"/>
          </a:p>
        </p:txBody>
      </p:sp>
      <p:sp>
        <p:nvSpPr>
          <p:cNvPr id="11" name="Rectángulo 10"/>
          <p:cNvSpPr/>
          <p:nvPr/>
        </p:nvSpPr>
        <p:spPr>
          <a:xfrm>
            <a:off x="3180122" y="4326857"/>
            <a:ext cx="3000829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50000"/>
                  </a:schemeClr>
                </a:solidFill>
              </a:rPr>
              <a:t>9 x 10.000 + </a:t>
            </a:r>
            <a:endParaRPr lang="es-CL" sz="3200" dirty="0"/>
          </a:p>
        </p:txBody>
      </p:sp>
      <p:sp>
        <p:nvSpPr>
          <p:cNvPr id="12" name="Rectángulo 11"/>
          <p:cNvSpPr/>
          <p:nvPr/>
        </p:nvSpPr>
        <p:spPr>
          <a:xfrm>
            <a:off x="6190343" y="4326857"/>
            <a:ext cx="3000829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50000"/>
                  </a:schemeClr>
                </a:solidFill>
              </a:rPr>
              <a:t>3 x 1.000 + </a:t>
            </a:r>
            <a:endParaRPr lang="es-CL" sz="3200" dirty="0"/>
          </a:p>
        </p:txBody>
      </p:sp>
      <p:sp>
        <p:nvSpPr>
          <p:cNvPr id="13" name="Rectángulo 12"/>
          <p:cNvSpPr/>
          <p:nvPr/>
        </p:nvSpPr>
        <p:spPr>
          <a:xfrm>
            <a:off x="9200564" y="4323761"/>
            <a:ext cx="2552165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50000"/>
                  </a:schemeClr>
                </a:solidFill>
              </a:rPr>
              <a:t>2 x 100 + </a:t>
            </a:r>
            <a:endParaRPr lang="es-CL" sz="3200" dirty="0"/>
          </a:p>
        </p:txBody>
      </p:sp>
      <p:sp>
        <p:nvSpPr>
          <p:cNvPr id="14" name="Rectángulo 13"/>
          <p:cNvSpPr/>
          <p:nvPr/>
        </p:nvSpPr>
        <p:spPr>
          <a:xfrm>
            <a:off x="1214717" y="5232573"/>
            <a:ext cx="3000829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50000"/>
                  </a:schemeClr>
                </a:solidFill>
              </a:rPr>
              <a:t>9 x 10 + </a:t>
            </a:r>
            <a:endParaRPr lang="es-CL" sz="3200" dirty="0"/>
          </a:p>
        </p:txBody>
      </p:sp>
      <p:sp>
        <p:nvSpPr>
          <p:cNvPr id="15" name="Rectángulo 14"/>
          <p:cNvSpPr/>
          <p:nvPr/>
        </p:nvSpPr>
        <p:spPr>
          <a:xfrm>
            <a:off x="4388223" y="5251910"/>
            <a:ext cx="3000829" cy="682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b="1" dirty="0" smtClean="0">
                <a:solidFill>
                  <a:schemeClr val="accent1">
                    <a:lumMod val="50000"/>
                  </a:schemeClr>
                </a:solidFill>
              </a:rPr>
              <a:t>8 x 1  </a:t>
            </a:r>
          </a:p>
        </p:txBody>
      </p:sp>
    </p:spTree>
    <p:extLst>
      <p:ext uri="{BB962C8B-B14F-4D97-AF65-F5344CB8AC3E}">
        <p14:creationId xmlns:p14="http://schemas.microsoft.com/office/powerpoint/2010/main" val="25718967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204686" y="377372"/>
            <a:ext cx="3831771" cy="6081485"/>
          </a:xfrm>
        </p:spPr>
        <p:txBody>
          <a:bodyPr>
            <a:noAutofit/>
          </a:bodyPr>
          <a:lstStyle/>
          <a:p>
            <a:r>
              <a:rPr lang="es-CL" sz="6000" b="1" dirty="0" smtClean="0"/>
              <a:t>La próxima clase veremos las tablas, te invito a repasar las siguientes: 2 - 5 - 10 </a:t>
            </a:r>
            <a:endParaRPr lang="es-CL" sz="6000" b="1" dirty="0"/>
          </a:p>
        </p:txBody>
      </p:sp>
      <p:pic>
        <p:nvPicPr>
          <p:cNvPr id="1028" name="Picture 4" descr="Tabla de multiplicar del 2 | Blog de 20milproducto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77372"/>
            <a:ext cx="5020581" cy="6059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2805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as 27 mejores imágenes de TABLA DE MULTIPLICAR | Tablas d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44" y="319315"/>
            <a:ext cx="4938942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abla de multiplicar 10 – Imagenes Educativ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6089" y="319315"/>
            <a:ext cx="485775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27420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71781" y="3108324"/>
            <a:ext cx="5903793" cy="2241598"/>
          </a:xfrm>
        </p:spPr>
        <p:txBody>
          <a:bodyPr>
            <a:normAutofit/>
          </a:bodyPr>
          <a:lstStyle/>
          <a:p>
            <a:r>
              <a:rPr lang="es-CL" sz="6600" b="1" dirty="0" smtClean="0"/>
              <a:t>Ahora refuerza las tablas </a:t>
            </a:r>
            <a:endParaRPr lang="es-CL" sz="6600" b="1" dirty="0"/>
          </a:p>
        </p:txBody>
      </p:sp>
      <p:pic>
        <p:nvPicPr>
          <p:cNvPr id="4098" name="Picture 2" descr="Pagina principal | Lenguaj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516" y="1903861"/>
            <a:ext cx="4954138" cy="4954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Broadbent,Donald - BIBLIOEDUCACIÓ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12" y="0"/>
            <a:ext cx="4556066" cy="298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522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225</Words>
  <Application>Microsoft Office PowerPoint</Application>
  <PresentationFormat>Panorámica</PresentationFormat>
  <Paragraphs>91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Descomposición estándar y expandida  4to </vt:lpstr>
      <vt:lpstr>Recuerda siempre</vt:lpstr>
      <vt:lpstr>Ejercitemos de forma estándar </vt:lpstr>
      <vt:lpstr>Presentación de PowerPoint</vt:lpstr>
      <vt:lpstr>Ejercitemos de forma expandida </vt:lpstr>
      <vt:lpstr>Presentación de PowerPoint</vt:lpstr>
      <vt:lpstr>La próxima clase veremos las tablas, te invito a repasar las siguientes: 2 - 5 - 10 </vt:lpstr>
      <vt:lpstr>Presentación de PowerPoint</vt:lpstr>
      <vt:lpstr>Ahora refuerza las tablas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</dc:creator>
  <cp:lastModifiedBy>francisco</cp:lastModifiedBy>
  <cp:revision>18</cp:revision>
  <dcterms:created xsi:type="dcterms:W3CDTF">2020-05-25T21:43:25Z</dcterms:created>
  <dcterms:modified xsi:type="dcterms:W3CDTF">2020-05-26T00:38:15Z</dcterms:modified>
</cp:coreProperties>
</file>