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9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8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29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80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4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592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80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97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460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569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6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11C0-150D-474C-B4AF-CD5BD150FC5A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88FC-434F-491F-86E2-CE07738517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8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tematicas ciclo cero en Lima | Portadas de matematic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74172"/>
            <a:ext cx="11916227" cy="65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7999" y="6623277"/>
            <a:ext cx="1262743" cy="125866"/>
          </a:xfrm>
        </p:spPr>
        <p:txBody>
          <a:bodyPr>
            <a:noAutofit/>
          </a:bodyPr>
          <a:lstStyle/>
          <a:p>
            <a:endParaRPr lang="es-CL" sz="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9711" y="5649687"/>
            <a:ext cx="3769659" cy="1208313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 smtClean="0"/>
              <a:t>Profesoras: Dafne Diaz </a:t>
            </a:r>
          </a:p>
          <a:p>
            <a:r>
              <a:rPr lang="es-CL" b="1" dirty="0" smtClean="0"/>
              <a:t>María Cristina González </a:t>
            </a:r>
          </a:p>
          <a:p>
            <a:r>
              <a:rPr lang="es-CL" b="1" dirty="0" smtClean="0"/>
              <a:t>Macarena Guerra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83922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529" y="136525"/>
            <a:ext cx="10515600" cy="1325563"/>
          </a:xfrm>
        </p:spPr>
        <p:txBody>
          <a:bodyPr/>
          <a:lstStyle/>
          <a:p>
            <a:r>
              <a:rPr lang="es-CL" b="1" dirty="0" smtClean="0"/>
              <a:t>Descomposición expandida </a:t>
            </a:r>
            <a:endParaRPr lang="es-CL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0055"/>
              </p:ext>
            </p:extLst>
          </p:nvPr>
        </p:nvGraphicFramePr>
        <p:xfrm>
          <a:off x="820274" y="1462088"/>
          <a:ext cx="10919007" cy="124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223"/>
                <a:gridCol w="1213223"/>
                <a:gridCol w="1213223"/>
                <a:gridCol w="1213223"/>
                <a:gridCol w="1213223"/>
                <a:gridCol w="1213223"/>
                <a:gridCol w="1213223"/>
                <a:gridCol w="1213223"/>
                <a:gridCol w="1213223"/>
              </a:tblGrid>
              <a:tr h="6201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CM i 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DM i 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UM i 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 M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D M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UM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</a:t>
                      </a:r>
                      <a:endParaRPr lang="es-CL" sz="2800" dirty="0"/>
                    </a:p>
                  </a:txBody>
                  <a:tcPr/>
                </a:tc>
              </a:tr>
              <a:tr h="620152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2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3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4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5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4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6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8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9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7</a:t>
                      </a:r>
                      <a:endParaRPr lang="es-C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63071" y="3407060"/>
            <a:ext cx="11228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 smtClean="0"/>
              <a:t>234.546.897 = </a:t>
            </a:r>
            <a:r>
              <a:rPr lang="es-CL" sz="3200" dirty="0" smtClean="0"/>
              <a:t>2 x 100.000.000 + 3 x 10.000.000 + 4 x 1.000.000 + 5 x 100.000 + 4x 10.000 + 6 x 1.000 + 8 x 100 + 9 x 10 + 7 x 1</a:t>
            </a:r>
          </a:p>
          <a:p>
            <a:r>
              <a:rPr lang="es-CL" sz="3200" dirty="0" smtClean="0"/>
              <a:t> </a:t>
            </a:r>
          </a:p>
          <a:p>
            <a:r>
              <a:rPr lang="es-CL" sz="3200" dirty="0" smtClean="0"/>
              <a:t>El número 234.546.897 también se puede escribir como: 2CMi + 3DMi + 4UMi + 5CM + 4DM + 6UM + 8C + 9D + 7U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98488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641" y="43543"/>
            <a:ext cx="10515600" cy="1325563"/>
          </a:xfrm>
        </p:spPr>
        <p:txBody>
          <a:bodyPr/>
          <a:lstStyle/>
          <a:p>
            <a:r>
              <a:rPr lang="es-CL" dirty="0" smtClean="0"/>
              <a:t>Descompón de forma expandida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9188" y="1193612"/>
            <a:ext cx="6046694" cy="5381999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38.900.134=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2.009.140= </a:t>
            </a:r>
          </a:p>
          <a:p>
            <a:endParaRPr lang="es-CL" dirty="0" smtClean="0"/>
          </a:p>
          <a:p>
            <a:r>
              <a:rPr lang="es-CL" dirty="0" smtClean="0"/>
              <a:t>187.965.132= </a:t>
            </a:r>
          </a:p>
          <a:p>
            <a:endParaRPr lang="es-CL" dirty="0" smtClean="0"/>
          </a:p>
          <a:p>
            <a:r>
              <a:rPr lang="es-CL" dirty="0" smtClean="0"/>
              <a:t>12.008.001= </a:t>
            </a:r>
          </a:p>
          <a:p>
            <a:endParaRPr lang="es-CL" dirty="0" smtClean="0"/>
          </a:p>
          <a:p>
            <a:r>
              <a:rPr lang="es-CL" dirty="0" smtClean="0"/>
              <a:t>107.456.896= </a:t>
            </a:r>
          </a:p>
          <a:p>
            <a:endParaRPr lang="es-CL" dirty="0" smtClean="0"/>
          </a:p>
          <a:p>
            <a:r>
              <a:rPr lang="es-CL" dirty="0" smtClean="0"/>
              <a:t>234.980.987= </a:t>
            </a:r>
          </a:p>
          <a:p>
            <a:endParaRPr lang="es-CL" dirty="0" smtClean="0"/>
          </a:p>
          <a:p>
            <a:r>
              <a:rPr lang="es-CL" dirty="0" smtClean="0"/>
              <a:t>345.009.002=</a:t>
            </a:r>
            <a:endParaRPr lang="es-CL" dirty="0"/>
          </a:p>
        </p:txBody>
      </p:sp>
      <p:pic>
        <p:nvPicPr>
          <p:cNvPr id="4098" name="Picture 2" descr="Actividades para el aprendizaje de la lectoescritura | Libr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575">
            <a:off x="7526019" y="2538586"/>
            <a:ext cx="3818687" cy="3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44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530" y="242047"/>
            <a:ext cx="10515600" cy="1206594"/>
          </a:xfrm>
        </p:spPr>
        <p:txBody>
          <a:bodyPr>
            <a:normAutofit/>
          </a:bodyPr>
          <a:lstStyle/>
          <a:p>
            <a:r>
              <a:rPr lang="es-CL" sz="6000" b="1" dirty="0" smtClean="0"/>
              <a:t>Recordemos: </a:t>
            </a:r>
            <a:endParaRPr lang="es-CL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53800" y="6266329"/>
            <a:ext cx="640976" cy="152680"/>
          </a:xfrm>
        </p:spPr>
        <p:txBody>
          <a:bodyPr>
            <a:normAutofit fontScale="25000" lnSpcReduction="20000"/>
          </a:bodyPr>
          <a:lstStyle/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29571"/>
              </p:ext>
            </p:extLst>
          </p:nvPr>
        </p:nvGraphicFramePr>
        <p:xfrm>
          <a:off x="2223247" y="1260382"/>
          <a:ext cx="759310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196"/>
                <a:gridCol w="5675910"/>
              </a:tblGrid>
              <a:tr h="877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Composición aditiva:  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Proceso de componer el numero natural,</a:t>
                      </a:r>
                      <a:r>
                        <a:rPr lang="es-CL" sz="2000" baseline="0" dirty="0" smtClean="0"/>
                        <a:t> pueden obtenerse a partir de la suma de 2 o mas números. 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1479"/>
              </p:ext>
            </p:extLst>
          </p:nvPr>
        </p:nvGraphicFramePr>
        <p:xfrm>
          <a:off x="1437340" y="2535018"/>
          <a:ext cx="7504954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7985"/>
                <a:gridCol w="5516969"/>
              </a:tblGrid>
              <a:tr h="98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Descomposición aditiva: 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Operación inversa,</a:t>
                      </a:r>
                      <a:r>
                        <a:rPr lang="es-CL" sz="2000" baseline="0" dirty="0" smtClean="0"/>
                        <a:t> que busca dos o mas sumando cuya suma corresponda ha dicho número. 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17898"/>
              </p:ext>
            </p:extLst>
          </p:nvPr>
        </p:nvGraphicFramePr>
        <p:xfrm>
          <a:off x="2263589" y="3825937"/>
          <a:ext cx="8198224" cy="1005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78726"/>
                <a:gridCol w="6219498"/>
              </a:tblGrid>
              <a:tr h="96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Descomposición estándar: 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representa un número como una adición en la que cada sumando corresponde al valor posicional de cada dígito.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85339"/>
              </p:ext>
            </p:extLst>
          </p:nvPr>
        </p:nvGraphicFramePr>
        <p:xfrm>
          <a:off x="1417918" y="5056093"/>
          <a:ext cx="7806764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7316"/>
                <a:gridCol w="5629448"/>
              </a:tblGrid>
              <a:tr h="98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Descomposición expandida: </a:t>
                      </a:r>
                    </a:p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Representa un número como una adición, en la que cada sumando se descompone como un producto entre el dígito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318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n la clase de matemática de esta profesora, los estudiant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1" y="347434"/>
            <a:ext cx="11466538" cy="61717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770525"/>
            <a:ext cx="10515600" cy="1325563"/>
          </a:xfrm>
          <a:noFill/>
        </p:spPr>
        <p:txBody>
          <a:bodyPr>
            <a:noAutofit/>
          </a:bodyPr>
          <a:lstStyle/>
          <a:p>
            <a:r>
              <a:rPr lang="es-CL" sz="16600" dirty="0" smtClean="0"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Muchas Gracias</a:t>
            </a:r>
            <a:endParaRPr lang="es-CL" sz="16600" dirty="0"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85" y="176439"/>
            <a:ext cx="11890829" cy="970190"/>
          </a:xfrm>
        </p:spPr>
        <p:txBody>
          <a:bodyPr/>
          <a:lstStyle/>
          <a:p>
            <a:r>
              <a:rPr lang="es-CL" b="1" dirty="0"/>
              <a:t>Un número se puede escribir de diferentes maneras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4910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9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¿Qué número muestra la imagen? _________________________________</a:t>
            </a:r>
            <a:endParaRPr lang="es-CL" b="1" dirty="0"/>
          </a:p>
          <a:p>
            <a:pPr marL="0" indent="0">
              <a:buNone/>
            </a:pPr>
            <a:r>
              <a:rPr lang="es-CL" dirty="0"/>
              <a:t> </a:t>
            </a:r>
            <a:endParaRPr lang="es-CL" b="1" dirty="0"/>
          </a:p>
          <a:p>
            <a:r>
              <a:rPr lang="es-CL" dirty="0"/>
              <a:t>b) Ahora agrega 4 unidades más ¿Qué número se forma? _______________________</a:t>
            </a:r>
            <a:endParaRPr lang="es-CL" b="1" dirty="0"/>
          </a:p>
          <a:p>
            <a:pPr marL="0" indent="0">
              <a:buNone/>
            </a:pPr>
            <a:r>
              <a:rPr lang="es-CL" dirty="0"/>
              <a:t> </a:t>
            </a:r>
            <a:endParaRPr lang="es-CL" b="1" dirty="0"/>
          </a:p>
          <a:p>
            <a:r>
              <a:rPr lang="es-CL" dirty="0"/>
              <a:t>c) ¿Podemos tener 10 unidades en la posición de las unidades? __________________</a:t>
            </a: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r>
              <a:rPr lang="es-CL" dirty="0"/>
              <a:t>d) ¿Por qué? ___________________________________________________________</a:t>
            </a: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r>
              <a:rPr lang="es-CL" dirty="0"/>
              <a:t>e) Si tengo 10 unidades ¿Qué debo hacer? </a:t>
            </a:r>
            <a:r>
              <a:rPr lang="es-CL" dirty="0" smtClean="0"/>
              <a:t>___________________________________</a:t>
            </a:r>
            <a:endParaRPr lang="es-CL" b="1" dirty="0"/>
          </a:p>
        </p:txBody>
      </p:sp>
      <p:pic>
        <p:nvPicPr>
          <p:cNvPr id="7" name="Imagen 6" descr="http://blogs.unir.net/images/blogs/infantil-primaria/files/bloqu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19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636" y="261257"/>
            <a:ext cx="11353800" cy="1205754"/>
          </a:xfrm>
        </p:spPr>
        <p:txBody>
          <a:bodyPr/>
          <a:lstStyle/>
          <a:p>
            <a:r>
              <a:rPr lang="es-CL" b="1" dirty="0" smtClean="0"/>
              <a:t>La composición y descomposición aditiva </a:t>
            </a:r>
            <a:endParaRPr lang="es-CL" b="1" dirty="0"/>
          </a:p>
        </p:txBody>
      </p:sp>
      <p:pic>
        <p:nvPicPr>
          <p:cNvPr id="3074" name="Picture 2" descr="PROGRAMA DE EDUCACION LOGROS DE APRENDIZAJE 2012&#10;WILBER HALLASI QUISPE FORMADOR DE MATEMÁTICA&#10;Antecedentes.&#10;El niño y niñ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t="51506" r="12522" b="15123"/>
          <a:stretch/>
        </p:blipFill>
        <p:spPr bwMode="auto">
          <a:xfrm>
            <a:off x="928914" y="1467011"/>
            <a:ext cx="9840686" cy="50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8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143" y="460322"/>
            <a:ext cx="10515600" cy="698781"/>
          </a:xfrm>
        </p:spPr>
        <p:txBody>
          <a:bodyPr>
            <a:normAutofit fontScale="90000"/>
          </a:bodyPr>
          <a:lstStyle/>
          <a:p>
            <a:r>
              <a:rPr lang="es-CL" sz="3100" b="1" dirty="0"/>
              <a:t>Observa cómo se descompone el número 4.693 de forma aditiva.</a:t>
            </a:r>
            <a:r>
              <a:rPr lang="es-CL" b="1" dirty="0"/>
              <a:t/>
            </a:r>
            <a:br>
              <a:rPr lang="es-CL" b="1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546087"/>
            <a:ext cx="10515600" cy="29272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/>
              <a:t>	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  </a:t>
            </a:r>
            <a:r>
              <a:rPr lang="es-CL" dirty="0" smtClean="0"/>
              <a:t>4.693  </a:t>
            </a:r>
            <a:r>
              <a:rPr lang="es-CL" dirty="0"/>
              <a:t>=  4.000  +  _____  +  _____  +  _____</a:t>
            </a:r>
            <a:endParaRPr lang="es-CL" b="1" dirty="0"/>
          </a:p>
          <a:p>
            <a:endParaRPr lang="es-CL" b="1" dirty="0"/>
          </a:p>
          <a:p>
            <a:r>
              <a:rPr lang="es-CL" b="1" dirty="0"/>
              <a:t>3. Según lo anterior, explica en qué consiste la descomposición aditiva. </a:t>
            </a:r>
          </a:p>
          <a:p>
            <a:pPr marL="0" indent="0">
              <a:buNone/>
            </a:pPr>
            <a:r>
              <a:rPr lang="es-CL" dirty="0" smtClean="0"/>
              <a:t>____________________________________________________________________________________________________________________________</a:t>
            </a:r>
            <a:endParaRPr lang="es-CL" dirty="0"/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2" y="1159103"/>
            <a:ext cx="6531428" cy="2304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27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uchacho Del Niño Con La Muestra Del Signo De Interrogación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4170" r="9738" b="1300"/>
          <a:stretch/>
        </p:blipFill>
        <p:spPr bwMode="auto">
          <a:xfrm rot="362813">
            <a:off x="7630984" y="3573297"/>
            <a:ext cx="2718991" cy="3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608" y="5888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Descompón los siguientes números de forma aditiva:</a:t>
            </a:r>
            <a:br>
              <a:rPr lang="es-CL" b="1" dirty="0"/>
            </a:br>
            <a:r>
              <a:rPr lang="es-CL" b="1" dirty="0"/>
              <a:t> </a:t>
            </a:r>
            <a:br>
              <a:rPr lang="es-CL" b="1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43934"/>
              </p:ext>
            </p:extLst>
          </p:nvPr>
        </p:nvGraphicFramePr>
        <p:xfrm>
          <a:off x="254000" y="1518451"/>
          <a:ext cx="11386457" cy="216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64"/>
                <a:gridCol w="9323693"/>
              </a:tblGrid>
              <a:tr h="722726">
                <a:tc>
                  <a:txBody>
                    <a:bodyPr/>
                    <a:lstStyle/>
                    <a:p>
                      <a:r>
                        <a:rPr lang="es-CL" sz="4000" dirty="0" smtClean="0"/>
                        <a:t>6.043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22726">
                <a:tc>
                  <a:txBody>
                    <a:bodyPr/>
                    <a:lstStyle/>
                    <a:p>
                      <a:r>
                        <a:rPr lang="es-CL" sz="4000" dirty="0" smtClean="0"/>
                        <a:t>4.209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22726">
                <a:tc>
                  <a:txBody>
                    <a:bodyPr/>
                    <a:lstStyle/>
                    <a:p>
                      <a:r>
                        <a:rPr lang="es-CL" sz="4000" dirty="0" smtClean="0"/>
                        <a:t>7.358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23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318" y="0"/>
            <a:ext cx="10515600" cy="1325563"/>
          </a:xfrm>
        </p:spPr>
        <p:txBody>
          <a:bodyPr/>
          <a:lstStyle/>
          <a:p>
            <a:r>
              <a:rPr lang="es-CL" b="1" dirty="0" smtClean="0"/>
              <a:t>Descomposición numérica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0930" y="1072124"/>
            <a:ext cx="10515600" cy="134834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Existen diferentes formas para descomponer un número. </a:t>
            </a:r>
          </a:p>
          <a:p>
            <a:r>
              <a:rPr lang="es-CL" dirty="0" smtClean="0"/>
              <a:t>Forma estándar: representa un número como una adición en la que cada sumando corresponde al valor posicional de cada dígito.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18511"/>
              </p:ext>
            </p:extLst>
          </p:nvPr>
        </p:nvGraphicFramePr>
        <p:xfrm>
          <a:off x="488577" y="2541494"/>
          <a:ext cx="10582834" cy="221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718"/>
                <a:gridCol w="1520123"/>
                <a:gridCol w="1330107"/>
                <a:gridCol w="1281083"/>
                <a:gridCol w="1255107"/>
                <a:gridCol w="955593"/>
                <a:gridCol w="941331"/>
                <a:gridCol w="945785"/>
                <a:gridCol w="779987"/>
              </a:tblGrid>
              <a:tr h="86019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CM i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DM i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UM i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 M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 M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UM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U 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</a:tr>
              <a:tr h="498369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2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4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5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4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6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8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9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</a:tr>
              <a:tr h="86019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200.000.000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30.000.0000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4.000.000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500.000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40.000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6.000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800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013012" y="4853952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/>
              <a:t>- 234.546.891 = </a:t>
            </a:r>
          </a:p>
          <a:p>
            <a:r>
              <a:rPr lang="es-CL" sz="2800" dirty="0" smtClean="0"/>
              <a:t>200.000.000 + 30.000.000 + 4.000.000 + 500.000 + 40.000 + 6.000 + 800 + 90 + 1</a:t>
            </a:r>
          </a:p>
        </p:txBody>
      </p:sp>
    </p:spTree>
    <p:extLst>
      <p:ext uri="{BB962C8B-B14F-4D97-AF65-F5344CB8AC3E}">
        <p14:creationId xmlns:p14="http://schemas.microsoft.com/office/powerpoint/2010/main" val="573410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41" y="257549"/>
            <a:ext cx="10515600" cy="872004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Descomposición Estándar: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2624" y="954741"/>
            <a:ext cx="9861176" cy="5222222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Descompón de manera estándar los siguientes números</a:t>
            </a:r>
          </a:p>
          <a:p>
            <a:endParaRPr lang="es-CL" dirty="0" smtClean="0"/>
          </a:p>
          <a:p>
            <a:r>
              <a:rPr lang="es-CL" dirty="0" smtClean="0"/>
              <a:t>271.980.980=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567.980.000 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36.098.208=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2.098.973=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345.879.003=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34.800.086=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100.000.230=</a:t>
            </a:r>
            <a:endParaRPr lang="es-CL" dirty="0"/>
          </a:p>
        </p:txBody>
      </p:sp>
      <p:pic>
        <p:nvPicPr>
          <p:cNvPr id="5122" name="Picture 2" descr="Actividades para el aprendizaje de la lectoescritura | Libr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338">
            <a:off x="7954245" y="2481679"/>
            <a:ext cx="2985425" cy="26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7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043" y="246744"/>
            <a:ext cx="10515600" cy="72571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CL" b="1" dirty="0" smtClean="0"/>
              <a:t>Descomposición numérica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929" y="1720608"/>
            <a:ext cx="4661646" cy="392544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CL" dirty="0" smtClean="0"/>
              <a:t>Forma </a:t>
            </a:r>
            <a:r>
              <a:rPr lang="es-CL" dirty="0" smtClean="0"/>
              <a:t>expandida: </a:t>
            </a:r>
          </a:p>
          <a:p>
            <a:pPr marL="0" indent="0">
              <a:buNone/>
            </a:pPr>
            <a:r>
              <a:rPr lang="es-CL" dirty="0"/>
              <a:t>R</a:t>
            </a:r>
            <a:r>
              <a:rPr lang="es-CL" dirty="0" smtClean="0"/>
              <a:t>epresenta un número como una adición, en la que cada sumando se descompone como un producto entre el dígito y un número que puede ser: 1, 10, 100, 1.000, 10.000, 100.000, etc., según la posición que ocupe.</a:t>
            </a:r>
            <a:endParaRPr lang="es-CL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15525"/>
              </p:ext>
            </p:extLst>
          </p:nvPr>
        </p:nvGraphicFramePr>
        <p:xfrm>
          <a:off x="5459507" y="1210231"/>
          <a:ext cx="6010833" cy="50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869"/>
                <a:gridCol w="3500964"/>
              </a:tblGrid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Valor posicional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Cantidad a la que equivale </a:t>
                      </a:r>
                      <a:endParaRPr lang="es-CL" dirty="0"/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100</a:t>
                      </a:r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1.000 </a:t>
                      </a:r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1DM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10.000 </a:t>
                      </a:r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1CM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100.000</a:t>
                      </a:r>
                      <a:endParaRPr lang="es-CL" dirty="0"/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1UMi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1.000.000</a:t>
                      </a:r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r>
                        <a:rPr lang="es-CL" dirty="0" smtClean="0"/>
                        <a:t>1DMi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10.000.000</a:t>
                      </a:r>
                      <a:endParaRPr lang="es-CL" dirty="0"/>
                    </a:p>
                  </a:txBody>
                  <a:tcPr/>
                </a:tc>
              </a:tr>
              <a:tr h="505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1CMi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100.000.000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436</Words>
  <Application>Microsoft Office PowerPoint</Application>
  <PresentationFormat>Panorámica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Tema de Office</vt:lpstr>
      <vt:lpstr>Presentación de PowerPoint</vt:lpstr>
      <vt:lpstr>Un número se puede escribir de diferentes maneras</vt:lpstr>
      <vt:lpstr>Presentación de PowerPoint</vt:lpstr>
      <vt:lpstr>La composición y descomposición aditiva </vt:lpstr>
      <vt:lpstr>Observa cómo se descompone el número 4.693 de forma aditiva. </vt:lpstr>
      <vt:lpstr>Descompón los siguientes números de forma aditiva:   </vt:lpstr>
      <vt:lpstr>Descomposición numérica</vt:lpstr>
      <vt:lpstr>Descomposición Estándar:  </vt:lpstr>
      <vt:lpstr>Descomposición numérica</vt:lpstr>
      <vt:lpstr>Descomposición expandida </vt:lpstr>
      <vt:lpstr>Descompón de forma expandida </vt:lpstr>
      <vt:lpstr>Recordemos: </vt:lpstr>
      <vt:lpstr>Muchas 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16</cp:revision>
  <dcterms:created xsi:type="dcterms:W3CDTF">2020-05-09T21:01:09Z</dcterms:created>
  <dcterms:modified xsi:type="dcterms:W3CDTF">2020-05-10T23:45:46Z</dcterms:modified>
</cp:coreProperties>
</file>