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F6nN-11c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“La cabaña en el árbol”.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Multiplicación.</a:t>
            </a:r>
          </a:p>
          <a:p>
            <a:r>
              <a:rPr lang="es-CL" dirty="0" smtClean="0"/>
              <a:t>Patrones y álgebra.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98" y="447262"/>
            <a:ext cx="5712014" cy="3198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3"/>
          <p:cNvSpPr txBox="1"/>
          <p:nvPr/>
        </p:nvSpPr>
        <p:spPr>
          <a:xfrm>
            <a:off x="1575954" y="702505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dirty="0" smtClean="0"/>
              <a:t>4° básico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528033"/>
            <a:ext cx="9675812" cy="6065949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En el texto “La cabaña en el árbol”, se menciona a un árbol específico, “El Castaño”.</a:t>
            </a:r>
            <a:endParaRPr lang="es-CL" sz="2400" dirty="0"/>
          </a:p>
          <a:p>
            <a:pPr marL="0" indent="0">
              <a:buNone/>
            </a:pPr>
            <a:r>
              <a:rPr lang="es-ES" sz="2400" dirty="0"/>
              <a:t>¿Sabías que este árbol puede vivir entre </a:t>
            </a:r>
            <a:r>
              <a:rPr lang="es-ES" sz="2400" b="1" dirty="0"/>
              <a:t>500</a:t>
            </a:r>
            <a:r>
              <a:rPr lang="es-ES" sz="2400" dirty="0"/>
              <a:t> a </a:t>
            </a:r>
            <a:r>
              <a:rPr lang="es-ES" sz="2400" b="1" dirty="0"/>
              <a:t>1.500</a:t>
            </a:r>
            <a:r>
              <a:rPr lang="es-ES" sz="2400" dirty="0"/>
              <a:t> años</a:t>
            </a:r>
            <a:r>
              <a:rPr lang="es-ES" sz="2400" dirty="0" smtClean="0"/>
              <a:t>?</a:t>
            </a:r>
          </a:p>
          <a:p>
            <a:pPr marL="0" indent="0">
              <a:buNone/>
            </a:pPr>
            <a:r>
              <a:rPr lang="es-ES" sz="2400" dirty="0" smtClean="0"/>
              <a:t>En </a:t>
            </a:r>
            <a:r>
              <a:rPr lang="es-ES" sz="2400" dirty="0"/>
              <a:t>Chile los puedes encontrar desde el norte hasta el sur, además de ser un árbol muy Longevo, de un alto porte, puede llegar a alcanzar con facilidad los </a:t>
            </a:r>
            <a:r>
              <a:rPr lang="es-ES" sz="2400" b="1" dirty="0"/>
              <a:t>25</a:t>
            </a:r>
            <a:r>
              <a:rPr lang="es-ES" sz="2400" dirty="0"/>
              <a:t> m de altura. Posee una copa amplia, redondeada y tupida.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Un </a:t>
            </a:r>
            <a:r>
              <a:rPr lang="es-ES" sz="2400" dirty="0"/>
              <a:t>castaño de entre </a:t>
            </a:r>
            <a:r>
              <a:rPr lang="es-ES" sz="2400" b="1" dirty="0"/>
              <a:t>7</a:t>
            </a:r>
            <a:r>
              <a:rPr lang="es-ES" sz="2400" dirty="0"/>
              <a:t> a </a:t>
            </a:r>
            <a:r>
              <a:rPr lang="es-ES" sz="2400" b="1" dirty="0"/>
              <a:t>8</a:t>
            </a:r>
            <a:r>
              <a:rPr lang="es-ES" sz="2400" dirty="0"/>
              <a:t> años puede producir </a:t>
            </a:r>
            <a:r>
              <a:rPr lang="es-ES" sz="2400" b="1" dirty="0"/>
              <a:t>15 </a:t>
            </a:r>
            <a:r>
              <a:rPr lang="es-ES" sz="2400" dirty="0"/>
              <a:t>kilos de castañas, su fruto. 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En </a:t>
            </a:r>
            <a:r>
              <a:rPr lang="es-ES" sz="2400" dirty="0"/>
              <a:t>Chile, el kilo de castañas cuesta $</a:t>
            </a:r>
            <a:r>
              <a:rPr lang="es-ES" sz="2400" b="1" dirty="0"/>
              <a:t>1.500</a:t>
            </a:r>
            <a:r>
              <a:rPr lang="es-ES" sz="2400" dirty="0"/>
              <a:t> aproximadamente.</a:t>
            </a:r>
            <a:endParaRPr lang="es-CL" sz="2400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18" y="504288"/>
            <a:ext cx="3363509" cy="2706574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40" y="703709"/>
            <a:ext cx="5091092" cy="28637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33" y="3723497"/>
            <a:ext cx="4023360" cy="26822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91" y="4023145"/>
            <a:ext cx="3176789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89213" y="515938"/>
            <a:ext cx="8915400" cy="6342062"/>
          </a:xfrm>
        </p:spPr>
        <p:txBody>
          <a:bodyPr/>
          <a:lstStyle/>
          <a:p>
            <a:pPr marL="0" indent="0">
              <a:buNone/>
            </a:pPr>
            <a:r>
              <a:rPr lang="es-CL" sz="4000" dirty="0" smtClean="0"/>
              <a:t>Multiplicación: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 smtClean="0"/>
              <a:t>Para </a:t>
            </a:r>
            <a:r>
              <a:rPr lang="es-CL" sz="2400" dirty="0"/>
              <a:t>saber </a:t>
            </a:r>
            <a:r>
              <a:rPr lang="es-CL" sz="2400" b="1" dirty="0"/>
              <a:t>el doble de un número</a:t>
            </a:r>
            <a:r>
              <a:rPr lang="es-CL" sz="2400" dirty="0"/>
              <a:t> debemos sumar ese </a:t>
            </a:r>
            <a:r>
              <a:rPr lang="es-CL" sz="2400" b="1" dirty="0"/>
              <a:t>número</a:t>
            </a:r>
            <a:r>
              <a:rPr lang="es-CL" sz="2400" dirty="0"/>
              <a:t> por sí mismo dos veces (o </a:t>
            </a:r>
            <a:r>
              <a:rPr lang="es-CL" sz="2400" dirty="0" smtClean="0"/>
              <a:t>multiplicarlo </a:t>
            </a:r>
            <a:r>
              <a:rPr lang="es-CL" sz="2400" dirty="0"/>
              <a:t>por 2). </a:t>
            </a:r>
            <a:endParaRPr lang="es-CL" sz="2400" dirty="0" smtClean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 err="1" smtClean="0"/>
              <a:t>Ej</a:t>
            </a:r>
            <a:r>
              <a:rPr lang="es-CL" sz="2400" dirty="0" smtClean="0"/>
              <a:t>:                           el doble de 6 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4000" dirty="0" smtClean="0"/>
              <a:t>       6 + 6 = 12          2 x 6 = 12</a:t>
            </a:r>
          </a:p>
          <a:p>
            <a:pPr marL="0" indent="0">
              <a:buNone/>
            </a:pPr>
            <a:r>
              <a:rPr lang="es-CL" sz="2000" dirty="0" smtClean="0"/>
              <a:t>Puedes complementar la información con el siguiente vídeo…</a:t>
            </a:r>
          </a:p>
          <a:p>
            <a:pPr marL="0" indent="0">
              <a:buNone/>
            </a:pPr>
            <a:r>
              <a:rPr lang="es-CL" sz="2000" dirty="0">
                <a:hlinkClick r:id="rId2"/>
              </a:rPr>
              <a:t>https://www.youtube.com/watch?v=XLF6nN-11cA</a:t>
            </a:r>
            <a:endParaRPr lang="es-CL" sz="2000" dirty="0"/>
          </a:p>
        </p:txBody>
      </p:sp>
      <p:sp>
        <p:nvSpPr>
          <p:cNvPr id="2" name="Flecha abajo 1"/>
          <p:cNvSpPr/>
          <p:nvPr/>
        </p:nvSpPr>
        <p:spPr>
          <a:xfrm>
            <a:off x="4005329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abajo 6"/>
          <p:cNvSpPr/>
          <p:nvPr/>
        </p:nvSpPr>
        <p:spPr>
          <a:xfrm>
            <a:off x="7754971" y="3657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61178" y="658946"/>
            <a:ext cx="8915400" cy="521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dirty="0" smtClean="0"/>
              <a:t>Patrones numéricos:</a:t>
            </a:r>
          </a:p>
          <a:p>
            <a:pPr marL="0" indent="0">
              <a:buNone/>
            </a:pPr>
            <a:r>
              <a:rPr lang="es-CL" sz="2400" dirty="0"/>
              <a:t>Llamamos patrón </a:t>
            </a:r>
            <a:r>
              <a:rPr lang="es-CL" sz="2400" b="1" dirty="0"/>
              <a:t>numérico</a:t>
            </a:r>
            <a:r>
              <a:rPr lang="es-CL" sz="2400" dirty="0"/>
              <a:t>, a una lista de números que siguen una cierta secuencia o patrón. </a:t>
            </a:r>
            <a:endParaRPr lang="es-CL" sz="2400" dirty="0" smtClean="0"/>
          </a:p>
          <a:p>
            <a:pPr marL="0" indent="0">
              <a:buNone/>
            </a:pPr>
            <a:r>
              <a:rPr lang="es-CL" sz="2400" dirty="0" smtClean="0"/>
              <a:t>Ejemplo</a:t>
            </a:r>
            <a:r>
              <a:rPr lang="es-CL" sz="2400" dirty="0"/>
              <a:t>: 1, 4, 7, 10, 13, 16, 19, ... Empieza con 1 y salta 3 cada vez</a:t>
            </a:r>
            <a:r>
              <a:rPr lang="es-CL" sz="2400" dirty="0" smtClean="0"/>
              <a:t>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  <p:pic>
        <p:nvPicPr>
          <p:cNvPr id="1026" name="Picture 2" descr="Patrón numérico y sucesiones. - Matemática Seri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8" y="3613462"/>
            <a:ext cx="35433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1"/>
          <p:cNvSpPr txBox="1">
            <a:spLocks noGrp="1"/>
          </p:cNvSpPr>
          <p:nvPr/>
        </p:nvSpPr>
        <p:spPr>
          <a:xfrm>
            <a:off x="1638300" y="820737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70, 71, 72 y 73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858" t="12632" r="51221" b="9375"/>
          <a:stretch/>
        </p:blipFill>
        <p:spPr>
          <a:xfrm>
            <a:off x="4265992" y="1906072"/>
            <a:ext cx="3372434" cy="40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153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Espiral</vt:lpstr>
      <vt:lpstr>“La cabaña en el árbol”.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Vergara01</cp:lastModifiedBy>
  <cp:revision>13</cp:revision>
  <dcterms:created xsi:type="dcterms:W3CDTF">2020-04-15T17:15:04Z</dcterms:created>
  <dcterms:modified xsi:type="dcterms:W3CDTF">2020-04-26T00:54:38Z</dcterms:modified>
</cp:coreProperties>
</file>