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62" r:id="rId2"/>
    <p:sldId id="272" r:id="rId3"/>
    <p:sldId id="273" r:id="rId4"/>
    <p:sldId id="274" r:id="rId5"/>
    <p:sldId id="303" r:id="rId6"/>
    <p:sldId id="304" r:id="rId7"/>
    <p:sldId id="306" r:id="rId8"/>
    <p:sldId id="307" r:id="rId9"/>
    <p:sldId id="308" r:id="rId10"/>
    <p:sldId id="315" r:id="rId11"/>
    <p:sldId id="309" r:id="rId12"/>
    <p:sldId id="310" r:id="rId13"/>
    <p:sldId id="316" r:id="rId14"/>
    <p:sldId id="317" r:id="rId15"/>
    <p:sldId id="311" r:id="rId16"/>
    <p:sldId id="312" r:id="rId17"/>
    <p:sldId id="313" r:id="rId18"/>
    <p:sldId id="314" r:id="rId19"/>
    <p:sldId id="257" r:id="rId20"/>
    <p:sldId id="258" r:id="rId21"/>
    <p:sldId id="259" r:id="rId22"/>
    <p:sldId id="318" r:id="rId23"/>
    <p:sldId id="319" r:id="rId24"/>
    <p:sldId id="320" r:id="rId2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667"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6D0B4-32DE-814F-84F8-FA2EDBF87D61}" type="datetimeFigureOut">
              <a:rPr lang="es-CL" smtClean="0"/>
              <a:t>15-05-2020</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AE0A9-3B5F-1044-8CF5-CAE89ACDBAD0}" type="slidenum">
              <a:rPr lang="es-CL" smtClean="0"/>
              <a:t>‹Nº›</a:t>
            </a:fld>
            <a:endParaRPr lang="es-CL"/>
          </a:p>
        </p:txBody>
      </p:sp>
    </p:spTree>
    <p:extLst>
      <p:ext uri="{BB962C8B-B14F-4D97-AF65-F5344CB8AC3E}">
        <p14:creationId xmlns:p14="http://schemas.microsoft.com/office/powerpoint/2010/main" val="428220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20" name="19 Marcador de pie de página"/>
          <p:cNvSpPr>
            <a:spLocks noGrp="1"/>
          </p:cNvSpPr>
          <p:nvPr>
            <p:ph type="ftr" sz="quarter" idx="11"/>
          </p:nvPr>
        </p:nvSpPr>
        <p:spPr/>
        <p:txBody>
          <a:bodyPr/>
          <a:lstStyle/>
          <a:p>
            <a:endParaRPr lang="es-CL"/>
          </a:p>
        </p:txBody>
      </p:sp>
      <p:sp>
        <p:nvSpPr>
          <p:cNvPr id="10" name="9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E049F72-2270-4F6C-8AAB-DF1B7309C0E9}" type="datetimeFigureOut">
              <a:rPr lang="es-CL" smtClean="0"/>
              <a:t>15-05-2020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3EA1A48-2657-4E77-9CA2-8A714FF3D770}" type="slidenum">
              <a:rPr lang="es-CL" smtClean="0"/>
              <a:t>‹Nº›</a:t>
            </a:fld>
            <a:endParaRPr lang="es-CL"/>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E049F72-2270-4F6C-8AAB-DF1B7309C0E9}" type="datetimeFigureOut">
              <a:rPr lang="es-CL" smtClean="0"/>
              <a:t>15-05-2020</a:t>
            </a:fld>
            <a:endParaRPr lang="es-CL"/>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CL"/>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3EA1A48-2657-4E77-9CA2-8A714FF3D770}" type="slidenum">
              <a:rPr lang="es-CL" smtClean="0"/>
              <a:t>‹Nº›</a:t>
            </a:fld>
            <a:endParaRPr lang="es-CL"/>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bcn.cl/leyfacil/recurso/proteccion-a-los-animale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dWp0CZWwqX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SxcFXDeH4u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t0WELUxl7g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IkI4URGXsuI"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43608" y="1396399"/>
            <a:ext cx="8100392" cy="5128945"/>
          </a:xfrm>
        </p:spPr>
        <p:txBody>
          <a:bodyPr>
            <a:normAutofit fontScale="90000"/>
          </a:bodyPr>
          <a:lstStyle/>
          <a:p>
            <a:pPr algn="ctr"/>
            <a:r>
              <a:rPr lang="es-CL" sz="4000" dirty="0"/>
              <a:t>Proyecto: “Mi barrio”</a:t>
            </a:r>
            <a:r>
              <a:rPr lang="es-CL" dirty="0"/>
              <a:t/>
            </a:r>
            <a:br>
              <a:rPr lang="es-CL" dirty="0"/>
            </a:br>
            <a:r>
              <a:rPr lang="es-MX" sz="2400" dirty="0"/>
              <a:t>5to Año de Educación General Básica</a:t>
            </a:r>
            <a:br>
              <a:rPr lang="es-MX" sz="2400" dirty="0"/>
            </a:br>
            <a:r>
              <a:rPr lang="es-MX" sz="2400" dirty="0"/>
              <a:t/>
            </a:r>
            <a:br>
              <a:rPr lang="es-MX" sz="2400" dirty="0"/>
            </a:br>
            <a:r>
              <a:rPr lang="es-MX" sz="2400" dirty="0"/>
              <a:t/>
            </a:r>
            <a:br>
              <a:rPr lang="es-MX" sz="2400" dirty="0"/>
            </a:br>
            <a:r>
              <a:rPr lang="es-MX" sz="2400" dirty="0"/>
              <a:t/>
            </a:r>
            <a:br>
              <a:rPr lang="es-MX" sz="2400" dirty="0"/>
            </a:br>
            <a:r>
              <a:rPr lang="es-MX" sz="2400" dirty="0"/>
              <a:t/>
            </a:r>
            <a:br>
              <a:rPr lang="es-MX" sz="2400" dirty="0"/>
            </a:br>
            <a:r>
              <a:rPr lang="es-MX" dirty="0"/>
              <a:t/>
            </a:r>
            <a:br>
              <a:rPr lang="es-MX" dirty="0"/>
            </a:br>
            <a:r>
              <a:rPr lang="es-MX" dirty="0"/>
              <a:t/>
            </a:r>
            <a:br>
              <a:rPr lang="es-MX" dirty="0"/>
            </a:br>
            <a:r>
              <a:rPr lang="es-CL" dirty="0"/>
              <a:t/>
            </a:r>
            <a:br>
              <a:rPr lang="es-CL" dirty="0"/>
            </a:br>
            <a:endParaRPr lang="es-CL" dirty="0"/>
          </a:p>
        </p:txBody>
      </p:sp>
      <p:sp>
        <p:nvSpPr>
          <p:cNvPr id="5" name="4 Subtítulo"/>
          <p:cNvSpPr>
            <a:spLocks noGrp="1"/>
          </p:cNvSpPr>
          <p:nvPr>
            <p:ph type="subTitle" idx="1"/>
          </p:nvPr>
        </p:nvSpPr>
        <p:spPr>
          <a:xfrm>
            <a:off x="1259632" y="16024"/>
            <a:ext cx="7776864" cy="1180728"/>
          </a:xfrm>
        </p:spPr>
        <p:txBody>
          <a:bodyPr>
            <a:normAutofit lnSpcReduction="10000"/>
          </a:bodyPr>
          <a:lstStyle/>
          <a:p>
            <a:pPr marL="0" lvl="0" eaLnBrk="0" fontAlgn="base" hangingPunct="0">
              <a:spcBef>
                <a:spcPct val="0"/>
              </a:spcBef>
              <a:spcAft>
                <a:spcPct val="0"/>
              </a:spcAft>
              <a:buClrTx/>
              <a:buSzTx/>
            </a:pPr>
            <a:r>
              <a:rPr lang="es-CL" altLang="es-CL"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lvl="0" algn="r" eaLnBrk="0" fontAlgn="base" hangingPunct="0">
              <a:spcBef>
                <a:spcPct val="0"/>
              </a:spcBef>
              <a:spcAft>
                <a:spcPct val="0"/>
              </a:spcAft>
              <a:buClrTx/>
              <a:buSzTx/>
            </a:pPr>
            <a:r>
              <a:rPr lang="es-CL" altLang="es-CL"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CL" altLang="es-CL" sz="1200" dirty="0">
              <a:solidFill>
                <a:schemeClr val="tx1"/>
              </a:solidFill>
              <a:latin typeface="Times New Roman" panose="02020603050405020304" pitchFamily="18" charset="0"/>
              <a:cs typeface="Times New Roman" panose="02020603050405020304" pitchFamily="18" charset="0"/>
            </a:endParaRPr>
          </a:p>
          <a:p>
            <a:pPr marL="0" lvl="0" algn="r" eaLnBrk="0" fontAlgn="base" hangingPunct="0">
              <a:spcBef>
                <a:spcPct val="0"/>
              </a:spcBef>
              <a:spcAft>
                <a:spcPct val="0"/>
              </a:spcAft>
              <a:buClrTx/>
              <a:buSzTx/>
            </a:pPr>
            <a:r>
              <a:rPr lang="es-CL" altLang="es-CL" sz="1200" dirty="0">
                <a:latin typeface="Times New Roman" panose="02020603050405020304" pitchFamily="18" charset="0"/>
                <a:cs typeface="Times New Roman" panose="02020603050405020304" pitchFamily="18" charset="0"/>
              </a:rPr>
              <a:t>                                                                                                                                                               </a:t>
            </a:r>
            <a:endParaRPr lang="es-CL" altLang="es-CL" sz="1200" dirty="0">
              <a:solidFill>
                <a:schemeClr val="tx1"/>
              </a:solidFill>
              <a:latin typeface="Times New Roman" panose="02020603050405020304" pitchFamily="18" charset="0"/>
              <a:cs typeface="Times New Roman" panose="02020603050405020304" pitchFamily="18" charset="0"/>
            </a:endParaRPr>
          </a:p>
          <a:p>
            <a:pPr marL="0" lvl="0" algn="r" eaLnBrk="0" fontAlgn="base" hangingPunct="0">
              <a:spcBef>
                <a:spcPct val="0"/>
              </a:spcBef>
              <a:spcAft>
                <a:spcPct val="0"/>
              </a:spcAft>
              <a:buClrTx/>
              <a:buSzTx/>
            </a:pPr>
            <a:r>
              <a:rPr lang="es-CL" altLang="es-CL"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CL" dirty="0"/>
          </a:p>
        </p:txBody>
      </p:sp>
      <p:sp>
        <p:nvSpPr>
          <p:cNvPr id="6" name="Rectangle 4"/>
          <p:cNvSpPr>
            <a:spLocks noChangeArrowheads="1"/>
          </p:cNvSpPr>
          <p:nvPr/>
        </p:nvSpPr>
        <p:spPr bwMode="auto">
          <a:xfrm>
            <a:off x="2315852" y="436907"/>
            <a:ext cx="583685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2" name="Rectangle 2"/>
          <p:cNvSpPr>
            <a:spLocks noChangeArrowheads="1"/>
          </p:cNvSpPr>
          <p:nvPr/>
        </p:nvSpPr>
        <p:spPr bwMode="auto">
          <a:xfrm>
            <a:off x="1272244" y="31012"/>
            <a:ext cx="6677466" cy="30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pic>
        <p:nvPicPr>
          <p:cNvPr id="2049" name="Imagen 3" descr="INSIGNIA_LP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045" y="194446"/>
            <a:ext cx="681658" cy="8996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272244" y="277174"/>
            <a:ext cx="66774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CL" altLang="es-CL"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LENGUAJE Y COMUNICACIÓN </a:t>
            </a:r>
            <a:r>
              <a:rPr lang="es-CL" altLang="es-CL" sz="1100" b="1" dirty="0">
                <a:latin typeface="Times New Roman" panose="02020603050405020304" pitchFamily="18" charset="0"/>
                <a:ea typeface="Times New Roman" panose="02020603050405020304" pitchFamily="18" charset="0"/>
                <a:cs typeface="Times New Roman" panose="02020603050405020304" pitchFamily="18" charset="0"/>
              </a:rPr>
              <a:t>QUIN</a:t>
            </a:r>
            <a:r>
              <a:rPr kumimoji="0" lang="es-CL" altLang="es-CL"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BÁSICO</a:t>
            </a:r>
            <a:endParaRPr kumimoji="0" lang="es-CL" altLang="es-CL"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DEPARTAMENTO DE MENTORÍA 2020</a:t>
            </a:r>
            <a:endParaRPr kumimoji="0" lang="es-CL" altLang="es-CL"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988" y="3068960"/>
            <a:ext cx="4867632" cy="3131571"/>
          </a:xfrm>
          <a:prstGeom prst="rect">
            <a:avLst/>
          </a:prstGeom>
        </p:spPr>
      </p:pic>
    </p:spTree>
    <p:extLst>
      <p:ext uri="{BB962C8B-B14F-4D97-AF65-F5344CB8AC3E}">
        <p14:creationId xmlns:p14="http://schemas.microsoft.com/office/powerpoint/2010/main" val="52216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0"/>
            <a:ext cx="8100392" cy="5078313"/>
          </a:xfrm>
          <a:prstGeom prst="rect">
            <a:avLst/>
          </a:prstGeom>
        </p:spPr>
        <p:txBody>
          <a:bodyPr wrap="square">
            <a:spAutoFit/>
          </a:bodyPr>
          <a:lstStyle/>
          <a:p>
            <a:pPr algn="just"/>
            <a:r>
              <a:rPr lang="es-CL" dirty="0"/>
              <a:t>Realiza un </a:t>
            </a:r>
            <a:r>
              <a:rPr lang="es-CL" b="1" dirty="0"/>
              <a:t>“Diccionario citadino”</a:t>
            </a:r>
            <a:r>
              <a:rPr lang="es-CL" dirty="0"/>
              <a:t>, donde expliques algunos términos propios de las grandes ciudades, como por ejemplo:</a:t>
            </a:r>
          </a:p>
          <a:p>
            <a:pPr algn="just"/>
            <a:r>
              <a:rPr lang="es-CL" dirty="0"/>
              <a:t>• Transantiago</a:t>
            </a:r>
          </a:p>
          <a:p>
            <a:pPr algn="just"/>
            <a:r>
              <a:rPr lang="es-CL" dirty="0"/>
              <a:t>• Metro</a:t>
            </a:r>
          </a:p>
          <a:p>
            <a:pPr algn="just"/>
            <a:r>
              <a:rPr lang="es-CL" dirty="0"/>
              <a:t>• Escaleras  mecánicas</a:t>
            </a:r>
          </a:p>
          <a:p>
            <a:pPr algn="just"/>
            <a:r>
              <a:rPr lang="es-CL" dirty="0"/>
              <a:t>• Mall</a:t>
            </a:r>
          </a:p>
          <a:p>
            <a:pPr algn="just"/>
            <a:r>
              <a:rPr lang="es-CL" dirty="0"/>
              <a:t>• Hora del taco. Y así poder explicarle al </a:t>
            </a:r>
            <a:r>
              <a:rPr lang="es-CL" dirty="0" err="1"/>
              <a:t>Neuro</a:t>
            </a:r>
            <a:r>
              <a:rPr lang="es-CL" dirty="0"/>
              <a:t>.</a:t>
            </a:r>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82018"/>
            <a:ext cx="7776864" cy="4618274"/>
          </a:xfrm>
          <a:prstGeom prst="rect">
            <a:avLst/>
          </a:prstGeom>
          <a:noFill/>
          <a:ln>
            <a:noFill/>
          </a:ln>
        </p:spPr>
      </p:pic>
    </p:spTree>
    <p:extLst>
      <p:ext uri="{BB962C8B-B14F-4D97-AF65-F5344CB8AC3E}">
        <p14:creationId xmlns:p14="http://schemas.microsoft.com/office/powerpoint/2010/main" val="401529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ángulo 4102"/>
          <p:cNvSpPr/>
          <p:nvPr/>
        </p:nvSpPr>
        <p:spPr>
          <a:xfrm>
            <a:off x="1043608" y="116632"/>
            <a:ext cx="7992888" cy="1380378"/>
          </a:xfrm>
          <a:prstGeom prst="rect">
            <a:avLst/>
          </a:prstGeom>
        </p:spPr>
        <p:txBody>
          <a:bodyPr wrap="square">
            <a:spAutoFit/>
          </a:bodyPr>
          <a:lstStyle/>
          <a:p>
            <a:pPr>
              <a:lnSpc>
                <a:spcPct val="107000"/>
              </a:lnSpc>
              <a:spcAft>
                <a:spcPts val="800"/>
              </a:spcAft>
            </a:pPr>
            <a:r>
              <a:rPr lang="es-ES" dirty="0">
                <a:ea typeface="Calibri" panose="020F0502020204030204" pitchFamily="34" charset="0"/>
                <a:cs typeface="Times New Roman" panose="02020603050405020304" pitchFamily="18" charset="0"/>
              </a:rPr>
              <a:t>3.2 </a:t>
            </a:r>
            <a:r>
              <a:rPr lang="es-ES" b="1" dirty="0">
                <a:ea typeface="Calibri" panose="020F0502020204030204" pitchFamily="34" charset="0"/>
                <a:cs typeface="Times New Roman" panose="02020603050405020304" pitchFamily="18" charset="0"/>
              </a:rPr>
              <a:t>Pregunta y comenta.</a:t>
            </a:r>
          </a:p>
          <a:p>
            <a:pPr>
              <a:lnSpc>
                <a:spcPct val="107000"/>
              </a:lnSpc>
              <a:spcAft>
                <a:spcPts val="800"/>
              </a:spcAft>
            </a:pPr>
            <a:r>
              <a:rPr lang="es-CL" dirty="0"/>
              <a:t>En el libro aparecen frases que hablan de antiguos y recientes programas de televisión. Lee estas frases con tus papás y pídeles que te expliquen qué programas eran esos.</a:t>
            </a:r>
          </a:p>
        </p:txBody>
      </p:sp>
      <p:pic>
        <p:nvPicPr>
          <p:cNvPr id="76" name="Imagen 75"/>
          <p:cNvPicPr/>
          <p:nvPr/>
        </p:nvPicPr>
        <p:blipFill>
          <a:blip r:embed="rId2">
            <a:extLst>
              <a:ext uri="{28A0092B-C50C-407E-A947-70E740481C1C}">
                <a14:useLocalDpi xmlns:a14="http://schemas.microsoft.com/office/drawing/2010/main" val="0"/>
              </a:ext>
            </a:extLst>
          </a:blip>
          <a:srcRect/>
          <a:stretch>
            <a:fillRect/>
          </a:stretch>
        </p:blipFill>
        <p:spPr bwMode="auto">
          <a:xfrm>
            <a:off x="1493658" y="1916832"/>
            <a:ext cx="7092787" cy="4639444"/>
          </a:xfrm>
          <a:prstGeom prst="rect">
            <a:avLst/>
          </a:prstGeom>
          <a:noFill/>
          <a:ln>
            <a:noFill/>
          </a:ln>
        </p:spPr>
      </p:pic>
    </p:spTree>
    <p:extLst>
      <p:ext uri="{BB962C8B-B14F-4D97-AF65-F5344CB8AC3E}">
        <p14:creationId xmlns:p14="http://schemas.microsoft.com/office/powerpoint/2010/main" val="389709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9042" y="23169"/>
            <a:ext cx="8047454" cy="2710101"/>
          </a:xfrm>
          <a:prstGeom prst="rect">
            <a:avLst/>
          </a:prstGeom>
        </p:spPr>
        <p:txBody>
          <a:bodyPr wrap="square">
            <a:spAutoFit/>
          </a:bodyPr>
          <a:lstStyle/>
          <a:p>
            <a:pPr marR="107315" algn="just">
              <a:lnSpc>
                <a:spcPct val="104000"/>
              </a:lnSpc>
              <a:spcAft>
                <a:spcPts val="800"/>
              </a:spcAft>
            </a:pPr>
            <a:r>
              <a:rPr lang="es-CL" dirty="0">
                <a:ea typeface="Calibri" panose="020F0502020204030204" pitchFamily="34" charset="0"/>
                <a:cs typeface="Times New Roman" panose="02020603050405020304" pitchFamily="18" charset="0"/>
              </a:rPr>
              <a:t>3.3 </a:t>
            </a:r>
            <a:r>
              <a:rPr lang="es-CL" b="1" dirty="0">
                <a:ea typeface="Calibri" panose="020F0502020204030204" pitchFamily="34" charset="0"/>
                <a:cs typeface="Times New Roman" panose="02020603050405020304" pitchFamily="18" charset="0"/>
              </a:rPr>
              <a:t>Imagina y crea</a:t>
            </a:r>
            <a:r>
              <a:rPr lang="es-CL" b="1" dirty="0">
                <a:latin typeface="Calibri" panose="020F0502020204030204" pitchFamily="34" charset="0"/>
                <a:ea typeface="Calibri" panose="020F0502020204030204" pitchFamily="34" charset="0"/>
                <a:cs typeface="Times New Roman" panose="02020603050405020304" pitchFamily="18" charset="0"/>
              </a:rPr>
              <a:t>.</a:t>
            </a:r>
          </a:p>
          <a:p>
            <a:pPr algn="just"/>
            <a:r>
              <a:rPr lang="es-CL" dirty="0"/>
              <a:t>Imagina que eres el protagonista del libro </a:t>
            </a:r>
            <a:r>
              <a:rPr lang="es-CL" i="1" dirty="0"/>
              <a:t>Mi amigo el Negro </a:t>
            </a:r>
            <a:r>
              <a:rPr lang="es-CL" dirty="0"/>
              <a:t>y tienes que contar qué programas de televisión ves hoy día, ¿cuáles serían?...</a:t>
            </a:r>
          </a:p>
          <a:p>
            <a:pPr algn="just"/>
            <a:r>
              <a:rPr lang="es-CL" dirty="0"/>
              <a:t>Además, da tu opinión sobre lo bueno y lo malo de ver televisión; argumenta tus ideas con tu experiencia personal.</a:t>
            </a:r>
          </a:p>
          <a:p>
            <a:pPr algn="just"/>
            <a:endParaRPr lang="es-CL" dirty="0"/>
          </a:p>
          <a:p>
            <a:r>
              <a:rPr lang="es-CL" dirty="0"/>
              <a:t/>
            </a:r>
            <a:br>
              <a:rPr lang="es-CL" dirty="0"/>
            </a:br>
            <a:endParaRPr lang="es-MX" dirty="0">
              <a:effectLst/>
              <a:ea typeface="Calibri" panose="020F0502020204030204" pitchFamily="34" charset="0"/>
              <a:cs typeface="Times New Roman" panose="02020603050405020304" pitchFamily="18" charset="0"/>
            </a:endParaRPr>
          </a:p>
          <a:p>
            <a:pPr marR="107315">
              <a:lnSpc>
                <a:spcPct val="104000"/>
              </a:lnSpc>
              <a:spcAft>
                <a:spcPts val="800"/>
              </a:spcAft>
            </a:pPr>
            <a:endParaRPr lang="es-MX" dirty="0">
              <a:effectLst/>
              <a:ea typeface="Calibri" panose="020F0502020204030204" pitchFamily="34" charset="0"/>
              <a:cs typeface="Times New Roman" panose="02020603050405020304" pitchFamily="18" charset="0"/>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7344816" cy="4999484"/>
          </a:xfrm>
          <a:prstGeom prst="rect">
            <a:avLst/>
          </a:prstGeom>
          <a:noFill/>
          <a:ln>
            <a:noFill/>
          </a:ln>
        </p:spPr>
      </p:pic>
    </p:spTree>
    <p:extLst>
      <p:ext uri="{BB962C8B-B14F-4D97-AF65-F5344CB8AC3E}">
        <p14:creationId xmlns:p14="http://schemas.microsoft.com/office/powerpoint/2010/main" val="329981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116632"/>
            <a:ext cx="7992888" cy="5757089"/>
          </a:xfrm>
          <a:prstGeom prst="rect">
            <a:avLst/>
          </a:prstGeom>
        </p:spPr>
        <p:txBody>
          <a:bodyPr wrap="square">
            <a:spAutoFit/>
          </a:bodyPr>
          <a:lstStyle/>
          <a:p>
            <a:pPr marR="107315" algn="just">
              <a:lnSpc>
                <a:spcPct val="104000"/>
              </a:lnSpc>
              <a:spcAft>
                <a:spcPts val="800"/>
              </a:spcAft>
            </a:pPr>
            <a:r>
              <a:rPr lang="es-CL" dirty="0">
                <a:ea typeface="Calibri" panose="020F0502020204030204" pitchFamily="34" charset="0"/>
                <a:cs typeface="Times New Roman" panose="02020603050405020304" pitchFamily="18" charset="0"/>
              </a:rPr>
              <a:t>3.4 </a:t>
            </a:r>
            <a:r>
              <a:rPr lang="es-CL" b="1" dirty="0">
                <a:ea typeface="Calibri" panose="020F0502020204030204" pitchFamily="34" charset="0"/>
                <a:cs typeface="Times New Roman" panose="02020603050405020304" pitchFamily="18" charset="0"/>
              </a:rPr>
              <a:t>Lee, compara y crea…</a:t>
            </a:r>
          </a:p>
          <a:p>
            <a:r>
              <a:rPr lang="es-CL" dirty="0"/>
              <a:t>Lee el siguiente texto extraído del libro y compáralo con tu vida habitual.</a:t>
            </a:r>
          </a:p>
          <a:p>
            <a:endParaRPr lang="es-CL" dirty="0"/>
          </a:p>
          <a:p>
            <a:r>
              <a:rPr lang="es-CL" dirty="0"/>
              <a:t> </a:t>
            </a:r>
          </a:p>
          <a:p>
            <a:r>
              <a:rPr lang="es-CL" dirty="0"/>
              <a:t> </a:t>
            </a:r>
          </a:p>
          <a:p>
            <a:r>
              <a:rPr lang="es-CL" dirty="0"/>
              <a:t> </a:t>
            </a:r>
          </a:p>
          <a:p>
            <a:r>
              <a:rPr lang="es-CL" dirty="0"/>
              <a:t> </a:t>
            </a:r>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pPr marR="107315" algn="just">
              <a:lnSpc>
                <a:spcPct val="104000"/>
              </a:lnSpc>
              <a:spcAft>
                <a:spcPts val="800"/>
              </a:spcAft>
            </a:pPr>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319442" y="1088369"/>
            <a:ext cx="4716016" cy="3813614"/>
          </a:xfrm>
          <a:prstGeom prst="rect">
            <a:avLst/>
          </a:prstGeom>
          <a:noFill/>
          <a:ln>
            <a:noFill/>
          </a:ln>
        </p:spPr>
      </p:pic>
      <p:sp>
        <p:nvSpPr>
          <p:cNvPr id="4" name="Rectángulo 3"/>
          <p:cNvSpPr/>
          <p:nvPr/>
        </p:nvSpPr>
        <p:spPr>
          <a:xfrm>
            <a:off x="1432306" y="1287016"/>
            <a:ext cx="4572000" cy="3416320"/>
          </a:xfrm>
          <a:prstGeom prst="rect">
            <a:avLst/>
          </a:prstGeom>
        </p:spPr>
        <p:txBody>
          <a:bodyPr>
            <a:spAutoFit/>
          </a:bodyPr>
          <a:lstStyle/>
          <a:p>
            <a:r>
              <a:rPr lang="es-CL" i="1" dirty="0"/>
              <a:t>“Todas las mañanas  el </a:t>
            </a:r>
            <a:r>
              <a:rPr lang="es-CL" i="1" dirty="0" err="1"/>
              <a:t>Neuro</a:t>
            </a:r>
            <a:r>
              <a:rPr lang="es-CL" i="1" dirty="0"/>
              <a:t> se va a levantar tempranito para tomarse un rico desayuno  de té puro y tortillas al rescoldo. Luego, con su pala al hombro, partirá a regar el potrero del Alto, seguido por dos perros.</a:t>
            </a:r>
            <a:endParaRPr lang="es-CL" dirty="0"/>
          </a:p>
          <a:p>
            <a:r>
              <a:rPr lang="es-CL" i="1" dirty="0"/>
              <a:t>Otros días, saldrá a caballo a recorrer los caminos y a mirar cómo crecen las siembras o por dónde andan las bestias. En tiempos de cosecha va a enyugar los bueyes y va a cargar la carreta con sacos de papas o de trigo.”</a:t>
            </a:r>
            <a:endParaRPr lang="es-CL"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502" y="4149080"/>
            <a:ext cx="2469670" cy="2384775"/>
          </a:xfrm>
          <a:prstGeom prst="rect">
            <a:avLst/>
          </a:prstGeom>
          <a:ln>
            <a:noFill/>
          </a:ln>
          <a:effectLst>
            <a:softEdge rad="112500"/>
          </a:effectLst>
        </p:spPr>
      </p:pic>
    </p:spTree>
    <p:extLst>
      <p:ext uri="{BB962C8B-B14F-4D97-AF65-F5344CB8AC3E}">
        <p14:creationId xmlns:p14="http://schemas.microsoft.com/office/powerpoint/2010/main" val="243299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43608" y="0"/>
            <a:ext cx="8100392" cy="1200329"/>
          </a:xfrm>
          <a:prstGeom prst="rect">
            <a:avLst/>
          </a:prstGeom>
        </p:spPr>
        <p:txBody>
          <a:bodyPr wrap="square">
            <a:spAutoFit/>
          </a:bodyPr>
          <a:lstStyle/>
          <a:p>
            <a:r>
              <a:rPr lang="es-CL" dirty="0"/>
              <a:t>Escribe explicando cómo sería un día normal para ti en tu barrio, desde que te levantas hasta que te acuestas. Subraya las partes del día que más te gusten. Colócale un título a tu texto.</a:t>
            </a:r>
          </a:p>
          <a:p>
            <a:endParaRPr lang="es-CL"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52736"/>
            <a:ext cx="5119787" cy="5694774"/>
          </a:xfrm>
          <a:prstGeom prst="rect">
            <a:avLst/>
          </a:prstGeom>
          <a:noFill/>
        </p:spPr>
      </p:pic>
      <p:sp>
        <p:nvSpPr>
          <p:cNvPr id="6" name="CuadroTexto 5"/>
          <p:cNvSpPr txBox="1"/>
          <p:nvPr/>
        </p:nvSpPr>
        <p:spPr>
          <a:xfrm>
            <a:off x="3747517" y="1200329"/>
            <a:ext cx="2448272" cy="338554"/>
          </a:xfrm>
          <a:prstGeom prst="rect">
            <a:avLst/>
          </a:prstGeom>
          <a:noFill/>
        </p:spPr>
        <p:txBody>
          <a:bodyPr wrap="square" rtlCol="0">
            <a:spAutoFit/>
          </a:bodyPr>
          <a:lstStyle/>
          <a:p>
            <a:r>
              <a:rPr lang="es-CL" sz="1600" dirty="0"/>
              <a:t>Título (                       )</a:t>
            </a:r>
          </a:p>
        </p:txBody>
      </p:sp>
    </p:spTree>
    <p:extLst>
      <p:ext uri="{BB962C8B-B14F-4D97-AF65-F5344CB8AC3E}">
        <p14:creationId xmlns:p14="http://schemas.microsoft.com/office/powerpoint/2010/main" val="6506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30338"/>
            <a:ext cx="7992888" cy="3726598"/>
          </a:xfrm>
          <a:prstGeom prst="rect">
            <a:avLst/>
          </a:prstGeom>
        </p:spPr>
        <p:txBody>
          <a:bodyPr wrap="square">
            <a:spAutoFit/>
          </a:bodyPr>
          <a:lstStyle/>
          <a:p>
            <a:pPr marL="342900" marR="106680" lvl="0" indent="-342900" algn="just">
              <a:lnSpc>
                <a:spcPct val="104000"/>
              </a:lnSpc>
              <a:spcAft>
                <a:spcPts val="0"/>
              </a:spcAft>
              <a:buFont typeface="Wingdings" panose="05000000000000000000" pitchFamily="2" charset="2"/>
              <a:buChar char=""/>
            </a:pPr>
            <a:r>
              <a:rPr lang="es-CL" b="1" dirty="0">
                <a:ea typeface="Arial" panose="020B0604020202020204" pitchFamily="34" charset="0"/>
                <a:cs typeface="Calibri" panose="020F0502020204030204" pitchFamily="34" charset="0"/>
              </a:rPr>
              <a:t>Actividad transversal a la asignatura de Ciencias Naturales. Folleto informativo.</a:t>
            </a:r>
            <a:endParaRPr lang="es-MX" b="1" dirty="0">
              <a:cs typeface="Calibri" panose="020F0502020204030204" pitchFamily="34" charset="0"/>
            </a:endParaRPr>
          </a:p>
          <a:p>
            <a:pPr algn="just"/>
            <a:r>
              <a:rPr lang="es-MX" dirty="0">
                <a:cs typeface="Calibri" panose="020F0502020204030204" pitchFamily="34" charset="0"/>
              </a:rPr>
              <a:t>Selecciona </a:t>
            </a:r>
            <a:r>
              <a:rPr lang="es-CL" dirty="0"/>
              <a:t>uno de los siguientes animales: </a:t>
            </a:r>
          </a:p>
          <a:p>
            <a:pPr marL="285750" indent="-285750" algn="just">
              <a:buFontTx/>
              <a:buChar char="-"/>
            </a:pPr>
            <a:r>
              <a:rPr lang="es-CL" dirty="0"/>
              <a:t>Chancho</a:t>
            </a:r>
          </a:p>
          <a:p>
            <a:pPr marL="285750" indent="-285750" algn="just">
              <a:buFontTx/>
              <a:buChar char="-"/>
            </a:pPr>
            <a:r>
              <a:rPr lang="es-CL" dirty="0"/>
              <a:t>Pato</a:t>
            </a:r>
          </a:p>
          <a:p>
            <a:pPr marL="285750" indent="-285750" algn="just">
              <a:buFontTx/>
              <a:buChar char="-"/>
            </a:pPr>
            <a:r>
              <a:rPr lang="es-CL" dirty="0"/>
              <a:t>Gallina</a:t>
            </a:r>
          </a:p>
          <a:p>
            <a:pPr marL="285750" indent="-285750" algn="just">
              <a:buFontTx/>
              <a:buChar char="-"/>
            </a:pPr>
            <a:r>
              <a:rPr lang="es-CL" dirty="0"/>
              <a:t>Cabra.</a:t>
            </a:r>
          </a:p>
          <a:p>
            <a:pPr algn="just"/>
            <a:r>
              <a:rPr lang="es-CL" dirty="0">
                <a:ea typeface="Calibri" panose="020F0502020204030204" pitchFamily="34" charset="0"/>
                <a:cs typeface="Times New Roman" panose="02020603050405020304" pitchFamily="18" charset="0"/>
              </a:rPr>
              <a:t>Busca </a:t>
            </a:r>
            <a:r>
              <a:rPr lang="es-MX" dirty="0">
                <a:ea typeface="Calibri" panose="020F0502020204030204" pitchFamily="34" charset="0"/>
                <a:cs typeface="Times New Roman" panose="02020603050405020304" pitchFamily="18" charset="0"/>
              </a:rPr>
              <a:t>información en artículos informativos, textos de Ciencias Naturales, revistas, Internet, enciclopedias, etc. y e</a:t>
            </a:r>
            <a:r>
              <a:rPr lang="es-CL" dirty="0"/>
              <a:t>labora un </a:t>
            </a:r>
            <a:r>
              <a:rPr lang="es-CL" b="1" dirty="0"/>
              <a:t>folleto</a:t>
            </a:r>
            <a:r>
              <a:rPr lang="es-CL" dirty="0"/>
              <a:t> que incluya la siguiente información: nombre común y científico, breve descripción, tipo de alimentación, enfermedades comunes, etc. </a:t>
            </a:r>
          </a:p>
          <a:p>
            <a:pPr algn="just"/>
            <a:endParaRPr lang="es-MX" dirty="0">
              <a:ea typeface="Calibri" panose="020F0502020204030204" pitchFamily="34" charset="0"/>
              <a:cs typeface="Times New Roman" panose="02020603050405020304" pitchFamily="18" charset="0"/>
            </a:endParaRPr>
          </a:p>
          <a:p>
            <a:pPr marR="106680" lvl="0" algn="just">
              <a:lnSpc>
                <a:spcPct val="104000"/>
              </a:lnSpc>
              <a:spcAft>
                <a:spcPts val="0"/>
              </a:spcAft>
            </a:pPr>
            <a:endParaRPr lang="es-CL" dirty="0">
              <a:effectLst/>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5" y="3429000"/>
            <a:ext cx="5082989" cy="2859182"/>
          </a:xfrm>
          <a:prstGeom prst="rect">
            <a:avLst/>
          </a:prstGeom>
        </p:spPr>
      </p:pic>
    </p:spTree>
    <p:extLst>
      <p:ext uri="{BB962C8B-B14F-4D97-AF65-F5344CB8AC3E}">
        <p14:creationId xmlns:p14="http://schemas.microsoft.com/office/powerpoint/2010/main" val="274477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0"/>
            <a:ext cx="7992888" cy="3449599"/>
          </a:xfrm>
          <a:prstGeom prst="rect">
            <a:avLst/>
          </a:prstGeom>
        </p:spPr>
        <p:txBody>
          <a:bodyPr wrap="square">
            <a:spAutoFit/>
          </a:bodyPr>
          <a:lstStyle/>
          <a:p>
            <a:pPr marL="342900" marR="106680" lvl="0" indent="-342900" algn="just">
              <a:lnSpc>
                <a:spcPct val="104000"/>
              </a:lnSpc>
              <a:spcAft>
                <a:spcPts val="0"/>
              </a:spcAft>
              <a:buFont typeface="Wingdings" panose="05000000000000000000" pitchFamily="2" charset="2"/>
              <a:buChar char=""/>
            </a:pPr>
            <a:r>
              <a:rPr lang="es-CL" b="1" dirty="0">
                <a:ea typeface="Arial" panose="020B0604020202020204" pitchFamily="34" charset="0"/>
                <a:cs typeface="Calibri" panose="020F0502020204030204" pitchFamily="34" charset="0"/>
              </a:rPr>
              <a:t>Actividad transversal a la asignatura de Educación Tecnológica. Mi barrio.</a:t>
            </a:r>
          </a:p>
          <a:p>
            <a:pPr algn="just"/>
            <a:r>
              <a:rPr lang="es-CL" dirty="0"/>
              <a:t>Confecciona una maqueta que se asemeje a tu barrio. Trata de representar en la maqueta a tus vecinos, mascotas, árboles, plantas, etc. Imagina que el </a:t>
            </a:r>
            <a:r>
              <a:rPr lang="es-CL" dirty="0" err="1"/>
              <a:t>Neuro</a:t>
            </a:r>
            <a:r>
              <a:rPr lang="es-CL" dirty="0"/>
              <a:t> la verá y podrá imaginar tu barrio, tal cual es y sin ir hasta allá.</a:t>
            </a:r>
          </a:p>
          <a:p>
            <a:pPr algn="just"/>
            <a:r>
              <a:rPr lang="es-CL" dirty="0"/>
              <a:t>Explica los detalles precisos de cómo has planificado esta actividad familiar.</a:t>
            </a:r>
          </a:p>
          <a:p>
            <a:pPr algn="just"/>
            <a:endParaRPr lang="es-MX" dirty="0"/>
          </a:p>
          <a:p>
            <a:pPr algn="just"/>
            <a:r>
              <a:rPr lang="es-CL" spc="20" dirty="0">
                <a:solidFill>
                  <a:srgbClr val="363435"/>
                </a:solidFill>
                <a:latin typeface="Arial" panose="020B0604020202020204" pitchFamily="34" charset="0"/>
                <a:ea typeface="Arial" panose="020B0604020202020204" pitchFamily="34" charset="0"/>
              </a:rPr>
              <a:t>¿Cóm</a:t>
            </a:r>
            <a:r>
              <a:rPr lang="es-CL" dirty="0">
                <a:solidFill>
                  <a:srgbClr val="363435"/>
                </a:solidFill>
                <a:latin typeface="Arial" panose="020B0604020202020204" pitchFamily="34" charset="0"/>
                <a:ea typeface="Arial" panose="020B0604020202020204" pitchFamily="34" charset="0"/>
              </a:rPr>
              <a:t>o </a:t>
            </a:r>
            <a:r>
              <a:rPr lang="es-CL" spc="20" dirty="0">
                <a:solidFill>
                  <a:srgbClr val="363435"/>
                </a:solidFill>
                <a:latin typeface="Arial" panose="020B0604020202020204" pitchFamily="34" charset="0"/>
                <a:ea typeface="Arial" panose="020B0604020202020204" pitchFamily="34" charset="0"/>
              </a:rPr>
              <a:t>l</a:t>
            </a:r>
            <a:r>
              <a:rPr lang="es-CL" dirty="0">
                <a:solidFill>
                  <a:srgbClr val="363435"/>
                </a:solidFill>
                <a:latin typeface="Arial" panose="020B0604020202020204" pitchFamily="34" charset="0"/>
                <a:ea typeface="Arial" panose="020B0604020202020204" pitchFamily="34" charset="0"/>
              </a:rPr>
              <a:t>a</a:t>
            </a:r>
            <a:r>
              <a:rPr lang="es-CL" spc="145" dirty="0">
                <a:solidFill>
                  <a:srgbClr val="363435"/>
                </a:solidFill>
                <a:latin typeface="Arial" panose="020B0604020202020204" pitchFamily="34" charset="0"/>
                <a:ea typeface="Arial" panose="020B0604020202020204" pitchFamily="34" charset="0"/>
              </a:rPr>
              <a:t> </a:t>
            </a:r>
            <a:r>
              <a:rPr lang="es-CL" spc="20" dirty="0">
                <a:solidFill>
                  <a:srgbClr val="363435"/>
                </a:solidFill>
                <a:latin typeface="Arial" panose="020B0604020202020204" pitchFamily="34" charset="0"/>
                <a:ea typeface="Arial" panose="020B0604020202020204" pitchFamily="34" charset="0"/>
              </a:rPr>
              <a:t>construiría</a:t>
            </a:r>
            <a:r>
              <a:rPr lang="es-CL" dirty="0">
                <a:solidFill>
                  <a:srgbClr val="363435"/>
                </a:solidFill>
                <a:latin typeface="Arial" panose="020B0604020202020204" pitchFamily="34" charset="0"/>
                <a:ea typeface="Arial" panose="020B0604020202020204" pitchFamily="34" charset="0"/>
              </a:rPr>
              <a:t>s?</a:t>
            </a:r>
            <a:r>
              <a:rPr lang="es-CL" spc="205" dirty="0">
                <a:solidFill>
                  <a:srgbClr val="363435"/>
                </a:solidFill>
                <a:latin typeface="Arial" panose="020B0604020202020204" pitchFamily="34" charset="0"/>
                <a:ea typeface="Arial" panose="020B0604020202020204" pitchFamily="34" charset="0"/>
              </a:rPr>
              <a:t> </a:t>
            </a:r>
            <a:r>
              <a:rPr lang="es-CL" spc="20" dirty="0">
                <a:solidFill>
                  <a:srgbClr val="363435"/>
                </a:solidFill>
                <a:latin typeface="Arial" panose="020B0604020202020204" pitchFamily="34" charset="0"/>
                <a:ea typeface="Arial" panose="020B0604020202020204" pitchFamily="34" charset="0"/>
              </a:rPr>
              <a:t>¿Qu</a:t>
            </a:r>
            <a:r>
              <a:rPr lang="es-CL" dirty="0">
                <a:solidFill>
                  <a:srgbClr val="363435"/>
                </a:solidFill>
                <a:latin typeface="Arial" panose="020B0604020202020204" pitchFamily="34" charset="0"/>
                <a:ea typeface="Arial" panose="020B0604020202020204" pitchFamily="34" charset="0"/>
              </a:rPr>
              <a:t>é </a:t>
            </a:r>
            <a:r>
              <a:rPr lang="es-CL" spc="20" dirty="0">
                <a:solidFill>
                  <a:srgbClr val="363435"/>
                </a:solidFill>
                <a:latin typeface="Arial" panose="020B0604020202020204" pitchFamily="34" charset="0"/>
                <a:ea typeface="Arial" panose="020B0604020202020204" pitchFamily="34" charset="0"/>
              </a:rPr>
              <a:t>materiale</a:t>
            </a:r>
            <a:r>
              <a:rPr lang="es-CL" dirty="0">
                <a:solidFill>
                  <a:srgbClr val="363435"/>
                </a:solidFill>
                <a:latin typeface="Arial" panose="020B0604020202020204" pitchFamily="34" charset="0"/>
                <a:ea typeface="Arial" panose="020B0604020202020204" pitchFamily="34" charset="0"/>
              </a:rPr>
              <a:t>s</a:t>
            </a:r>
            <a:r>
              <a:rPr lang="es-CL" spc="70" dirty="0">
                <a:solidFill>
                  <a:srgbClr val="363435"/>
                </a:solidFill>
                <a:latin typeface="Arial" panose="020B0604020202020204" pitchFamily="34" charset="0"/>
                <a:ea typeface="Arial" panose="020B0604020202020204" pitchFamily="34" charset="0"/>
              </a:rPr>
              <a:t> </a:t>
            </a:r>
            <a:r>
              <a:rPr lang="es-CL" spc="20" dirty="0">
                <a:solidFill>
                  <a:srgbClr val="363435"/>
                </a:solidFill>
                <a:latin typeface="Arial" panose="020B0604020202020204" pitchFamily="34" charset="0"/>
                <a:ea typeface="Arial" panose="020B0604020202020204" pitchFamily="34" charset="0"/>
              </a:rPr>
              <a:t>utilizarías</a:t>
            </a:r>
            <a:r>
              <a:rPr lang="es-CL" dirty="0">
                <a:solidFill>
                  <a:srgbClr val="363435"/>
                </a:solidFill>
                <a:latin typeface="Arial" panose="020B0604020202020204" pitchFamily="34" charset="0"/>
                <a:ea typeface="Arial" panose="020B0604020202020204" pitchFamily="34" charset="0"/>
              </a:rPr>
              <a:t>?</a:t>
            </a:r>
            <a:r>
              <a:rPr lang="es-CL" spc="65" dirty="0">
                <a:solidFill>
                  <a:srgbClr val="363435"/>
                </a:solidFill>
                <a:latin typeface="Arial" panose="020B0604020202020204" pitchFamily="34" charset="0"/>
                <a:ea typeface="Arial" panose="020B0604020202020204" pitchFamily="34" charset="0"/>
              </a:rPr>
              <a:t> </a:t>
            </a:r>
            <a:r>
              <a:rPr lang="es-CL" spc="20" dirty="0">
                <a:solidFill>
                  <a:srgbClr val="363435"/>
                </a:solidFill>
                <a:latin typeface="Arial" panose="020B0604020202020204" pitchFamily="34" charset="0"/>
                <a:ea typeface="Arial" panose="020B0604020202020204" pitchFamily="34" charset="0"/>
              </a:rPr>
              <a:t>Escribe.</a:t>
            </a:r>
          </a:p>
          <a:p>
            <a:pPr algn="just"/>
            <a:endParaRPr lang="es-MX" spc="20" dirty="0">
              <a:solidFill>
                <a:srgbClr val="363435"/>
              </a:solidFill>
              <a:latin typeface="Arial" panose="020B0604020202020204" pitchFamily="34" charset="0"/>
              <a:ea typeface="Times New Roman" panose="02020603050405020304" pitchFamily="18" charset="0"/>
            </a:endParaRPr>
          </a:p>
          <a:p>
            <a:pPr algn="just"/>
            <a:endParaRPr lang="es-CL" dirty="0">
              <a:latin typeface="Times New Roman" panose="02020603050405020304" pitchFamily="18" charset="0"/>
              <a:ea typeface="Times New Roman" panose="02020603050405020304" pitchFamily="18" charset="0"/>
            </a:endParaRPr>
          </a:p>
          <a:p>
            <a:pPr algn="just"/>
            <a:endParaRPr lang="es-CL" dirty="0"/>
          </a:p>
          <a:p>
            <a:pPr marR="106680" lvl="0" algn="just">
              <a:lnSpc>
                <a:spcPct val="104000"/>
              </a:lnSpc>
              <a:spcAft>
                <a:spcPts val="0"/>
              </a:spcAft>
            </a:pPr>
            <a:endParaRPr lang="es-CL" dirty="0">
              <a:effectLst/>
              <a:ea typeface="Calibri" panose="020F0502020204030204" pitchFamily="34" charset="0"/>
              <a:cs typeface="Times New Roman" panose="02020603050405020304" pitchFamily="18" charset="0"/>
            </a:endParaRPr>
          </a:p>
        </p:txBody>
      </p:sp>
      <p:grpSp>
        <p:nvGrpSpPr>
          <p:cNvPr id="9" name="Group 125"/>
          <p:cNvGrpSpPr>
            <a:grpSpLocks/>
          </p:cNvGrpSpPr>
          <p:nvPr/>
        </p:nvGrpSpPr>
        <p:grpSpPr bwMode="auto">
          <a:xfrm>
            <a:off x="1475656" y="2348880"/>
            <a:ext cx="6984776" cy="4104456"/>
            <a:chOff x="1172" y="11897"/>
            <a:chExt cx="9560" cy="3420"/>
          </a:xfrm>
        </p:grpSpPr>
        <p:pic>
          <p:nvPicPr>
            <p:cNvPr id="10" name="Picture 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 y="11897"/>
              <a:ext cx="4410" cy="342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26"/>
            <p:cNvGrpSpPr>
              <a:grpSpLocks/>
            </p:cNvGrpSpPr>
            <p:nvPr/>
          </p:nvGrpSpPr>
          <p:grpSpPr bwMode="auto">
            <a:xfrm>
              <a:off x="5560" y="11900"/>
              <a:ext cx="5172" cy="3413"/>
              <a:chOff x="5560" y="11900"/>
              <a:chExt cx="5172" cy="3413"/>
            </a:xfrm>
          </p:grpSpPr>
          <p:sp>
            <p:nvSpPr>
              <p:cNvPr id="12" name="Freeform 131"/>
              <p:cNvSpPr>
                <a:spLocks/>
              </p:cNvSpPr>
              <p:nvPr/>
            </p:nvSpPr>
            <p:spPr bwMode="auto">
              <a:xfrm>
                <a:off x="5560" y="11917"/>
                <a:ext cx="5152" cy="0"/>
              </a:xfrm>
              <a:custGeom>
                <a:avLst/>
                <a:gdLst>
                  <a:gd name="T0" fmla="+- 0 5560 5560"/>
                  <a:gd name="T1" fmla="*/ T0 w 5152"/>
                  <a:gd name="T2" fmla="+- 0 10712 5560"/>
                  <a:gd name="T3" fmla="*/ T2 w 5152"/>
                </a:gdLst>
                <a:ahLst/>
                <a:cxnLst>
                  <a:cxn ang="0">
                    <a:pos x="T1" y="0"/>
                  </a:cxn>
                  <a:cxn ang="0">
                    <a:pos x="T3" y="0"/>
                  </a:cxn>
                </a:cxnLst>
                <a:rect l="0" t="0" r="r" b="b"/>
                <a:pathLst>
                  <a:path w="5152">
                    <a:moveTo>
                      <a:pt x="0" y="0"/>
                    </a:moveTo>
                    <a:lnTo>
                      <a:pt x="5152" y="0"/>
                    </a:lnTo>
                  </a:path>
                </a:pathLst>
              </a:custGeom>
              <a:noFill/>
              <a:ln w="29210">
                <a:solidFill>
                  <a:srgbClr val="3634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grpSp>
            <p:nvGrpSpPr>
              <p:cNvPr id="13" name="Group 127"/>
              <p:cNvGrpSpPr>
                <a:grpSpLocks/>
              </p:cNvGrpSpPr>
              <p:nvPr/>
            </p:nvGrpSpPr>
            <p:grpSpPr bwMode="auto">
              <a:xfrm>
                <a:off x="5560" y="11900"/>
                <a:ext cx="5172" cy="3413"/>
                <a:chOff x="5560" y="11900"/>
                <a:chExt cx="5172" cy="3413"/>
              </a:xfrm>
            </p:grpSpPr>
            <p:sp>
              <p:nvSpPr>
                <p:cNvPr id="14" name="Freeform 130"/>
                <p:cNvSpPr>
                  <a:spLocks/>
                </p:cNvSpPr>
                <p:nvPr/>
              </p:nvSpPr>
              <p:spPr bwMode="auto">
                <a:xfrm>
                  <a:off x="5560" y="15298"/>
                  <a:ext cx="5152" cy="0"/>
                </a:xfrm>
                <a:custGeom>
                  <a:avLst/>
                  <a:gdLst>
                    <a:gd name="T0" fmla="+- 0 5560 5560"/>
                    <a:gd name="T1" fmla="*/ T0 w 5152"/>
                    <a:gd name="T2" fmla="+- 0 10712 5560"/>
                    <a:gd name="T3" fmla="*/ T2 w 5152"/>
                  </a:gdLst>
                  <a:ahLst/>
                  <a:cxnLst>
                    <a:cxn ang="0">
                      <a:pos x="T1" y="0"/>
                    </a:cxn>
                    <a:cxn ang="0">
                      <a:pos x="T3" y="0"/>
                    </a:cxn>
                  </a:cxnLst>
                  <a:rect l="0" t="0" r="r" b="b"/>
                  <a:pathLst>
                    <a:path w="5152">
                      <a:moveTo>
                        <a:pt x="0" y="0"/>
                      </a:moveTo>
                      <a:lnTo>
                        <a:pt x="5152" y="0"/>
                      </a:lnTo>
                    </a:path>
                  </a:pathLst>
                </a:custGeom>
                <a:noFill/>
                <a:ln w="29210">
                  <a:solidFill>
                    <a:srgbClr val="3634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grpSp>
              <p:nvGrpSpPr>
                <p:cNvPr id="15" name="Group 128"/>
                <p:cNvGrpSpPr>
                  <a:grpSpLocks/>
                </p:cNvGrpSpPr>
                <p:nvPr/>
              </p:nvGrpSpPr>
              <p:grpSpPr bwMode="auto">
                <a:xfrm>
                  <a:off x="10732" y="11900"/>
                  <a:ext cx="0" cy="3413"/>
                  <a:chOff x="10732" y="11900"/>
                  <a:chExt cx="0" cy="3413"/>
                </a:xfrm>
              </p:grpSpPr>
              <p:sp>
                <p:nvSpPr>
                  <p:cNvPr id="16" name="Freeform 129"/>
                  <p:cNvSpPr>
                    <a:spLocks/>
                  </p:cNvSpPr>
                  <p:nvPr/>
                </p:nvSpPr>
                <p:spPr bwMode="auto">
                  <a:xfrm>
                    <a:off x="10732" y="11900"/>
                    <a:ext cx="0" cy="3413"/>
                  </a:xfrm>
                  <a:custGeom>
                    <a:avLst/>
                    <a:gdLst>
                      <a:gd name="T0" fmla="+- 0 11900 11900"/>
                      <a:gd name="T1" fmla="*/ 11900 h 3413"/>
                      <a:gd name="T2" fmla="+- 0 15313 11900"/>
                      <a:gd name="T3" fmla="*/ 15313 h 3413"/>
                    </a:gdLst>
                    <a:ahLst/>
                    <a:cxnLst>
                      <a:cxn ang="0">
                        <a:pos x="0" y="T1"/>
                      </a:cxn>
                      <a:cxn ang="0">
                        <a:pos x="0" y="T3"/>
                      </a:cxn>
                    </a:cxnLst>
                    <a:rect l="0" t="0" r="r" b="b"/>
                    <a:pathLst>
                      <a:path h="3413">
                        <a:moveTo>
                          <a:pt x="0" y="0"/>
                        </a:moveTo>
                        <a:lnTo>
                          <a:pt x="0" y="3413"/>
                        </a:lnTo>
                      </a:path>
                    </a:pathLst>
                  </a:custGeom>
                  <a:noFill/>
                  <a:ln w="29210">
                    <a:solidFill>
                      <a:srgbClr val="3634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CL"/>
                  </a:p>
                </p:txBody>
              </p:sp>
            </p:grpSp>
          </p:grpSp>
        </p:grpSp>
      </p:grpSp>
      <p:sp>
        <p:nvSpPr>
          <p:cNvPr id="17" name="Rectángulo 16"/>
          <p:cNvSpPr/>
          <p:nvPr/>
        </p:nvSpPr>
        <p:spPr>
          <a:xfrm>
            <a:off x="2123728" y="2492896"/>
            <a:ext cx="1404231" cy="369332"/>
          </a:xfrm>
          <a:prstGeom prst="rect">
            <a:avLst/>
          </a:prstGeom>
        </p:spPr>
        <p:txBody>
          <a:bodyPr wrap="none">
            <a:spAutoFit/>
          </a:bodyPr>
          <a:lstStyle/>
          <a:p>
            <a:r>
              <a:rPr lang="es-CL" b="1" spc="10" dirty="0">
                <a:solidFill>
                  <a:srgbClr val="363435"/>
                </a:solidFill>
                <a:latin typeface="Arial" panose="020B0604020202020204" pitchFamily="34" charset="0"/>
                <a:ea typeface="Arial" panose="020B0604020202020204" pitchFamily="34" charset="0"/>
              </a:rPr>
              <a:t>Materiales:</a:t>
            </a:r>
            <a:endParaRPr lang="es-CL" dirty="0"/>
          </a:p>
        </p:txBody>
      </p:sp>
      <p:sp>
        <p:nvSpPr>
          <p:cNvPr id="18" name="Rectángulo 17"/>
          <p:cNvSpPr/>
          <p:nvPr/>
        </p:nvSpPr>
        <p:spPr>
          <a:xfrm>
            <a:off x="2131935" y="4215841"/>
            <a:ext cx="1909497" cy="369332"/>
          </a:xfrm>
          <a:prstGeom prst="rect">
            <a:avLst/>
          </a:prstGeom>
        </p:spPr>
        <p:txBody>
          <a:bodyPr wrap="none">
            <a:spAutoFit/>
          </a:bodyPr>
          <a:lstStyle/>
          <a:p>
            <a:r>
              <a:rPr lang="es-CL" b="1" spc="10" dirty="0">
                <a:solidFill>
                  <a:srgbClr val="363435"/>
                </a:solidFill>
                <a:latin typeface="Arial" panose="020B0604020202020204" pitchFamily="34" charset="0"/>
                <a:ea typeface="Arial" panose="020B0604020202020204" pitchFamily="34" charset="0"/>
              </a:rPr>
              <a:t>Pasos a seguir:</a:t>
            </a:r>
            <a:endParaRPr lang="es-CL" dirty="0"/>
          </a:p>
        </p:txBody>
      </p:sp>
    </p:spTree>
    <p:extLst>
      <p:ext uri="{BB962C8B-B14F-4D97-AF65-F5344CB8AC3E}">
        <p14:creationId xmlns:p14="http://schemas.microsoft.com/office/powerpoint/2010/main" val="197236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10304"/>
            <a:ext cx="7992888" cy="3678699"/>
          </a:xfrm>
          <a:prstGeom prst="rect">
            <a:avLst/>
          </a:prstGeom>
        </p:spPr>
        <p:txBody>
          <a:bodyPr wrap="square">
            <a:spAutoFit/>
          </a:bodyPr>
          <a:lstStyle/>
          <a:p>
            <a:pPr marL="342900" marR="106680" lvl="0" indent="-342900" algn="just">
              <a:lnSpc>
                <a:spcPct val="104000"/>
              </a:lnSpc>
              <a:spcAft>
                <a:spcPts val="0"/>
              </a:spcAft>
              <a:buFont typeface="Wingdings" panose="05000000000000000000" pitchFamily="2" charset="2"/>
              <a:buChar char=""/>
            </a:pPr>
            <a:r>
              <a:rPr lang="es-CL" sz="2000" b="1" dirty="0">
                <a:ea typeface="Arial" panose="020B0604020202020204" pitchFamily="34" charset="0"/>
                <a:cs typeface="Calibri" panose="020F0502020204030204" pitchFamily="34" charset="0"/>
              </a:rPr>
              <a:t>Actividad transversal a la asignatura de Artes. Afiche.</a:t>
            </a:r>
            <a:endParaRPr lang="es-CL" sz="2000" dirty="0">
              <a:ea typeface="Calibri" panose="020F0502020204030204" pitchFamily="34" charset="0"/>
              <a:cs typeface="Times New Roman" panose="02020603050405020304" pitchFamily="18" charset="0"/>
            </a:endParaRPr>
          </a:p>
          <a:p>
            <a:pPr>
              <a:lnSpc>
                <a:spcPct val="107000"/>
              </a:lnSpc>
              <a:spcAft>
                <a:spcPts val="800"/>
              </a:spcAft>
            </a:pPr>
            <a:r>
              <a:rPr lang="es-CL" dirty="0">
                <a:ea typeface="Arial" panose="020B0604020202020204" pitchFamily="34" charset="0"/>
                <a:cs typeface="Calibri" panose="020F0502020204030204" pitchFamily="34" charset="0"/>
              </a:rPr>
              <a:t>Elabora, creativamente, un afiche que promueva el respeto a los animales, como apoyo puede acceder al siguiente link </a:t>
            </a:r>
            <a:r>
              <a:rPr lang="es-CL" u="sng" dirty="0">
                <a:solidFill>
                  <a:srgbClr val="0000FF"/>
                </a:solidFill>
                <a:ea typeface="Calibri" panose="020F0502020204030204" pitchFamily="34" charset="0"/>
                <a:cs typeface="Times New Roman" panose="02020603050405020304" pitchFamily="18" charset="0"/>
                <a:hlinkClick r:id="rId2"/>
              </a:rPr>
              <a:t>https://www.bcn.cl/leyfacil/recurso/proteccion-a-los-animales</a:t>
            </a:r>
            <a:endParaRPr lang="es-CL" u="sng" dirty="0">
              <a:solidFill>
                <a:srgbClr val="0000FF"/>
              </a:solidFill>
              <a:ea typeface="Calibri" panose="020F0502020204030204" pitchFamily="34" charset="0"/>
              <a:cs typeface="Times New Roman" panose="02020603050405020304" pitchFamily="18" charset="0"/>
            </a:endParaRPr>
          </a:p>
          <a:p>
            <a:pPr>
              <a:lnSpc>
                <a:spcPct val="107000"/>
              </a:lnSpc>
              <a:spcAft>
                <a:spcPts val="800"/>
              </a:spcAft>
            </a:pPr>
            <a:r>
              <a:rPr lang="es-CL" u="sng" dirty="0">
                <a:ea typeface="Calibri" panose="020F0502020204030204" pitchFamily="34" charset="0"/>
                <a:cs typeface="Times New Roman" panose="02020603050405020304" pitchFamily="18" charset="0"/>
              </a:rPr>
              <a:t>Ejemplo:</a:t>
            </a:r>
          </a:p>
          <a:p>
            <a:pPr>
              <a:lnSpc>
                <a:spcPct val="107000"/>
              </a:lnSpc>
              <a:spcAft>
                <a:spcPts val="800"/>
              </a:spcAft>
            </a:pPr>
            <a:endParaRPr lang="es-MX" u="sng" dirty="0">
              <a:solidFill>
                <a:srgbClr val="0000FF"/>
              </a:solidFill>
              <a:ea typeface="Calibri" panose="020F0502020204030204" pitchFamily="34" charset="0"/>
              <a:cs typeface="Times New Roman" panose="02020603050405020304" pitchFamily="18" charset="0"/>
            </a:endParaRPr>
          </a:p>
          <a:p>
            <a:pPr>
              <a:lnSpc>
                <a:spcPct val="107000"/>
              </a:lnSpc>
              <a:spcAft>
                <a:spcPts val="800"/>
              </a:spcAft>
            </a:pPr>
            <a:endParaRPr lang="es-CL" u="sng" dirty="0">
              <a:solidFill>
                <a:srgbClr val="0000FF"/>
              </a:solidFill>
              <a:ea typeface="Calibri" panose="020F0502020204030204" pitchFamily="34" charset="0"/>
              <a:cs typeface="Times New Roman" panose="02020603050405020304" pitchFamily="18" charset="0"/>
            </a:endParaRPr>
          </a:p>
          <a:p>
            <a:pPr>
              <a:lnSpc>
                <a:spcPct val="107000"/>
              </a:lnSpc>
              <a:spcAft>
                <a:spcPts val="800"/>
              </a:spcAft>
            </a:pPr>
            <a:endParaRPr lang="es-CL" dirty="0">
              <a:ea typeface="Calibri" panose="020F0502020204030204" pitchFamily="34" charset="0"/>
              <a:cs typeface="Times New Roman" panose="02020603050405020304" pitchFamily="18" charset="0"/>
            </a:endParaRPr>
          </a:p>
          <a:p>
            <a:pPr marR="106680" algn="just">
              <a:lnSpc>
                <a:spcPct val="104000"/>
              </a:lnSpc>
              <a:spcAft>
                <a:spcPts val="800"/>
              </a:spcAft>
            </a:pPr>
            <a:endParaRPr lang="es-MX" dirty="0">
              <a:ea typeface="Calibri" panose="020F0502020204030204" pitchFamily="34" charset="0"/>
              <a:cs typeface="Calibri" panose="020F0502020204030204" pitchFamily="34" charset="0"/>
            </a:endParaRPr>
          </a:p>
          <a:p>
            <a:pPr marR="106680" algn="just">
              <a:lnSpc>
                <a:spcPct val="104000"/>
              </a:lnSpc>
              <a:spcAft>
                <a:spcPts val="800"/>
              </a:spcAft>
            </a:pPr>
            <a:endParaRPr lang="es-CL" dirty="0">
              <a:effectLst/>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668683"/>
            <a:ext cx="6480720" cy="4860540"/>
          </a:xfrm>
          <a:prstGeom prst="rect">
            <a:avLst/>
          </a:prstGeom>
        </p:spPr>
      </p:pic>
    </p:spTree>
    <p:extLst>
      <p:ext uri="{BB962C8B-B14F-4D97-AF65-F5344CB8AC3E}">
        <p14:creationId xmlns:p14="http://schemas.microsoft.com/office/powerpoint/2010/main" val="425190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43608" y="116632"/>
            <a:ext cx="7992888" cy="3416320"/>
          </a:xfrm>
          <a:prstGeom prst="rect">
            <a:avLst/>
          </a:prstGeom>
        </p:spPr>
        <p:txBody>
          <a:bodyPr wrap="square">
            <a:spAutoFit/>
          </a:bodyPr>
          <a:lstStyle/>
          <a:p>
            <a:pPr marL="285750" indent="-285750">
              <a:buFont typeface="Wingdings" panose="05000000000000000000" pitchFamily="2" charset="2"/>
              <a:buChar char="v"/>
            </a:pPr>
            <a:r>
              <a:rPr lang="es-CL" b="1" dirty="0">
                <a:ea typeface="Arial" panose="020B0604020202020204" pitchFamily="34" charset="0"/>
              </a:rPr>
              <a:t>Actividad transversal a la asignatura de Música. ¡A cantar!</a:t>
            </a:r>
          </a:p>
          <a:p>
            <a:pPr algn="just"/>
            <a:endParaRPr lang="es-MX" dirty="0"/>
          </a:p>
          <a:p>
            <a:pPr marL="285750" indent="-285750" algn="just">
              <a:buFontTx/>
              <a:buChar char="-"/>
            </a:pPr>
            <a:r>
              <a:rPr lang="es-MX" dirty="0"/>
              <a:t>Escucha alguna canción relacionada con el cuidado de los animales.</a:t>
            </a:r>
          </a:p>
          <a:p>
            <a:pPr marL="285750" indent="-285750" algn="just">
              <a:buFontTx/>
              <a:buChar char="-"/>
            </a:pPr>
            <a:r>
              <a:rPr lang="es-MX" dirty="0"/>
              <a:t>Reconoce algunos instrumentos que acompañan la canción y regístralos, también las sensaciones que te produce escucharla. </a:t>
            </a:r>
            <a:endParaRPr lang="es-CL" dirty="0"/>
          </a:p>
          <a:p>
            <a:pPr marL="285750" indent="-285750" algn="just">
              <a:buFontTx/>
              <a:buChar char="-"/>
            </a:pPr>
            <a:r>
              <a:rPr lang="es-CL" dirty="0"/>
              <a:t>Cántala con quien tú quieras y escribe en tu cuaderno la letra.</a:t>
            </a:r>
          </a:p>
          <a:p>
            <a:pPr marL="285750" indent="-285750" algn="just">
              <a:buFontTx/>
              <a:buChar char="-"/>
            </a:pPr>
            <a:r>
              <a:rPr lang="es-CL" dirty="0"/>
              <a:t>Si no encuentras ninguna, acá te dejamos este link que te puede servir: </a:t>
            </a:r>
          </a:p>
          <a:p>
            <a:pPr algn="just"/>
            <a:r>
              <a:rPr lang="es-CL" u="sng" dirty="0">
                <a:hlinkClick r:id="rId2"/>
              </a:rPr>
              <a:t>https://www.youtube.com/watch?v=dWp0CZWwqXA</a:t>
            </a:r>
            <a:endParaRPr lang="es-CL" dirty="0"/>
          </a:p>
          <a:p>
            <a:pPr algn="just"/>
            <a:endParaRPr lang="es-CL" dirty="0"/>
          </a:p>
          <a:p>
            <a:pPr algn="just"/>
            <a:r>
              <a:rPr lang="es-MX" dirty="0"/>
              <a:t>¿Qué instrumentos acompañan la canción? ¿Qué sensaciones te provoca?</a:t>
            </a:r>
          </a:p>
          <a:p>
            <a:pPr algn="just"/>
            <a:endParaRPr lang="es-MX" dirty="0"/>
          </a:p>
          <a:p>
            <a:pPr algn="just"/>
            <a:endParaRPr lang="es-CL" dirty="0"/>
          </a:p>
        </p:txBody>
      </p:sp>
      <p:grpSp>
        <p:nvGrpSpPr>
          <p:cNvPr id="7" name="Group 232"/>
          <p:cNvGrpSpPr>
            <a:grpSpLocks/>
          </p:cNvGrpSpPr>
          <p:nvPr/>
        </p:nvGrpSpPr>
        <p:grpSpPr bwMode="auto">
          <a:xfrm>
            <a:off x="1691680" y="2996952"/>
            <a:ext cx="6925956" cy="3528391"/>
            <a:chOff x="1108" y="10890"/>
            <a:chExt cx="9560" cy="4500"/>
          </a:xfrm>
        </p:grpSpPr>
        <p:pic>
          <p:nvPicPr>
            <p:cNvPr id="8" name="Picture 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 y="10890"/>
              <a:ext cx="9560" cy="4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33"/>
            <p:cNvGrpSpPr>
              <a:grpSpLocks/>
            </p:cNvGrpSpPr>
            <p:nvPr/>
          </p:nvGrpSpPr>
          <p:grpSpPr bwMode="auto">
            <a:xfrm>
              <a:off x="1134" y="15368"/>
              <a:ext cx="9468" cy="0"/>
              <a:chOff x="1134" y="15368"/>
              <a:chExt cx="9468" cy="0"/>
            </a:xfrm>
          </p:grpSpPr>
          <p:sp>
            <p:nvSpPr>
              <p:cNvPr id="10" name="Freeform 234"/>
              <p:cNvSpPr>
                <a:spLocks/>
              </p:cNvSpPr>
              <p:nvPr/>
            </p:nvSpPr>
            <p:spPr bwMode="auto">
              <a:xfrm>
                <a:off x="1134" y="15368"/>
                <a:ext cx="9468" cy="0"/>
              </a:xfrm>
              <a:custGeom>
                <a:avLst/>
                <a:gdLst>
                  <a:gd name="T0" fmla="+- 0 1134 1134"/>
                  <a:gd name="T1" fmla="*/ T0 w 9468"/>
                  <a:gd name="T2" fmla="+- 0 10602 1134"/>
                  <a:gd name="T3" fmla="*/ T2 w 9468"/>
                </a:gdLst>
                <a:ahLst/>
                <a:cxnLst>
                  <a:cxn ang="0">
                    <a:pos x="T1" y="0"/>
                  </a:cxn>
                  <a:cxn ang="0">
                    <a:pos x="T3" y="0"/>
                  </a:cxn>
                </a:cxnLst>
                <a:rect l="0" t="0" r="r" b="b"/>
                <a:pathLst>
                  <a:path w="9468">
                    <a:moveTo>
                      <a:pt x="0" y="0"/>
                    </a:moveTo>
                    <a:lnTo>
                      <a:pt x="9468" y="0"/>
                    </a:lnTo>
                  </a:path>
                </a:pathLst>
              </a:custGeom>
              <a:noFill/>
              <a:ln w="25400">
                <a:solidFill>
                  <a:srgbClr val="36343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endParaRPr lang="es-CL"/>
              </a:p>
            </p:txBody>
          </p:sp>
        </p:grpSp>
      </p:grpSp>
    </p:spTree>
    <p:extLst>
      <p:ext uri="{BB962C8B-B14F-4D97-AF65-F5344CB8AC3E}">
        <p14:creationId xmlns:p14="http://schemas.microsoft.com/office/powerpoint/2010/main" val="10133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1DCF469-8C95-194E-8B4F-FA99ECF350A2}"/>
              </a:ext>
            </a:extLst>
          </p:cNvPr>
          <p:cNvSpPr/>
          <p:nvPr/>
        </p:nvSpPr>
        <p:spPr>
          <a:xfrm>
            <a:off x="1042618" y="161337"/>
            <a:ext cx="7877676" cy="1384995"/>
          </a:xfrm>
          <a:prstGeom prst="rect">
            <a:avLst/>
          </a:prstGeom>
        </p:spPr>
        <p:txBody>
          <a:bodyPr wrap="square">
            <a:spAutoFit/>
          </a:bodyPr>
          <a:lstStyle/>
          <a:p>
            <a:r>
              <a:rPr lang="es-ES" sz="1400" dirty="0" smtClean="0">
                <a:latin typeface="Century Gothic" panose="020B0502020202020204" pitchFamily="34" charset="0"/>
                <a:ea typeface="Calibri" panose="020F0502020204030204" pitchFamily="34" charset="0"/>
                <a:cs typeface="Times New Roman" panose="02020603050405020304" pitchFamily="18" charset="0"/>
              </a:rPr>
              <a:t>1.- </a:t>
            </a:r>
            <a:r>
              <a:rPr lang="es-ES" sz="1400" b="1" dirty="0">
                <a:latin typeface="Century Gothic" panose="020B0502020202020204" pitchFamily="34" charset="0"/>
                <a:ea typeface="Calibri" panose="020F0502020204030204" pitchFamily="34" charset="0"/>
                <a:cs typeface="Times New Roman" panose="02020603050405020304" pitchFamily="18" charset="0"/>
              </a:rPr>
              <a:t>Piensa y responde: </a:t>
            </a:r>
            <a:r>
              <a:rPr lang="es-ES" sz="1400" dirty="0">
                <a:latin typeface="Century Gothic" panose="020B0502020202020204" pitchFamily="34" charset="0"/>
                <a:ea typeface="Calibri" panose="020F0502020204030204" pitchFamily="34" charset="0"/>
                <a:cs typeface="Times New Roman" panose="02020603050405020304" pitchFamily="18" charset="0"/>
              </a:rPr>
              <a:t>¿Cuál es tu lugar favorito en la ciudad? ¿Te gusta ir al supermercado? ¿Dónde puedes comer comida rápida en tu ciudad? ¿En tu ciudad hay algún cine?</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b="1" dirty="0">
                <a:latin typeface="Century Gothic" panose="020B0502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smtClean="0">
                <a:latin typeface="Century Gothic" panose="020B0502020202020204" pitchFamily="34" charset="0"/>
                <a:ea typeface="Calibri" panose="020F0502020204030204" pitchFamily="34" charset="0"/>
                <a:cs typeface="Times New Roman" panose="02020603050405020304" pitchFamily="18" charset="0"/>
              </a:rPr>
              <a:t>2.- </a:t>
            </a:r>
            <a:r>
              <a:rPr lang="es-ES" sz="1400" dirty="0">
                <a:latin typeface="Century Gothic" panose="020B0502020202020204" pitchFamily="34" charset="0"/>
                <a:ea typeface="Calibri" panose="020F0502020204030204" pitchFamily="34" charset="0"/>
                <a:cs typeface="Times New Roman" panose="02020603050405020304" pitchFamily="18" charset="0"/>
              </a:rPr>
              <a:t>Busca en el diccionario o en el traductor el significado en español de las siguientes palabras:</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xmlns="" id="{D6E44E6B-32D1-1840-886C-A40A39856114}"/>
              </a:ext>
            </a:extLst>
          </p:cNvPr>
          <p:cNvGraphicFramePr>
            <a:graphicFrameLocks noGrp="1"/>
          </p:cNvGraphicFramePr>
          <p:nvPr/>
        </p:nvGraphicFramePr>
        <p:xfrm>
          <a:off x="1181932" y="1772816"/>
          <a:ext cx="7599047" cy="1476980"/>
        </p:xfrm>
        <a:graphic>
          <a:graphicData uri="http://schemas.openxmlformats.org/drawingml/2006/table">
            <a:tbl>
              <a:tblPr firstRow="1" firstCol="1" bandRow="1">
                <a:tableStyleId>{69CF1AB2-1976-4502-BF36-3FF5EA218861}</a:tableStyleId>
              </a:tblPr>
              <a:tblGrid>
                <a:gridCol w="2532781">
                  <a:extLst>
                    <a:ext uri="{9D8B030D-6E8A-4147-A177-3AD203B41FA5}">
                      <a16:colId xmlns:a16="http://schemas.microsoft.com/office/drawing/2014/main" xmlns="" val="2408345758"/>
                    </a:ext>
                  </a:extLst>
                </a:gridCol>
                <a:gridCol w="2532781">
                  <a:extLst>
                    <a:ext uri="{9D8B030D-6E8A-4147-A177-3AD203B41FA5}">
                      <a16:colId xmlns:a16="http://schemas.microsoft.com/office/drawing/2014/main" xmlns="" val="3931092572"/>
                    </a:ext>
                  </a:extLst>
                </a:gridCol>
                <a:gridCol w="2533485">
                  <a:extLst>
                    <a:ext uri="{9D8B030D-6E8A-4147-A177-3AD203B41FA5}">
                      <a16:colId xmlns:a16="http://schemas.microsoft.com/office/drawing/2014/main" xmlns="" val="1024856505"/>
                    </a:ext>
                  </a:extLst>
                </a:gridCol>
              </a:tblGrid>
              <a:tr h="265550">
                <a:tc>
                  <a:txBody>
                    <a:bodyPr/>
                    <a:lstStyle/>
                    <a:p>
                      <a:pPr>
                        <a:spcAft>
                          <a:spcPts val="0"/>
                        </a:spcAft>
                      </a:pPr>
                      <a:r>
                        <a:rPr lang="es-ES" sz="1400" b="0" dirty="0">
                          <a:effectLst/>
                          <a:latin typeface="Century Gothic" panose="020B0502020202020204" pitchFamily="34" charset="0"/>
                        </a:rPr>
                        <a:t>1.- Place:</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a:effectLst/>
                          <a:latin typeface="Century Gothic" panose="020B0502020202020204" pitchFamily="34" charset="0"/>
                        </a:rPr>
                        <a:t>5.- Watch:</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a:effectLst/>
                          <a:latin typeface="Century Gothic" panose="020B0502020202020204" pitchFamily="34" charset="0"/>
                        </a:rPr>
                        <a:t>9.- Find:</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911869903"/>
                  </a:ext>
                </a:extLst>
              </a:tr>
              <a:tr h="403810">
                <a:tc>
                  <a:txBody>
                    <a:bodyPr/>
                    <a:lstStyle/>
                    <a:p>
                      <a:pPr>
                        <a:spcAft>
                          <a:spcPts val="0"/>
                        </a:spcAft>
                      </a:pPr>
                      <a:r>
                        <a:rPr lang="es-ES" sz="1400" b="0">
                          <a:effectLst/>
                          <a:latin typeface="Century Gothic" panose="020B0502020202020204" pitchFamily="34" charset="0"/>
                        </a:rPr>
                        <a:t>2.- Children:</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a:effectLst/>
                          <a:latin typeface="Century Gothic" panose="020B0502020202020204" pitchFamily="34" charset="0"/>
                        </a:rPr>
                        <a:t>6.- Go:</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a:effectLst/>
                          <a:latin typeface="Century Gothic" panose="020B0502020202020204" pitchFamily="34" charset="0"/>
                        </a:rPr>
                        <a:t>10.- Buy:</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420322322"/>
                  </a:ext>
                </a:extLst>
              </a:tr>
              <a:tr h="403810">
                <a:tc>
                  <a:txBody>
                    <a:bodyPr/>
                    <a:lstStyle/>
                    <a:p>
                      <a:pPr>
                        <a:spcAft>
                          <a:spcPts val="0"/>
                        </a:spcAft>
                      </a:pPr>
                      <a:r>
                        <a:rPr lang="es-ES" sz="1400" b="0">
                          <a:effectLst/>
                          <a:latin typeface="Century Gothic" panose="020B0502020202020204" pitchFamily="34" charset="0"/>
                        </a:rPr>
                        <a:t>3.- Learn:</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dirty="0">
                          <a:effectLst/>
                          <a:latin typeface="Century Gothic" panose="020B0502020202020204" pitchFamily="34" charset="0"/>
                        </a:rPr>
                        <a:t>7.- Look:</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a:effectLst/>
                          <a:latin typeface="Century Gothic" panose="020B0502020202020204" pitchFamily="34" charset="0"/>
                        </a:rPr>
                        <a:t>11.- Store:</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449760192"/>
                  </a:ext>
                </a:extLst>
              </a:tr>
              <a:tr h="403810">
                <a:tc>
                  <a:txBody>
                    <a:bodyPr/>
                    <a:lstStyle/>
                    <a:p>
                      <a:pPr>
                        <a:spcAft>
                          <a:spcPts val="0"/>
                        </a:spcAft>
                      </a:pPr>
                      <a:r>
                        <a:rPr lang="es-ES" sz="1400" b="0">
                          <a:effectLst/>
                          <a:latin typeface="Century Gothic" panose="020B0502020202020204" pitchFamily="34" charset="0"/>
                        </a:rPr>
                        <a:t>4.- Building:</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a:effectLst/>
                          <a:latin typeface="Century Gothic" panose="020B0502020202020204" pitchFamily="34" charset="0"/>
                        </a:rPr>
                        <a:t>8.- Pool:</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dirty="0">
                          <a:effectLst/>
                          <a:latin typeface="Century Gothic" panose="020B0502020202020204" pitchFamily="34" charset="0"/>
                        </a:rPr>
                        <a:t>12.- Parking </a:t>
                      </a:r>
                      <a:r>
                        <a:rPr lang="es-ES" sz="1400" b="0" dirty="0" err="1">
                          <a:effectLst/>
                          <a:latin typeface="Century Gothic" panose="020B0502020202020204" pitchFamily="34" charset="0"/>
                        </a:rPr>
                        <a:t>lot</a:t>
                      </a:r>
                      <a:r>
                        <a:rPr lang="es-ES" sz="1400" b="0" dirty="0">
                          <a:effectLst/>
                          <a:latin typeface="Century Gothic" panose="020B0502020202020204" pitchFamily="34" charset="0"/>
                        </a:rPr>
                        <a:t>:</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063826908"/>
                  </a:ext>
                </a:extLst>
              </a:tr>
            </a:tbl>
          </a:graphicData>
        </a:graphic>
      </p:graphicFrame>
      <p:sp>
        <p:nvSpPr>
          <p:cNvPr id="6" name="Rectángulo 5">
            <a:extLst>
              <a:ext uri="{FF2B5EF4-FFF2-40B4-BE49-F238E27FC236}">
                <a16:creationId xmlns:a16="http://schemas.microsoft.com/office/drawing/2014/main" xmlns="" id="{671C5049-0C1F-7145-804C-D19331927E65}"/>
              </a:ext>
            </a:extLst>
          </p:cNvPr>
          <p:cNvSpPr/>
          <p:nvPr/>
        </p:nvSpPr>
        <p:spPr>
          <a:xfrm>
            <a:off x="1068203" y="3617466"/>
            <a:ext cx="7877677" cy="2462213"/>
          </a:xfrm>
          <a:prstGeom prst="rect">
            <a:avLst/>
          </a:prstGeom>
        </p:spPr>
        <p:txBody>
          <a:bodyPr wrap="square">
            <a:spAutoFit/>
          </a:bodyPr>
          <a:lstStyle/>
          <a:p>
            <a:r>
              <a:rPr lang="es-ES" sz="1400" dirty="0" smtClean="0">
                <a:latin typeface="Century Gothic" panose="020B0502020202020204" pitchFamily="34" charset="0"/>
                <a:ea typeface="Calibri" panose="020F0502020204030204" pitchFamily="34" charset="0"/>
                <a:cs typeface="Times New Roman" panose="02020603050405020304" pitchFamily="18" charset="0"/>
              </a:rPr>
              <a:t>3.- </a:t>
            </a:r>
            <a:r>
              <a:rPr lang="es-ES" sz="1400" dirty="0">
                <a:latin typeface="Century Gothic" panose="020B0502020202020204" pitchFamily="34" charset="0"/>
                <a:ea typeface="Calibri" panose="020F0502020204030204" pitchFamily="34" charset="0"/>
                <a:cs typeface="Times New Roman" panose="02020603050405020304" pitchFamily="18" charset="0"/>
              </a:rPr>
              <a:t>Observa el siguiente video. </a:t>
            </a:r>
            <a:r>
              <a:rPr lang="es-ES" sz="1400"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2"/>
              </a:rPr>
              <a:t>https://www.youtube.com/watch?v=SxcFXDeH4uU</a:t>
            </a:r>
            <a:r>
              <a:rPr lang="es-ES" sz="1400" dirty="0">
                <a:latin typeface="Century Gothic" panose="020B0502020202020204" pitchFamily="34" charset="0"/>
                <a:ea typeface="Calibri" panose="020F0502020204030204" pitchFamily="34" charset="0"/>
                <a:cs typeface="Times New Roman" panose="02020603050405020304" pitchFamily="18" charset="0"/>
              </a:rPr>
              <a:t> ¿Qué lugares reconoces que también hay en tu ciudad? Cada lugar de la ciudad tiene una definición en el video.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entury Gothic" panose="020B0502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smtClean="0">
                <a:latin typeface="Century Gothic" panose="020B0502020202020204" pitchFamily="34" charset="0"/>
                <a:ea typeface="Calibri" panose="020F0502020204030204" pitchFamily="34" charset="0"/>
                <a:cs typeface="Times New Roman" panose="02020603050405020304" pitchFamily="18" charset="0"/>
              </a:rPr>
              <a:t>4.- </a:t>
            </a:r>
            <a:r>
              <a:rPr lang="es-ES" sz="1400" dirty="0">
                <a:latin typeface="Century Gothic" panose="020B0502020202020204" pitchFamily="34" charset="0"/>
                <a:ea typeface="Calibri" panose="020F0502020204030204" pitchFamily="34" charset="0"/>
                <a:cs typeface="Times New Roman" panose="02020603050405020304" pitchFamily="18" charset="0"/>
              </a:rPr>
              <a:t>Elige 6 lugares de la ciudad que aparecen en el video. En tu cuaderno dibuja los 6 lugares que elegiste con su nombre y copia su definición en inglés.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entury Gothic" panose="020B0502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smtClean="0">
                <a:latin typeface="Century Gothic" panose="020B0502020202020204" pitchFamily="34" charset="0"/>
                <a:ea typeface="Calibri" panose="020F0502020204030204" pitchFamily="34" charset="0"/>
                <a:cs typeface="Times New Roman" panose="02020603050405020304" pitchFamily="18" charset="0"/>
              </a:rPr>
              <a:t>5.- </a:t>
            </a:r>
            <a:r>
              <a:rPr lang="es-ES" sz="1400" dirty="0">
                <a:latin typeface="Century Gothic" panose="020B0502020202020204" pitchFamily="34" charset="0"/>
                <a:ea typeface="Calibri" panose="020F0502020204030204" pitchFamily="34" charset="0"/>
                <a:cs typeface="Times New Roman" panose="02020603050405020304" pitchFamily="18" charset="0"/>
              </a:rPr>
              <a:t>Practica la pronunciación de los lugares que elegiste y practica numerosas veces. Graba un video o un audio diciendo con tus palabras los lugares que elegiste y su definición.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entury Gothic" panose="020B0502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91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43608" y="0"/>
            <a:ext cx="7848872" cy="6928179"/>
          </a:xfrm>
          <a:prstGeom prst="rect">
            <a:avLst/>
          </a:prstGeom>
        </p:spPr>
        <p:txBody>
          <a:bodyPr wrap="square">
            <a:spAutoFit/>
          </a:bodyPr>
          <a:lstStyle/>
          <a:p>
            <a:pPr algn="just">
              <a:lnSpc>
                <a:spcPct val="107000"/>
              </a:lnSpc>
              <a:spcAft>
                <a:spcPts val="800"/>
              </a:spcAft>
            </a:pPr>
            <a:r>
              <a:rPr lang="es-ES" sz="2200" b="1" dirty="0">
                <a:latin typeface="Calibri" panose="020F0502020204030204" pitchFamily="34" charset="0"/>
                <a:ea typeface="Calibri" panose="020F0502020204030204" pitchFamily="34" charset="0"/>
                <a:cs typeface="Times New Roman" panose="02020603050405020304" pitchFamily="18" charset="0"/>
              </a:rPr>
              <a:t>Instrucciones generales:</a:t>
            </a:r>
            <a:endParaRPr lang="es-CL"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Times New Roman" panose="02020603050405020304" pitchFamily="18" charset="0"/>
              </a:rPr>
              <a:t>Este plan de trabajo, entrega una serie de actividades que debes realizar durante un mes.</a:t>
            </a:r>
            <a:endParaRPr lang="es-CL"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Times New Roman" panose="02020603050405020304" pitchFamily="18" charset="0"/>
              </a:rPr>
              <a:t>Puedes estar “apoyado” por un adulto. Pero siempre, la prioridad, es que trabajes solo/a.</a:t>
            </a:r>
            <a:endParaRPr lang="es-CL"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Times New Roman" panose="02020603050405020304" pitchFamily="18" charset="0"/>
              </a:rPr>
              <a:t>No necesariamente el trabajo debe ser realizado en una sesión. Puedes ir dividiendo el trabajo en “partes” e ir avanzando poco a poco.</a:t>
            </a:r>
            <a:endParaRPr lang="es-CL"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Times New Roman" panose="02020603050405020304" pitchFamily="18" charset="0"/>
              </a:rPr>
              <a:t>Desarrolla el trabajo en tu cuaderno de Lenguaje y Comunicación.</a:t>
            </a:r>
          </a:p>
          <a:p>
            <a:pPr marL="342900" indent="-342900" algn="just">
              <a:buFont typeface="Wingdings" panose="05000000000000000000" pitchFamily="2" charset="2"/>
              <a:buChar char=""/>
            </a:pPr>
            <a:r>
              <a:rPr lang="es-ES" sz="2200" dirty="0">
                <a:latin typeface="Calibri" panose="020F0502020204030204" pitchFamily="34" charset="0"/>
                <a:cs typeface="Calibri" panose="020F0502020204030204" pitchFamily="34" charset="0"/>
              </a:rPr>
              <a:t>Los materiales básicos para hacer el trabajo son: el libro “Mi amigo el negro”, alguna información sobre el cuidado de los animales y conexión a internet.</a:t>
            </a:r>
            <a:endParaRPr lang="es-CL" sz="22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s-ES" sz="2200" dirty="0">
                <a:latin typeface="Calibri" panose="020F0502020204030204" pitchFamily="34" charset="0"/>
                <a:cs typeface="Calibri" panose="020F0502020204030204" pitchFamily="34" charset="0"/>
              </a:rPr>
              <a:t>El estudiante o apoderado puede optar por uno de los siguientes medios:</a:t>
            </a:r>
            <a:endParaRPr lang="es-CL" sz="2200" dirty="0">
              <a:latin typeface="Calibri" panose="020F0502020204030204" pitchFamily="34" charset="0"/>
              <a:cs typeface="Calibri" panose="020F0502020204030204" pitchFamily="34" charset="0"/>
            </a:endParaRPr>
          </a:p>
          <a:p>
            <a:pPr algn="just"/>
            <a:r>
              <a:rPr lang="es-ES" sz="2200" dirty="0">
                <a:latin typeface="Calibri" panose="020F0502020204030204" pitchFamily="34" charset="0"/>
                <a:cs typeface="Calibri" panose="020F0502020204030204" pitchFamily="34" charset="0"/>
              </a:rPr>
              <a:t>1) Cuaderno (al regresar a clases).</a:t>
            </a:r>
            <a:endParaRPr lang="es-CL" sz="2200" dirty="0">
              <a:latin typeface="Calibri" panose="020F0502020204030204" pitchFamily="34" charset="0"/>
              <a:cs typeface="Calibri" panose="020F0502020204030204" pitchFamily="34" charset="0"/>
            </a:endParaRPr>
          </a:p>
          <a:p>
            <a:pPr algn="just"/>
            <a:r>
              <a:rPr lang="es-ES" sz="2200" dirty="0">
                <a:latin typeface="Calibri" panose="020F0502020204030204" pitchFamily="34" charset="0"/>
                <a:cs typeface="Calibri" panose="020F0502020204030204" pitchFamily="34" charset="0"/>
              </a:rPr>
              <a:t>2) Pasar a Word las respuestas y/o actividades desarrolladas y  enviar al correo electrónico del o la docente.</a:t>
            </a:r>
          </a:p>
          <a:p>
            <a:pPr algn="just"/>
            <a:endParaRPr lang="es-ES" sz="2000" dirty="0">
              <a:latin typeface="Calibri" panose="020F0502020204030204" pitchFamily="34" charset="0"/>
              <a:ea typeface="Calibri" panose="020F0502020204030204" pitchFamily="34" charset="0"/>
              <a:cs typeface="Calibri" panose="020F0502020204030204" pitchFamily="34" charset="0"/>
            </a:endParaRPr>
          </a:p>
          <a:p>
            <a:pPr algn="just"/>
            <a:endParaRPr lang="es-E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520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06309C8B-4BD4-744E-9579-0E8A5B6CDA31}"/>
              </a:ext>
            </a:extLst>
          </p:cNvPr>
          <p:cNvSpPr/>
          <p:nvPr/>
        </p:nvSpPr>
        <p:spPr>
          <a:xfrm>
            <a:off x="1024081" y="156110"/>
            <a:ext cx="8148386" cy="1169551"/>
          </a:xfrm>
          <a:prstGeom prst="rect">
            <a:avLst/>
          </a:prstGeom>
        </p:spPr>
        <p:txBody>
          <a:bodyPr wrap="square">
            <a:spAutoFit/>
          </a:bodyPr>
          <a:lstStyle/>
          <a:p>
            <a:r>
              <a:rPr lang="es-ES" sz="1400" dirty="0" smtClean="0">
                <a:latin typeface="Century Gothic" panose="020B0502020202020204" pitchFamily="34" charset="0"/>
                <a:ea typeface="Calibri" panose="020F0502020204030204" pitchFamily="34" charset="0"/>
                <a:cs typeface="Times New Roman" panose="02020603050405020304" pitchFamily="18" charset="0"/>
              </a:rPr>
              <a:t>6.- </a:t>
            </a:r>
            <a:r>
              <a:rPr lang="es-ES" sz="1400" dirty="0">
                <a:latin typeface="Century Gothic" panose="020B0502020202020204" pitchFamily="34" charset="0"/>
                <a:ea typeface="Calibri" panose="020F0502020204030204" pitchFamily="34" charset="0"/>
                <a:cs typeface="Times New Roman" panose="02020603050405020304" pitchFamily="18" charset="0"/>
              </a:rPr>
              <a:t>¿Cómo es el clima en el lugar dónde vives? </a:t>
            </a:r>
          </a:p>
          <a:p>
            <a:r>
              <a:rPr lang="es-ES" sz="1400" b="1" dirty="0">
                <a:latin typeface="Century Gothic" panose="020B0502020202020204" pitchFamily="34" charset="0"/>
                <a:ea typeface="Calibri" panose="020F0502020204030204" pitchFamily="34" charset="0"/>
                <a:cs typeface="Times New Roman" panose="02020603050405020304" pitchFamily="18" charset="0"/>
              </a:rPr>
              <a:t>Opción A: </a:t>
            </a:r>
            <a:r>
              <a:rPr lang="es-ES" sz="1400" dirty="0">
                <a:latin typeface="Century Gothic" panose="020B0502020202020204" pitchFamily="34" charset="0"/>
                <a:ea typeface="Calibri" panose="020F0502020204030204" pitchFamily="34" charset="0"/>
                <a:cs typeface="Times New Roman" panose="02020603050405020304" pitchFamily="18" charset="0"/>
              </a:rPr>
              <a:t>Investiga en internet y completa la siguiente tabla con: </a:t>
            </a:r>
            <a:r>
              <a:rPr lang="es-ES" sz="1400" dirty="0" err="1">
                <a:latin typeface="Century Gothic" panose="020B0502020202020204" pitchFamily="34" charset="0"/>
                <a:ea typeface="Calibri" panose="020F0502020204030204" pitchFamily="34" charset="0"/>
                <a:cs typeface="Times New Roman" panose="02020603050405020304" pitchFamily="18" charset="0"/>
              </a:rPr>
              <a:t>Month</a:t>
            </a:r>
            <a:r>
              <a:rPr lang="es-ES" sz="1400" dirty="0">
                <a:latin typeface="Century Gothic" panose="020B0502020202020204" pitchFamily="34" charset="0"/>
                <a:ea typeface="Calibri" panose="020F0502020204030204" pitchFamily="34" charset="0"/>
                <a:cs typeface="Times New Roman" panose="02020603050405020304" pitchFamily="18" charset="0"/>
              </a:rPr>
              <a:t> (mes), </a:t>
            </a:r>
            <a:r>
              <a:rPr lang="es-ES" sz="1400" dirty="0" err="1">
                <a:latin typeface="Century Gothic" panose="020B0502020202020204" pitchFamily="34" charset="0"/>
                <a:ea typeface="Calibri" panose="020F0502020204030204" pitchFamily="34" charset="0"/>
                <a:cs typeface="Times New Roman" panose="02020603050405020304" pitchFamily="18" charset="0"/>
              </a:rPr>
              <a:t>Season</a:t>
            </a:r>
            <a:r>
              <a:rPr lang="es-ES" sz="1400" dirty="0">
                <a:latin typeface="Century Gothic" panose="020B0502020202020204" pitchFamily="34" charset="0"/>
                <a:ea typeface="Calibri" panose="020F0502020204030204" pitchFamily="34" charset="0"/>
                <a:cs typeface="Times New Roman" panose="02020603050405020304" pitchFamily="18" charset="0"/>
              </a:rPr>
              <a:t> (Estación), </a:t>
            </a:r>
            <a:r>
              <a:rPr lang="es-ES" sz="1400" dirty="0" err="1">
                <a:latin typeface="Century Gothic" panose="020B0502020202020204" pitchFamily="34" charset="0"/>
                <a:ea typeface="Calibri" panose="020F0502020204030204" pitchFamily="34" charset="0"/>
                <a:cs typeface="Times New Roman" panose="02020603050405020304" pitchFamily="18" charset="0"/>
              </a:rPr>
              <a:t>Temperature</a:t>
            </a:r>
            <a:r>
              <a:rPr lang="es-ES" sz="1400" dirty="0">
                <a:latin typeface="Century Gothic" panose="020B0502020202020204" pitchFamily="34" charset="0"/>
                <a:ea typeface="Calibri" panose="020F0502020204030204" pitchFamily="34" charset="0"/>
                <a:cs typeface="Times New Roman" panose="02020603050405020304" pitchFamily="18" charset="0"/>
              </a:rPr>
              <a:t> (Temperatura) y </a:t>
            </a:r>
            <a:r>
              <a:rPr lang="es-ES" sz="1400" dirty="0" err="1">
                <a:latin typeface="Century Gothic" panose="020B0502020202020204" pitchFamily="34" charset="0"/>
                <a:ea typeface="Calibri" panose="020F0502020204030204" pitchFamily="34" charset="0"/>
                <a:cs typeface="Times New Roman" panose="02020603050405020304" pitchFamily="18" charset="0"/>
              </a:rPr>
              <a:t>Weather</a:t>
            </a:r>
            <a:r>
              <a:rPr lang="es-ES" sz="1400" dirty="0">
                <a:latin typeface="Century Gothic" panose="020B0502020202020204" pitchFamily="34" charset="0"/>
                <a:ea typeface="Calibri" panose="020F0502020204030204" pitchFamily="34" charset="0"/>
                <a:cs typeface="Times New Roman" panose="02020603050405020304" pitchFamily="18" charset="0"/>
              </a:rPr>
              <a:t> (Clima). Busca el significado de las palabras del “Word Bank” (Banco de palabras) y úsalas para hacer la actividad. Cuando termines, envía una foto a tu profesor.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DB9182A3-4E12-434A-9B77-469FA4E8F4B0}"/>
              </a:ext>
            </a:extLst>
          </p:cNvPr>
          <p:cNvPicPr/>
          <p:nvPr/>
        </p:nvPicPr>
        <p:blipFill rotWithShape="1">
          <a:blip r:embed="rId2">
            <a:extLst>
              <a:ext uri="{28A0092B-C50C-407E-A947-70E740481C1C}">
                <a14:useLocalDpi xmlns:a14="http://schemas.microsoft.com/office/drawing/2010/main" val="0"/>
              </a:ext>
            </a:extLst>
          </a:blip>
          <a:srcRect b="23655"/>
          <a:stretch/>
        </p:blipFill>
        <p:spPr>
          <a:xfrm>
            <a:off x="1050928" y="1753357"/>
            <a:ext cx="3860483" cy="4067890"/>
          </a:xfrm>
          <a:prstGeom prst="rect">
            <a:avLst/>
          </a:prstGeom>
        </p:spPr>
      </p:pic>
      <p:sp>
        <p:nvSpPr>
          <p:cNvPr id="6" name="CuadroTexto 5">
            <a:extLst>
              <a:ext uri="{FF2B5EF4-FFF2-40B4-BE49-F238E27FC236}">
                <a16:creationId xmlns:a16="http://schemas.microsoft.com/office/drawing/2014/main" xmlns="" id="{A754031D-371A-EA43-BF2C-A471FAD5A4EA}"/>
              </a:ext>
            </a:extLst>
          </p:cNvPr>
          <p:cNvSpPr txBox="1"/>
          <p:nvPr/>
        </p:nvSpPr>
        <p:spPr>
          <a:xfrm>
            <a:off x="4937938" y="1643577"/>
            <a:ext cx="1106393" cy="276999"/>
          </a:xfrm>
          <a:prstGeom prst="rect">
            <a:avLst/>
          </a:prstGeom>
          <a:noFill/>
        </p:spPr>
        <p:txBody>
          <a:bodyPr wrap="none" rtlCol="0">
            <a:spAutoFit/>
          </a:bodyPr>
          <a:lstStyle/>
          <a:p>
            <a:r>
              <a:rPr lang="es-CL" sz="1200" b="1" u="sng" dirty="0">
                <a:latin typeface="Century Gothic" panose="020B0502020202020204" pitchFamily="34" charset="0"/>
              </a:rPr>
              <a:t>WORD BANK</a:t>
            </a:r>
          </a:p>
        </p:txBody>
      </p:sp>
      <p:pic>
        <p:nvPicPr>
          <p:cNvPr id="7" name="Imagen 6">
            <a:extLst>
              <a:ext uri="{FF2B5EF4-FFF2-40B4-BE49-F238E27FC236}">
                <a16:creationId xmlns:a16="http://schemas.microsoft.com/office/drawing/2014/main" xmlns="" id="{60C53C1C-EF25-8041-90E5-44EC20A01DF7}"/>
              </a:ext>
            </a:extLst>
          </p:cNvPr>
          <p:cNvPicPr/>
          <p:nvPr/>
        </p:nvPicPr>
        <p:blipFill rotWithShape="1">
          <a:blip r:embed="rId2">
            <a:extLst>
              <a:ext uri="{28A0092B-C50C-407E-A947-70E740481C1C}">
                <a14:useLocalDpi xmlns:a14="http://schemas.microsoft.com/office/drawing/2010/main" val="0"/>
              </a:ext>
            </a:extLst>
          </a:blip>
          <a:srcRect t="78079" r="12991"/>
          <a:stretch/>
        </p:blipFill>
        <p:spPr>
          <a:xfrm>
            <a:off x="4937938" y="1925211"/>
            <a:ext cx="3999789" cy="1394780"/>
          </a:xfrm>
          <a:prstGeom prst="rect">
            <a:avLst/>
          </a:prstGeom>
        </p:spPr>
      </p:pic>
      <p:pic>
        <p:nvPicPr>
          <p:cNvPr id="8" name="Imagen 7">
            <a:extLst>
              <a:ext uri="{FF2B5EF4-FFF2-40B4-BE49-F238E27FC236}">
                <a16:creationId xmlns:a16="http://schemas.microsoft.com/office/drawing/2014/main" xmlns="" id="{E8983BF6-B1F8-7540-92C3-7AF60EA4C09C}"/>
              </a:ext>
            </a:extLst>
          </p:cNvPr>
          <p:cNvPicPr/>
          <p:nvPr/>
        </p:nvPicPr>
        <p:blipFill>
          <a:blip r:embed="rId3">
            <a:extLst>
              <a:ext uri="{28A0092B-C50C-407E-A947-70E740481C1C}">
                <a14:useLocalDpi xmlns:a14="http://schemas.microsoft.com/office/drawing/2010/main" val="0"/>
              </a:ext>
            </a:extLst>
          </a:blip>
          <a:stretch>
            <a:fillRect/>
          </a:stretch>
        </p:blipFill>
        <p:spPr>
          <a:xfrm>
            <a:off x="4990992" y="3250504"/>
            <a:ext cx="3999789" cy="1253144"/>
          </a:xfrm>
          <a:prstGeom prst="rect">
            <a:avLst/>
          </a:prstGeom>
        </p:spPr>
      </p:pic>
      <p:sp>
        <p:nvSpPr>
          <p:cNvPr id="2" name="Rectángulo 1">
            <a:extLst>
              <a:ext uri="{FF2B5EF4-FFF2-40B4-BE49-F238E27FC236}">
                <a16:creationId xmlns:a16="http://schemas.microsoft.com/office/drawing/2014/main" xmlns="" id="{F7E2C887-4CFA-0649-AF02-84C1814A8148}"/>
              </a:ext>
            </a:extLst>
          </p:cNvPr>
          <p:cNvSpPr/>
          <p:nvPr/>
        </p:nvSpPr>
        <p:spPr>
          <a:xfrm>
            <a:off x="4704886" y="5387459"/>
            <a:ext cx="4572000" cy="1015663"/>
          </a:xfrm>
          <a:prstGeom prst="rect">
            <a:avLst/>
          </a:prstGeom>
        </p:spPr>
        <p:txBody>
          <a:bodyPr>
            <a:spAutoFit/>
          </a:bodyPr>
          <a:lstStyle/>
          <a:p>
            <a:r>
              <a:rPr lang="es-ES" sz="1200" b="1" u="sng" dirty="0">
                <a:latin typeface="Century Gothic" panose="020B0502020202020204" pitchFamily="34" charset="0"/>
                <a:ea typeface="Calibri" panose="020F0502020204030204" pitchFamily="34" charset="0"/>
                <a:cs typeface="Times New Roman" panose="02020603050405020304" pitchFamily="18" charset="0"/>
              </a:rPr>
              <a:t>Opción B: </a:t>
            </a:r>
            <a:r>
              <a:rPr lang="es-ES" sz="1200" dirty="0">
                <a:latin typeface="Century Gothic" panose="020B0502020202020204" pitchFamily="34" charset="0"/>
                <a:ea typeface="Calibri" panose="020F0502020204030204" pitchFamily="34" charset="0"/>
                <a:cs typeface="Times New Roman" panose="02020603050405020304" pitchFamily="18" charset="0"/>
              </a:rPr>
              <a:t>Crea un collage sobre el lugar donde vives. Debes escribir las siguientes palabras y la información que corresponde a ella:</a:t>
            </a:r>
            <a:r>
              <a:rPr lang="es-ES" sz="1200" b="1" u="sng" dirty="0">
                <a:latin typeface="Century Gothic" panose="020B0502020202020204" pitchFamily="34" charset="0"/>
                <a:ea typeface="Calibri" panose="020F0502020204030204" pitchFamily="34" charset="0"/>
                <a:cs typeface="Times New Roman" panose="02020603050405020304" pitchFamily="18" charset="0"/>
              </a:rPr>
              <a:t> </a:t>
            </a:r>
            <a:r>
              <a:rPr lang="es-ES" sz="1200" dirty="0" err="1">
                <a:latin typeface="Century Gothic" panose="020B0502020202020204" pitchFamily="34" charset="0"/>
                <a:ea typeface="Calibri" panose="020F0502020204030204" pitchFamily="34" charset="0"/>
                <a:cs typeface="Times New Roman" panose="02020603050405020304" pitchFamily="18" charset="0"/>
              </a:rPr>
              <a:t>Month</a:t>
            </a:r>
            <a:r>
              <a:rPr lang="es-ES" sz="1200" dirty="0">
                <a:latin typeface="Century Gothic" panose="020B0502020202020204" pitchFamily="34" charset="0"/>
                <a:ea typeface="Calibri" panose="020F0502020204030204" pitchFamily="34" charset="0"/>
                <a:cs typeface="Times New Roman" panose="02020603050405020304" pitchFamily="18" charset="0"/>
              </a:rPr>
              <a:t> (mes), </a:t>
            </a:r>
            <a:r>
              <a:rPr lang="es-ES" sz="1200" dirty="0" err="1">
                <a:latin typeface="Century Gothic" panose="020B0502020202020204" pitchFamily="34" charset="0"/>
                <a:ea typeface="Calibri" panose="020F0502020204030204" pitchFamily="34" charset="0"/>
                <a:cs typeface="Times New Roman" panose="02020603050405020304" pitchFamily="18" charset="0"/>
              </a:rPr>
              <a:t>Season</a:t>
            </a:r>
            <a:r>
              <a:rPr lang="es-ES" sz="1200" dirty="0">
                <a:latin typeface="Century Gothic" panose="020B0502020202020204" pitchFamily="34" charset="0"/>
                <a:ea typeface="Calibri" panose="020F0502020204030204" pitchFamily="34" charset="0"/>
                <a:cs typeface="Times New Roman" panose="02020603050405020304" pitchFamily="18" charset="0"/>
              </a:rPr>
              <a:t> (Estación), </a:t>
            </a:r>
            <a:r>
              <a:rPr lang="es-ES" sz="1200" dirty="0" err="1">
                <a:latin typeface="Century Gothic" panose="020B0502020202020204" pitchFamily="34" charset="0"/>
                <a:ea typeface="Calibri" panose="020F0502020204030204" pitchFamily="34" charset="0"/>
                <a:cs typeface="Times New Roman" panose="02020603050405020304" pitchFamily="18" charset="0"/>
              </a:rPr>
              <a:t>Temperature</a:t>
            </a:r>
            <a:r>
              <a:rPr lang="es-ES" sz="1200" dirty="0">
                <a:latin typeface="Century Gothic" panose="020B0502020202020204" pitchFamily="34" charset="0"/>
                <a:ea typeface="Calibri" panose="020F0502020204030204" pitchFamily="34" charset="0"/>
                <a:cs typeface="Times New Roman" panose="02020603050405020304" pitchFamily="18" charset="0"/>
              </a:rPr>
              <a:t> (Temperatura) y </a:t>
            </a:r>
            <a:r>
              <a:rPr lang="es-ES" sz="1200" dirty="0" err="1">
                <a:latin typeface="Century Gothic" panose="020B0502020202020204" pitchFamily="34" charset="0"/>
                <a:ea typeface="Calibri" panose="020F0502020204030204" pitchFamily="34" charset="0"/>
                <a:cs typeface="Times New Roman" panose="02020603050405020304" pitchFamily="18" charset="0"/>
              </a:rPr>
              <a:t>Weather</a:t>
            </a:r>
            <a:r>
              <a:rPr lang="es-ES" sz="1200" dirty="0">
                <a:latin typeface="Century Gothic" panose="020B0502020202020204" pitchFamily="34" charset="0"/>
                <a:ea typeface="Calibri" panose="020F0502020204030204" pitchFamily="34" charset="0"/>
                <a:cs typeface="Times New Roman" panose="02020603050405020304" pitchFamily="18" charset="0"/>
              </a:rPr>
              <a:t> (Clima) y 5 palabras del Word </a:t>
            </a:r>
            <a:r>
              <a:rPr lang="es-ES" sz="1200" dirty="0" err="1">
                <a:latin typeface="Century Gothic" panose="020B0502020202020204" pitchFamily="34" charset="0"/>
                <a:ea typeface="Calibri" panose="020F0502020204030204" pitchFamily="34" charset="0"/>
                <a:cs typeface="Times New Roman" panose="02020603050405020304" pitchFamily="18" charset="0"/>
              </a:rPr>
              <a:t>bank</a:t>
            </a:r>
            <a:endParaRPr lang="es-CL"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735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40FBDCA-5945-6A48-AA60-ED6C09B70725}"/>
              </a:ext>
            </a:extLst>
          </p:cNvPr>
          <p:cNvSpPr/>
          <p:nvPr/>
        </p:nvSpPr>
        <p:spPr>
          <a:xfrm>
            <a:off x="1043608" y="620688"/>
            <a:ext cx="6119456" cy="1169551"/>
          </a:xfrm>
          <a:prstGeom prst="rect">
            <a:avLst/>
          </a:prstGeom>
        </p:spPr>
        <p:txBody>
          <a:bodyPr wrap="square">
            <a:spAutoFit/>
          </a:bodyPr>
          <a:lstStyle/>
          <a:p>
            <a:r>
              <a:rPr lang="es-ES" sz="1400" b="1" u="sng" dirty="0">
                <a:latin typeface="Century Gothic" panose="020B0502020202020204" pitchFamily="34" charset="0"/>
                <a:ea typeface="Calibri" panose="020F0502020204030204" pitchFamily="34" charset="0"/>
                <a:cs typeface="Times New Roman" panose="02020603050405020304" pitchFamily="18" charset="0"/>
              </a:rPr>
              <a:t>TICKET DE SALIDA</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entury Gothic" panose="020B0502020202020204" pitchFamily="34" charset="0"/>
                <a:ea typeface="Calibri" panose="020F0502020204030204" pitchFamily="34" charset="0"/>
                <a:cs typeface="Times New Roman" panose="02020603050405020304" pitchFamily="18" charset="0"/>
              </a:rPr>
              <a:t>¿Recuerdas el abecedario?, Si no, puedes ver el siguiente video: </a:t>
            </a:r>
            <a:r>
              <a:rPr lang="es-ES" sz="1400"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2"/>
              </a:rPr>
              <a:t>https://www.youtube.com/watch?v=t0WELUxl7gc</a:t>
            </a:r>
            <a:r>
              <a:rPr lang="es-ES" sz="1400" dirty="0">
                <a:latin typeface="Century Gothic" panose="020B0502020202020204" pitchFamily="34" charset="0"/>
                <a:ea typeface="Calibri" panose="020F0502020204030204" pitchFamily="34" charset="0"/>
                <a:cs typeface="Times New Roman" panose="02020603050405020304" pitchFamily="18" charset="0"/>
              </a:rPr>
              <a:t> . Deletrea las siguientes palabras. ¡Practica muchas veces hasta que lo puedas hacer con velocidad y precisión!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xmlns="" id="{76D6A73C-5F1A-DC48-9C49-D70EBC5C597E}"/>
              </a:ext>
            </a:extLst>
          </p:cNvPr>
          <p:cNvGraphicFramePr>
            <a:graphicFrameLocks noGrp="1"/>
          </p:cNvGraphicFramePr>
          <p:nvPr/>
        </p:nvGraphicFramePr>
        <p:xfrm>
          <a:off x="1364244" y="2258490"/>
          <a:ext cx="5798820" cy="1143596"/>
        </p:xfrm>
        <a:graphic>
          <a:graphicData uri="http://schemas.openxmlformats.org/drawingml/2006/table">
            <a:tbl>
              <a:tblPr firstRow="1" firstCol="1" bandRow="1">
                <a:tableStyleId>{69CF1AB2-1976-4502-BF36-3FF5EA218861}</a:tableStyleId>
              </a:tblPr>
              <a:tblGrid>
                <a:gridCol w="1449705">
                  <a:extLst>
                    <a:ext uri="{9D8B030D-6E8A-4147-A177-3AD203B41FA5}">
                      <a16:colId xmlns:a16="http://schemas.microsoft.com/office/drawing/2014/main" xmlns="" val="2179148676"/>
                    </a:ext>
                  </a:extLst>
                </a:gridCol>
                <a:gridCol w="1449705">
                  <a:extLst>
                    <a:ext uri="{9D8B030D-6E8A-4147-A177-3AD203B41FA5}">
                      <a16:colId xmlns:a16="http://schemas.microsoft.com/office/drawing/2014/main" xmlns="" val="2814185966"/>
                    </a:ext>
                  </a:extLst>
                </a:gridCol>
                <a:gridCol w="1449705">
                  <a:extLst>
                    <a:ext uri="{9D8B030D-6E8A-4147-A177-3AD203B41FA5}">
                      <a16:colId xmlns:a16="http://schemas.microsoft.com/office/drawing/2014/main" xmlns="" val="773088271"/>
                    </a:ext>
                  </a:extLst>
                </a:gridCol>
                <a:gridCol w="1449705">
                  <a:extLst>
                    <a:ext uri="{9D8B030D-6E8A-4147-A177-3AD203B41FA5}">
                      <a16:colId xmlns:a16="http://schemas.microsoft.com/office/drawing/2014/main" xmlns="" val="655002135"/>
                    </a:ext>
                  </a:extLst>
                </a:gridCol>
              </a:tblGrid>
              <a:tr h="571798">
                <a:tc>
                  <a:txBody>
                    <a:bodyPr/>
                    <a:lstStyle/>
                    <a:p>
                      <a:pPr>
                        <a:spcAft>
                          <a:spcPts val="0"/>
                        </a:spcAft>
                      </a:pPr>
                      <a:r>
                        <a:rPr lang="es-ES" sz="1400" b="0" dirty="0" err="1">
                          <a:effectLst/>
                          <a:latin typeface="Century Gothic" panose="020B0502020202020204" pitchFamily="34" charset="0"/>
                        </a:rPr>
                        <a:t>Weather</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dirty="0">
                          <a:effectLst/>
                          <a:latin typeface="Century Gothic" panose="020B0502020202020204" pitchFamily="34" charset="0"/>
                        </a:rPr>
                        <a:t>Spring</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dirty="0">
                          <a:effectLst/>
                          <a:latin typeface="Century Gothic" panose="020B0502020202020204" pitchFamily="34" charset="0"/>
                        </a:rPr>
                        <a:t>Parking </a:t>
                      </a:r>
                      <a:r>
                        <a:rPr lang="es-ES" sz="1400" b="0" dirty="0" err="1">
                          <a:effectLst/>
                          <a:latin typeface="Century Gothic" panose="020B0502020202020204" pitchFamily="34" charset="0"/>
                        </a:rPr>
                        <a:t>lot</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a:effectLst/>
                          <a:latin typeface="Century Gothic" panose="020B0502020202020204" pitchFamily="34" charset="0"/>
                        </a:rPr>
                        <a:t>Season</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47498409"/>
                  </a:ext>
                </a:extLst>
              </a:tr>
              <a:tr h="571798">
                <a:tc>
                  <a:txBody>
                    <a:bodyPr/>
                    <a:lstStyle/>
                    <a:p>
                      <a:pPr>
                        <a:spcAft>
                          <a:spcPts val="0"/>
                        </a:spcAft>
                      </a:pPr>
                      <a:r>
                        <a:rPr lang="es-ES" sz="1400" b="0">
                          <a:effectLst/>
                          <a:latin typeface="Century Gothic" panose="020B0502020202020204" pitchFamily="34" charset="0"/>
                        </a:rPr>
                        <a:t>Summer</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a:effectLst/>
                          <a:latin typeface="Century Gothic" panose="020B0502020202020204" pitchFamily="34" charset="0"/>
                        </a:rPr>
                        <a:t>Month</a:t>
                      </a:r>
                      <a:endParaRPr lang="es-CL" sz="1400" b="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dirty="0" err="1">
                          <a:effectLst/>
                          <a:latin typeface="Century Gothic" panose="020B0502020202020204" pitchFamily="34" charset="0"/>
                        </a:rPr>
                        <a:t>Watch</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s-ES" sz="1400" b="0" dirty="0" err="1">
                          <a:effectLst/>
                          <a:latin typeface="Century Gothic" panose="020B0502020202020204" pitchFamily="34" charset="0"/>
                        </a:rPr>
                        <a:t>Building</a:t>
                      </a:r>
                      <a:endParaRPr lang="es-CL"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436377901"/>
                  </a:ext>
                </a:extLst>
              </a:tr>
            </a:tbl>
          </a:graphicData>
        </a:graphic>
      </p:graphicFrame>
      <p:pic>
        <p:nvPicPr>
          <p:cNvPr id="7" name="Imagen 6">
            <a:extLst>
              <a:ext uri="{FF2B5EF4-FFF2-40B4-BE49-F238E27FC236}">
                <a16:creationId xmlns:a16="http://schemas.microsoft.com/office/drawing/2014/main" xmlns="" id="{C9AD3443-DE38-CA46-BE4A-974FC33136EF}"/>
              </a:ext>
            </a:extLst>
          </p:cNvPr>
          <p:cNvPicPr>
            <a:picLocks noChangeAspect="1"/>
          </p:cNvPicPr>
          <p:nvPr/>
        </p:nvPicPr>
        <p:blipFill rotWithShape="1">
          <a:blip r:embed="rId3"/>
          <a:srcRect l="16860" t="-750" r="19692" b="3000"/>
          <a:stretch/>
        </p:blipFill>
        <p:spPr>
          <a:xfrm>
            <a:off x="3275856" y="4027712"/>
            <a:ext cx="2400301" cy="2080099"/>
          </a:xfrm>
          <a:prstGeom prst="rect">
            <a:avLst/>
          </a:prstGeom>
        </p:spPr>
      </p:pic>
    </p:spTree>
    <p:extLst>
      <p:ext uri="{BB962C8B-B14F-4D97-AF65-F5344CB8AC3E}">
        <p14:creationId xmlns:p14="http://schemas.microsoft.com/office/powerpoint/2010/main" val="132166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089EEF0A-C9DD-ED4E-9D21-9430B2CD48B1}"/>
              </a:ext>
            </a:extLst>
          </p:cNvPr>
          <p:cNvGraphicFramePr>
            <a:graphicFrameLocks noGrp="1"/>
          </p:cNvGraphicFramePr>
          <p:nvPr/>
        </p:nvGraphicFramePr>
        <p:xfrm>
          <a:off x="1043608" y="404664"/>
          <a:ext cx="7848872" cy="6120680"/>
        </p:xfrm>
        <a:graphic>
          <a:graphicData uri="http://schemas.openxmlformats.org/drawingml/2006/table">
            <a:tbl>
              <a:tblPr firstRow="1" firstCol="1" bandRow="1"/>
              <a:tblGrid>
                <a:gridCol w="576064">
                  <a:extLst>
                    <a:ext uri="{9D8B030D-6E8A-4147-A177-3AD203B41FA5}">
                      <a16:colId xmlns:a16="http://schemas.microsoft.com/office/drawing/2014/main" xmlns="" val="2117078941"/>
                    </a:ext>
                  </a:extLst>
                </a:gridCol>
                <a:gridCol w="1440160">
                  <a:extLst>
                    <a:ext uri="{9D8B030D-6E8A-4147-A177-3AD203B41FA5}">
                      <a16:colId xmlns:a16="http://schemas.microsoft.com/office/drawing/2014/main" xmlns="" val="4186313513"/>
                    </a:ext>
                  </a:extLst>
                </a:gridCol>
                <a:gridCol w="5832648">
                  <a:extLst>
                    <a:ext uri="{9D8B030D-6E8A-4147-A177-3AD203B41FA5}">
                      <a16:colId xmlns:a16="http://schemas.microsoft.com/office/drawing/2014/main" xmlns="" val="1043476742"/>
                    </a:ext>
                  </a:extLst>
                </a:gridCol>
              </a:tblGrid>
              <a:tr h="6120680">
                <a:tc>
                  <a:txBody>
                    <a:bodyPr/>
                    <a:lstStyle/>
                    <a:p>
                      <a:pPr algn="ctr">
                        <a:spcAft>
                          <a:spcPts val="0"/>
                        </a:spcAft>
                      </a:pP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5º</a:t>
                      </a: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399" marR="3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Texto del estudiante Páginas: 92 - 97</a:t>
                      </a: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399" marR="3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s-ES" sz="1200" b="1" kern="1200" dirty="0" err="1">
                          <a:solidFill>
                            <a:schemeClr val="tx1"/>
                          </a:solidFill>
                          <a:effectLst/>
                          <a:latin typeface="Century Gothic" panose="020B0502020202020204" pitchFamily="34" charset="0"/>
                          <a:ea typeface="+mn-ea"/>
                          <a:cs typeface="+mn-cs"/>
                        </a:rPr>
                        <a:t>Presentation</a:t>
                      </a:r>
                      <a:endParaRPr kumimoji="0" lang="es-CL" sz="1200" kern="1200" dirty="0">
                        <a:solidFill>
                          <a:schemeClr val="tx1"/>
                        </a:solidFill>
                        <a:effectLst/>
                        <a:latin typeface="Century Gothic" panose="020B0502020202020204" pitchFamily="34" charset="0"/>
                        <a:ea typeface="+mn-ea"/>
                        <a:cs typeface="+mn-cs"/>
                      </a:endParaRPr>
                    </a:p>
                    <a:p>
                      <a:r>
                        <a:rPr kumimoji="0" lang="es-ES" sz="1200" kern="1200" dirty="0">
                          <a:solidFill>
                            <a:schemeClr val="tx1"/>
                          </a:solidFill>
                          <a:effectLst/>
                          <a:latin typeface="Century Gothic" panose="020B0502020202020204" pitchFamily="34" charset="0"/>
                          <a:ea typeface="+mn-ea"/>
                          <a:cs typeface="+mn-cs"/>
                        </a:rPr>
                        <a:t>Páginas 92 y 93 Escucha (Audio 64) En el audio se nombran los lugares que aparecen en las páginas 92 y 93. ¿Puedes apuntar cuales son?</a:t>
                      </a:r>
                      <a:endParaRPr kumimoji="0" lang="es-CL" sz="1200" kern="1200" dirty="0">
                        <a:solidFill>
                          <a:schemeClr val="tx1"/>
                        </a:solidFill>
                        <a:effectLst/>
                        <a:latin typeface="Century Gothic" panose="020B0502020202020204" pitchFamily="34" charset="0"/>
                        <a:ea typeface="+mn-ea"/>
                        <a:cs typeface="+mn-cs"/>
                      </a:endParaRPr>
                    </a:p>
                    <a:p>
                      <a:r>
                        <a:rPr kumimoji="0" lang="es-ES" sz="1200" b="1" kern="1200" dirty="0" err="1">
                          <a:solidFill>
                            <a:schemeClr val="tx1"/>
                          </a:solidFill>
                          <a:effectLst/>
                          <a:latin typeface="Century Gothic" panose="020B0502020202020204" pitchFamily="34" charset="0"/>
                          <a:ea typeface="+mn-ea"/>
                          <a:cs typeface="+mn-cs"/>
                        </a:rPr>
                        <a:t>Practice</a:t>
                      </a:r>
                      <a:endParaRPr kumimoji="0" lang="es-CL" sz="1200" kern="1200" dirty="0">
                        <a:solidFill>
                          <a:schemeClr val="tx1"/>
                        </a:solidFill>
                        <a:effectLst/>
                        <a:latin typeface="Century Gothic" panose="020B0502020202020204" pitchFamily="34" charset="0"/>
                        <a:ea typeface="+mn-ea"/>
                        <a:cs typeface="+mn-cs"/>
                      </a:endParaRPr>
                    </a:p>
                    <a:p>
                      <a:r>
                        <a:rPr kumimoji="0" lang="es-ES" sz="1200" b="1" kern="1200" dirty="0">
                          <a:solidFill>
                            <a:schemeClr val="tx1"/>
                          </a:solidFill>
                          <a:effectLst/>
                          <a:latin typeface="Century Gothic" panose="020B0502020202020204" pitchFamily="34" charset="0"/>
                          <a:ea typeface="+mn-ea"/>
                          <a:cs typeface="+mn-cs"/>
                        </a:rPr>
                        <a:t>Pág. 94 Actividad 1:</a:t>
                      </a:r>
                      <a:r>
                        <a:rPr kumimoji="0" lang="es-ES" sz="1200" kern="1200" dirty="0">
                          <a:solidFill>
                            <a:schemeClr val="tx1"/>
                          </a:solidFill>
                          <a:effectLst/>
                          <a:latin typeface="Century Gothic" panose="020B0502020202020204" pitchFamily="34" charset="0"/>
                          <a:ea typeface="+mn-ea"/>
                          <a:cs typeface="+mn-cs"/>
                        </a:rPr>
                        <a:t> Observa las imágenes y piensa. ¿Dé que se trata la conversación? ¿Qué están haciendo? ¿Qué palabras parecidas al español hay en el diálogo? </a:t>
                      </a:r>
                      <a:endParaRPr kumimoji="0" lang="es-CL" sz="1200" kern="1200" dirty="0">
                        <a:solidFill>
                          <a:schemeClr val="tx1"/>
                        </a:solidFill>
                        <a:effectLst/>
                        <a:latin typeface="Century Gothic" panose="020B0502020202020204" pitchFamily="34" charset="0"/>
                        <a:ea typeface="+mn-ea"/>
                        <a:cs typeface="+mn-cs"/>
                      </a:endParaRPr>
                    </a:p>
                    <a:p>
                      <a:r>
                        <a:rPr kumimoji="0" lang="es-ES" sz="1200" kern="1200" dirty="0">
                          <a:solidFill>
                            <a:schemeClr val="tx1"/>
                          </a:solidFill>
                          <a:effectLst/>
                          <a:latin typeface="Century Gothic" panose="020B0502020202020204" pitchFamily="34" charset="0"/>
                          <a:ea typeface="+mn-ea"/>
                          <a:cs typeface="+mn-cs"/>
                        </a:rPr>
                        <a:t>Escucha (Audio 65) ¿Cuáles de las siguientes oraciones aparecen en el diálogo?</a:t>
                      </a:r>
                      <a:endParaRPr kumimoji="0" lang="es-CL" sz="1200" kern="1200" dirty="0">
                        <a:solidFill>
                          <a:schemeClr val="tx1"/>
                        </a:solidFill>
                        <a:effectLst/>
                        <a:latin typeface="Century Gothic" panose="020B0502020202020204" pitchFamily="34" charset="0"/>
                        <a:ea typeface="+mn-ea"/>
                        <a:cs typeface="+mn-cs"/>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Las palabras was y were nos ayudan a hablar del pasado. Estas palabras pueden tener más de un significado. Provienen del verbo ser o estar. </a:t>
                      </a: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399" marR="3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620012"/>
                  </a:ext>
                </a:extLst>
              </a:tr>
            </a:tbl>
          </a:graphicData>
        </a:graphic>
      </p:graphicFrame>
      <p:graphicFrame>
        <p:nvGraphicFramePr>
          <p:cNvPr id="6" name="Tabla 5">
            <a:extLst>
              <a:ext uri="{FF2B5EF4-FFF2-40B4-BE49-F238E27FC236}">
                <a16:creationId xmlns:a16="http://schemas.microsoft.com/office/drawing/2014/main" xmlns="" id="{32858559-A0A1-624B-8D41-9DBEC77F33F5}"/>
              </a:ext>
            </a:extLst>
          </p:cNvPr>
          <p:cNvGraphicFramePr>
            <a:graphicFrameLocks noGrp="1"/>
          </p:cNvGraphicFramePr>
          <p:nvPr/>
        </p:nvGraphicFramePr>
        <p:xfrm>
          <a:off x="3203848" y="2204864"/>
          <a:ext cx="5065598" cy="1828800"/>
        </p:xfrm>
        <a:graphic>
          <a:graphicData uri="http://schemas.openxmlformats.org/drawingml/2006/table">
            <a:tbl>
              <a:tblPr firstRow="1" firstCol="1" bandRow="1">
                <a:tableStyleId>{D7AC3CCA-C797-4891-BE02-D94E43425B78}</a:tableStyleId>
              </a:tblPr>
              <a:tblGrid>
                <a:gridCol w="2532799">
                  <a:extLst>
                    <a:ext uri="{9D8B030D-6E8A-4147-A177-3AD203B41FA5}">
                      <a16:colId xmlns:a16="http://schemas.microsoft.com/office/drawing/2014/main" xmlns="" val="1400721677"/>
                    </a:ext>
                  </a:extLst>
                </a:gridCol>
                <a:gridCol w="2532799">
                  <a:extLst>
                    <a:ext uri="{9D8B030D-6E8A-4147-A177-3AD203B41FA5}">
                      <a16:colId xmlns:a16="http://schemas.microsoft.com/office/drawing/2014/main" xmlns="" val="2058338257"/>
                    </a:ext>
                  </a:extLst>
                </a:gridCol>
              </a:tblGrid>
              <a:tr h="364824">
                <a:tc>
                  <a:txBody>
                    <a:bodyPr/>
                    <a:lstStyle/>
                    <a:p>
                      <a:pPr>
                        <a:spcAft>
                          <a:spcPts val="0"/>
                        </a:spcAft>
                      </a:pPr>
                      <a:r>
                        <a:rPr lang="en-US" sz="1200" u="sng">
                          <a:effectLst/>
                          <a:latin typeface="Century Gothic" panose="020B0502020202020204" pitchFamily="34" charset="0"/>
                        </a:rPr>
                        <a:t>I was</a:t>
                      </a:r>
                      <a:r>
                        <a:rPr lang="en-US" sz="1200">
                          <a:effectLst/>
                          <a:latin typeface="Century Gothic" panose="020B0502020202020204" pitchFamily="34" charset="0"/>
                        </a:rPr>
                        <a:t> at the Bowling Alley.</a:t>
                      </a:r>
                      <a:endParaRPr lang="es-CL" sz="1200">
                        <a:effectLst/>
                        <a:latin typeface="Century Gothic" panose="020B0502020202020204" pitchFamily="34" charset="0"/>
                      </a:endParaRPr>
                    </a:p>
                    <a:p>
                      <a:pPr>
                        <a:spcAft>
                          <a:spcPts val="0"/>
                        </a:spcAft>
                      </a:pPr>
                      <a:r>
                        <a:rPr lang="en-US" sz="1200">
                          <a:effectLst/>
                          <a:latin typeface="Century Gothic" panose="020B0502020202020204" pitchFamily="34" charset="0"/>
                        </a:rPr>
                        <a:t> </a:t>
                      </a:r>
                      <a:endParaRPr lang="es-CL" sz="12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S" sz="1200" u="sng" dirty="0">
                          <a:effectLst/>
                          <a:latin typeface="Century Gothic" panose="020B0502020202020204" pitchFamily="34" charset="0"/>
                        </a:rPr>
                        <a:t>Yo estaba</a:t>
                      </a:r>
                      <a:r>
                        <a:rPr lang="es-ES" sz="1200" dirty="0">
                          <a:effectLst/>
                          <a:latin typeface="Century Gothic" panose="020B0502020202020204" pitchFamily="34" charset="0"/>
                        </a:rPr>
                        <a:t> en los bolos </a:t>
                      </a:r>
                      <a:endParaRPr lang="es-CL" sz="12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46658488"/>
                  </a:ext>
                </a:extLst>
              </a:tr>
              <a:tr h="364824">
                <a:tc>
                  <a:txBody>
                    <a:bodyPr/>
                    <a:lstStyle/>
                    <a:p>
                      <a:pPr>
                        <a:spcAft>
                          <a:spcPts val="0"/>
                        </a:spcAft>
                      </a:pPr>
                      <a:r>
                        <a:rPr lang="es-ES" sz="1200">
                          <a:effectLst/>
                          <a:latin typeface="Century Gothic" panose="020B0502020202020204" pitchFamily="34" charset="0"/>
                        </a:rPr>
                        <a:t>How old </a:t>
                      </a:r>
                      <a:r>
                        <a:rPr lang="es-ES" sz="1200" u="sng">
                          <a:effectLst/>
                          <a:latin typeface="Century Gothic" panose="020B0502020202020204" pitchFamily="34" charset="0"/>
                        </a:rPr>
                        <a:t>were</a:t>
                      </a:r>
                      <a:r>
                        <a:rPr lang="es-ES" sz="1200">
                          <a:effectLst/>
                          <a:latin typeface="Century Gothic" panose="020B0502020202020204" pitchFamily="34" charset="0"/>
                        </a:rPr>
                        <a:t> </a:t>
                      </a:r>
                      <a:r>
                        <a:rPr lang="es-ES" sz="1200" u="sng">
                          <a:effectLst/>
                          <a:latin typeface="Century Gothic" panose="020B0502020202020204" pitchFamily="34" charset="0"/>
                        </a:rPr>
                        <a:t>you?</a:t>
                      </a:r>
                      <a:endParaRPr lang="es-CL" sz="1200">
                        <a:effectLst/>
                        <a:latin typeface="Century Gothic" panose="020B0502020202020204" pitchFamily="34" charset="0"/>
                      </a:endParaRPr>
                    </a:p>
                    <a:p>
                      <a:pPr>
                        <a:spcAft>
                          <a:spcPts val="0"/>
                        </a:spcAft>
                      </a:pPr>
                      <a:r>
                        <a:rPr lang="es-ES" sz="1200">
                          <a:effectLst/>
                          <a:latin typeface="Century Gothic" panose="020B0502020202020204" pitchFamily="34" charset="0"/>
                        </a:rPr>
                        <a:t> </a:t>
                      </a:r>
                      <a:endParaRPr lang="es-CL" sz="12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S" sz="1200" dirty="0">
                          <a:effectLst/>
                          <a:latin typeface="Century Gothic" panose="020B0502020202020204" pitchFamily="34" charset="0"/>
                        </a:rPr>
                        <a:t>¿Qué edad </a:t>
                      </a:r>
                      <a:r>
                        <a:rPr lang="es-ES" sz="1200" u="sng" dirty="0">
                          <a:effectLst/>
                          <a:latin typeface="Century Gothic" panose="020B0502020202020204" pitchFamily="34" charset="0"/>
                        </a:rPr>
                        <a:t>tenías</a:t>
                      </a:r>
                      <a:r>
                        <a:rPr lang="es-ES" sz="1200" dirty="0">
                          <a:effectLst/>
                          <a:latin typeface="Century Gothic" panose="020B0502020202020204" pitchFamily="34" charset="0"/>
                        </a:rPr>
                        <a:t>?</a:t>
                      </a:r>
                      <a:endParaRPr lang="es-CL" sz="12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38742790"/>
                  </a:ext>
                </a:extLst>
              </a:tr>
              <a:tr h="364824">
                <a:tc>
                  <a:txBody>
                    <a:bodyPr/>
                    <a:lstStyle/>
                    <a:p>
                      <a:pPr>
                        <a:spcAft>
                          <a:spcPts val="0"/>
                        </a:spcAft>
                      </a:pPr>
                      <a:r>
                        <a:rPr lang="en-US" sz="1200" u="sng" dirty="0">
                          <a:effectLst/>
                          <a:latin typeface="Century Gothic" panose="020B0502020202020204" pitchFamily="34" charset="0"/>
                        </a:rPr>
                        <a:t>I was</a:t>
                      </a:r>
                      <a:r>
                        <a:rPr lang="en-US" sz="1200" dirty="0">
                          <a:effectLst/>
                          <a:latin typeface="Century Gothic" panose="020B0502020202020204" pitchFamily="34" charset="0"/>
                        </a:rPr>
                        <a:t> eight and </a:t>
                      </a:r>
                      <a:r>
                        <a:rPr lang="en-US" sz="1200" u="sng" dirty="0">
                          <a:effectLst/>
                          <a:latin typeface="Century Gothic" panose="020B0502020202020204" pitchFamily="34" charset="0"/>
                        </a:rPr>
                        <a:t>my brother was </a:t>
                      </a:r>
                      <a:r>
                        <a:rPr lang="en-US" sz="1200" dirty="0">
                          <a:effectLst/>
                          <a:latin typeface="Century Gothic" panose="020B0502020202020204" pitchFamily="34" charset="0"/>
                        </a:rPr>
                        <a:t>ten</a:t>
                      </a:r>
                      <a:endParaRPr lang="es-CL" sz="1200" dirty="0">
                        <a:effectLst/>
                        <a:latin typeface="Century Gothic" panose="020B0502020202020204" pitchFamily="34" charset="0"/>
                      </a:endParaRPr>
                    </a:p>
                    <a:p>
                      <a:pPr>
                        <a:spcAft>
                          <a:spcPts val="0"/>
                        </a:spcAft>
                      </a:pPr>
                      <a:r>
                        <a:rPr lang="en-US" sz="1200" dirty="0">
                          <a:effectLst/>
                          <a:latin typeface="Century Gothic" panose="020B0502020202020204" pitchFamily="34" charset="0"/>
                        </a:rPr>
                        <a:t> </a:t>
                      </a:r>
                      <a:endParaRPr lang="es-CL" sz="12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S" sz="1200" u="sng" dirty="0">
                          <a:effectLst/>
                          <a:latin typeface="Century Gothic" panose="020B0502020202020204" pitchFamily="34" charset="0"/>
                        </a:rPr>
                        <a:t>Yo tenía</a:t>
                      </a:r>
                      <a:r>
                        <a:rPr lang="es-ES" sz="1200" dirty="0">
                          <a:effectLst/>
                          <a:latin typeface="Century Gothic" panose="020B0502020202020204" pitchFamily="34" charset="0"/>
                        </a:rPr>
                        <a:t> ocho y mi hermano tenía diez</a:t>
                      </a:r>
                      <a:endParaRPr lang="es-CL" sz="12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8636053"/>
                  </a:ext>
                </a:extLst>
              </a:tr>
              <a:tr h="364824">
                <a:tc>
                  <a:txBody>
                    <a:bodyPr/>
                    <a:lstStyle/>
                    <a:p>
                      <a:pPr>
                        <a:spcAft>
                          <a:spcPts val="0"/>
                        </a:spcAft>
                      </a:pPr>
                      <a:r>
                        <a:rPr lang="en-US" sz="1200" u="sng">
                          <a:effectLst/>
                          <a:latin typeface="Century Gothic" panose="020B0502020202020204" pitchFamily="34" charset="0"/>
                        </a:rPr>
                        <a:t>I was</a:t>
                      </a:r>
                      <a:r>
                        <a:rPr lang="en-US" sz="1200">
                          <a:effectLst/>
                          <a:latin typeface="Century Gothic" panose="020B0502020202020204" pitchFamily="34" charset="0"/>
                        </a:rPr>
                        <a:t> in Los Andes.</a:t>
                      </a:r>
                      <a:endParaRPr lang="es-CL" sz="1200">
                        <a:effectLst/>
                        <a:latin typeface="Century Gothic" panose="020B0502020202020204" pitchFamily="34" charset="0"/>
                      </a:endParaRPr>
                    </a:p>
                    <a:p>
                      <a:pPr>
                        <a:spcAft>
                          <a:spcPts val="0"/>
                        </a:spcAft>
                      </a:pPr>
                      <a:r>
                        <a:rPr lang="en-US" sz="1200">
                          <a:effectLst/>
                          <a:latin typeface="Century Gothic" panose="020B0502020202020204" pitchFamily="34" charset="0"/>
                        </a:rPr>
                        <a:t> </a:t>
                      </a:r>
                      <a:endParaRPr lang="es-CL" sz="12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S" sz="1200" u="sng" dirty="0">
                          <a:effectLst/>
                          <a:latin typeface="Century Gothic" panose="020B0502020202020204" pitchFamily="34" charset="0"/>
                        </a:rPr>
                        <a:t>Yo estaba</a:t>
                      </a:r>
                      <a:r>
                        <a:rPr lang="es-ES" sz="1200" dirty="0">
                          <a:effectLst/>
                          <a:latin typeface="Century Gothic" panose="020B0502020202020204" pitchFamily="34" charset="0"/>
                        </a:rPr>
                        <a:t> en los Andes.</a:t>
                      </a:r>
                      <a:endParaRPr lang="es-CL" sz="12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346278"/>
                  </a:ext>
                </a:extLst>
              </a:tr>
              <a:tr h="182412">
                <a:tc>
                  <a:txBody>
                    <a:bodyPr/>
                    <a:lstStyle/>
                    <a:p>
                      <a:pPr>
                        <a:spcAft>
                          <a:spcPts val="0"/>
                        </a:spcAft>
                      </a:pPr>
                      <a:r>
                        <a:rPr lang="es-ES" sz="1200" u="sng">
                          <a:effectLst/>
                          <a:latin typeface="Century Gothic" panose="020B0502020202020204" pitchFamily="34" charset="0"/>
                        </a:rPr>
                        <a:t>Was it</a:t>
                      </a:r>
                      <a:r>
                        <a:rPr lang="es-ES" sz="1200">
                          <a:effectLst/>
                          <a:latin typeface="Century Gothic" panose="020B0502020202020204" pitchFamily="34" charset="0"/>
                        </a:rPr>
                        <a:t> hot?</a:t>
                      </a:r>
                      <a:endParaRPr lang="es-CL" sz="12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S" sz="1200" u="sng" dirty="0">
                          <a:effectLst/>
                          <a:latin typeface="Century Gothic" panose="020B0502020202020204" pitchFamily="34" charset="0"/>
                        </a:rPr>
                        <a:t>Estaba</a:t>
                      </a:r>
                      <a:r>
                        <a:rPr lang="es-ES" sz="1200" dirty="0">
                          <a:effectLst/>
                          <a:latin typeface="Century Gothic" panose="020B0502020202020204" pitchFamily="34" charset="0"/>
                        </a:rPr>
                        <a:t> caluroso?</a:t>
                      </a:r>
                      <a:endParaRPr lang="es-CL" sz="12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15635442"/>
                  </a:ext>
                </a:extLst>
              </a:tr>
            </a:tbl>
          </a:graphicData>
        </a:graphic>
      </p:graphicFrame>
      <p:graphicFrame>
        <p:nvGraphicFramePr>
          <p:cNvPr id="7" name="Tabla 6">
            <a:extLst>
              <a:ext uri="{FF2B5EF4-FFF2-40B4-BE49-F238E27FC236}">
                <a16:creationId xmlns:a16="http://schemas.microsoft.com/office/drawing/2014/main" xmlns="" id="{1829B4B5-8C35-C243-9088-F6F15740A4B3}"/>
              </a:ext>
            </a:extLst>
          </p:cNvPr>
          <p:cNvGraphicFramePr>
            <a:graphicFrameLocks noGrp="1"/>
          </p:cNvGraphicFramePr>
          <p:nvPr/>
        </p:nvGraphicFramePr>
        <p:xfrm>
          <a:off x="3212758" y="4736584"/>
          <a:ext cx="5065596" cy="1097280"/>
        </p:xfrm>
        <a:graphic>
          <a:graphicData uri="http://schemas.openxmlformats.org/drawingml/2006/table">
            <a:tbl>
              <a:tblPr firstRow="1" firstCol="1" bandRow="1">
                <a:tableStyleId>{D7AC3CCA-C797-4891-BE02-D94E43425B78}</a:tableStyleId>
              </a:tblPr>
              <a:tblGrid>
                <a:gridCol w="1688532">
                  <a:extLst>
                    <a:ext uri="{9D8B030D-6E8A-4147-A177-3AD203B41FA5}">
                      <a16:colId xmlns:a16="http://schemas.microsoft.com/office/drawing/2014/main" xmlns="" val="1929962279"/>
                    </a:ext>
                  </a:extLst>
                </a:gridCol>
                <a:gridCol w="1688532">
                  <a:extLst>
                    <a:ext uri="{9D8B030D-6E8A-4147-A177-3AD203B41FA5}">
                      <a16:colId xmlns:a16="http://schemas.microsoft.com/office/drawing/2014/main" xmlns="" val="4189202555"/>
                    </a:ext>
                  </a:extLst>
                </a:gridCol>
                <a:gridCol w="1688532">
                  <a:extLst>
                    <a:ext uri="{9D8B030D-6E8A-4147-A177-3AD203B41FA5}">
                      <a16:colId xmlns:a16="http://schemas.microsoft.com/office/drawing/2014/main" xmlns="" val="1903249413"/>
                    </a:ext>
                  </a:extLst>
                </a:gridCol>
              </a:tblGrid>
              <a:tr h="0">
                <a:tc>
                  <a:txBody>
                    <a:bodyPr/>
                    <a:lstStyle/>
                    <a:p>
                      <a:pPr>
                        <a:spcAft>
                          <a:spcPts val="0"/>
                        </a:spcAft>
                      </a:pPr>
                      <a:r>
                        <a:rPr lang="es-ES" sz="1200">
                          <a:effectLst/>
                          <a:latin typeface="Century Gothic" panose="020B0502020202020204" pitchFamily="34" charset="0"/>
                        </a:rPr>
                        <a:t>He, she,  it, I</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S" sz="1200">
                          <a:effectLst/>
                          <a:latin typeface="Century Gothic" panose="020B0502020202020204" pitchFamily="34" charset="0"/>
                        </a:rPr>
                        <a:t>was</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S" sz="1200">
                          <a:effectLst/>
                          <a:latin typeface="Century Gothic" panose="020B0502020202020204" pitchFamily="34" charset="0"/>
                        </a:rPr>
                        <a:t>Estaba</a:t>
                      </a:r>
                      <a:endParaRPr lang="es-CL" sz="1200">
                        <a:effectLst/>
                        <a:latin typeface="Century Gothic" panose="020B0502020202020204" pitchFamily="34" charset="0"/>
                      </a:endParaRPr>
                    </a:p>
                    <a:p>
                      <a:pPr>
                        <a:spcAft>
                          <a:spcPts val="0"/>
                        </a:spcAft>
                      </a:pPr>
                      <a:r>
                        <a:rPr lang="es-ES" sz="1200">
                          <a:effectLst/>
                          <a:latin typeface="Century Gothic" panose="020B0502020202020204" pitchFamily="34" charset="0"/>
                        </a:rPr>
                        <a:t>Tenía </a:t>
                      </a:r>
                      <a:endParaRPr lang="es-CL" sz="1200">
                        <a:effectLst/>
                        <a:latin typeface="Century Gothic" panose="020B0502020202020204" pitchFamily="34" charset="0"/>
                      </a:endParaRPr>
                    </a:p>
                    <a:p>
                      <a:pPr>
                        <a:spcAft>
                          <a:spcPts val="0"/>
                        </a:spcAft>
                      </a:pPr>
                      <a:r>
                        <a:rPr lang="es-ES" sz="1200">
                          <a:effectLst/>
                          <a:latin typeface="Century Gothic" panose="020B0502020202020204" pitchFamily="34" charset="0"/>
                        </a:rPr>
                        <a:t>Era </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42502567"/>
                  </a:ext>
                </a:extLst>
              </a:tr>
              <a:tr h="0">
                <a:tc>
                  <a:txBody>
                    <a:bodyPr/>
                    <a:lstStyle/>
                    <a:p>
                      <a:pPr>
                        <a:spcAft>
                          <a:spcPts val="0"/>
                        </a:spcAft>
                      </a:pPr>
                      <a:r>
                        <a:rPr lang="es-ES" sz="1200">
                          <a:effectLst/>
                          <a:latin typeface="Century Gothic" panose="020B0502020202020204" pitchFamily="34" charset="0"/>
                        </a:rPr>
                        <a:t>You, we, they</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S" sz="1200">
                          <a:effectLst/>
                          <a:latin typeface="Century Gothic" panose="020B0502020202020204" pitchFamily="34" charset="0"/>
                        </a:rPr>
                        <a:t>were</a:t>
                      </a:r>
                      <a:endParaRPr lang="es-CL"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S" sz="1200" dirty="0">
                          <a:effectLst/>
                          <a:latin typeface="Century Gothic" panose="020B0502020202020204" pitchFamily="34" charset="0"/>
                        </a:rPr>
                        <a:t>Estaban</a:t>
                      </a:r>
                      <a:endParaRPr lang="es-CL" sz="1200" dirty="0">
                        <a:effectLst/>
                        <a:latin typeface="Century Gothic" panose="020B0502020202020204" pitchFamily="34" charset="0"/>
                      </a:endParaRPr>
                    </a:p>
                    <a:p>
                      <a:pPr>
                        <a:spcAft>
                          <a:spcPts val="0"/>
                        </a:spcAft>
                      </a:pPr>
                      <a:r>
                        <a:rPr lang="es-ES" sz="1200" dirty="0">
                          <a:effectLst/>
                          <a:latin typeface="Century Gothic" panose="020B0502020202020204" pitchFamily="34" charset="0"/>
                        </a:rPr>
                        <a:t>Tenían</a:t>
                      </a:r>
                      <a:endParaRPr lang="es-CL" sz="1200" dirty="0">
                        <a:effectLst/>
                        <a:latin typeface="Century Gothic" panose="020B0502020202020204" pitchFamily="34" charset="0"/>
                      </a:endParaRPr>
                    </a:p>
                    <a:p>
                      <a:pPr>
                        <a:spcAft>
                          <a:spcPts val="0"/>
                        </a:spcAft>
                      </a:pPr>
                      <a:r>
                        <a:rPr lang="es-ES" sz="1200" dirty="0">
                          <a:effectLst/>
                          <a:latin typeface="Century Gothic" panose="020B0502020202020204" pitchFamily="34" charset="0"/>
                        </a:rPr>
                        <a:t>Eran </a:t>
                      </a: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58466664"/>
                  </a:ext>
                </a:extLst>
              </a:tr>
            </a:tbl>
          </a:graphicData>
        </a:graphic>
      </p:graphicFrame>
    </p:spTree>
    <p:extLst>
      <p:ext uri="{BB962C8B-B14F-4D97-AF65-F5344CB8AC3E}">
        <p14:creationId xmlns:p14="http://schemas.microsoft.com/office/powerpoint/2010/main" val="350387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DF51D949-6A2F-E540-8EFF-CFA764EBAFC5}"/>
              </a:ext>
            </a:extLst>
          </p:cNvPr>
          <p:cNvGraphicFramePr>
            <a:graphicFrameLocks noGrp="1"/>
          </p:cNvGraphicFramePr>
          <p:nvPr/>
        </p:nvGraphicFramePr>
        <p:xfrm>
          <a:off x="1043608" y="404664"/>
          <a:ext cx="7848872" cy="6120680"/>
        </p:xfrm>
        <a:graphic>
          <a:graphicData uri="http://schemas.openxmlformats.org/drawingml/2006/table">
            <a:tbl>
              <a:tblPr firstRow="1" firstCol="1" bandRow="1"/>
              <a:tblGrid>
                <a:gridCol w="576064">
                  <a:extLst>
                    <a:ext uri="{9D8B030D-6E8A-4147-A177-3AD203B41FA5}">
                      <a16:colId xmlns:a16="http://schemas.microsoft.com/office/drawing/2014/main" xmlns="" val="2117078941"/>
                    </a:ext>
                  </a:extLst>
                </a:gridCol>
                <a:gridCol w="1440160">
                  <a:extLst>
                    <a:ext uri="{9D8B030D-6E8A-4147-A177-3AD203B41FA5}">
                      <a16:colId xmlns:a16="http://schemas.microsoft.com/office/drawing/2014/main" xmlns="" val="4186313513"/>
                    </a:ext>
                  </a:extLst>
                </a:gridCol>
                <a:gridCol w="5832648">
                  <a:extLst>
                    <a:ext uri="{9D8B030D-6E8A-4147-A177-3AD203B41FA5}">
                      <a16:colId xmlns:a16="http://schemas.microsoft.com/office/drawing/2014/main" xmlns="" val="1043476742"/>
                    </a:ext>
                  </a:extLst>
                </a:gridCol>
              </a:tblGrid>
              <a:tr h="6120680">
                <a:tc>
                  <a:txBody>
                    <a:bodyPr/>
                    <a:lstStyle/>
                    <a:p>
                      <a:pPr algn="ctr">
                        <a:spcAft>
                          <a:spcPts val="0"/>
                        </a:spcAft>
                      </a:pP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5º</a:t>
                      </a: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399" marR="3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Texto del estudiante Páginas: 92 - 97</a:t>
                      </a: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399" marR="3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Es importante que aprendas esto, ya que en la actividad 8 de la pagina 96 deberás utilizarlo. Puedes entrar a este link para una explicación mas profunda: </a:t>
                      </a:r>
                      <a:r>
                        <a:rPr lang="es-CL" sz="1200" dirty="0">
                          <a:effectLst/>
                          <a:latin typeface="Century Gothic" panose="020B0502020202020204" pitchFamily="34" charset="0"/>
                          <a:ea typeface="Calibri" panose="020F0502020204030204" pitchFamily="34" charset="0"/>
                          <a:cs typeface="Times New Roman" panose="02020603050405020304" pitchFamily="18" charset="0"/>
                          <a:hlinkClick r:id="rId2"/>
                        </a:rPr>
                        <a:t>https://www.youtube.com/watch?v=IkI4URGXsuI</a:t>
                      </a:r>
                      <a:r>
                        <a:rPr lang="es-CL" sz="1200" dirty="0">
                          <a:effectLst/>
                          <a:latin typeface="Century Gothic" panose="020B0502020202020204" pitchFamily="34" charset="0"/>
                          <a:ea typeface="Calibri" panose="020F0502020204030204" pitchFamily="34" charset="0"/>
                          <a:cs typeface="Times New Roman" panose="02020603050405020304" pitchFamily="18" charset="0"/>
                        </a:rPr>
                        <a:t>  , sí tienes dudas. </a:t>
                      </a:r>
                    </a:p>
                    <a:p>
                      <a:pPr>
                        <a:spcAft>
                          <a:spcPts val="0"/>
                        </a:spcAft>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spcAft>
                          <a:spcPts val="0"/>
                        </a:spcAft>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Escucha el dialogo nuevamente. Practica la pronunciación de esta parte del diálogo varias veces. Luego, con tu voz graba un audio de la lectura del diálogo y envíala a tu profesor. </a:t>
                      </a: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Página 95 (Audio 66) Escucha la canción. Encierra los lugares que aparecen en la actividad 5 en la canción de la actividad 4. </a:t>
                      </a:r>
                    </a:p>
                    <a:p>
                      <a:pPr>
                        <a:spcAft>
                          <a:spcPts val="0"/>
                        </a:spcAft>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Página 96 (Audio 67) Actividad 6. Observa las imágenes y predice, ¿De qué se va a tratar el audio que voy a escuchar? Escucha el audio y luego observa las imágenes. Responde verdadero (True) o falso (false) si ocurrieron las acciones de las imágenes. </a:t>
                      </a:r>
                    </a:p>
                    <a:p>
                      <a:pPr>
                        <a:spcAft>
                          <a:spcPts val="0"/>
                        </a:spcAft>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Actividad 7: ¿Recuerdas el uso de was y were? Ahora, traduce las preguntas que aparecen en esta actividad en tu cuaderno. </a:t>
                      </a:r>
                    </a:p>
                    <a:p>
                      <a:pPr>
                        <a:spcAft>
                          <a:spcPts val="0"/>
                        </a:spcAft>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Actividad 8: Lee el texto. Identifica las palabras que se parecen al español. Busca las palabras que no conozcas en el traductor o diccionario. Luego, escribe lo mismo sobre ti. Observa el modelo que aparece y cópialo en tu cuaderno. Reemplaza la información que es sobre Megan por información sobre ti como aparece en este ejemplo. </a:t>
                      </a: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399" marR="3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620012"/>
                  </a:ext>
                </a:extLst>
              </a:tr>
            </a:tbl>
          </a:graphicData>
        </a:graphic>
      </p:graphicFrame>
      <p:pic>
        <p:nvPicPr>
          <p:cNvPr id="5" name="Imagen 4">
            <a:extLst>
              <a:ext uri="{FF2B5EF4-FFF2-40B4-BE49-F238E27FC236}">
                <a16:creationId xmlns:a16="http://schemas.microsoft.com/office/drawing/2014/main" xmlns="" id="{2A2CE968-ED24-DB48-AC24-AF9EBE8527A4}"/>
              </a:ext>
            </a:extLst>
          </p:cNvPr>
          <p:cNvPicPr/>
          <p:nvPr/>
        </p:nvPicPr>
        <p:blipFill rotWithShape="1">
          <a:blip r:embed="rId3">
            <a:extLst>
              <a:ext uri="{28A0092B-C50C-407E-A947-70E740481C1C}">
                <a14:useLocalDpi xmlns:a14="http://schemas.microsoft.com/office/drawing/2010/main" val="0"/>
              </a:ext>
            </a:extLst>
          </a:blip>
          <a:srcRect b="4167"/>
          <a:stretch/>
        </p:blipFill>
        <p:spPr bwMode="auto">
          <a:xfrm>
            <a:off x="3150089" y="1772816"/>
            <a:ext cx="2934080" cy="1080120"/>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xmlns="" id="{B534E565-CB17-EF48-81DC-3F530CFAD465}"/>
              </a:ext>
            </a:extLst>
          </p:cNvPr>
          <p:cNvPicPr/>
          <p:nvPr/>
        </p:nvPicPr>
        <p:blipFill>
          <a:blip r:embed="rId4">
            <a:extLst>
              <a:ext uri="{28A0092B-C50C-407E-A947-70E740481C1C}">
                <a14:useLocalDpi xmlns:a14="http://schemas.microsoft.com/office/drawing/2010/main" val="0"/>
              </a:ext>
            </a:extLst>
          </a:blip>
          <a:stretch>
            <a:fillRect/>
          </a:stretch>
        </p:blipFill>
        <p:spPr>
          <a:xfrm>
            <a:off x="3491881" y="5373216"/>
            <a:ext cx="3384376" cy="1224136"/>
          </a:xfrm>
          <a:prstGeom prst="rect">
            <a:avLst/>
          </a:prstGeom>
        </p:spPr>
      </p:pic>
    </p:spTree>
    <p:extLst>
      <p:ext uri="{BB962C8B-B14F-4D97-AF65-F5344CB8AC3E}">
        <p14:creationId xmlns:p14="http://schemas.microsoft.com/office/powerpoint/2010/main" val="294120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952B4E82-9267-DD4E-8341-BD674DE6E5F4}"/>
              </a:ext>
            </a:extLst>
          </p:cNvPr>
          <p:cNvGraphicFramePr>
            <a:graphicFrameLocks noGrp="1"/>
          </p:cNvGraphicFramePr>
          <p:nvPr/>
        </p:nvGraphicFramePr>
        <p:xfrm>
          <a:off x="1115616" y="260648"/>
          <a:ext cx="7848872" cy="2011680"/>
        </p:xfrm>
        <a:graphic>
          <a:graphicData uri="http://schemas.openxmlformats.org/drawingml/2006/table">
            <a:tbl>
              <a:tblPr firstRow="1" firstCol="1" bandRow="1"/>
              <a:tblGrid>
                <a:gridCol w="576064">
                  <a:extLst>
                    <a:ext uri="{9D8B030D-6E8A-4147-A177-3AD203B41FA5}">
                      <a16:colId xmlns:a16="http://schemas.microsoft.com/office/drawing/2014/main" xmlns="" val="4201000848"/>
                    </a:ext>
                  </a:extLst>
                </a:gridCol>
                <a:gridCol w="1440160">
                  <a:extLst>
                    <a:ext uri="{9D8B030D-6E8A-4147-A177-3AD203B41FA5}">
                      <a16:colId xmlns:a16="http://schemas.microsoft.com/office/drawing/2014/main" xmlns="" val="1749840503"/>
                    </a:ext>
                  </a:extLst>
                </a:gridCol>
                <a:gridCol w="5832648">
                  <a:extLst>
                    <a:ext uri="{9D8B030D-6E8A-4147-A177-3AD203B41FA5}">
                      <a16:colId xmlns:a16="http://schemas.microsoft.com/office/drawing/2014/main" xmlns="" val="3599761672"/>
                    </a:ext>
                  </a:extLst>
                </a:gridCol>
              </a:tblGrid>
              <a:tr h="1584176">
                <a:tc>
                  <a:txBody>
                    <a:bodyPr/>
                    <a:lstStyle/>
                    <a:p>
                      <a:pPr algn="ctr">
                        <a:spcAft>
                          <a:spcPts val="0"/>
                        </a:spcAft>
                      </a:pP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5º</a:t>
                      </a: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399" marR="3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Texto del estudiante Páginas: 92 - 97</a:t>
                      </a: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399" marR="3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Lo que aparece en subrayado en azul es información sobre Megan. Lo que esta subrayado debes reemplazarlo por información tuya.  </a:t>
                      </a:r>
                    </a:p>
                    <a:p>
                      <a:pPr marL="0" marR="0" indent="0" algn="l" defTabSz="914400" rtl="0" eaLnBrk="1" fontAlgn="auto" latinLnBrk="0" hangingPunct="1">
                        <a:lnSpc>
                          <a:spcPct val="100000"/>
                        </a:lnSpc>
                        <a:spcBef>
                          <a:spcPts val="0"/>
                        </a:spcBef>
                        <a:spcAft>
                          <a:spcPts val="0"/>
                        </a:spcAft>
                        <a:buClrTx/>
                        <a:buSzTx/>
                        <a:buFontTx/>
                        <a:buNone/>
                        <a:tabLst/>
                        <a:defRPr/>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Página 97 Actividad 9 (Audio 68). Escucha el audio y practica la pronunciación de las palabras. Practícalas numerosas veces hasta que las digas de manera fluida. Graba un audio y envíalo a tu profesor(a).</a:t>
                      </a:r>
                    </a:p>
                    <a:p>
                      <a:pPr marL="0" marR="0" indent="0" algn="l" defTabSz="914400" rtl="0" eaLnBrk="1" fontAlgn="auto" latinLnBrk="0" hangingPunct="1">
                        <a:lnSpc>
                          <a:spcPct val="100000"/>
                        </a:lnSpc>
                        <a:spcBef>
                          <a:spcPts val="0"/>
                        </a:spcBef>
                        <a:spcAft>
                          <a:spcPts val="0"/>
                        </a:spcAft>
                        <a:buClrTx/>
                        <a:buSzTx/>
                        <a:buFontTx/>
                        <a:buNone/>
                        <a:tabLst/>
                        <a:defRPr/>
                      </a:pPr>
                      <a:r>
                        <a:rPr lang="es-CL" sz="1200" dirty="0">
                          <a:effectLst/>
                          <a:latin typeface="Century Gothic" panose="020B0502020202020204" pitchFamily="34" charset="0"/>
                          <a:ea typeface="Calibri" panose="020F0502020204030204" pitchFamily="34" charset="0"/>
                          <a:cs typeface="Times New Roman" panose="02020603050405020304" pitchFamily="18" charset="0"/>
                        </a:rPr>
                        <a:t>Actividad 10 (Audio 69) Escucha las palabras del audio y escribe en tu cuaderno las que escuchas según las dicen. </a:t>
                      </a: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es-CL"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399" marR="34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1500211"/>
                  </a:ext>
                </a:extLst>
              </a:tr>
            </a:tbl>
          </a:graphicData>
        </a:graphic>
      </p:graphicFrame>
      <p:graphicFrame>
        <p:nvGraphicFramePr>
          <p:cNvPr id="6" name="Tabla 5">
            <a:extLst>
              <a:ext uri="{FF2B5EF4-FFF2-40B4-BE49-F238E27FC236}">
                <a16:creationId xmlns:a16="http://schemas.microsoft.com/office/drawing/2014/main" xmlns="" id="{1C729037-0FD6-F746-9C61-4DCBE7BB3D36}"/>
              </a:ext>
            </a:extLst>
          </p:cNvPr>
          <p:cNvGraphicFramePr>
            <a:graphicFrameLocks noGrp="1"/>
          </p:cNvGraphicFramePr>
          <p:nvPr>
            <p:extLst>
              <p:ext uri="{D42A27DB-BD31-4B8C-83A1-F6EECF244321}">
                <p14:modId xmlns:p14="http://schemas.microsoft.com/office/powerpoint/2010/main" val="621035066"/>
              </p:ext>
            </p:extLst>
          </p:nvPr>
        </p:nvGraphicFramePr>
        <p:xfrm>
          <a:off x="1115616" y="2644244"/>
          <a:ext cx="7848872" cy="1216804"/>
        </p:xfrm>
        <a:graphic>
          <a:graphicData uri="http://schemas.openxmlformats.org/drawingml/2006/table">
            <a:tbl>
              <a:tblPr firstRow="1" firstCol="1" bandRow="1"/>
              <a:tblGrid>
                <a:gridCol w="2393198">
                  <a:extLst>
                    <a:ext uri="{9D8B030D-6E8A-4147-A177-3AD203B41FA5}">
                      <a16:colId xmlns:a16="http://schemas.microsoft.com/office/drawing/2014/main" xmlns="" val="1136023389"/>
                    </a:ext>
                  </a:extLst>
                </a:gridCol>
                <a:gridCol w="5455674">
                  <a:extLst>
                    <a:ext uri="{9D8B030D-6E8A-4147-A177-3AD203B41FA5}">
                      <a16:colId xmlns:a16="http://schemas.microsoft.com/office/drawing/2014/main" xmlns="" val="646750189"/>
                    </a:ext>
                  </a:extLst>
                </a:gridCol>
              </a:tblGrid>
              <a:tr h="1216804">
                <a:tc>
                  <a:txBody>
                    <a:bodyPr/>
                    <a:lstStyle/>
                    <a:p>
                      <a:pPr>
                        <a:spcAft>
                          <a:spcPts val="0"/>
                        </a:spcAft>
                      </a:pPr>
                      <a:r>
                        <a:rPr lang="es-ES" sz="1200" dirty="0" err="1">
                          <a:effectLst/>
                          <a:latin typeface="Century Gothic" panose="020B0502020202020204" pitchFamily="34" charset="0"/>
                          <a:ea typeface="Calibri" panose="020F0502020204030204" pitchFamily="34" charset="0"/>
                          <a:cs typeface="Times New Roman" panose="02020603050405020304" pitchFamily="18" charset="0"/>
                        </a:rPr>
                        <a:t>Activity</a:t>
                      </a: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Book Página 50</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Actividad 6:</a:t>
                      </a: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De acuerdo a lo que aprendiste en la actividad 8 del libro, ordena las oraciones y responde verdadero o falso.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Actividad 7:</a:t>
                      </a: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Escucha el audio 14. Encierra en un circulo </a:t>
                      </a:r>
                      <a:r>
                        <a:rPr lang="es-ES" sz="1200">
                          <a:effectLst/>
                          <a:latin typeface="Century Gothic" panose="020B0502020202020204" pitchFamily="34" charset="0"/>
                          <a:ea typeface="Calibri" panose="020F0502020204030204" pitchFamily="34" charset="0"/>
                          <a:cs typeface="Times New Roman" panose="02020603050405020304" pitchFamily="18" charset="0"/>
                        </a:rPr>
                        <a:t>los </a:t>
                      </a:r>
                      <a:r>
                        <a:rPr lang="es-ES" sz="1200" smtClean="0">
                          <a:effectLst/>
                          <a:latin typeface="Century Gothic" panose="020B0502020202020204" pitchFamily="34" charset="0"/>
                          <a:ea typeface="Calibri" panose="020F0502020204030204" pitchFamily="34" charset="0"/>
                          <a:cs typeface="Times New Roman" panose="02020603050405020304" pitchFamily="18" charset="0"/>
                        </a:rPr>
                        <a:t>errores </a:t>
                      </a:r>
                      <a:r>
                        <a:rPr lang="es-ES" sz="1200" dirty="0">
                          <a:effectLst/>
                          <a:latin typeface="Century Gothic" panose="020B0502020202020204" pitchFamily="34" charset="0"/>
                          <a:ea typeface="Calibri" panose="020F0502020204030204" pitchFamily="34" charset="0"/>
                          <a:cs typeface="Times New Roman" panose="02020603050405020304" pitchFamily="18" charset="0"/>
                        </a:rPr>
                        <a:t>y luego escribe la forma correcta del texto en la parte de abajo.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Actividad 8:</a:t>
                      </a: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Al igual que la actividad 8 del libro. Escribe sobre ti completando con tu información.</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3238530"/>
                  </a:ext>
                </a:extLst>
              </a:tr>
            </a:tbl>
          </a:graphicData>
        </a:graphic>
      </p:graphicFrame>
    </p:spTree>
    <p:extLst>
      <p:ext uri="{BB962C8B-B14F-4D97-AF65-F5344CB8AC3E}">
        <p14:creationId xmlns:p14="http://schemas.microsoft.com/office/powerpoint/2010/main" val="222089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15816" y="135659"/>
            <a:ext cx="4464496" cy="584775"/>
          </a:xfrm>
          <a:prstGeom prst="rect">
            <a:avLst/>
          </a:prstGeom>
        </p:spPr>
        <p:txBody>
          <a:bodyPr wrap="square">
            <a:spAutoFit/>
          </a:bodyPr>
          <a:lstStyle/>
          <a:p>
            <a:pPr algn="ctr"/>
            <a:r>
              <a:rPr lang="es-ES" sz="3200" b="1" dirty="0"/>
              <a:t>ACTIVIDADES</a:t>
            </a:r>
            <a:endParaRPr lang="es-CL" sz="3200" dirty="0"/>
          </a:p>
        </p:txBody>
      </p:sp>
      <p:pic>
        <p:nvPicPr>
          <p:cNvPr id="1026" name="Picture 2" descr="https://images-na.ssl-images-amazon.com/images/I/41iUDCkLXXL.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312" y="1052736"/>
            <a:ext cx="3817504" cy="5479437"/>
          </a:xfrm>
          <a:prstGeom prst="rect">
            <a:avLst/>
          </a:prstGeom>
          <a:noFill/>
          <a:ln>
            <a:solidFill>
              <a:srgbClr val="FFFFFF"/>
            </a:solidFill>
          </a:ln>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8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125886"/>
            <a:ext cx="8028384" cy="7405810"/>
          </a:xfrm>
          <a:prstGeom prst="rect">
            <a:avLst/>
          </a:prstGeom>
        </p:spPr>
        <p:txBody>
          <a:bodyPr wrap="square">
            <a:spAutoFit/>
          </a:bodyPr>
          <a:lstStyle/>
          <a:p>
            <a:pPr>
              <a:lnSpc>
                <a:spcPct val="107000"/>
              </a:lnSpc>
              <a:spcAft>
                <a:spcPts val="800"/>
              </a:spcAft>
            </a:pPr>
            <a:r>
              <a:rPr lang="es-ES" sz="1900" b="1" dirty="0">
                <a:latin typeface="Century Gothic" panose="020B0502020202020204" pitchFamily="34" charset="0"/>
                <a:ea typeface="Calibri" panose="020F0502020204030204" pitchFamily="34" charset="0"/>
                <a:cs typeface="Times New Roman" panose="02020603050405020304" pitchFamily="18" charset="0"/>
              </a:rPr>
              <a:t>LECTURA DOMICILIARIA: </a:t>
            </a:r>
            <a:r>
              <a:rPr lang="es-ES" sz="1900" b="1" dirty="0">
                <a:latin typeface="Calibri" panose="020F0502020204030204" pitchFamily="34" charset="0"/>
                <a:ea typeface="Calibri" panose="020F0502020204030204" pitchFamily="34" charset="0"/>
                <a:cs typeface="Times New Roman" panose="02020603050405020304" pitchFamily="18" charset="0"/>
              </a:rPr>
              <a:t>“Mi amigo el negro”. Autor: Felipe Alliende.</a:t>
            </a:r>
            <a:endParaRPr lang="es-CL"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900" b="1" dirty="0">
                <a:ea typeface="Calibri" panose="020F0502020204030204" pitchFamily="34" charset="0"/>
                <a:cs typeface="Times New Roman" panose="02020603050405020304" pitchFamily="18" charset="0"/>
              </a:rPr>
              <a:t>1. Antes de leer</a:t>
            </a:r>
            <a:endParaRPr lang="es-CL" sz="1900" dirty="0">
              <a:ea typeface="Calibri" panose="020F0502020204030204" pitchFamily="34" charset="0"/>
              <a:cs typeface="Times New Roman" panose="02020603050405020304" pitchFamily="18" charset="0"/>
            </a:endParaRPr>
          </a:p>
          <a:p>
            <a:pPr>
              <a:lnSpc>
                <a:spcPct val="107000"/>
              </a:lnSpc>
              <a:spcAft>
                <a:spcPts val="800"/>
              </a:spcAft>
            </a:pPr>
            <a:r>
              <a:rPr lang="es-ES" sz="1900" dirty="0">
                <a:ea typeface="Calibri" panose="020F0502020204030204" pitchFamily="34" charset="0"/>
                <a:cs typeface="Times New Roman" panose="02020603050405020304" pitchFamily="18" charset="0"/>
              </a:rPr>
              <a:t>1.1 </a:t>
            </a:r>
            <a:r>
              <a:rPr lang="es-CL" sz="1900" b="1" dirty="0">
                <a:ea typeface="Calibri" panose="020F0502020204030204" pitchFamily="34" charset="0"/>
                <a:cs typeface="Times New Roman" panose="02020603050405020304" pitchFamily="18" charset="0"/>
              </a:rPr>
              <a:t>Observa la portada del libro y comenta con tu familia. </a:t>
            </a:r>
            <a:endParaRPr lang="es-CL" sz="1900" dirty="0">
              <a:ea typeface="Calibri" panose="020F0502020204030204" pitchFamily="34" charset="0"/>
              <a:cs typeface="Times New Roman" panose="02020603050405020304" pitchFamily="18" charset="0"/>
            </a:endParaRPr>
          </a:p>
          <a:p>
            <a:r>
              <a:rPr lang="es-CL" sz="1600" dirty="0"/>
              <a:t>Observo</a:t>
            </a:r>
            <a:r>
              <a:rPr lang="en-US" sz="1600" dirty="0"/>
              <a:t> la </a:t>
            </a:r>
            <a:r>
              <a:rPr lang="es-CL" sz="1600" dirty="0"/>
              <a:t>carátula</a:t>
            </a:r>
            <a:r>
              <a:rPr lang="en-US" sz="1600" dirty="0"/>
              <a:t> del </a:t>
            </a:r>
            <a:r>
              <a:rPr lang="es-CL" sz="1600" dirty="0"/>
              <a:t>texto</a:t>
            </a:r>
            <a:r>
              <a:rPr lang="en-US" sz="1600" dirty="0"/>
              <a:t> que </a:t>
            </a:r>
            <a:r>
              <a:rPr lang="es-CL" sz="1600" dirty="0"/>
              <a:t>voy</a:t>
            </a:r>
            <a:r>
              <a:rPr lang="en-US" sz="1600" dirty="0"/>
              <a:t> a leer y </a:t>
            </a:r>
            <a:r>
              <a:rPr lang="es-CL" sz="1600" dirty="0"/>
              <a:t>respondo</a:t>
            </a:r>
            <a:r>
              <a:rPr lang="en-US" sz="1600" dirty="0"/>
              <a:t>.</a:t>
            </a:r>
            <a:endParaRPr lang="es-CL" sz="1600" dirty="0"/>
          </a:p>
          <a:p>
            <a:r>
              <a:rPr lang="en-US" sz="1600" dirty="0"/>
              <a:t> </a:t>
            </a:r>
            <a:endParaRPr lang="es-CL" sz="1600" dirty="0"/>
          </a:p>
          <a:p>
            <a:r>
              <a:rPr lang="en-US" sz="1600" dirty="0"/>
              <a:t>- El </a:t>
            </a:r>
            <a:r>
              <a:rPr lang="es-CL" sz="1600" noProof="1"/>
              <a:t>cuento</a:t>
            </a:r>
            <a:r>
              <a:rPr lang="en-US" sz="1600" dirty="0"/>
              <a:t> que </a:t>
            </a:r>
            <a:r>
              <a:rPr lang="es-CL" sz="1600" noProof="1"/>
              <a:t>voy</a:t>
            </a:r>
            <a:r>
              <a:rPr lang="en-US" sz="1600" dirty="0"/>
              <a:t> a leer </a:t>
            </a:r>
            <a:r>
              <a:rPr lang="es-CL" sz="1600" noProof="1"/>
              <a:t>debe</a:t>
            </a:r>
            <a:r>
              <a:rPr lang="en-US" sz="1600" dirty="0"/>
              <a:t> </a:t>
            </a:r>
            <a:r>
              <a:rPr lang="es-CL" sz="1600" noProof="1"/>
              <a:t>ser</a:t>
            </a:r>
            <a:r>
              <a:rPr lang="en-US" sz="1600" dirty="0"/>
              <a:t>: </a:t>
            </a:r>
            <a:endParaRPr lang="es-CL" sz="1600" dirty="0"/>
          </a:p>
          <a:p>
            <a:r>
              <a:rPr lang="en-US" sz="1600" dirty="0"/>
              <a:t> </a:t>
            </a:r>
            <a:endParaRPr lang="es-CL" sz="1600" dirty="0"/>
          </a:p>
          <a:p>
            <a:r>
              <a:rPr lang="en-US" sz="1600" dirty="0"/>
              <a:t>          </a:t>
            </a:r>
            <a:r>
              <a:rPr lang="es-CL" sz="1600" noProof="1"/>
              <a:t>Fantástico</a:t>
            </a:r>
            <a:r>
              <a:rPr lang="en-US" sz="1600" dirty="0"/>
              <a:t>                  </a:t>
            </a:r>
            <a:r>
              <a:rPr lang="es-CL" sz="1600" noProof="1"/>
              <a:t>Realista</a:t>
            </a:r>
          </a:p>
          <a:p>
            <a:r>
              <a:rPr lang="en-US" sz="1600" dirty="0"/>
              <a:t> </a:t>
            </a:r>
            <a:endParaRPr lang="es-CL" sz="1600" dirty="0"/>
          </a:p>
          <a:p>
            <a:r>
              <a:rPr lang="en-US" sz="1600" dirty="0"/>
              <a:t> </a:t>
            </a:r>
            <a:endParaRPr lang="es-CL" sz="1600" dirty="0"/>
          </a:p>
          <a:p>
            <a:r>
              <a:rPr lang="en-US" sz="1600" dirty="0"/>
              <a:t> </a:t>
            </a:r>
            <a:endParaRPr lang="es-CL" sz="1600" dirty="0"/>
          </a:p>
          <a:p>
            <a:r>
              <a:rPr lang="en-US" sz="1600" dirty="0"/>
              <a:t>- Y </a:t>
            </a:r>
            <a:r>
              <a:rPr lang="es-CL" sz="1600" dirty="0"/>
              <a:t>debe</a:t>
            </a:r>
            <a:r>
              <a:rPr lang="en-US" sz="1600" dirty="0"/>
              <a:t> </a:t>
            </a:r>
            <a:r>
              <a:rPr lang="es-CL" sz="1600" dirty="0"/>
              <a:t>trabajar</a:t>
            </a:r>
            <a:r>
              <a:rPr lang="en-US" sz="1600" dirty="0"/>
              <a:t> el </a:t>
            </a:r>
            <a:r>
              <a:rPr lang="es-CL" sz="1600" dirty="0"/>
              <a:t>tema</a:t>
            </a:r>
            <a:r>
              <a:rPr lang="en-US" sz="1600" dirty="0"/>
              <a:t>:</a:t>
            </a:r>
            <a:endParaRPr lang="es-CL" sz="1600" dirty="0"/>
          </a:p>
          <a:p>
            <a:r>
              <a:rPr lang="en-US" sz="1600" dirty="0"/>
              <a:t> </a:t>
            </a:r>
            <a:endParaRPr lang="es-CL" sz="1600" dirty="0"/>
          </a:p>
          <a:p>
            <a:r>
              <a:rPr lang="en-US" sz="1600" dirty="0"/>
              <a:t>         Aventura                     </a:t>
            </a:r>
            <a:r>
              <a:rPr lang="es-CL" sz="1600" dirty="0"/>
              <a:t>Misterio</a:t>
            </a:r>
          </a:p>
          <a:p>
            <a:r>
              <a:rPr lang="en-US" sz="1600" dirty="0"/>
              <a:t> </a:t>
            </a:r>
            <a:endParaRPr lang="es-CL" sz="1600" dirty="0"/>
          </a:p>
          <a:p>
            <a:r>
              <a:rPr lang="en-US" sz="1600" dirty="0"/>
              <a:t>         Humor                        </a:t>
            </a:r>
            <a:r>
              <a:rPr lang="es-CL" sz="1600" dirty="0"/>
              <a:t>Policial</a:t>
            </a:r>
          </a:p>
          <a:p>
            <a:r>
              <a:rPr lang="en-US" sz="1600" dirty="0"/>
              <a:t> </a:t>
            </a:r>
            <a:endParaRPr lang="es-CL" sz="1600" dirty="0"/>
          </a:p>
          <a:p>
            <a:r>
              <a:rPr lang="en-US" sz="1600" dirty="0"/>
              <a:t> </a:t>
            </a:r>
            <a:endParaRPr lang="es-CL" sz="1600" dirty="0"/>
          </a:p>
          <a:p>
            <a:r>
              <a:rPr lang="en-US" sz="1600" dirty="0"/>
              <a:t> </a:t>
            </a:r>
            <a:endParaRPr lang="es-CL" sz="1600" dirty="0"/>
          </a:p>
          <a:p>
            <a:endParaRPr lang="es-CL" sz="2000" dirty="0"/>
          </a:p>
          <a:p>
            <a:r>
              <a:rPr lang="en-US" sz="2000" dirty="0"/>
              <a:t> </a:t>
            </a:r>
            <a:endParaRPr lang="es-CL" sz="2000" dirty="0"/>
          </a:p>
          <a:p>
            <a:r>
              <a:rPr lang="en-US" sz="2000" dirty="0"/>
              <a:t> </a:t>
            </a:r>
            <a:endParaRPr lang="es-CL" sz="2000" dirty="0"/>
          </a:p>
          <a:p>
            <a:r>
              <a:rPr lang="en-US" sz="2000" dirty="0"/>
              <a:t> </a:t>
            </a:r>
            <a:endParaRPr lang="es-CL" sz="2000" dirty="0"/>
          </a:p>
          <a:p>
            <a:r>
              <a:rPr lang="en-US" sz="2000" dirty="0"/>
              <a:t> </a:t>
            </a:r>
            <a:endParaRPr lang="es-CL" sz="2000" dirty="0"/>
          </a:p>
          <a:p>
            <a:pPr algn="just"/>
            <a:endParaRPr lang="es-CL" sz="1900" dirty="0"/>
          </a:p>
          <a:p>
            <a:pPr>
              <a:lnSpc>
                <a:spcPct val="107000"/>
              </a:lnSpc>
              <a:spcAft>
                <a:spcPts val="80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9" name="Rectángulo 1038"/>
          <p:cNvSpPr/>
          <p:nvPr/>
        </p:nvSpPr>
        <p:spPr>
          <a:xfrm>
            <a:off x="1331640" y="2420888"/>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6" name="Rectángulo 85"/>
          <p:cNvSpPr/>
          <p:nvPr/>
        </p:nvSpPr>
        <p:spPr>
          <a:xfrm>
            <a:off x="3275856" y="2400256"/>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7" name="Rectángulo 86"/>
          <p:cNvSpPr/>
          <p:nvPr/>
        </p:nvSpPr>
        <p:spPr>
          <a:xfrm>
            <a:off x="1284213" y="3828791"/>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8" name="Rectángulo 87"/>
          <p:cNvSpPr/>
          <p:nvPr/>
        </p:nvSpPr>
        <p:spPr>
          <a:xfrm>
            <a:off x="1301783" y="4272019"/>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9" name="Rectángulo 88"/>
          <p:cNvSpPr/>
          <p:nvPr/>
        </p:nvSpPr>
        <p:spPr>
          <a:xfrm>
            <a:off x="3278848" y="3828791"/>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0" name="Rectángulo 89"/>
          <p:cNvSpPr/>
          <p:nvPr/>
        </p:nvSpPr>
        <p:spPr>
          <a:xfrm>
            <a:off x="3275856" y="4272019"/>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50" name="Picture 2" descr="LIBROS QUE HE LEIDO: Mi amigo, el negro - Felipe Allie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054974"/>
            <a:ext cx="2320322" cy="339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6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16543"/>
            <a:ext cx="8100392" cy="6876241"/>
          </a:xfrm>
          <a:prstGeom prst="rect">
            <a:avLst/>
          </a:prstGeom>
        </p:spPr>
        <p:txBody>
          <a:bodyPr wrap="square">
            <a:spAutoFit/>
          </a:bodyPr>
          <a:lstStyle/>
          <a:p>
            <a:pPr marL="314960">
              <a:spcBef>
                <a:spcPts val="60"/>
              </a:spcBef>
              <a:spcAft>
                <a:spcPts val="0"/>
              </a:spcAft>
            </a:pPr>
            <a:r>
              <a:rPr lang="es-CL" dirty="0">
                <a:solidFill>
                  <a:srgbClr val="F48534"/>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El personaje de la carátula debe tener entre…</a:t>
            </a:r>
            <a:endParaRPr lang="es-CL" dirty="0">
              <a:ea typeface="Times New Roman" panose="02020603050405020304" pitchFamily="18" charset="0"/>
            </a:endParaRPr>
          </a:p>
          <a:p>
            <a:pPr>
              <a:lnSpc>
                <a:spcPts val="1300"/>
              </a:lnSpc>
              <a:spcBef>
                <a:spcPts val="35"/>
              </a:spcBef>
              <a:spcAft>
                <a:spcPts val="0"/>
              </a:spcAft>
            </a:pPr>
            <a:r>
              <a:rPr lang="es-CL" dirty="0">
                <a:ea typeface="Times New Roman" panose="02020603050405020304" pitchFamily="18" charset="0"/>
              </a:rPr>
              <a:t> </a:t>
            </a:r>
          </a:p>
          <a:p>
            <a:pPr marL="589915">
              <a:spcAft>
                <a:spcPts val="0"/>
              </a:spcAft>
            </a:pPr>
            <a:r>
              <a:rPr lang="es-CL" dirty="0">
                <a:solidFill>
                  <a:srgbClr val="5F6062"/>
                </a:solidFill>
                <a:ea typeface="Verdana" panose="020B0604030504040204" pitchFamily="34" charset="0"/>
                <a:cs typeface="Verdana" panose="020B0604030504040204" pitchFamily="34" charset="0"/>
              </a:rPr>
              <a:t>       5</a:t>
            </a:r>
            <a:r>
              <a:rPr lang="es-CL" spc="-15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y</a:t>
            </a:r>
            <a:r>
              <a:rPr lang="es-CL" spc="-15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8</a:t>
            </a:r>
            <a:r>
              <a:rPr lang="es-CL" spc="-15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a</a:t>
            </a:r>
            <a:r>
              <a:rPr lang="es-CL" spc="-15" dirty="0">
                <a:solidFill>
                  <a:srgbClr val="5F6062"/>
                </a:solidFill>
                <a:ea typeface="Verdana" panose="020B0604030504040204" pitchFamily="34" charset="0"/>
                <a:cs typeface="Verdana" panose="020B0604030504040204" pitchFamily="34" charset="0"/>
              </a:rPr>
              <a:t>ñ</a:t>
            </a:r>
            <a:r>
              <a:rPr lang="es-CL" dirty="0">
                <a:solidFill>
                  <a:srgbClr val="5F6062"/>
                </a:solidFill>
                <a:ea typeface="Verdana" panose="020B0604030504040204" pitchFamily="34" charset="0"/>
                <a:cs typeface="Verdana" panose="020B0604030504040204" pitchFamily="34" charset="0"/>
              </a:rPr>
              <a:t>os                          9</a:t>
            </a:r>
            <a:r>
              <a:rPr lang="es-CL" spc="-15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y</a:t>
            </a:r>
            <a:r>
              <a:rPr lang="es-CL" spc="-15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12</a:t>
            </a:r>
            <a:r>
              <a:rPr lang="es-CL" spc="-16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a</a:t>
            </a:r>
            <a:r>
              <a:rPr lang="es-CL" spc="-15" dirty="0">
                <a:solidFill>
                  <a:srgbClr val="5F6062"/>
                </a:solidFill>
                <a:ea typeface="Verdana" panose="020B0604030504040204" pitchFamily="34" charset="0"/>
                <a:cs typeface="Verdana" panose="020B0604030504040204" pitchFamily="34" charset="0"/>
              </a:rPr>
              <a:t>ñ</a:t>
            </a:r>
            <a:r>
              <a:rPr lang="es-CL" dirty="0">
                <a:solidFill>
                  <a:srgbClr val="5F6062"/>
                </a:solidFill>
                <a:ea typeface="Verdana" panose="020B0604030504040204" pitchFamily="34" charset="0"/>
                <a:cs typeface="Verdana" panose="020B0604030504040204" pitchFamily="34" charset="0"/>
              </a:rPr>
              <a:t>os      </a:t>
            </a:r>
          </a:p>
          <a:p>
            <a:pPr marL="589915">
              <a:spcAft>
                <a:spcPts val="0"/>
              </a:spcAft>
            </a:pPr>
            <a:endParaRPr lang="es-CL" dirty="0">
              <a:solidFill>
                <a:srgbClr val="5F6062"/>
              </a:solidFill>
              <a:ea typeface="Verdana" panose="020B0604030504040204" pitchFamily="34" charset="0"/>
              <a:cs typeface="Verdana" panose="020B0604030504040204" pitchFamily="34" charset="0"/>
            </a:endParaRPr>
          </a:p>
          <a:p>
            <a:pPr marL="589915">
              <a:spcAft>
                <a:spcPts val="0"/>
              </a:spcAft>
            </a:pPr>
            <a:r>
              <a:rPr lang="es-CL" dirty="0">
                <a:solidFill>
                  <a:srgbClr val="5F6062"/>
                </a:solidFill>
                <a:ea typeface="Verdana" panose="020B0604030504040204" pitchFamily="34" charset="0"/>
                <a:cs typeface="Verdana" panose="020B0604030504040204" pitchFamily="34" charset="0"/>
              </a:rPr>
              <a:t>       13</a:t>
            </a:r>
            <a:r>
              <a:rPr lang="es-CL" spc="-16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y</a:t>
            </a:r>
            <a:r>
              <a:rPr lang="es-CL" spc="-15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16</a:t>
            </a:r>
            <a:r>
              <a:rPr lang="es-CL" spc="-16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a</a:t>
            </a:r>
            <a:r>
              <a:rPr lang="es-CL" spc="-15" dirty="0">
                <a:solidFill>
                  <a:srgbClr val="5F6062"/>
                </a:solidFill>
                <a:ea typeface="Verdana" panose="020B0604030504040204" pitchFamily="34" charset="0"/>
                <a:cs typeface="Verdana" panose="020B0604030504040204" pitchFamily="34" charset="0"/>
              </a:rPr>
              <a:t>ñ</a:t>
            </a:r>
            <a:r>
              <a:rPr lang="es-CL" dirty="0">
                <a:solidFill>
                  <a:srgbClr val="5F6062"/>
                </a:solidFill>
                <a:ea typeface="Verdana" panose="020B0604030504040204" pitchFamily="34" charset="0"/>
                <a:cs typeface="Verdana" panose="020B0604030504040204" pitchFamily="34" charset="0"/>
              </a:rPr>
              <a:t>os                     </a:t>
            </a:r>
            <a:r>
              <a:rPr lang="es-CL" spc="230"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17</a:t>
            </a:r>
            <a:r>
              <a:rPr lang="es-CL" spc="-16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y</a:t>
            </a:r>
            <a:r>
              <a:rPr lang="es-CL" spc="-15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20</a:t>
            </a:r>
            <a:r>
              <a:rPr lang="es-CL" spc="-165" dirty="0">
                <a:solidFill>
                  <a:srgbClr val="5F6062"/>
                </a:solidFill>
                <a:ea typeface="Verdana" panose="020B0604030504040204" pitchFamily="34" charset="0"/>
                <a:cs typeface="Verdana" panose="020B0604030504040204" pitchFamily="34" charset="0"/>
              </a:rPr>
              <a:t> </a:t>
            </a:r>
            <a:r>
              <a:rPr lang="es-CL" dirty="0">
                <a:solidFill>
                  <a:srgbClr val="5F6062"/>
                </a:solidFill>
                <a:ea typeface="Verdana" panose="020B0604030504040204" pitchFamily="34" charset="0"/>
                <a:cs typeface="Verdana" panose="020B0604030504040204" pitchFamily="34" charset="0"/>
              </a:rPr>
              <a:t>a</a:t>
            </a:r>
            <a:r>
              <a:rPr lang="es-CL" spc="-15" dirty="0">
                <a:solidFill>
                  <a:srgbClr val="5F6062"/>
                </a:solidFill>
                <a:ea typeface="Verdana" panose="020B0604030504040204" pitchFamily="34" charset="0"/>
                <a:cs typeface="Verdana" panose="020B0604030504040204" pitchFamily="34" charset="0"/>
              </a:rPr>
              <a:t>ñ</a:t>
            </a:r>
            <a:r>
              <a:rPr lang="es-CL" dirty="0">
                <a:solidFill>
                  <a:srgbClr val="5F6062"/>
                </a:solidFill>
                <a:ea typeface="Verdana" panose="020B0604030504040204" pitchFamily="34" charset="0"/>
                <a:cs typeface="Verdana" panose="020B0604030504040204" pitchFamily="34" charset="0"/>
              </a:rPr>
              <a:t>os</a:t>
            </a:r>
          </a:p>
          <a:p>
            <a:pPr marL="589915">
              <a:spcAft>
                <a:spcPts val="0"/>
              </a:spcAft>
            </a:pPr>
            <a:endParaRPr lang="es-MX" sz="1400" dirty="0">
              <a:solidFill>
                <a:srgbClr val="5F6062"/>
              </a:solidFill>
              <a:effectLst/>
              <a:latin typeface="Verdana" panose="020B0604030504040204" pitchFamily="34" charset="0"/>
              <a:ea typeface="Verdana" panose="020B0604030504040204" pitchFamily="34" charset="0"/>
            </a:endParaRPr>
          </a:p>
          <a:p>
            <a:pPr marL="589915">
              <a:spcAft>
                <a:spcPts val="0"/>
              </a:spcAft>
            </a:pPr>
            <a:endParaRPr lang="es-MX" sz="1400" dirty="0">
              <a:solidFill>
                <a:srgbClr val="5F6062"/>
              </a:solidFill>
              <a:latin typeface="Verdana" panose="020B0604030504040204" pitchFamily="34" charset="0"/>
              <a:ea typeface="Verdana" panose="020B0604030504040204" pitchFamily="34" charset="0"/>
            </a:endParaRPr>
          </a:p>
          <a:p>
            <a:pPr algn="just"/>
            <a:r>
              <a:rPr lang="es-CL" dirty="0">
                <a:latin typeface="Verdana" panose="020B0604030504040204" pitchFamily="34" charset="0"/>
                <a:ea typeface="Verdana" panose="020B0604030504040204" pitchFamily="34" charset="0"/>
              </a:rPr>
              <a:t>   </a:t>
            </a:r>
            <a:r>
              <a:rPr lang="es-CL" dirty="0">
                <a:ea typeface="Verdana" panose="020B0604030504040204" pitchFamily="34" charset="0"/>
              </a:rPr>
              <a:t>- El título del cuento </a:t>
            </a:r>
            <a:r>
              <a:rPr lang="es-CL" i="1" dirty="0">
                <a:ea typeface="Verdana" panose="020B0604030504040204" pitchFamily="34" charset="0"/>
              </a:rPr>
              <a:t>Mi amigo el negro </a:t>
            </a:r>
            <a:r>
              <a:rPr lang="es-CL" dirty="0">
                <a:ea typeface="Verdana" panose="020B0604030504040204" pitchFamily="34" charset="0"/>
              </a:rPr>
              <a:t>debe hacer referencia a...</a:t>
            </a:r>
          </a:p>
          <a:p>
            <a:pPr algn="just"/>
            <a:endParaRPr lang="es-CL" dirty="0">
              <a:ea typeface="Verdana" panose="020B0604030504040204" pitchFamily="34" charset="0"/>
            </a:endParaRPr>
          </a:p>
          <a:p>
            <a:pPr algn="just"/>
            <a:r>
              <a:rPr lang="es-MX" sz="1400" dirty="0"/>
              <a:t>……………………………………………………………………………………………………………………</a:t>
            </a:r>
          </a:p>
          <a:p>
            <a:pPr algn="just"/>
            <a:endParaRPr lang="es-MX" sz="1400" dirty="0"/>
          </a:p>
          <a:p>
            <a:pPr algn="just"/>
            <a:r>
              <a:rPr lang="es-MX" sz="1400" dirty="0"/>
              <a:t>……………………………………………………………………………………………………………………</a:t>
            </a:r>
          </a:p>
          <a:p>
            <a:endParaRPr lang="es-MX" sz="1400" dirty="0"/>
          </a:p>
          <a:p>
            <a:pPr algn="just"/>
            <a:r>
              <a:rPr lang="es-ES" dirty="0">
                <a:ea typeface="Calibri" panose="020F0502020204030204" pitchFamily="34" charset="0"/>
                <a:cs typeface="Times New Roman" panose="02020603050405020304" pitchFamily="18" charset="0"/>
              </a:rPr>
              <a:t>    1.2 </a:t>
            </a:r>
            <a:r>
              <a:rPr lang="es-CL" b="1" dirty="0">
                <a:ea typeface="Calibri" panose="020F0502020204030204" pitchFamily="34" charset="0"/>
                <a:cs typeface="Times New Roman" panose="02020603050405020304" pitchFamily="18" charset="0"/>
              </a:rPr>
              <a:t>Pienso y escribo. </a:t>
            </a:r>
          </a:p>
          <a:p>
            <a:pPr algn="just"/>
            <a:r>
              <a:rPr lang="es-CL" dirty="0"/>
              <a:t>Lee el capítulo </a:t>
            </a:r>
            <a:r>
              <a:rPr lang="es-CL" i="1" dirty="0"/>
              <a:t>Mi amigo el Negro</a:t>
            </a:r>
            <a:r>
              <a:rPr lang="es-CL" dirty="0"/>
              <a:t> en las páginas 7, 8 y 9 del libro.</a:t>
            </a:r>
          </a:p>
          <a:p>
            <a:pPr algn="just"/>
            <a:r>
              <a:rPr lang="es-CL" dirty="0"/>
              <a:t>Comenta sobre los diferentes lugares de veraneo que has conocido. Escribe</a:t>
            </a:r>
          </a:p>
          <a:p>
            <a:pPr algn="just"/>
            <a:r>
              <a:rPr lang="es-CL" dirty="0"/>
              <a:t>¿Cómo es el campo? ¿Qué cosas podemos hacer en él? ¿Qué tiene de</a:t>
            </a:r>
          </a:p>
          <a:p>
            <a:pPr algn="just"/>
            <a:r>
              <a:rPr lang="es-CL" dirty="0"/>
              <a:t>divertido o de aburrido?</a:t>
            </a:r>
          </a:p>
          <a:p>
            <a:pPr algn="just"/>
            <a:r>
              <a:rPr lang="es-CL" dirty="0"/>
              <a:t>La historia del libro narra sobre dos amigos, uno de la ciudad y otro del</a:t>
            </a:r>
          </a:p>
          <a:p>
            <a:pPr algn="just"/>
            <a:r>
              <a:rPr lang="es-CL" dirty="0"/>
              <a:t>campo. ¿Qué diferencias habrán entre ellos?</a:t>
            </a:r>
            <a:endParaRPr lang="en-US" sz="1400" dirty="0"/>
          </a:p>
          <a:p>
            <a:endParaRPr lang="en-US" sz="1400" dirty="0"/>
          </a:p>
          <a:p>
            <a:r>
              <a:rPr lang="es-MX" sz="1400" dirty="0"/>
              <a:t>…………………………………………………………………………………………………………………….</a:t>
            </a:r>
          </a:p>
          <a:p>
            <a:endParaRPr lang="es-MX" sz="1400" dirty="0"/>
          </a:p>
          <a:p>
            <a:r>
              <a:rPr lang="es-MX" sz="1400" dirty="0"/>
              <a:t>…………………………………………………………………………………………………………………….</a:t>
            </a:r>
          </a:p>
          <a:p>
            <a:endParaRPr lang="es-MX" sz="1400" dirty="0"/>
          </a:p>
          <a:p>
            <a:r>
              <a:rPr lang="es-MX" sz="1400" dirty="0"/>
              <a:t>…………………………………………………………………………………………………………………….</a:t>
            </a:r>
            <a:endParaRPr lang="es-CL" sz="1400" dirty="0"/>
          </a:p>
          <a:p>
            <a:r>
              <a:rPr lang="en-US" sz="1400" dirty="0"/>
              <a:t> </a:t>
            </a:r>
            <a:endParaRPr lang="es-CL" sz="1400" dirty="0"/>
          </a:p>
          <a:p>
            <a:pPr marL="589915">
              <a:spcAft>
                <a:spcPts val="0"/>
              </a:spcAft>
            </a:pPr>
            <a:endParaRPr lang="es-CL" sz="14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1259632" y="476672"/>
            <a:ext cx="432048" cy="3674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3"/>
          <p:cNvSpPr/>
          <p:nvPr/>
        </p:nvSpPr>
        <p:spPr>
          <a:xfrm>
            <a:off x="1259632" y="941692"/>
            <a:ext cx="432048" cy="3674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p:cNvSpPr/>
          <p:nvPr/>
        </p:nvSpPr>
        <p:spPr>
          <a:xfrm>
            <a:off x="3923928" y="996478"/>
            <a:ext cx="432048" cy="3674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p:cNvSpPr/>
          <p:nvPr/>
        </p:nvSpPr>
        <p:spPr>
          <a:xfrm>
            <a:off x="3923928" y="516359"/>
            <a:ext cx="432048" cy="3674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52713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116632"/>
            <a:ext cx="8100392" cy="2984278"/>
          </a:xfrm>
          <a:prstGeom prst="rect">
            <a:avLst/>
          </a:prstGeom>
        </p:spPr>
        <p:txBody>
          <a:bodyPr wrap="square">
            <a:spAutoFit/>
          </a:bodyPr>
          <a:lstStyle/>
          <a:p>
            <a:pPr algn="just">
              <a:lnSpc>
                <a:spcPct val="107000"/>
              </a:lnSpc>
              <a:spcAft>
                <a:spcPts val="800"/>
              </a:spcAft>
            </a:pPr>
            <a:r>
              <a:rPr lang="es-ES" b="1" dirty="0">
                <a:ea typeface="Calibri" panose="020F0502020204030204" pitchFamily="34" charset="0"/>
                <a:cs typeface="Times New Roman" panose="02020603050405020304" pitchFamily="18" charset="0"/>
              </a:rPr>
              <a:t>2. Actividades Durante la lectura</a:t>
            </a:r>
            <a:endParaRPr lang="es-CL" dirty="0">
              <a:ea typeface="Calibri" panose="020F0502020204030204" pitchFamily="34" charset="0"/>
              <a:cs typeface="Times New Roman" panose="02020603050405020304" pitchFamily="18" charset="0"/>
            </a:endParaRPr>
          </a:p>
          <a:p>
            <a:r>
              <a:rPr lang="es-ES" dirty="0">
                <a:ea typeface="Calibri" panose="020F0502020204030204" pitchFamily="34" charset="0"/>
                <a:cs typeface="Times New Roman" panose="02020603050405020304" pitchFamily="18" charset="0"/>
              </a:rPr>
              <a:t>2.1 </a:t>
            </a:r>
            <a:r>
              <a:rPr lang="es-ES" b="1" dirty="0">
                <a:ea typeface="Calibri" panose="020F0502020204030204" pitchFamily="34" charset="0"/>
                <a:cs typeface="Times New Roman" panose="02020603050405020304" pitchFamily="18" charset="0"/>
              </a:rPr>
              <a:t>Explico.</a:t>
            </a:r>
          </a:p>
          <a:p>
            <a:r>
              <a:rPr lang="es-CL" dirty="0"/>
              <a:t>Lee el capítulo “Para entender a don Juan”, páginas 49 y 50.</a:t>
            </a:r>
          </a:p>
          <a:p>
            <a:r>
              <a:rPr lang="es-CL" dirty="0"/>
              <a:t>Explica qué lenguaje es el que se expresa en ese capítulo.</a:t>
            </a:r>
          </a:p>
          <a:p>
            <a:r>
              <a:rPr lang="es-CL" dirty="0"/>
              <a:t>Relata el intercambio lingüístico que se produce entre un niño de ciudad y personas del campo.</a:t>
            </a:r>
          </a:p>
          <a:p>
            <a:endParaRPr lang="es-CL" dirty="0"/>
          </a:p>
          <a:p>
            <a:endParaRPr lang="es-ES" dirty="0">
              <a:ea typeface="Calibri" panose="020F0502020204030204" pitchFamily="34" charset="0"/>
              <a:cs typeface="Times New Roman" panose="02020603050405020304" pitchFamily="18" charset="0"/>
            </a:endParaRPr>
          </a:p>
          <a:p>
            <a:endParaRPr lang="es-MX" dirty="0"/>
          </a:p>
          <a:p>
            <a:endParaRPr lang="es-CL" dirty="0"/>
          </a:p>
        </p:txBody>
      </p:sp>
      <p:pic>
        <p:nvPicPr>
          <p:cNvPr id="19" name="Imagen 18"/>
          <p:cNvPicPr/>
          <p:nvPr/>
        </p:nvPicPr>
        <p:blipFill>
          <a:blip r:embed="rId2">
            <a:extLst>
              <a:ext uri="{28A0092B-C50C-407E-A947-70E740481C1C}">
                <a14:useLocalDpi xmlns:a14="http://schemas.microsoft.com/office/drawing/2010/main" val="0"/>
              </a:ext>
            </a:extLst>
          </a:blip>
          <a:srcRect/>
          <a:stretch>
            <a:fillRect/>
          </a:stretch>
        </p:blipFill>
        <p:spPr bwMode="auto">
          <a:xfrm>
            <a:off x="1601416" y="2132856"/>
            <a:ext cx="6984776" cy="4351412"/>
          </a:xfrm>
          <a:prstGeom prst="rect">
            <a:avLst/>
          </a:prstGeom>
          <a:noFill/>
          <a:ln>
            <a:noFill/>
          </a:ln>
        </p:spPr>
      </p:pic>
    </p:spTree>
    <p:extLst>
      <p:ext uri="{BB962C8B-B14F-4D97-AF65-F5344CB8AC3E}">
        <p14:creationId xmlns:p14="http://schemas.microsoft.com/office/powerpoint/2010/main" val="187457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0"/>
            <a:ext cx="8100392" cy="1585562"/>
          </a:xfrm>
          <a:prstGeom prst="rect">
            <a:avLst/>
          </a:prstGeom>
        </p:spPr>
        <p:txBody>
          <a:bodyPr wrap="square">
            <a:spAutoFit/>
          </a:bodyPr>
          <a:lstStyle/>
          <a:p>
            <a:pPr algn="just">
              <a:lnSpc>
                <a:spcPct val="107000"/>
              </a:lnSpc>
              <a:spcAft>
                <a:spcPts val="800"/>
              </a:spcAft>
            </a:pPr>
            <a:r>
              <a:rPr lang="es-ES" dirty="0">
                <a:ea typeface="Calibri" panose="020F0502020204030204" pitchFamily="34" charset="0"/>
                <a:cs typeface="Times New Roman" panose="02020603050405020304" pitchFamily="18" charset="0"/>
              </a:rPr>
              <a:t>2.2 </a:t>
            </a:r>
            <a:r>
              <a:rPr lang="es-ES" b="1" dirty="0">
                <a:ea typeface="Calibri" panose="020F0502020204030204" pitchFamily="34" charset="0"/>
                <a:cs typeface="Times New Roman" panose="02020603050405020304" pitchFamily="18" charset="0"/>
              </a:rPr>
              <a:t>Dibujo.</a:t>
            </a:r>
          </a:p>
          <a:p>
            <a:pPr algn="just">
              <a:lnSpc>
                <a:spcPct val="107000"/>
              </a:lnSpc>
              <a:spcAft>
                <a:spcPts val="800"/>
              </a:spcAft>
            </a:pPr>
            <a:r>
              <a:rPr lang="es-CL" dirty="0"/>
              <a:t>Elaboro un retrato del negro.</a:t>
            </a:r>
          </a:p>
          <a:p>
            <a:pPr algn="just">
              <a:lnSpc>
                <a:spcPct val="107000"/>
              </a:lnSpc>
              <a:spcAft>
                <a:spcPts val="800"/>
              </a:spcAft>
            </a:pPr>
            <a:endParaRPr lang="es-CL" dirty="0"/>
          </a:p>
          <a:p>
            <a:pPr algn="just">
              <a:lnSpc>
                <a:spcPct val="107000"/>
              </a:lnSpc>
              <a:spcAft>
                <a:spcPts val="800"/>
              </a:spcAft>
            </a:pPr>
            <a:endParaRPr lang="es-ES" dirty="0">
              <a:effectLst/>
              <a:ea typeface="Calibri" panose="020F0502020204030204" pitchFamily="34" charset="0"/>
              <a:cs typeface="Times New Roman" panose="02020603050405020304" pitchFamily="18" charset="0"/>
            </a:endParaRPr>
          </a:p>
        </p:txBody>
      </p:sp>
      <p:sp>
        <p:nvSpPr>
          <p:cNvPr id="3" name="Recortar rectángulo de esquina sencilla 2"/>
          <p:cNvSpPr/>
          <p:nvPr/>
        </p:nvSpPr>
        <p:spPr>
          <a:xfrm>
            <a:off x="1276790" y="1564195"/>
            <a:ext cx="3349274" cy="4810151"/>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p:cNvSpPr txBox="1"/>
          <p:nvPr/>
        </p:nvSpPr>
        <p:spPr>
          <a:xfrm>
            <a:off x="1475263" y="1717796"/>
            <a:ext cx="2952328" cy="4524315"/>
          </a:xfrm>
          <a:prstGeom prst="rect">
            <a:avLst/>
          </a:prstGeom>
          <a:noFill/>
        </p:spPr>
        <p:txBody>
          <a:bodyPr wrap="square" rtlCol="0">
            <a:spAutoFit/>
          </a:bodyPr>
          <a:lstStyle/>
          <a:p>
            <a:r>
              <a:rPr lang="es-CL" dirty="0"/>
              <a:t>“El NEURO habla bien poco, pero cuando habla no le entiendo. En cambio, es harto bueno para los gritos y para las piedras. Ahí sí que nos entendemos. Claro que el </a:t>
            </a:r>
            <a:r>
              <a:rPr lang="es-CL" dirty="0" err="1"/>
              <a:t>Neuro</a:t>
            </a:r>
            <a:r>
              <a:rPr lang="es-CL" dirty="0"/>
              <a:t> habla mejor que yo con las piedras. Es lo que se llama bueno para el peñascazo. Es un niño moreno que vive con su madre y sus hermanos, habla un idioma como el del campo”. </a:t>
            </a:r>
          </a:p>
          <a:p>
            <a:r>
              <a:rPr lang="es-CL" dirty="0"/>
              <a:t>(Pág. 15)</a:t>
            </a:r>
          </a:p>
        </p:txBody>
      </p:sp>
      <p:sp>
        <p:nvSpPr>
          <p:cNvPr id="5" name="Esquina doblada 4"/>
          <p:cNvSpPr/>
          <p:nvPr/>
        </p:nvSpPr>
        <p:spPr>
          <a:xfrm>
            <a:off x="5093804" y="1564194"/>
            <a:ext cx="3510644" cy="4810151"/>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3208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9486" y="0"/>
            <a:ext cx="8174514" cy="1585562"/>
          </a:xfrm>
          <a:prstGeom prst="rect">
            <a:avLst/>
          </a:prstGeom>
        </p:spPr>
        <p:txBody>
          <a:bodyPr wrap="square">
            <a:spAutoFit/>
          </a:bodyPr>
          <a:lstStyle/>
          <a:p>
            <a:pPr algn="just">
              <a:lnSpc>
                <a:spcPct val="107000"/>
              </a:lnSpc>
              <a:spcAft>
                <a:spcPts val="800"/>
              </a:spcAft>
            </a:pPr>
            <a:r>
              <a:rPr lang="es-ES" dirty="0">
                <a:ea typeface="Calibri" panose="020F0502020204030204" pitchFamily="34" charset="0"/>
                <a:cs typeface="Times New Roman" panose="02020603050405020304" pitchFamily="18" charset="0"/>
              </a:rPr>
              <a:t>2.3 </a:t>
            </a:r>
            <a:r>
              <a:rPr lang="es-ES" b="1" dirty="0">
                <a:ea typeface="Calibri" panose="020F0502020204030204" pitchFamily="34" charset="0"/>
                <a:cs typeface="Times New Roman" panose="02020603050405020304" pitchFamily="18" charset="0"/>
              </a:rPr>
              <a:t>Recuerdo.</a:t>
            </a:r>
          </a:p>
          <a:p>
            <a:pPr algn="just">
              <a:lnSpc>
                <a:spcPct val="107000"/>
              </a:lnSpc>
              <a:spcAft>
                <a:spcPts val="800"/>
              </a:spcAft>
            </a:pPr>
            <a:r>
              <a:rPr lang="es-CL" dirty="0"/>
              <a:t>Encierro todos los animales que tenía Blanca, la mamá del </a:t>
            </a:r>
            <a:r>
              <a:rPr lang="es-CL" dirty="0" err="1"/>
              <a:t>Neuro</a:t>
            </a:r>
            <a:r>
              <a:rPr lang="es-CL" dirty="0"/>
              <a:t>.</a:t>
            </a:r>
          </a:p>
          <a:p>
            <a:pPr algn="just">
              <a:lnSpc>
                <a:spcPct val="107000"/>
              </a:lnSpc>
              <a:spcAft>
                <a:spcPts val="800"/>
              </a:spcAft>
            </a:pPr>
            <a:endParaRPr lang="es-MX"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s-CL" dirty="0">
              <a:effectLst/>
              <a:ea typeface="Calibri" panose="020F0502020204030204" pitchFamily="34" charset="0"/>
              <a:cs typeface="Times New Roman" panose="02020603050405020304" pitchFamily="18" charset="0"/>
            </a:endParaRPr>
          </a:p>
        </p:txBody>
      </p:sp>
      <p:pic>
        <p:nvPicPr>
          <p:cNvPr id="3092" name="Imagen 30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7779" y="1197102"/>
            <a:ext cx="1224136" cy="1761346"/>
          </a:xfrm>
          <a:prstGeom prst="rect">
            <a:avLst/>
          </a:prstGeom>
        </p:spPr>
      </p:pic>
      <p:pic>
        <p:nvPicPr>
          <p:cNvPr id="3093" name="Imagen 30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5354" y="2110074"/>
            <a:ext cx="933990" cy="848374"/>
          </a:xfrm>
          <a:prstGeom prst="rect">
            <a:avLst/>
          </a:prstGeom>
        </p:spPr>
      </p:pic>
      <p:pic>
        <p:nvPicPr>
          <p:cNvPr id="3095" name="Imagen 30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965" y="4754292"/>
            <a:ext cx="1164217" cy="1407997"/>
          </a:xfrm>
          <a:prstGeom prst="rect">
            <a:avLst/>
          </a:prstGeom>
        </p:spPr>
      </p:pic>
      <p:pic>
        <p:nvPicPr>
          <p:cNvPr id="3096" name="Imagen 30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882" y="3351341"/>
            <a:ext cx="1924751" cy="1924751"/>
          </a:xfrm>
          <a:prstGeom prst="rect">
            <a:avLst/>
          </a:prstGeom>
        </p:spPr>
      </p:pic>
      <p:pic>
        <p:nvPicPr>
          <p:cNvPr id="3097" name="Imagen 30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816" y="3816893"/>
            <a:ext cx="2621305" cy="2540160"/>
          </a:xfrm>
          <a:prstGeom prst="rect">
            <a:avLst/>
          </a:prstGeom>
        </p:spPr>
      </p:pic>
      <p:pic>
        <p:nvPicPr>
          <p:cNvPr id="3098" name="Imagen 30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6967" y="1702315"/>
            <a:ext cx="804094" cy="1139380"/>
          </a:xfrm>
          <a:prstGeom prst="rect">
            <a:avLst/>
          </a:prstGeom>
        </p:spPr>
      </p:pic>
      <p:pic>
        <p:nvPicPr>
          <p:cNvPr id="3100" name="Imagen 30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1866" y="3852734"/>
            <a:ext cx="1281430" cy="1605557"/>
          </a:xfrm>
          <a:prstGeom prst="rect">
            <a:avLst/>
          </a:prstGeom>
        </p:spPr>
      </p:pic>
      <p:pic>
        <p:nvPicPr>
          <p:cNvPr id="4" name="Imagen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6688" y="1290390"/>
            <a:ext cx="1861945" cy="1202506"/>
          </a:xfrm>
          <a:prstGeom prst="rect">
            <a:avLst/>
          </a:prstGeom>
        </p:spPr>
      </p:pic>
    </p:spTree>
    <p:extLst>
      <p:ext uri="{BB962C8B-B14F-4D97-AF65-F5344CB8AC3E}">
        <p14:creationId xmlns:p14="http://schemas.microsoft.com/office/powerpoint/2010/main" val="180970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78445"/>
            <a:ext cx="7920880" cy="2641108"/>
          </a:xfrm>
          <a:prstGeom prst="rect">
            <a:avLst/>
          </a:prstGeom>
        </p:spPr>
        <p:txBody>
          <a:bodyPr wrap="square">
            <a:spAutoFit/>
          </a:bodyPr>
          <a:lstStyle/>
          <a:p>
            <a:pPr>
              <a:lnSpc>
                <a:spcPct val="107000"/>
              </a:lnSpc>
              <a:spcAft>
                <a:spcPts val="800"/>
              </a:spcAft>
            </a:pPr>
            <a:r>
              <a:rPr lang="es-ES" b="1" dirty="0">
                <a:ea typeface="Calibri" panose="020F0502020204030204" pitchFamily="34" charset="0"/>
                <a:cs typeface="Times New Roman" panose="02020603050405020304" pitchFamily="18" charset="0"/>
              </a:rPr>
              <a:t>3. Actividades Después de la lectura.</a:t>
            </a:r>
            <a:endParaRPr lang="es-CL" dirty="0">
              <a:ea typeface="Calibri" panose="020F0502020204030204" pitchFamily="34" charset="0"/>
              <a:cs typeface="Times New Roman" panose="02020603050405020304" pitchFamily="18" charset="0"/>
            </a:endParaRPr>
          </a:p>
          <a:p>
            <a:pPr>
              <a:lnSpc>
                <a:spcPct val="107000"/>
              </a:lnSpc>
              <a:spcAft>
                <a:spcPts val="800"/>
              </a:spcAft>
            </a:pPr>
            <a:r>
              <a:rPr lang="es-ES" dirty="0">
                <a:ea typeface="Calibri" panose="020F0502020204030204" pitchFamily="34" charset="0"/>
                <a:cs typeface="Times New Roman" panose="02020603050405020304" pitchFamily="18" charset="0"/>
              </a:rPr>
              <a:t>3.1 </a:t>
            </a:r>
            <a:r>
              <a:rPr lang="es-ES" b="1" dirty="0">
                <a:ea typeface="Calibri" panose="020F0502020204030204" pitchFamily="34" charset="0"/>
                <a:cs typeface="Times New Roman" panose="02020603050405020304" pitchFamily="18" charset="0"/>
              </a:rPr>
              <a:t>Explico.</a:t>
            </a:r>
          </a:p>
          <a:p>
            <a:pPr>
              <a:lnSpc>
                <a:spcPct val="107000"/>
              </a:lnSpc>
              <a:spcAft>
                <a:spcPts val="800"/>
              </a:spcAft>
            </a:pPr>
            <a:r>
              <a:rPr lang="es-ES" dirty="0">
                <a:cs typeface="Times New Roman" panose="02020603050405020304" pitchFamily="18" charset="0"/>
              </a:rPr>
              <a:t>I</a:t>
            </a:r>
            <a:r>
              <a:rPr lang="es-CL" dirty="0"/>
              <a:t>magina que el </a:t>
            </a:r>
            <a:r>
              <a:rPr lang="es-CL" dirty="0" err="1"/>
              <a:t>Neuro</a:t>
            </a:r>
            <a:r>
              <a:rPr lang="es-CL" dirty="0"/>
              <a:t> viaja a tu barrio, a tu ciudad, ver a su amigo.</a:t>
            </a:r>
          </a:p>
          <a:p>
            <a:pPr marL="285750" indent="-285750">
              <a:lnSpc>
                <a:spcPct val="107000"/>
              </a:lnSpc>
              <a:spcAft>
                <a:spcPts val="800"/>
              </a:spcAft>
              <a:buFontTx/>
              <a:buChar char="-"/>
            </a:pPr>
            <a:r>
              <a:rPr lang="es-CL" dirty="0"/>
              <a:t>¿Cómo podría él entender lo que aquí sucede?</a:t>
            </a:r>
          </a:p>
          <a:p>
            <a:pPr marL="285750" indent="-285750">
              <a:lnSpc>
                <a:spcPct val="107000"/>
              </a:lnSpc>
              <a:spcAft>
                <a:spcPts val="800"/>
              </a:spcAft>
              <a:buFontTx/>
              <a:buChar char="-"/>
            </a:pPr>
            <a:r>
              <a:rPr lang="es-CL" dirty="0"/>
              <a:t>¿Dónde te gustaría llevarlo a pasear?</a:t>
            </a:r>
          </a:p>
          <a:p>
            <a:r>
              <a:rPr lang="es-CL" dirty="0"/>
              <a:t/>
            </a:r>
            <a:br>
              <a:rPr lang="es-CL" dirty="0"/>
            </a:br>
            <a:endParaRPr lang="es-CL" dirty="0">
              <a:effectLst/>
              <a:ea typeface="Calibri" panose="020F0502020204030204" pitchFamily="34" charset="0"/>
              <a:cs typeface="Times New Roman" panose="02020603050405020304" pitchFamily="18" charset="0"/>
            </a:endParaRPr>
          </a:p>
        </p:txBody>
      </p:sp>
      <p:sp>
        <p:nvSpPr>
          <p:cNvPr id="3" name="Rectángulo redondeado 2"/>
          <p:cNvSpPr/>
          <p:nvPr/>
        </p:nvSpPr>
        <p:spPr>
          <a:xfrm>
            <a:off x="1511660" y="2420888"/>
            <a:ext cx="6948772" cy="39572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p:cNvSpPr txBox="1"/>
          <p:nvPr/>
        </p:nvSpPr>
        <p:spPr>
          <a:xfrm>
            <a:off x="2159732" y="2432150"/>
            <a:ext cx="5688632" cy="3416320"/>
          </a:xfrm>
          <a:prstGeom prst="rect">
            <a:avLst/>
          </a:prstGeom>
          <a:noFill/>
        </p:spPr>
        <p:txBody>
          <a:bodyPr wrap="square" rtlCol="0">
            <a:spAutoFit/>
          </a:bodyPr>
          <a:lstStyle/>
          <a:p>
            <a:endParaRPr lang="es-MX" dirty="0"/>
          </a:p>
          <a:p>
            <a:r>
              <a:rPr lang="es-MX" dirty="0"/>
              <a:t>..................................................................................................................................................................................................................................................................................................................................................................................................................................................................................................................................................................................................................................................................................................................................................................................................................................................................................................................................................................................</a:t>
            </a:r>
            <a:endParaRPr lang="es-CL" dirty="0"/>
          </a:p>
        </p:txBody>
      </p:sp>
    </p:spTree>
    <p:extLst>
      <p:ext uri="{BB962C8B-B14F-4D97-AF65-F5344CB8AC3E}">
        <p14:creationId xmlns:p14="http://schemas.microsoft.com/office/powerpoint/2010/main" val="3073243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1245</TotalTime>
  <Words>1720</Words>
  <Application>Microsoft Office PowerPoint</Application>
  <PresentationFormat>Presentación en pantalla (4:3)</PresentationFormat>
  <Paragraphs>276</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Calibri</vt:lpstr>
      <vt:lpstr>Century Gothic</vt:lpstr>
      <vt:lpstr>Gill Sans MT</vt:lpstr>
      <vt:lpstr>Times New Roman</vt:lpstr>
      <vt:lpstr>Verdana</vt:lpstr>
      <vt:lpstr>Wingdings</vt:lpstr>
      <vt:lpstr>Wingdings 2</vt:lpstr>
      <vt:lpstr>Solsticio</vt:lpstr>
      <vt:lpstr>Proyecto: “Mi barrio” 5to Año de Educación General Básica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Tarea 1</dc:title>
  <dc:creator>Usuario de Windows</dc:creator>
  <cp:lastModifiedBy>Katterina Rivera Gutiérrez</cp:lastModifiedBy>
  <cp:revision>133</cp:revision>
  <dcterms:created xsi:type="dcterms:W3CDTF">2020-03-18T23:22:26Z</dcterms:created>
  <dcterms:modified xsi:type="dcterms:W3CDTF">2020-05-15T17:38:50Z</dcterms:modified>
</cp:coreProperties>
</file>