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59" r:id="rId4"/>
    <p:sldId id="260" r:id="rId5"/>
    <p:sldId id="261" r:id="rId6"/>
    <p:sldId id="262" r:id="rId7"/>
    <p:sldId id="263" r:id="rId8"/>
    <p:sldId id="267" r:id="rId9"/>
    <p:sldId id="264" r:id="rId10"/>
    <p:sldId id="265" r:id="rId11"/>
    <p:sldId id="266" r:id="rId1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6654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7792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E8E31-6C5C-4637-8E11-164487997126}"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210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28897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E8E31-6C5C-4637-8E11-164487997126}"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205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219947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246001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72192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12629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93C803-CBF0-4993-A276-381A0A2F82AE}" type="datetimeFigureOut">
              <a:rPr lang="es-CL" smtClean="0"/>
              <a:t>14-05-2020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117311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96892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93C803-CBF0-4993-A276-381A0A2F82AE}" type="datetimeFigureOut">
              <a:rPr lang="es-CL" smtClean="0"/>
              <a:t>14-05-2020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66907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B93C803-CBF0-4993-A276-381A0A2F82AE}" type="datetimeFigureOut">
              <a:rPr lang="es-CL" smtClean="0"/>
              <a:t>14-05-2020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277053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C803-CBF0-4993-A276-381A0A2F82AE}" type="datetimeFigureOut">
              <a:rPr lang="es-CL" smtClean="0"/>
              <a:t>14-05-2020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23071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222477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93C803-CBF0-4993-A276-381A0A2F82AE}" type="datetimeFigureOut">
              <a:rPr lang="es-CL" smtClean="0"/>
              <a:t>14-05-2020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E8E31-6C5C-4637-8E11-164487997126}" type="slidenum">
              <a:rPr lang="es-CL" smtClean="0"/>
              <a:t>‹Nº›</a:t>
            </a:fld>
            <a:endParaRPr lang="es-CL"/>
          </a:p>
        </p:txBody>
      </p:sp>
    </p:spTree>
    <p:extLst>
      <p:ext uri="{BB962C8B-B14F-4D97-AF65-F5344CB8AC3E}">
        <p14:creationId xmlns:p14="http://schemas.microsoft.com/office/powerpoint/2010/main" val="3710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B93C803-CBF0-4993-A276-381A0A2F82AE}" type="datetimeFigureOut">
              <a:rPr lang="es-CL" smtClean="0"/>
              <a:t>14-05-2020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8E8E31-6C5C-4637-8E11-164487997126}" type="slidenum">
              <a:rPr lang="es-CL" smtClean="0"/>
              <a:t>‹Nº›</a:t>
            </a:fld>
            <a:endParaRPr lang="es-CL"/>
          </a:p>
        </p:txBody>
      </p:sp>
    </p:spTree>
    <p:extLst>
      <p:ext uri="{BB962C8B-B14F-4D97-AF65-F5344CB8AC3E}">
        <p14:creationId xmlns:p14="http://schemas.microsoft.com/office/powerpoint/2010/main" val="26370187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7313" y="405170"/>
            <a:ext cx="8911687" cy="1280890"/>
          </a:xfrm>
        </p:spPr>
        <p:txBody>
          <a:bodyPr/>
          <a:lstStyle/>
          <a:p>
            <a:pPr algn="just"/>
            <a:r>
              <a:rPr lang="es-MX" dirty="0" smtClean="0">
                <a:latin typeface="Arial" panose="020B0604020202020204" pitchFamily="34" charset="0"/>
                <a:cs typeface="Arial" panose="020B0604020202020204" pitchFamily="34" charset="0"/>
              </a:rPr>
              <a:t>RELIEVE DE CHILE:</a:t>
            </a:r>
            <a:endParaRPr lang="es-C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09650" y="1528292"/>
            <a:ext cx="11500277" cy="5039933"/>
          </a:xfrm>
        </p:spPr>
        <p:txBody>
          <a:bodyPr>
            <a:normAutofit/>
          </a:bodyPr>
          <a:lstStyle/>
          <a:p>
            <a:pPr algn="just"/>
            <a:r>
              <a:rPr lang="es-MX" sz="2400" b="1" dirty="0" smtClean="0">
                <a:solidFill>
                  <a:schemeClr val="tx1"/>
                </a:solidFill>
                <a:latin typeface="Arial" panose="020B0604020202020204" pitchFamily="34" charset="0"/>
                <a:cs typeface="Arial" panose="020B0604020202020204" pitchFamily="34" charset="0"/>
              </a:rPr>
              <a:t>Caracterizar </a:t>
            </a:r>
            <a:r>
              <a:rPr lang="es-MX" sz="2400" b="1" dirty="0">
                <a:solidFill>
                  <a:schemeClr val="tx1"/>
                </a:solidFill>
                <a:latin typeface="Arial" panose="020B0604020202020204" pitchFamily="34" charset="0"/>
                <a:cs typeface="Arial" panose="020B0604020202020204" pitchFamily="34" charset="0"/>
              </a:rPr>
              <a:t>las grandes unidades del relieve </a:t>
            </a:r>
            <a:r>
              <a:rPr lang="es-MX" sz="2400" b="1" dirty="0" smtClean="0">
                <a:solidFill>
                  <a:schemeClr val="tx1"/>
                </a:solidFill>
                <a:latin typeface="Arial" panose="020B0604020202020204" pitchFamily="34" charset="0"/>
                <a:cs typeface="Arial" panose="020B0604020202020204" pitchFamily="34" charset="0"/>
              </a:rPr>
              <a:t>chileno: </a:t>
            </a:r>
          </a:p>
          <a:p>
            <a:pPr marL="0" indent="0" algn="just">
              <a:buNone/>
            </a:pPr>
            <a:r>
              <a:rPr lang="es-MX" sz="2400" b="1" dirty="0" smtClean="0">
                <a:solidFill>
                  <a:schemeClr val="tx1"/>
                </a:solidFill>
                <a:latin typeface="Arial" panose="020B0604020202020204" pitchFamily="34" charset="0"/>
                <a:cs typeface="Arial" panose="020B0604020202020204" pitchFamily="34" charset="0"/>
              </a:rPr>
              <a:t>1- Zona Norte Grande.</a:t>
            </a:r>
          </a:p>
          <a:p>
            <a:pPr marL="0" indent="0" algn="just">
              <a:buNone/>
            </a:pPr>
            <a:r>
              <a:rPr lang="es-MX" sz="2400" b="1" dirty="0" smtClean="0">
                <a:solidFill>
                  <a:schemeClr val="tx1"/>
                </a:solidFill>
                <a:latin typeface="Arial" panose="020B0604020202020204" pitchFamily="34" charset="0"/>
                <a:cs typeface="Arial" panose="020B0604020202020204" pitchFamily="34" charset="0"/>
              </a:rPr>
              <a:t>2- Zona Norte Chico.</a:t>
            </a:r>
          </a:p>
          <a:p>
            <a:pPr marL="0" indent="0" algn="just">
              <a:buNone/>
            </a:pPr>
            <a:r>
              <a:rPr lang="es-MX" sz="2400" b="1" dirty="0" smtClean="0">
                <a:solidFill>
                  <a:schemeClr val="tx1"/>
                </a:solidFill>
                <a:latin typeface="Arial" panose="020B0604020202020204" pitchFamily="34" charset="0"/>
                <a:cs typeface="Arial" panose="020B0604020202020204" pitchFamily="34" charset="0"/>
              </a:rPr>
              <a:t>3- Zona Central.</a:t>
            </a:r>
          </a:p>
          <a:p>
            <a:pPr marL="0" indent="0" algn="just">
              <a:buNone/>
            </a:pPr>
            <a:r>
              <a:rPr lang="es-MX" sz="2400" b="1" dirty="0" smtClean="0">
                <a:solidFill>
                  <a:schemeClr val="tx1"/>
                </a:solidFill>
                <a:latin typeface="Arial" panose="020B0604020202020204" pitchFamily="34" charset="0"/>
                <a:cs typeface="Arial" panose="020B0604020202020204" pitchFamily="34" charset="0"/>
              </a:rPr>
              <a:t>4- Zona Sur.</a:t>
            </a:r>
          </a:p>
          <a:p>
            <a:pPr marL="0" indent="0" algn="just">
              <a:buNone/>
            </a:pPr>
            <a:r>
              <a:rPr lang="es-MX" sz="2400" b="1" dirty="0" smtClean="0">
                <a:solidFill>
                  <a:schemeClr val="tx1"/>
                </a:solidFill>
                <a:latin typeface="Arial" panose="020B0604020202020204" pitchFamily="34" charset="0"/>
                <a:cs typeface="Arial" panose="020B0604020202020204" pitchFamily="34" charset="0"/>
              </a:rPr>
              <a:t>5- Zona Austral</a:t>
            </a:r>
          </a:p>
          <a:p>
            <a:pPr marL="0" indent="0" algn="just">
              <a:buNone/>
            </a:pPr>
            <a:endParaRPr lang="es-MX" sz="2400"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8937938" y="0"/>
            <a:ext cx="3254062" cy="6902359"/>
          </a:xfrm>
          <a:prstGeom prst="rect">
            <a:avLst/>
          </a:prstGeom>
        </p:spPr>
      </p:pic>
    </p:spTree>
    <p:extLst>
      <p:ext uri="{BB962C8B-B14F-4D97-AF65-F5344CB8AC3E}">
        <p14:creationId xmlns:p14="http://schemas.microsoft.com/office/powerpoint/2010/main" val="3746287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4435" y="224864"/>
            <a:ext cx="8911687" cy="1280890"/>
          </a:xfrm>
        </p:spPr>
        <p:txBody>
          <a:bodyPr/>
          <a:lstStyle/>
          <a:p>
            <a:r>
              <a:rPr lang="es-MX" b="1" u="sng" dirty="0" smtClean="0">
                <a:solidFill>
                  <a:schemeClr val="tx1"/>
                </a:solidFill>
                <a:latin typeface="Arial" panose="020B0604020202020204" pitchFamily="34" charset="0"/>
                <a:cs typeface="Arial" panose="020B0604020202020204" pitchFamily="34" charset="0"/>
              </a:rPr>
              <a:t>ZONA AUSTRAL</a:t>
            </a:r>
            <a:endParaRPr lang="es-CL" b="1" u="sng"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06678" y="804482"/>
            <a:ext cx="11887199" cy="2394843"/>
          </a:xfrm>
        </p:spPr>
        <p:txBody>
          <a:bodyPr>
            <a:normAutofit/>
          </a:bodyPr>
          <a:lstStyle/>
          <a:p>
            <a:pPr marL="0" indent="0" algn="just">
              <a:buNone/>
            </a:pPr>
            <a:r>
              <a:rPr lang="es-MX" sz="2400" b="1" dirty="0" smtClean="0">
                <a:solidFill>
                  <a:schemeClr val="tx1"/>
                </a:solidFill>
                <a:latin typeface="Arial" panose="020B0604020202020204" pitchFamily="34" charset="0"/>
                <a:cs typeface="Arial" panose="020B0604020202020204" pitchFamily="34" charset="0"/>
              </a:rPr>
              <a:t>El Relieve de la Duodécima Región: </a:t>
            </a:r>
            <a:r>
              <a:rPr lang="es-MX" sz="2400" dirty="0" smtClean="0">
                <a:solidFill>
                  <a:schemeClr val="tx1"/>
                </a:solidFill>
                <a:latin typeface="Arial" panose="020B0604020202020204" pitchFamily="34" charset="0"/>
                <a:cs typeface="Arial" panose="020B0604020202020204" pitchFamily="34" charset="0"/>
              </a:rPr>
              <a:t>La Cordillera de los Andes es desmembrada por grandes surcos, cruzados por canales que crean mares interiores como el de Natales (golfo Almirante Montt). Además, los Andes ya no corren de norte a sur, sino que, a partir de las Torres del </a:t>
            </a:r>
            <a:r>
              <a:rPr lang="es-MX" sz="2400" dirty="0" err="1" smtClean="0">
                <a:solidFill>
                  <a:schemeClr val="tx1"/>
                </a:solidFill>
                <a:latin typeface="Arial" panose="020B0604020202020204" pitchFamily="34" charset="0"/>
                <a:cs typeface="Arial" panose="020B0604020202020204" pitchFamily="34" charset="0"/>
              </a:rPr>
              <a:t>Paine</a:t>
            </a:r>
            <a:r>
              <a:rPr lang="es-MX" sz="2400" dirty="0" smtClean="0">
                <a:solidFill>
                  <a:schemeClr val="tx1"/>
                </a:solidFill>
                <a:latin typeface="Arial" panose="020B0604020202020204" pitchFamily="34" charset="0"/>
                <a:cs typeface="Arial" panose="020B0604020202020204" pitchFamily="34" charset="0"/>
              </a:rPr>
              <a:t>, forman un arco en dirección este-oeste. Asimismo, no hay cordillera de la Costa en esta Región, pues ella se acaba en la Península de </a:t>
            </a:r>
            <a:r>
              <a:rPr lang="es-MX" sz="2400" dirty="0" err="1" smtClean="0">
                <a:solidFill>
                  <a:schemeClr val="tx1"/>
                </a:solidFill>
                <a:latin typeface="Arial" panose="020B0604020202020204" pitchFamily="34" charset="0"/>
                <a:cs typeface="Arial" panose="020B0604020202020204" pitchFamily="34" charset="0"/>
              </a:rPr>
              <a:t>Taitao</a:t>
            </a:r>
            <a:r>
              <a:rPr lang="es-MX" sz="2400" dirty="0" smtClean="0">
                <a:solidFill>
                  <a:schemeClr val="tx1"/>
                </a:solidFill>
                <a:latin typeface="Arial" panose="020B0604020202020204" pitchFamily="34" charset="0"/>
                <a:cs typeface="Arial" panose="020B0604020202020204" pitchFamily="34" charset="0"/>
              </a:rPr>
              <a:t>, en la Undécima (XI) Región.</a:t>
            </a:r>
            <a:endParaRPr lang="es-CL" sz="2400"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lum contrast="20000"/>
          </a:blip>
          <a:stretch>
            <a:fillRect/>
          </a:stretch>
        </p:blipFill>
        <p:spPr>
          <a:xfrm>
            <a:off x="-1" y="3044779"/>
            <a:ext cx="12193877" cy="3813221"/>
          </a:xfrm>
          <a:prstGeom prst="rect">
            <a:avLst/>
          </a:prstGeom>
        </p:spPr>
      </p:pic>
    </p:spTree>
    <p:extLst>
      <p:ext uri="{BB962C8B-B14F-4D97-AF65-F5344CB8AC3E}">
        <p14:creationId xmlns:p14="http://schemas.microsoft.com/office/powerpoint/2010/main" val="1634405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6835" y="492458"/>
            <a:ext cx="8911687" cy="1280890"/>
          </a:xfrm>
        </p:spPr>
        <p:txBody>
          <a:bodyPr/>
          <a:lstStyle/>
          <a:p>
            <a:r>
              <a:rPr lang="es-MX" b="1" u="sng" dirty="0">
                <a:solidFill>
                  <a:schemeClr val="tx1"/>
                </a:solidFill>
                <a:latin typeface="Arial" panose="020B0604020202020204" pitchFamily="34" charset="0"/>
                <a:cs typeface="Arial" panose="020B0604020202020204" pitchFamily="34" charset="0"/>
              </a:rPr>
              <a:t>ZONA AUSTRAL</a:t>
            </a:r>
            <a:endParaRPr lang="es-CL" dirty="0"/>
          </a:p>
        </p:txBody>
      </p:sp>
      <p:pic>
        <p:nvPicPr>
          <p:cNvPr id="4" name="Imagen 3"/>
          <p:cNvPicPr>
            <a:picLocks noChangeAspect="1"/>
          </p:cNvPicPr>
          <p:nvPr/>
        </p:nvPicPr>
        <p:blipFill>
          <a:blip r:embed="rId2"/>
          <a:stretch>
            <a:fillRect/>
          </a:stretch>
        </p:blipFill>
        <p:spPr>
          <a:xfrm>
            <a:off x="302655" y="1314628"/>
            <a:ext cx="4987012" cy="4751321"/>
          </a:xfrm>
          <a:prstGeom prst="rect">
            <a:avLst/>
          </a:prstGeom>
        </p:spPr>
      </p:pic>
      <p:sp>
        <p:nvSpPr>
          <p:cNvPr id="7" name="Rectangle 2"/>
          <p:cNvSpPr>
            <a:spLocks noGrp="1" noChangeArrowheads="1"/>
          </p:cNvSpPr>
          <p:nvPr>
            <p:ph idx="1"/>
          </p:nvPr>
        </p:nvSpPr>
        <p:spPr>
          <a:xfrm>
            <a:off x="5525037" y="1314628"/>
            <a:ext cx="6516711" cy="4313440"/>
          </a:xfrm>
          <a:ln>
            <a:solidFill>
              <a:schemeClr val="tx1"/>
            </a:solidFill>
            <a:miter lim="800000"/>
            <a:headEnd/>
            <a:tailEnd/>
          </a:ln>
        </p:spPr>
        <p:txBody>
          <a:bodyPr lIns="0" tIns="0" rIns="0" bIns="0">
            <a:normAutofit/>
          </a:bodyPr>
          <a:lstStyle/>
          <a:p>
            <a:pPr lvl="1" indent="-342900" algn="l" eaLnBrk="1" hangingPunct="1">
              <a:spcBef>
                <a:spcPct val="0"/>
              </a:spcBef>
              <a:spcAft>
                <a:spcPts val="1800"/>
              </a:spcAft>
              <a:buClr>
                <a:srgbClr val="EA3724"/>
              </a:buClr>
              <a:buFontTx/>
              <a:buChar char="•"/>
            </a:pPr>
            <a:endParaRPr lang="en-US" altLang="es-CL" sz="1800" b="1" dirty="0" smtClean="0">
              <a:solidFill>
                <a:srgbClr val="EA3724"/>
              </a:solidFill>
              <a:latin typeface="Arial" panose="020B0604020202020204" pitchFamily="34" charset="0"/>
            </a:endParaRPr>
          </a:p>
          <a:p>
            <a:pPr lvl="1" indent="-342900" algn="l" eaLnBrk="1" hangingPunct="1">
              <a:spcBef>
                <a:spcPct val="0"/>
              </a:spcBef>
              <a:spcAft>
                <a:spcPts val="1800"/>
              </a:spcAft>
              <a:buClr>
                <a:srgbClr val="EA3724"/>
              </a:buClr>
              <a:buFontTx/>
              <a:buChar char="•"/>
            </a:pPr>
            <a:r>
              <a:rPr lang="en-US" altLang="es-CL" sz="1800" b="1" dirty="0" smtClean="0">
                <a:solidFill>
                  <a:srgbClr val="EA3724"/>
                </a:solidFill>
                <a:latin typeface="Arial" panose="020B0604020202020204" pitchFamily="34" charset="0"/>
              </a:rPr>
              <a:t>CORDILLERA DE LOS ANDES</a:t>
            </a:r>
            <a:r>
              <a:rPr lang="en-US" altLang="es-CL" sz="1800" dirty="0" smtClean="0">
                <a:solidFill>
                  <a:srgbClr val="000000"/>
                </a:solidFill>
                <a:latin typeface="Arial" panose="020B0604020202020204" pitchFamily="34" charset="0"/>
              </a:rPr>
              <a:t> SE DESVÍA HACIA EL OESTE. ES MÁS BAJA EN ALTURA. POSEE CAMPOS DE HIELO Y SE PRESENTA COMO ISLAS AUSTRALES, CON FIORDOS Y CANALES.</a:t>
            </a:r>
          </a:p>
          <a:p>
            <a:pPr lvl="1" indent="-342900" algn="l" eaLnBrk="1" hangingPunct="1">
              <a:spcBef>
                <a:spcPct val="0"/>
              </a:spcBef>
              <a:spcAft>
                <a:spcPts val="1800"/>
              </a:spcAft>
              <a:buClr>
                <a:srgbClr val="EA3724"/>
              </a:buClr>
              <a:buFontTx/>
              <a:buChar char="•"/>
            </a:pPr>
            <a:endParaRPr lang="en-US" altLang="es-CL" sz="1800" dirty="0" smtClean="0"/>
          </a:p>
          <a:p>
            <a:pPr lvl="1" indent="-342900" algn="l" eaLnBrk="1" hangingPunct="1">
              <a:spcBef>
                <a:spcPct val="0"/>
              </a:spcBef>
              <a:spcAft>
                <a:spcPts val="1800"/>
              </a:spcAft>
              <a:buClr>
                <a:srgbClr val="EA3724"/>
              </a:buClr>
              <a:buFontTx/>
              <a:buChar char="•"/>
            </a:pPr>
            <a:r>
              <a:rPr lang="en-US" altLang="es-CL" sz="1800" b="1" dirty="0" smtClean="0">
                <a:solidFill>
                  <a:srgbClr val="EA3724"/>
                </a:solidFill>
                <a:latin typeface="Arial" panose="020B0604020202020204" pitchFamily="34" charset="0"/>
              </a:rPr>
              <a:t>LA CORDILLERA DE LA COSTA</a:t>
            </a:r>
            <a:r>
              <a:rPr lang="en-US" altLang="es-CL" sz="1800" dirty="0" smtClean="0">
                <a:solidFill>
                  <a:srgbClr val="000000"/>
                </a:solidFill>
                <a:latin typeface="Arial" panose="020B0604020202020204" pitchFamily="34" charset="0"/>
              </a:rPr>
              <a:t> DESAPARECE EN LA PENÍNSULA DE TAITAO (REGIÓN DE AISÉN).</a:t>
            </a:r>
          </a:p>
          <a:p>
            <a:pPr lvl="1" indent="-342900" algn="l" eaLnBrk="1" hangingPunct="1">
              <a:spcBef>
                <a:spcPct val="0"/>
              </a:spcBef>
              <a:spcAft>
                <a:spcPts val="1800"/>
              </a:spcAft>
              <a:buClr>
                <a:srgbClr val="EA3724"/>
              </a:buClr>
              <a:buFontTx/>
              <a:buChar char="•"/>
            </a:pPr>
            <a:endParaRPr lang="en-US" altLang="es-CL" sz="1800" dirty="0" smtClean="0"/>
          </a:p>
          <a:p>
            <a:pPr lvl="1" indent="-342900" algn="l" eaLnBrk="1" hangingPunct="1">
              <a:lnSpc>
                <a:spcPct val="95000"/>
              </a:lnSpc>
              <a:spcBef>
                <a:spcPct val="0"/>
              </a:spcBef>
              <a:buClr>
                <a:srgbClr val="000000"/>
              </a:buClr>
              <a:buFontTx/>
              <a:buChar char="•"/>
            </a:pPr>
            <a:r>
              <a:rPr lang="en-US" altLang="es-CL" sz="1800" dirty="0" smtClean="0">
                <a:solidFill>
                  <a:srgbClr val="000000"/>
                </a:solidFill>
                <a:latin typeface="Arial" panose="020B0604020202020204" pitchFamily="34" charset="0"/>
              </a:rPr>
              <a:t>AL ESTE DE LA CORDILLERA DE LOS ANDES APARECE LA PATAGONIA.</a:t>
            </a:r>
          </a:p>
        </p:txBody>
      </p:sp>
    </p:spTree>
    <p:extLst>
      <p:ext uri="{BB962C8B-B14F-4D97-AF65-F5344CB8AC3E}">
        <p14:creationId xmlns:p14="http://schemas.microsoft.com/office/powerpoint/2010/main" val="2562078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5494" y="469563"/>
            <a:ext cx="8911687" cy="1280890"/>
          </a:xfrm>
        </p:spPr>
        <p:txBody>
          <a:bodyPr/>
          <a:lstStyle/>
          <a:p>
            <a:r>
              <a:rPr lang="es-MX" dirty="0" smtClean="0">
                <a:latin typeface="Arial" panose="020B0604020202020204" pitchFamily="34" charset="0"/>
                <a:cs typeface="Arial" panose="020B0604020202020204" pitchFamily="34" charset="0"/>
              </a:rPr>
              <a:t>CONCEPTOS BÁSICOS</a:t>
            </a:r>
            <a:endParaRPr lang="es-CL"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25561" y="1554051"/>
            <a:ext cx="11423002" cy="5130084"/>
          </a:xfrm>
        </p:spPr>
        <p:txBody>
          <a:bodyPr>
            <a:noAutofit/>
          </a:bodyPr>
          <a:lstStyle/>
          <a:p>
            <a:r>
              <a:rPr lang="es-CL" sz="2400" b="1" dirty="0" smtClean="0">
                <a:solidFill>
                  <a:schemeClr val="tx1"/>
                </a:solidFill>
                <a:latin typeface="Arial" panose="020B0604020202020204" pitchFamily="34" charset="0"/>
                <a:cs typeface="Arial" panose="020B0604020202020204" pitchFamily="34" charset="0"/>
              </a:rPr>
              <a:t>RELIEVE-OROGRAFÍA (</a:t>
            </a:r>
            <a:r>
              <a:rPr lang="es-CL" sz="2400" b="1" dirty="0">
                <a:solidFill>
                  <a:schemeClr val="tx1"/>
                </a:solidFill>
                <a:latin typeface="Arial" panose="020B0604020202020204" pitchFamily="34" charset="0"/>
                <a:cs typeface="Arial" panose="020B0604020202020204" pitchFamily="34" charset="0"/>
              </a:rPr>
              <a:t>ORO=MONTAÑA</a:t>
            </a:r>
            <a:r>
              <a:rPr lang="es-CL" sz="2400" b="1" dirty="0" smtClean="0">
                <a:solidFill>
                  <a:schemeClr val="tx1"/>
                </a:solidFill>
                <a:latin typeface="Arial" panose="020B0604020202020204" pitchFamily="34" charset="0"/>
                <a:cs typeface="Arial" panose="020B0604020202020204" pitchFamily="34" charset="0"/>
              </a:rPr>
              <a:t>; GRAFÍA=DESCRIPCIÓN</a:t>
            </a:r>
            <a:r>
              <a:rPr lang="es-CL" sz="2400" b="1" dirty="0">
                <a:solidFill>
                  <a:schemeClr val="tx1"/>
                </a:solidFill>
                <a:latin typeface="Arial" panose="020B0604020202020204" pitchFamily="34" charset="0"/>
                <a:cs typeface="Arial" panose="020B0604020202020204" pitchFamily="34" charset="0"/>
              </a:rPr>
              <a:t>)</a:t>
            </a:r>
          </a:p>
          <a:p>
            <a:r>
              <a:rPr lang="es-CL" sz="2400" dirty="0">
                <a:solidFill>
                  <a:schemeClr val="tx1"/>
                </a:solidFill>
                <a:latin typeface="Arial" panose="020B0604020202020204" pitchFamily="34" charset="0"/>
                <a:cs typeface="Arial" panose="020B0604020202020204" pitchFamily="34" charset="0"/>
              </a:rPr>
              <a:t>“Conjunto de </a:t>
            </a:r>
            <a:r>
              <a:rPr lang="es-CL" sz="2400" dirty="0" smtClean="0">
                <a:solidFill>
                  <a:schemeClr val="tx1"/>
                </a:solidFill>
                <a:latin typeface="Arial" panose="020B0604020202020204" pitchFamily="34" charset="0"/>
                <a:cs typeface="Arial" panose="020B0604020202020204" pitchFamily="34" charset="0"/>
              </a:rPr>
              <a:t>formas, alturas </a:t>
            </a:r>
            <a:r>
              <a:rPr lang="es-CL" sz="2400" dirty="0">
                <a:solidFill>
                  <a:schemeClr val="tx1"/>
                </a:solidFill>
                <a:latin typeface="Arial" panose="020B0604020202020204" pitchFamily="34" charset="0"/>
                <a:cs typeface="Arial" panose="020B0604020202020204" pitchFamily="34" charset="0"/>
              </a:rPr>
              <a:t>y </a:t>
            </a:r>
            <a:r>
              <a:rPr lang="es-CL" sz="2400" dirty="0" smtClean="0">
                <a:solidFill>
                  <a:schemeClr val="tx1"/>
                </a:solidFill>
                <a:latin typeface="Arial" panose="020B0604020202020204" pitchFamily="34" charset="0"/>
                <a:cs typeface="Arial" panose="020B0604020202020204" pitchFamily="34" charset="0"/>
              </a:rPr>
              <a:t>pendientes que </a:t>
            </a:r>
            <a:r>
              <a:rPr lang="es-CL" sz="2400" dirty="0">
                <a:solidFill>
                  <a:schemeClr val="tx1"/>
                </a:solidFill>
                <a:latin typeface="Arial" panose="020B0604020202020204" pitchFamily="34" charset="0"/>
                <a:cs typeface="Arial" panose="020B0604020202020204" pitchFamily="34" charset="0"/>
              </a:rPr>
              <a:t>adquiere </a:t>
            </a:r>
            <a:r>
              <a:rPr lang="es-CL" sz="2400" dirty="0" smtClean="0">
                <a:solidFill>
                  <a:schemeClr val="tx1"/>
                </a:solidFill>
                <a:latin typeface="Arial" panose="020B0604020202020204" pitchFamily="34" charset="0"/>
                <a:cs typeface="Arial" panose="020B0604020202020204" pitchFamily="34" charset="0"/>
              </a:rPr>
              <a:t>la superficie terrestre (es decir, el suelo), como </a:t>
            </a:r>
            <a:r>
              <a:rPr lang="es-CL" sz="2400" dirty="0">
                <a:solidFill>
                  <a:schemeClr val="tx1"/>
                </a:solidFill>
                <a:latin typeface="Arial" panose="020B0604020202020204" pitchFamily="34" charset="0"/>
                <a:cs typeface="Arial" panose="020B0604020202020204" pitchFamily="34" charset="0"/>
              </a:rPr>
              <a:t>resultado de </a:t>
            </a:r>
            <a:r>
              <a:rPr lang="es-CL" sz="2400" dirty="0" smtClean="0">
                <a:solidFill>
                  <a:schemeClr val="tx1"/>
                </a:solidFill>
                <a:latin typeface="Arial" panose="020B0604020202020204" pitchFamily="34" charset="0"/>
                <a:cs typeface="Arial" panose="020B0604020202020204" pitchFamily="34" charset="0"/>
              </a:rPr>
              <a:t>la acción </a:t>
            </a:r>
            <a:r>
              <a:rPr lang="es-CL" sz="2400" dirty="0">
                <a:solidFill>
                  <a:schemeClr val="tx1"/>
                </a:solidFill>
                <a:latin typeface="Arial" panose="020B0604020202020204" pitchFamily="34" charset="0"/>
                <a:cs typeface="Arial" panose="020B0604020202020204" pitchFamily="34" charset="0"/>
              </a:rPr>
              <a:t>conjunta </a:t>
            </a:r>
            <a:r>
              <a:rPr lang="es-CL" sz="2400" dirty="0" smtClean="0">
                <a:solidFill>
                  <a:schemeClr val="tx1"/>
                </a:solidFill>
                <a:latin typeface="Arial" panose="020B0604020202020204" pitchFamily="34" charset="0"/>
                <a:cs typeface="Arial" panose="020B0604020202020204" pitchFamily="34" charset="0"/>
              </a:rPr>
              <a:t>que se ha construido durante </a:t>
            </a:r>
            <a:r>
              <a:rPr lang="es-MX" sz="2400" dirty="0" smtClean="0">
                <a:solidFill>
                  <a:schemeClr val="tx1"/>
                </a:solidFill>
                <a:latin typeface="Arial" panose="020B0604020202020204" pitchFamily="34" charset="0"/>
                <a:cs typeface="Arial" panose="020B0604020202020204" pitchFamily="34" charset="0"/>
              </a:rPr>
              <a:t>miles </a:t>
            </a:r>
            <a:r>
              <a:rPr lang="es-MX" sz="2400" dirty="0">
                <a:solidFill>
                  <a:schemeClr val="tx1"/>
                </a:solidFill>
                <a:latin typeface="Arial" panose="020B0604020202020204" pitchFamily="34" charset="0"/>
                <a:cs typeface="Arial" panose="020B0604020202020204" pitchFamily="34" charset="0"/>
              </a:rPr>
              <a:t>de años y que </a:t>
            </a:r>
            <a:r>
              <a:rPr lang="es-MX" sz="2400" dirty="0" smtClean="0">
                <a:solidFill>
                  <a:schemeClr val="tx1"/>
                </a:solidFill>
                <a:latin typeface="Arial" panose="020B0604020202020204" pitchFamily="34" charset="0"/>
                <a:cs typeface="Arial" panose="020B0604020202020204" pitchFamily="34" charset="0"/>
              </a:rPr>
              <a:t>lo </a:t>
            </a:r>
            <a:r>
              <a:rPr lang="es-CL" sz="2400" dirty="0" smtClean="0">
                <a:solidFill>
                  <a:schemeClr val="tx1"/>
                </a:solidFill>
                <a:latin typeface="Arial" panose="020B0604020202020204" pitchFamily="34" charset="0"/>
                <a:cs typeface="Arial" panose="020B0604020202020204" pitchFamily="34" charset="0"/>
              </a:rPr>
              <a:t>siguen modelando hasta </a:t>
            </a:r>
            <a:r>
              <a:rPr lang="es-CL" sz="2400" dirty="0">
                <a:solidFill>
                  <a:schemeClr val="tx1"/>
                </a:solidFill>
                <a:latin typeface="Arial" panose="020B0604020202020204" pitchFamily="34" charset="0"/>
                <a:cs typeface="Arial" panose="020B0604020202020204" pitchFamily="34" charset="0"/>
              </a:rPr>
              <a:t>nuestros días”</a:t>
            </a:r>
            <a:endParaRPr lang="es-CL" sz="2400" dirty="0" smtClean="0">
              <a:solidFill>
                <a:schemeClr val="tx1"/>
              </a:solidFill>
              <a:latin typeface="Arial" panose="020B0604020202020204" pitchFamily="34" charset="0"/>
              <a:cs typeface="Arial" panose="020B0604020202020204" pitchFamily="34" charset="0"/>
            </a:endParaRPr>
          </a:p>
          <a:p>
            <a:endParaRPr lang="es-CL" sz="2400" dirty="0">
              <a:latin typeface="Arial" panose="020B0604020202020204" pitchFamily="34" charset="0"/>
              <a:cs typeface="Arial" panose="020B0604020202020204" pitchFamily="34" charset="0"/>
            </a:endParaRPr>
          </a:p>
          <a:p>
            <a:endParaRPr lang="es-CL" sz="2400"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20717" y="3247530"/>
            <a:ext cx="4155139" cy="3610469"/>
          </a:xfrm>
          <a:prstGeom prst="rect">
            <a:avLst/>
          </a:prstGeom>
        </p:spPr>
      </p:pic>
      <p:pic>
        <p:nvPicPr>
          <p:cNvPr id="5" name="Imagen 4"/>
          <p:cNvPicPr>
            <a:picLocks noChangeAspect="1"/>
          </p:cNvPicPr>
          <p:nvPr/>
        </p:nvPicPr>
        <p:blipFill>
          <a:blip r:embed="rId3"/>
          <a:stretch>
            <a:fillRect/>
          </a:stretch>
        </p:blipFill>
        <p:spPr>
          <a:xfrm>
            <a:off x="4099097" y="3247530"/>
            <a:ext cx="4377703" cy="3610469"/>
          </a:xfrm>
          <a:prstGeom prst="rect">
            <a:avLst/>
          </a:prstGeom>
        </p:spPr>
      </p:pic>
      <p:pic>
        <p:nvPicPr>
          <p:cNvPr id="6" name="Imagen 5"/>
          <p:cNvPicPr>
            <a:picLocks noChangeAspect="1"/>
          </p:cNvPicPr>
          <p:nvPr/>
        </p:nvPicPr>
        <p:blipFill>
          <a:blip r:embed="rId4"/>
          <a:stretch>
            <a:fillRect/>
          </a:stretch>
        </p:blipFill>
        <p:spPr>
          <a:xfrm>
            <a:off x="8476800" y="3247530"/>
            <a:ext cx="3715200" cy="3610469"/>
          </a:xfrm>
          <a:prstGeom prst="rect">
            <a:avLst/>
          </a:prstGeom>
        </p:spPr>
      </p:pic>
    </p:spTree>
    <p:extLst>
      <p:ext uri="{BB962C8B-B14F-4D97-AF65-F5344CB8AC3E}">
        <p14:creationId xmlns:p14="http://schemas.microsoft.com/office/powerpoint/2010/main" val="117223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1"/>
            <a:ext cx="4523022" cy="3002716"/>
          </a:xfrm>
          <a:prstGeom prst="rect">
            <a:avLst/>
          </a:prstGeom>
        </p:spPr>
      </p:pic>
      <p:sp>
        <p:nvSpPr>
          <p:cNvPr id="5" name="Rectángulo 4"/>
          <p:cNvSpPr/>
          <p:nvPr/>
        </p:nvSpPr>
        <p:spPr>
          <a:xfrm>
            <a:off x="0" y="3002717"/>
            <a:ext cx="4647362" cy="369332"/>
          </a:xfrm>
          <a:prstGeom prst="rect">
            <a:avLst/>
          </a:prstGeom>
        </p:spPr>
        <p:txBody>
          <a:bodyPr wrap="none">
            <a:spAutoFit/>
          </a:bodyPr>
          <a:lstStyle/>
          <a:p>
            <a:r>
              <a:rPr lang="es-MX" b="1" i="0" u="none" strike="noStrike" baseline="0" dirty="0" smtClean="0">
                <a:latin typeface="ArialMT"/>
              </a:rPr>
              <a:t>Geiser del Tatio, II región de Antofagasta</a:t>
            </a:r>
            <a:endParaRPr lang="es-CL" b="1" dirty="0"/>
          </a:p>
        </p:txBody>
      </p:sp>
      <p:pic>
        <p:nvPicPr>
          <p:cNvPr id="6" name="Imagen 5"/>
          <p:cNvPicPr>
            <a:picLocks noChangeAspect="1"/>
          </p:cNvPicPr>
          <p:nvPr/>
        </p:nvPicPr>
        <p:blipFill>
          <a:blip r:embed="rId3"/>
          <a:stretch>
            <a:fillRect/>
          </a:stretch>
        </p:blipFill>
        <p:spPr>
          <a:xfrm>
            <a:off x="0" y="3552779"/>
            <a:ext cx="4348434" cy="2935889"/>
          </a:xfrm>
          <a:prstGeom prst="rect">
            <a:avLst/>
          </a:prstGeom>
        </p:spPr>
      </p:pic>
      <p:sp>
        <p:nvSpPr>
          <p:cNvPr id="7" name="Rectángulo 6"/>
          <p:cNvSpPr/>
          <p:nvPr/>
        </p:nvSpPr>
        <p:spPr>
          <a:xfrm>
            <a:off x="0" y="6488668"/>
            <a:ext cx="2941896" cy="369332"/>
          </a:xfrm>
          <a:prstGeom prst="rect">
            <a:avLst/>
          </a:prstGeom>
        </p:spPr>
        <p:txBody>
          <a:bodyPr wrap="none">
            <a:spAutoFit/>
          </a:bodyPr>
          <a:lstStyle/>
          <a:p>
            <a:r>
              <a:rPr lang="es-MX" b="1" i="0" u="none" strike="noStrike" baseline="0" dirty="0" smtClean="0">
                <a:latin typeface="ArialMT"/>
              </a:rPr>
              <a:t>Valle de la Luna, II región</a:t>
            </a:r>
            <a:endParaRPr lang="es-CL" b="1" dirty="0"/>
          </a:p>
        </p:txBody>
      </p:sp>
      <p:pic>
        <p:nvPicPr>
          <p:cNvPr id="8" name="Imagen 7"/>
          <p:cNvPicPr>
            <a:picLocks noChangeAspect="1"/>
          </p:cNvPicPr>
          <p:nvPr/>
        </p:nvPicPr>
        <p:blipFill>
          <a:blip r:embed="rId4"/>
          <a:stretch>
            <a:fillRect/>
          </a:stretch>
        </p:blipFill>
        <p:spPr>
          <a:xfrm>
            <a:off x="7302320" y="-77456"/>
            <a:ext cx="4889679" cy="3225323"/>
          </a:xfrm>
          <a:prstGeom prst="rect">
            <a:avLst/>
          </a:prstGeom>
        </p:spPr>
      </p:pic>
      <p:sp>
        <p:nvSpPr>
          <p:cNvPr id="9" name="Rectángulo 8"/>
          <p:cNvSpPr/>
          <p:nvPr/>
        </p:nvSpPr>
        <p:spPr>
          <a:xfrm>
            <a:off x="8212981" y="3148548"/>
            <a:ext cx="4782355" cy="369332"/>
          </a:xfrm>
          <a:prstGeom prst="rect">
            <a:avLst/>
          </a:prstGeom>
        </p:spPr>
        <p:txBody>
          <a:bodyPr wrap="square">
            <a:spAutoFit/>
          </a:bodyPr>
          <a:lstStyle/>
          <a:p>
            <a:r>
              <a:rPr lang="es-CL" b="1" i="0" u="none" strike="noStrike" baseline="0" dirty="0" smtClean="0">
                <a:latin typeface="ArialMT"/>
              </a:rPr>
              <a:t>Ventisquero San Rafael, XI región</a:t>
            </a:r>
            <a:endParaRPr lang="es-CL" b="1" dirty="0"/>
          </a:p>
        </p:txBody>
      </p:sp>
      <p:pic>
        <p:nvPicPr>
          <p:cNvPr id="10" name="Imagen 9"/>
          <p:cNvPicPr>
            <a:picLocks noChangeAspect="1"/>
          </p:cNvPicPr>
          <p:nvPr/>
        </p:nvPicPr>
        <p:blipFill>
          <a:blip r:embed="rId5"/>
          <a:stretch>
            <a:fillRect/>
          </a:stretch>
        </p:blipFill>
        <p:spPr>
          <a:xfrm>
            <a:off x="6142218" y="3490085"/>
            <a:ext cx="6049781" cy="2700408"/>
          </a:xfrm>
          <a:prstGeom prst="rect">
            <a:avLst/>
          </a:prstGeom>
        </p:spPr>
      </p:pic>
      <p:sp>
        <p:nvSpPr>
          <p:cNvPr id="11" name="Rectángulo 10"/>
          <p:cNvSpPr/>
          <p:nvPr/>
        </p:nvSpPr>
        <p:spPr>
          <a:xfrm>
            <a:off x="9570769" y="6410224"/>
            <a:ext cx="2775119" cy="369332"/>
          </a:xfrm>
          <a:prstGeom prst="rect">
            <a:avLst/>
          </a:prstGeom>
        </p:spPr>
        <p:txBody>
          <a:bodyPr wrap="none">
            <a:spAutoFit/>
          </a:bodyPr>
          <a:lstStyle/>
          <a:p>
            <a:r>
              <a:rPr lang="es-CL" b="1" i="0" u="none" strike="noStrike" baseline="0" dirty="0" smtClean="0">
                <a:latin typeface="ArialMT"/>
              </a:rPr>
              <a:t>Cerro </a:t>
            </a:r>
            <a:r>
              <a:rPr lang="es-CL" b="1" i="0" u="none" strike="noStrike" baseline="0" dirty="0" err="1" smtClean="0">
                <a:latin typeface="ArialMT"/>
              </a:rPr>
              <a:t>Zapaleri</a:t>
            </a:r>
            <a:r>
              <a:rPr lang="es-CL" b="1" i="0" u="none" strike="noStrike" baseline="0" dirty="0" smtClean="0">
                <a:latin typeface="ArialMT"/>
              </a:rPr>
              <a:t>, II región</a:t>
            </a:r>
            <a:endParaRPr lang="es-CL" b="1" dirty="0"/>
          </a:p>
        </p:txBody>
      </p:sp>
    </p:spTree>
    <p:extLst>
      <p:ext uri="{BB962C8B-B14F-4D97-AF65-F5344CB8AC3E}">
        <p14:creationId xmlns:p14="http://schemas.microsoft.com/office/powerpoint/2010/main" val="318654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62187" y="1622738"/>
            <a:ext cx="9929813" cy="4288484"/>
          </a:xfrm>
        </p:spPr>
        <p:txBody>
          <a:bodyPr>
            <a:noAutofit/>
          </a:bodyPr>
          <a:lstStyle/>
          <a:p>
            <a:pPr algn="just"/>
            <a:r>
              <a:rPr lang="es-CL" sz="2400" b="1" u="sng" dirty="0">
                <a:solidFill>
                  <a:schemeClr val="tx1"/>
                </a:solidFill>
                <a:latin typeface="Arial" panose="020B0604020202020204" pitchFamily="34" charset="0"/>
                <a:cs typeface="Arial" panose="020B0604020202020204" pitchFamily="34" charset="0"/>
              </a:rPr>
              <a:t>GRANDES REGIONES GEOGRÁFICAS</a:t>
            </a:r>
          </a:p>
          <a:p>
            <a:pPr marL="0" indent="0">
              <a:buNone/>
            </a:pPr>
            <a:r>
              <a:rPr lang="es-MX" sz="2400" dirty="0" smtClean="0">
                <a:solidFill>
                  <a:schemeClr val="tx1"/>
                </a:solidFill>
                <a:latin typeface="Arial" panose="020B0604020202020204" pitchFamily="34" charset="0"/>
                <a:cs typeface="Arial" panose="020B0604020202020204" pitchFamily="34" charset="0"/>
              </a:rPr>
              <a:t>1- </a:t>
            </a:r>
            <a:r>
              <a:rPr lang="es-MX" sz="2400" b="1" u="sng" dirty="0">
                <a:solidFill>
                  <a:schemeClr val="tx1"/>
                </a:solidFill>
                <a:latin typeface="Arial" panose="020B0604020202020204" pitchFamily="34" charset="0"/>
                <a:cs typeface="Arial" panose="020B0604020202020204" pitchFamily="34" charset="0"/>
              </a:rPr>
              <a:t>Norte Grande</a:t>
            </a:r>
            <a:r>
              <a:rPr lang="es-MX" sz="2400" dirty="0">
                <a:solidFill>
                  <a:schemeClr val="tx1"/>
                </a:solidFill>
                <a:latin typeface="Arial" panose="020B0604020202020204" pitchFamily="34" charset="0"/>
                <a:cs typeface="Arial" panose="020B0604020202020204" pitchFamily="34" charset="0"/>
              </a:rPr>
              <a:t>: XV( Arica y </a:t>
            </a:r>
            <a:r>
              <a:rPr lang="es-MX" sz="2400" dirty="0" err="1">
                <a:solidFill>
                  <a:schemeClr val="tx1"/>
                </a:solidFill>
                <a:latin typeface="Arial" panose="020B0604020202020204" pitchFamily="34" charset="0"/>
                <a:cs typeface="Arial" panose="020B0604020202020204" pitchFamily="34" charset="0"/>
              </a:rPr>
              <a:t>Parinacota</a:t>
            </a:r>
            <a:r>
              <a:rPr lang="es-MX" sz="2400" dirty="0" smtClean="0">
                <a:solidFill>
                  <a:schemeClr val="tx1"/>
                </a:solidFill>
                <a:latin typeface="Arial" panose="020B0604020202020204" pitchFamily="34" charset="0"/>
                <a:cs typeface="Arial" panose="020B0604020202020204" pitchFamily="34" charset="0"/>
              </a:rPr>
              <a:t>), </a:t>
            </a:r>
            <a:r>
              <a:rPr lang="es-CL" sz="2400" dirty="0" smtClean="0">
                <a:solidFill>
                  <a:schemeClr val="tx1"/>
                </a:solidFill>
                <a:latin typeface="Arial" panose="020B0604020202020204" pitchFamily="34" charset="0"/>
                <a:cs typeface="Arial" panose="020B0604020202020204" pitchFamily="34" charset="0"/>
              </a:rPr>
              <a:t>I </a:t>
            </a:r>
            <a:r>
              <a:rPr lang="es-CL" sz="2400" dirty="0">
                <a:solidFill>
                  <a:schemeClr val="tx1"/>
                </a:solidFill>
                <a:latin typeface="Arial" panose="020B0604020202020204" pitchFamily="34" charset="0"/>
                <a:cs typeface="Arial" panose="020B0604020202020204" pitchFamily="34" charset="0"/>
              </a:rPr>
              <a:t>(Tarapacá), II (Antofagasta)</a:t>
            </a:r>
          </a:p>
          <a:p>
            <a:pPr marL="0" indent="0">
              <a:buNone/>
            </a:pPr>
            <a:r>
              <a:rPr lang="pt-BR" sz="2400" dirty="0" smtClean="0">
                <a:solidFill>
                  <a:schemeClr val="tx1"/>
                </a:solidFill>
                <a:latin typeface="Arial" panose="020B0604020202020204" pitchFamily="34" charset="0"/>
                <a:cs typeface="Arial" panose="020B0604020202020204" pitchFamily="34" charset="0"/>
              </a:rPr>
              <a:t> 2- </a:t>
            </a:r>
            <a:r>
              <a:rPr lang="pt-BR" sz="2400" b="1" u="sng" dirty="0">
                <a:solidFill>
                  <a:schemeClr val="tx1"/>
                </a:solidFill>
                <a:latin typeface="Arial" panose="020B0604020202020204" pitchFamily="34" charset="0"/>
                <a:cs typeface="Arial" panose="020B0604020202020204" pitchFamily="34" charset="0"/>
              </a:rPr>
              <a:t>Norte Chico</a:t>
            </a:r>
            <a:r>
              <a:rPr lang="pt-BR" sz="2400" dirty="0">
                <a:solidFill>
                  <a:schemeClr val="tx1"/>
                </a:solidFill>
                <a:latin typeface="Arial" panose="020B0604020202020204" pitchFamily="34" charset="0"/>
                <a:cs typeface="Arial" panose="020B0604020202020204" pitchFamily="34" charset="0"/>
              </a:rPr>
              <a:t>: III (Atacama), </a:t>
            </a:r>
            <a:r>
              <a:rPr lang="pt-BR" sz="2400" dirty="0" smtClean="0">
                <a:solidFill>
                  <a:schemeClr val="tx1"/>
                </a:solidFill>
                <a:latin typeface="Arial" panose="020B0604020202020204" pitchFamily="34" charset="0"/>
                <a:cs typeface="Arial" panose="020B0604020202020204" pitchFamily="34" charset="0"/>
              </a:rPr>
              <a:t>IV </a:t>
            </a:r>
            <a:r>
              <a:rPr lang="es-CL" sz="2400" dirty="0" smtClean="0">
                <a:solidFill>
                  <a:schemeClr val="tx1"/>
                </a:solidFill>
                <a:latin typeface="Arial" panose="020B0604020202020204" pitchFamily="34" charset="0"/>
                <a:cs typeface="Arial" panose="020B0604020202020204" pitchFamily="34" charset="0"/>
              </a:rPr>
              <a:t>(</a:t>
            </a:r>
            <a:r>
              <a:rPr lang="es-CL" sz="2400" dirty="0">
                <a:solidFill>
                  <a:schemeClr val="tx1"/>
                </a:solidFill>
                <a:latin typeface="Arial" panose="020B0604020202020204" pitchFamily="34" charset="0"/>
                <a:cs typeface="Arial" panose="020B0604020202020204" pitchFamily="34" charset="0"/>
              </a:rPr>
              <a:t>Coquimbo</a:t>
            </a:r>
            <a:r>
              <a:rPr lang="es-CL" sz="2400" dirty="0" smtClean="0">
                <a:solidFill>
                  <a:schemeClr val="tx1"/>
                </a:solidFill>
                <a:latin typeface="Arial" panose="020B0604020202020204" pitchFamily="34" charset="0"/>
                <a:cs typeface="Arial" panose="020B0604020202020204" pitchFamily="34" charset="0"/>
              </a:rPr>
              <a:t>) </a:t>
            </a:r>
          </a:p>
          <a:p>
            <a:pPr marL="0" indent="0">
              <a:buNone/>
            </a:pPr>
            <a:r>
              <a:rPr lang="it-IT" sz="2400" dirty="0" smtClean="0">
                <a:solidFill>
                  <a:schemeClr val="tx1"/>
                </a:solidFill>
                <a:latin typeface="Arial" panose="020B0604020202020204" pitchFamily="34" charset="0"/>
                <a:cs typeface="Arial" panose="020B0604020202020204" pitchFamily="34" charset="0"/>
              </a:rPr>
              <a:t> 3- </a:t>
            </a:r>
            <a:r>
              <a:rPr lang="it-IT" sz="2400" b="1" u="sng" dirty="0">
                <a:solidFill>
                  <a:schemeClr val="tx1"/>
                </a:solidFill>
                <a:latin typeface="Arial" panose="020B0604020202020204" pitchFamily="34" charset="0"/>
                <a:cs typeface="Arial" panose="020B0604020202020204" pitchFamily="34" charset="0"/>
              </a:rPr>
              <a:t>Zona Central</a:t>
            </a:r>
            <a:r>
              <a:rPr lang="it-IT" sz="2400" dirty="0">
                <a:solidFill>
                  <a:schemeClr val="tx1"/>
                </a:solidFill>
                <a:latin typeface="Arial" panose="020B0604020202020204" pitchFamily="34" charset="0"/>
                <a:cs typeface="Arial" panose="020B0604020202020204" pitchFamily="34" charset="0"/>
              </a:rPr>
              <a:t>: V (Valparaíso), </a:t>
            </a:r>
            <a:r>
              <a:rPr lang="it-IT" sz="2400" dirty="0" smtClean="0">
                <a:solidFill>
                  <a:schemeClr val="tx1"/>
                </a:solidFill>
                <a:latin typeface="Arial" panose="020B0604020202020204" pitchFamily="34" charset="0"/>
                <a:cs typeface="Arial" panose="020B0604020202020204" pitchFamily="34" charset="0"/>
              </a:rPr>
              <a:t>VI </a:t>
            </a:r>
            <a:r>
              <a:rPr lang="pt-BR" sz="2400" dirty="0" smtClean="0">
                <a:solidFill>
                  <a:schemeClr val="tx1"/>
                </a:solidFill>
                <a:latin typeface="Arial" panose="020B0604020202020204" pitchFamily="34" charset="0"/>
                <a:cs typeface="Arial" panose="020B0604020202020204" pitchFamily="34" charset="0"/>
              </a:rPr>
              <a:t>(</a:t>
            </a:r>
            <a:r>
              <a:rPr lang="pt-BR" sz="2400" dirty="0">
                <a:solidFill>
                  <a:schemeClr val="tx1"/>
                </a:solidFill>
                <a:latin typeface="Arial" panose="020B0604020202020204" pitchFamily="34" charset="0"/>
                <a:cs typeface="Arial" panose="020B0604020202020204" pitchFamily="34" charset="0"/>
              </a:rPr>
              <a:t>Libertador B. O </a:t>
            </a:r>
            <a:r>
              <a:rPr lang="pt-BR" sz="2400" dirty="0" err="1">
                <a:solidFill>
                  <a:schemeClr val="tx1"/>
                </a:solidFill>
                <a:latin typeface="Arial" panose="020B0604020202020204" pitchFamily="34" charset="0"/>
                <a:cs typeface="Arial" panose="020B0604020202020204" pitchFamily="34" charset="0"/>
              </a:rPr>
              <a:t>Higgins</a:t>
            </a:r>
            <a:r>
              <a:rPr lang="pt-BR" sz="2400" dirty="0">
                <a:solidFill>
                  <a:schemeClr val="tx1"/>
                </a:solidFill>
                <a:latin typeface="Arial" panose="020B0604020202020204" pitchFamily="34" charset="0"/>
                <a:cs typeface="Arial" panose="020B0604020202020204" pitchFamily="34" charset="0"/>
              </a:rPr>
              <a:t>), </a:t>
            </a:r>
            <a:endParaRPr lang="pt-BR" sz="2400" dirty="0" smtClean="0">
              <a:solidFill>
                <a:schemeClr val="tx1"/>
              </a:solidFill>
              <a:latin typeface="Arial" panose="020B0604020202020204" pitchFamily="34" charset="0"/>
              <a:cs typeface="Arial" panose="020B0604020202020204" pitchFamily="34" charset="0"/>
            </a:endParaRPr>
          </a:p>
          <a:p>
            <a:pPr marL="0" indent="0">
              <a:buNone/>
            </a:pP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VII </a:t>
            </a:r>
            <a:r>
              <a:rPr lang="pt-BR" sz="2400" dirty="0">
                <a:solidFill>
                  <a:schemeClr val="tx1"/>
                </a:solidFill>
                <a:latin typeface="Arial" panose="020B0604020202020204" pitchFamily="34" charset="0"/>
                <a:cs typeface="Arial" panose="020B0604020202020204" pitchFamily="34" charset="0"/>
              </a:rPr>
              <a:t>(</a:t>
            </a:r>
            <a:r>
              <a:rPr lang="pt-BR" sz="2400" dirty="0" err="1">
                <a:solidFill>
                  <a:schemeClr val="tx1"/>
                </a:solidFill>
                <a:latin typeface="Arial" panose="020B0604020202020204" pitchFamily="34" charset="0"/>
                <a:cs typeface="Arial" panose="020B0604020202020204" pitchFamily="34" charset="0"/>
              </a:rPr>
              <a:t>Maule</a:t>
            </a:r>
            <a:r>
              <a:rPr lang="pt-BR" sz="2400" dirty="0" smtClean="0">
                <a:solidFill>
                  <a:schemeClr val="tx1"/>
                </a:solidFill>
                <a:latin typeface="Arial" panose="020B0604020202020204" pitchFamily="34" charset="0"/>
                <a:cs typeface="Arial" panose="020B0604020202020204" pitchFamily="34" charset="0"/>
              </a:rPr>
              <a:t>), </a:t>
            </a:r>
            <a:r>
              <a:rPr lang="es-CL" sz="2400" dirty="0" smtClean="0">
                <a:solidFill>
                  <a:schemeClr val="tx1"/>
                </a:solidFill>
                <a:latin typeface="Arial" panose="020B0604020202020204" pitchFamily="34" charset="0"/>
                <a:cs typeface="Arial" panose="020B0604020202020204" pitchFamily="34" charset="0"/>
              </a:rPr>
              <a:t>VIII </a:t>
            </a:r>
            <a:r>
              <a:rPr lang="es-CL" sz="2400" dirty="0">
                <a:solidFill>
                  <a:schemeClr val="tx1"/>
                </a:solidFill>
                <a:latin typeface="Arial" panose="020B0604020202020204" pitchFamily="34" charset="0"/>
                <a:cs typeface="Arial" panose="020B0604020202020204" pitchFamily="34" charset="0"/>
              </a:rPr>
              <a:t>(</a:t>
            </a:r>
            <a:r>
              <a:rPr lang="es-CL" sz="2400" dirty="0" err="1">
                <a:solidFill>
                  <a:schemeClr val="tx1"/>
                </a:solidFill>
                <a:latin typeface="Arial" panose="020B0604020202020204" pitchFamily="34" charset="0"/>
                <a:cs typeface="Arial" panose="020B0604020202020204" pitchFamily="34" charset="0"/>
              </a:rPr>
              <a:t>Bío-Bío</a:t>
            </a:r>
            <a:r>
              <a:rPr lang="es-CL" sz="2400" dirty="0">
                <a:solidFill>
                  <a:schemeClr val="tx1"/>
                </a:solidFill>
                <a:latin typeface="Arial" panose="020B0604020202020204" pitchFamily="34" charset="0"/>
                <a:cs typeface="Arial" panose="020B0604020202020204" pitchFamily="34" charset="0"/>
              </a:rPr>
              <a:t>)</a:t>
            </a:r>
          </a:p>
          <a:p>
            <a:pPr marL="0" indent="0" algn="just">
              <a:buNone/>
            </a:pPr>
            <a:r>
              <a:rPr lang="es-MX" sz="2400" dirty="0" smtClean="0">
                <a:solidFill>
                  <a:schemeClr val="tx1"/>
                </a:solidFill>
                <a:latin typeface="Arial" panose="020B0604020202020204" pitchFamily="34" charset="0"/>
                <a:cs typeface="Arial" panose="020B0604020202020204" pitchFamily="34" charset="0"/>
              </a:rPr>
              <a:t>4- </a:t>
            </a:r>
            <a:r>
              <a:rPr lang="es-MX" sz="2400" b="1" u="sng" dirty="0">
                <a:solidFill>
                  <a:schemeClr val="tx1"/>
                </a:solidFill>
                <a:latin typeface="Arial" panose="020B0604020202020204" pitchFamily="34" charset="0"/>
                <a:cs typeface="Arial" panose="020B0604020202020204" pitchFamily="34" charset="0"/>
              </a:rPr>
              <a:t>Sector Sur</a:t>
            </a:r>
            <a:r>
              <a:rPr lang="es-MX" sz="2400" dirty="0">
                <a:solidFill>
                  <a:schemeClr val="tx1"/>
                </a:solidFill>
                <a:latin typeface="Arial" panose="020B0604020202020204" pitchFamily="34" charset="0"/>
                <a:cs typeface="Arial" panose="020B0604020202020204" pitchFamily="34" charset="0"/>
              </a:rPr>
              <a:t>: IX (Araucanía), XIV (</a:t>
            </a:r>
            <a:r>
              <a:rPr lang="es-MX" sz="2400" dirty="0" smtClean="0">
                <a:solidFill>
                  <a:schemeClr val="tx1"/>
                </a:solidFill>
                <a:latin typeface="Arial" panose="020B0604020202020204" pitchFamily="34" charset="0"/>
                <a:cs typeface="Arial" panose="020B0604020202020204" pitchFamily="34" charset="0"/>
              </a:rPr>
              <a:t>Los </a:t>
            </a:r>
            <a:r>
              <a:rPr lang="es-CL" sz="2400" dirty="0" smtClean="0">
                <a:solidFill>
                  <a:schemeClr val="tx1"/>
                </a:solidFill>
                <a:latin typeface="Arial" panose="020B0604020202020204" pitchFamily="34" charset="0"/>
                <a:cs typeface="Arial" panose="020B0604020202020204" pitchFamily="34" charset="0"/>
              </a:rPr>
              <a:t>Ríos</a:t>
            </a:r>
            <a:r>
              <a:rPr lang="es-CL" sz="2400" dirty="0">
                <a:solidFill>
                  <a:schemeClr val="tx1"/>
                </a:solidFill>
                <a:latin typeface="Arial" panose="020B0604020202020204" pitchFamily="34" charset="0"/>
                <a:cs typeface="Arial" panose="020B0604020202020204" pitchFamily="34" charset="0"/>
              </a:rPr>
              <a:t>), X (Los Lagos)</a:t>
            </a:r>
          </a:p>
          <a:p>
            <a:pPr marL="0" indent="0" algn="just">
              <a:buNone/>
            </a:pPr>
            <a:r>
              <a:rPr lang="es-CL" sz="2400" dirty="0" smtClean="0">
                <a:solidFill>
                  <a:schemeClr val="tx1"/>
                </a:solidFill>
                <a:latin typeface="Arial" panose="020B0604020202020204" pitchFamily="34" charset="0"/>
                <a:cs typeface="Arial" panose="020B0604020202020204" pitchFamily="34" charset="0"/>
              </a:rPr>
              <a:t>5- </a:t>
            </a:r>
            <a:r>
              <a:rPr lang="es-CL" sz="2400" b="1" u="sng" dirty="0">
                <a:solidFill>
                  <a:schemeClr val="tx1"/>
                </a:solidFill>
                <a:latin typeface="Arial" panose="020B0604020202020204" pitchFamily="34" charset="0"/>
                <a:cs typeface="Arial" panose="020B0604020202020204" pitchFamily="34" charset="0"/>
              </a:rPr>
              <a:t>Sector Austral</a:t>
            </a:r>
            <a:r>
              <a:rPr lang="es-CL" sz="2400" dirty="0">
                <a:solidFill>
                  <a:schemeClr val="tx1"/>
                </a:solidFill>
                <a:latin typeface="Arial" panose="020B0604020202020204" pitchFamily="34" charset="0"/>
                <a:cs typeface="Arial" panose="020B0604020202020204" pitchFamily="34" charset="0"/>
              </a:rPr>
              <a:t>: XI (Gral. Carlos I.), </a:t>
            </a:r>
            <a:r>
              <a:rPr lang="es-CL" sz="2400" dirty="0" smtClean="0">
                <a:solidFill>
                  <a:schemeClr val="tx1"/>
                </a:solidFill>
                <a:latin typeface="Arial" panose="020B0604020202020204" pitchFamily="34" charset="0"/>
                <a:cs typeface="Arial" panose="020B0604020202020204" pitchFamily="34" charset="0"/>
              </a:rPr>
              <a:t>XII (</a:t>
            </a:r>
            <a:r>
              <a:rPr lang="es-CL" sz="2400" dirty="0">
                <a:solidFill>
                  <a:schemeClr val="tx1"/>
                </a:solidFill>
                <a:latin typeface="Arial" panose="020B0604020202020204" pitchFamily="34" charset="0"/>
                <a:cs typeface="Arial" panose="020B0604020202020204" pitchFamily="34" charset="0"/>
              </a:rPr>
              <a:t>Magallanes y Antártica</a:t>
            </a:r>
            <a:r>
              <a:rPr lang="es-CL" sz="2400" dirty="0" smtClean="0">
                <a:solidFill>
                  <a:schemeClr val="tx1"/>
                </a:solidFill>
                <a:latin typeface="Arial" panose="020B0604020202020204" pitchFamily="34" charset="0"/>
                <a:cs typeface="Arial" panose="020B0604020202020204" pitchFamily="34" charset="0"/>
              </a:rPr>
              <a:t>)</a:t>
            </a:r>
          </a:p>
          <a:p>
            <a:pPr marL="0" indent="0" algn="just">
              <a:buNone/>
            </a:pPr>
            <a:endParaRPr lang="es-CL" sz="2400" dirty="0">
              <a:latin typeface="Arial" panose="020B0604020202020204" pitchFamily="34" charset="0"/>
              <a:cs typeface="Arial" panose="020B0604020202020204" pitchFamily="34" charset="0"/>
            </a:endParaRPr>
          </a:p>
          <a:p>
            <a:pPr algn="just"/>
            <a:r>
              <a:rPr lang="es-CL" sz="2400" b="1" dirty="0" smtClean="0">
                <a:solidFill>
                  <a:schemeClr val="tx1"/>
                </a:solidFill>
                <a:latin typeface="Arial" panose="020B0604020202020204" pitchFamily="34" charset="0"/>
                <a:cs typeface="Arial" panose="020B0604020202020204" pitchFamily="34" charset="0"/>
              </a:rPr>
              <a:t>La </a:t>
            </a:r>
            <a:r>
              <a:rPr lang="es-CL" sz="2400" b="1" dirty="0">
                <a:solidFill>
                  <a:schemeClr val="tx1"/>
                </a:solidFill>
                <a:latin typeface="Arial" panose="020B0604020202020204" pitchFamily="34" charset="0"/>
                <a:cs typeface="Arial" panose="020B0604020202020204" pitchFamily="34" charset="0"/>
              </a:rPr>
              <a:t>conjugación de </a:t>
            </a:r>
            <a:r>
              <a:rPr lang="es-CL" sz="2400" b="1" dirty="0" smtClean="0">
                <a:solidFill>
                  <a:schemeClr val="tx1"/>
                </a:solidFill>
                <a:latin typeface="Arial" panose="020B0604020202020204" pitchFamily="34" charset="0"/>
                <a:cs typeface="Arial" panose="020B0604020202020204" pitchFamily="34" charset="0"/>
              </a:rPr>
              <a:t>los elementos </a:t>
            </a:r>
            <a:r>
              <a:rPr lang="es-CL" sz="2400" b="1" dirty="0" smtClean="0">
                <a:solidFill>
                  <a:schemeClr val="tx1"/>
                </a:solidFill>
                <a:latin typeface="Arial" panose="020B0604020202020204" pitchFamily="34" charset="0"/>
                <a:cs typeface="Arial" panose="020B0604020202020204" pitchFamily="34" charset="0"/>
              </a:rPr>
              <a:t>morfológicos (las formas del relieve) </a:t>
            </a:r>
            <a:r>
              <a:rPr lang="es-CL" sz="2400" b="1" dirty="0" smtClean="0">
                <a:solidFill>
                  <a:schemeClr val="tx1"/>
                </a:solidFill>
                <a:latin typeface="Arial" panose="020B0604020202020204" pitchFamily="34" charset="0"/>
                <a:cs typeface="Arial" panose="020B0604020202020204" pitchFamily="34" charset="0"/>
              </a:rPr>
              <a:t>y </a:t>
            </a:r>
            <a:r>
              <a:rPr lang="es-CL" sz="2400" b="1" dirty="0" smtClean="0">
                <a:solidFill>
                  <a:schemeClr val="tx1"/>
                </a:solidFill>
                <a:latin typeface="Arial" panose="020B0604020202020204" pitchFamily="34" charset="0"/>
                <a:cs typeface="Arial" panose="020B0604020202020204" pitchFamily="34" charset="0"/>
              </a:rPr>
              <a:t>climáticos </a:t>
            </a:r>
            <a:r>
              <a:rPr lang="es-CL" sz="2400" b="1" dirty="0">
                <a:solidFill>
                  <a:schemeClr val="tx1"/>
                </a:solidFill>
                <a:latin typeface="Arial" panose="020B0604020202020204" pitchFamily="34" charset="0"/>
                <a:cs typeface="Arial" panose="020B0604020202020204" pitchFamily="34" charset="0"/>
              </a:rPr>
              <a:t>generan a </a:t>
            </a:r>
            <a:r>
              <a:rPr lang="es-CL" sz="2400" b="1" dirty="0" smtClean="0">
                <a:solidFill>
                  <a:schemeClr val="tx1"/>
                </a:solidFill>
                <a:latin typeface="Arial" panose="020B0604020202020204" pitchFamily="34" charset="0"/>
                <a:cs typeface="Arial" panose="020B0604020202020204" pitchFamily="34" charset="0"/>
              </a:rPr>
              <a:t>grandes rasgos </a:t>
            </a:r>
            <a:r>
              <a:rPr lang="es-CL" sz="2400" b="1" dirty="0">
                <a:solidFill>
                  <a:schemeClr val="tx1"/>
                </a:solidFill>
                <a:latin typeface="Arial" panose="020B0604020202020204" pitchFamily="34" charset="0"/>
                <a:cs typeface="Arial" panose="020B0604020202020204" pitchFamily="34" charset="0"/>
              </a:rPr>
              <a:t>5 unidades naturales </a:t>
            </a:r>
            <a:r>
              <a:rPr lang="es-CL" sz="2400" b="1" dirty="0" smtClean="0">
                <a:solidFill>
                  <a:schemeClr val="tx1"/>
                </a:solidFill>
                <a:latin typeface="Arial" panose="020B0604020202020204" pitchFamily="34" charset="0"/>
                <a:cs typeface="Arial" panose="020B0604020202020204" pitchFamily="34" charset="0"/>
              </a:rPr>
              <a:t>en sentido </a:t>
            </a:r>
            <a:r>
              <a:rPr lang="es-CL" sz="2400" b="1" dirty="0">
                <a:solidFill>
                  <a:schemeClr val="tx1"/>
                </a:solidFill>
                <a:latin typeface="Arial" panose="020B0604020202020204" pitchFamily="34" charset="0"/>
                <a:cs typeface="Arial" panose="020B0604020202020204" pitchFamily="34" charset="0"/>
              </a:rPr>
              <a:t>norte-sur.</a:t>
            </a:r>
          </a:p>
        </p:txBody>
      </p:sp>
      <p:sp>
        <p:nvSpPr>
          <p:cNvPr id="4" name="Rectángulo 3"/>
          <p:cNvSpPr/>
          <p:nvPr/>
        </p:nvSpPr>
        <p:spPr>
          <a:xfrm>
            <a:off x="2352340" y="204825"/>
            <a:ext cx="9839660" cy="1200329"/>
          </a:xfrm>
          <a:prstGeom prst="rect">
            <a:avLst/>
          </a:prstGeom>
        </p:spPr>
        <p:txBody>
          <a:bodyPr wrap="square">
            <a:spAutoFit/>
          </a:bodyPr>
          <a:lstStyle/>
          <a:p>
            <a:r>
              <a:rPr lang="es-CL" sz="3600" b="1" dirty="0">
                <a:solidFill>
                  <a:srgbClr val="000000"/>
                </a:solidFill>
                <a:latin typeface="Calibri-Bold"/>
              </a:rPr>
              <a:t>ORIGEN</a:t>
            </a:r>
          </a:p>
          <a:p>
            <a:pPr algn="just"/>
            <a:r>
              <a:rPr lang="es-MX" b="1" dirty="0">
                <a:latin typeface="ArialNarrow-Bold"/>
              </a:rPr>
              <a:t>El Relieve de Chile es el resultado de un </a:t>
            </a:r>
            <a:r>
              <a:rPr lang="es-MX" b="1" dirty="0" smtClean="0">
                <a:latin typeface="ArialNarrow-Bold"/>
              </a:rPr>
              <a:t>largo proceso </a:t>
            </a:r>
            <a:r>
              <a:rPr lang="es-MX" b="1" dirty="0">
                <a:latin typeface="ArialNarrow-Bold"/>
              </a:rPr>
              <a:t>que comenzó hace millones de años</a:t>
            </a:r>
            <a:r>
              <a:rPr lang="es-MX" b="1" dirty="0" smtClean="0">
                <a:latin typeface="ArialNarrow-Bold"/>
              </a:rPr>
              <a:t>, cuando </a:t>
            </a:r>
            <a:r>
              <a:rPr lang="es-MX" b="1" dirty="0">
                <a:latin typeface="ArialNarrow-Bold"/>
              </a:rPr>
              <a:t>gran parte del territorio estaba </a:t>
            </a:r>
            <a:r>
              <a:rPr lang="es-MX" b="1" dirty="0" smtClean="0">
                <a:latin typeface="ArialNarrow-Bold"/>
              </a:rPr>
              <a:t>cubierto </a:t>
            </a:r>
            <a:r>
              <a:rPr lang="es-CL" b="1" dirty="0" smtClean="0">
                <a:latin typeface="ArialNarrow-Bold"/>
              </a:rPr>
              <a:t>por </a:t>
            </a:r>
            <a:r>
              <a:rPr lang="es-CL" b="1" dirty="0">
                <a:latin typeface="ArialNarrow-Bold"/>
              </a:rPr>
              <a:t>el mar.</a:t>
            </a:r>
            <a:endParaRPr lang="es-CL" dirty="0"/>
          </a:p>
        </p:txBody>
      </p:sp>
      <p:pic>
        <p:nvPicPr>
          <p:cNvPr id="6" name="Imagen 5"/>
          <p:cNvPicPr>
            <a:picLocks noChangeAspect="1"/>
          </p:cNvPicPr>
          <p:nvPr/>
        </p:nvPicPr>
        <p:blipFill>
          <a:blip r:embed="rId2"/>
          <a:stretch>
            <a:fillRect/>
          </a:stretch>
        </p:blipFill>
        <p:spPr>
          <a:xfrm>
            <a:off x="-115710" y="8586"/>
            <a:ext cx="2377898" cy="6849414"/>
          </a:xfrm>
          <a:prstGeom prst="rect">
            <a:avLst/>
          </a:prstGeom>
        </p:spPr>
      </p:pic>
    </p:spTree>
    <p:extLst>
      <p:ext uri="{BB962C8B-B14F-4D97-AF65-F5344CB8AC3E}">
        <p14:creationId xmlns:p14="http://schemas.microsoft.com/office/powerpoint/2010/main" val="3911700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9056" y="295743"/>
            <a:ext cx="8911687" cy="1280890"/>
          </a:xfrm>
        </p:spPr>
        <p:txBody>
          <a:bodyPr/>
          <a:lstStyle/>
          <a:p>
            <a:r>
              <a:rPr lang="es-MX" u="sng" dirty="0" smtClean="0">
                <a:latin typeface="Arial" panose="020B0604020202020204" pitchFamily="34" charset="0"/>
                <a:cs typeface="Arial" panose="020B0604020202020204" pitchFamily="34" charset="0"/>
              </a:rPr>
              <a:t>ZONA NORTE GRANDE</a:t>
            </a:r>
            <a:endParaRPr lang="es-CL" u="sng"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0" y="1211725"/>
            <a:ext cx="7728748" cy="5621372"/>
          </a:xfrm>
          <a:prstGeom prst="rect">
            <a:avLst/>
          </a:prstGeom>
        </p:spPr>
      </p:pic>
      <p:sp>
        <p:nvSpPr>
          <p:cNvPr id="5" name="Rectángulo 4"/>
          <p:cNvSpPr/>
          <p:nvPr/>
        </p:nvSpPr>
        <p:spPr>
          <a:xfrm>
            <a:off x="746835" y="1673721"/>
            <a:ext cx="2753703" cy="369332"/>
          </a:xfrm>
          <a:prstGeom prst="rect">
            <a:avLst/>
          </a:prstGeom>
        </p:spPr>
        <p:txBody>
          <a:bodyPr wrap="none">
            <a:spAutoFit/>
          </a:bodyPr>
          <a:lstStyle/>
          <a:p>
            <a:r>
              <a:rPr lang="es-CL" b="1" dirty="0">
                <a:latin typeface="Arial Narrow,Bold"/>
              </a:rPr>
              <a:t>Cordillera de los Andes</a:t>
            </a:r>
            <a:endParaRPr lang="es-CL" dirty="0"/>
          </a:p>
        </p:txBody>
      </p:sp>
      <p:sp>
        <p:nvSpPr>
          <p:cNvPr id="6" name="Rectángulo 5"/>
          <p:cNvSpPr/>
          <p:nvPr/>
        </p:nvSpPr>
        <p:spPr>
          <a:xfrm>
            <a:off x="6357941" y="1500224"/>
            <a:ext cx="1172116" cy="369332"/>
          </a:xfrm>
          <a:prstGeom prst="rect">
            <a:avLst/>
          </a:prstGeom>
        </p:spPr>
        <p:txBody>
          <a:bodyPr wrap="none">
            <a:spAutoFit/>
          </a:bodyPr>
          <a:lstStyle/>
          <a:p>
            <a:r>
              <a:rPr lang="es-CL" b="1" dirty="0">
                <a:latin typeface="Arial Narrow,Bold"/>
              </a:rPr>
              <a:t>Altiplano</a:t>
            </a:r>
            <a:endParaRPr lang="es-CL" dirty="0"/>
          </a:p>
        </p:txBody>
      </p:sp>
      <p:cxnSp>
        <p:nvCxnSpPr>
          <p:cNvPr id="8" name="Conector recto 7"/>
          <p:cNvCxnSpPr/>
          <p:nvPr/>
        </p:nvCxnSpPr>
        <p:spPr>
          <a:xfrm flipV="1">
            <a:off x="4625802" y="1879304"/>
            <a:ext cx="2318197" cy="1146764"/>
          </a:xfrm>
          <a:prstGeom prst="line">
            <a:avLst/>
          </a:prstGeom>
        </p:spPr>
        <p:style>
          <a:lnRef idx="3">
            <a:schemeClr val="accent5"/>
          </a:lnRef>
          <a:fillRef idx="0">
            <a:schemeClr val="accent5"/>
          </a:fillRef>
          <a:effectRef idx="2">
            <a:schemeClr val="accent5"/>
          </a:effectRef>
          <a:fontRef idx="minor">
            <a:schemeClr val="tx1"/>
          </a:fontRef>
        </p:style>
      </p:cxnSp>
      <p:sp>
        <p:nvSpPr>
          <p:cNvPr id="9" name="Rectángulo 8"/>
          <p:cNvSpPr/>
          <p:nvPr/>
        </p:nvSpPr>
        <p:spPr>
          <a:xfrm>
            <a:off x="6208783" y="3616745"/>
            <a:ext cx="1470432" cy="646331"/>
          </a:xfrm>
          <a:prstGeom prst="rect">
            <a:avLst/>
          </a:prstGeom>
        </p:spPr>
        <p:txBody>
          <a:bodyPr wrap="square">
            <a:spAutoFit/>
          </a:bodyPr>
          <a:lstStyle/>
          <a:p>
            <a:r>
              <a:rPr lang="es-CL" b="1" dirty="0">
                <a:latin typeface="Arial Narrow,Bold"/>
              </a:rPr>
              <a:t>Depresión</a:t>
            </a:r>
          </a:p>
          <a:p>
            <a:r>
              <a:rPr lang="es-CL" b="1" dirty="0">
                <a:latin typeface="Arial Narrow,Bold"/>
              </a:rPr>
              <a:t>Intermedia</a:t>
            </a:r>
            <a:endParaRPr lang="es-CL" dirty="0"/>
          </a:p>
        </p:txBody>
      </p:sp>
      <p:sp>
        <p:nvSpPr>
          <p:cNvPr id="10" name="Rectángulo 9"/>
          <p:cNvSpPr/>
          <p:nvPr/>
        </p:nvSpPr>
        <p:spPr>
          <a:xfrm>
            <a:off x="5433101" y="4631515"/>
            <a:ext cx="2515673" cy="646331"/>
          </a:xfrm>
          <a:prstGeom prst="rect">
            <a:avLst/>
          </a:prstGeom>
        </p:spPr>
        <p:txBody>
          <a:bodyPr wrap="square">
            <a:spAutoFit/>
          </a:bodyPr>
          <a:lstStyle/>
          <a:p>
            <a:r>
              <a:rPr lang="es-CL" b="1" dirty="0">
                <a:latin typeface="Arial Narrow,Bold"/>
              </a:rPr>
              <a:t>Pampas</a:t>
            </a:r>
          </a:p>
          <a:p>
            <a:r>
              <a:rPr lang="es-CL" b="1" dirty="0">
                <a:latin typeface="Arial Narrow,Bold"/>
              </a:rPr>
              <a:t>Desierto de Atacama</a:t>
            </a:r>
            <a:endParaRPr lang="es-CL" dirty="0"/>
          </a:p>
        </p:txBody>
      </p:sp>
      <p:sp>
        <p:nvSpPr>
          <p:cNvPr id="11" name="Rectángulo 10"/>
          <p:cNvSpPr/>
          <p:nvPr/>
        </p:nvSpPr>
        <p:spPr>
          <a:xfrm>
            <a:off x="4309209" y="5768721"/>
            <a:ext cx="1260440" cy="369332"/>
          </a:xfrm>
          <a:prstGeom prst="rect">
            <a:avLst/>
          </a:prstGeom>
        </p:spPr>
        <p:txBody>
          <a:bodyPr wrap="square">
            <a:spAutoFit/>
          </a:bodyPr>
          <a:lstStyle/>
          <a:p>
            <a:r>
              <a:rPr lang="es-CL" b="1" dirty="0">
                <a:latin typeface="Arial Narrow,Bold"/>
              </a:rPr>
              <a:t>Salares</a:t>
            </a:r>
            <a:endParaRPr lang="es-CL" dirty="0"/>
          </a:p>
        </p:txBody>
      </p:sp>
      <p:sp>
        <p:nvSpPr>
          <p:cNvPr id="12" name="Rectángulo 11"/>
          <p:cNvSpPr/>
          <p:nvPr/>
        </p:nvSpPr>
        <p:spPr>
          <a:xfrm>
            <a:off x="174560" y="5725802"/>
            <a:ext cx="1575515" cy="646331"/>
          </a:xfrm>
          <a:prstGeom prst="rect">
            <a:avLst/>
          </a:prstGeom>
        </p:spPr>
        <p:txBody>
          <a:bodyPr wrap="square">
            <a:spAutoFit/>
          </a:bodyPr>
          <a:lstStyle/>
          <a:p>
            <a:r>
              <a:rPr lang="es-CL" b="1" dirty="0"/>
              <a:t>Planicies</a:t>
            </a:r>
          </a:p>
          <a:p>
            <a:r>
              <a:rPr lang="es-CL" b="1" dirty="0"/>
              <a:t>Litorales</a:t>
            </a:r>
            <a:endParaRPr lang="es-CL" dirty="0"/>
          </a:p>
        </p:txBody>
      </p:sp>
      <p:sp>
        <p:nvSpPr>
          <p:cNvPr id="13" name="Rectángulo 12"/>
          <p:cNvSpPr/>
          <p:nvPr/>
        </p:nvSpPr>
        <p:spPr>
          <a:xfrm>
            <a:off x="2442238" y="6075113"/>
            <a:ext cx="1307516" cy="646331"/>
          </a:xfrm>
          <a:prstGeom prst="rect">
            <a:avLst/>
          </a:prstGeom>
        </p:spPr>
        <p:txBody>
          <a:bodyPr wrap="square">
            <a:spAutoFit/>
          </a:bodyPr>
          <a:lstStyle/>
          <a:p>
            <a:r>
              <a:rPr lang="es-CL" b="1" dirty="0">
                <a:latin typeface="Arial Narrow,Bold"/>
              </a:rPr>
              <a:t>Farellón</a:t>
            </a:r>
          </a:p>
          <a:p>
            <a:r>
              <a:rPr lang="es-CL" b="1" dirty="0">
                <a:latin typeface="Arial Narrow,Bold"/>
              </a:rPr>
              <a:t>Costero</a:t>
            </a:r>
            <a:endParaRPr lang="es-CL" dirty="0"/>
          </a:p>
        </p:txBody>
      </p:sp>
      <p:sp>
        <p:nvSpPr>
          <p:cNvPr id="14" name="Rectángulo 13"/>
          <p:cNvSpPr/>
          <p:nvPr/>
        </p:nvSpPr>
        <p:spPr>
          <a:xfrm>
            <a:off x="135923" y="3699245"/>
            <a:ext cx="1614152" cy="646331"/>
          </a:xfrm>
          <a:prstGeom prst="rect">
            <a:avLst/>
          </a:prstGeom>
        </p:spPr>
        <p:txBody>
          <a:bodyPr wrap="square">
            <a:spAutoFit/>
          </a:bodyPr>
          <a:lstStyle/>
          <a:p>
            <a:r>
              <a:rPr lang="es-CL" b="1" dirty="0">
                <a:latin typeface="Arial Narrow,Bold"/>
              </a:rPr>
              <a:t>Cordillera de</a:t>
            </a:r>
          </a:p>
          <a:p>
            <a:r>
              <a:rPr lang="es-CL" b="1" dirty="0">
                <a:latin typeface="Arial Narrow,Bold"/>
              </a:rPr>
              <a:t>la Costa</a:t>
            </a:r>
            <a:endParaRPr lang="es-CL" dirty="0"/>
          </a:p>
        </p:txBody>
      </p:sp>
      <p:sp>
        <p:nvSpPr>
          <p:cNvPr id="16" name="Rectangle 2"/>
          <p:cNvSpPr txBox="1">
            <a:spLocks noChangeArrowheads="1"/>
          </p:cNvSpPr>
          <p:nvPr/>
        </p:nvSpPr>
        <p:spPr>
          <a:xfrm>
            <a:off x="7595115" y="459341"/>
            <a:ext cx="4365625" cy="6262103"/>
          </a:xfrm>
          <a:prstGeom prst="rect">
            <a:avLst/>
          </a:prstGeom>
          <a:ln>
            <a:solidFill>
              <a:schemeClr val="tx1"/>
            </a:solidFill>
            <a:miter lim="800000"/>
            <a:headEnd/>
            <a:tailEnd/>
          </a:ln>
        </p:spPr>
        <p:txBody>
          <a:bodyPr vert="horz" lIns="0" tIns="0" rIns="0" bIns="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indent="-342900">
              <a:spcBef>
                <a:spcPct val="0"/>
              </a:spcBef>
              <a:spcAft>
                <a:spcPts val="1200"/>
              </a:spcAft>
              <a:buClr>
                <a:srgbClr val="EA3724"/>
              </a:buClr>
              <a:buFontTx/>
              <a:buChar char="•"/>
            </a:pPr>
            <a:r>
              <a:rPr lang="en-US" altLang="es-CL" sz="1800" b="1" smtClean="0">
                <a:solidFill>
                  <a:srgbClr val="EA3724"/>
                </a:solidFill>
                <a:latin typeface="Comic Sans MS" panose="030F0702030302020204" pitchFamily="66" charset="0"/>
              </a:rPr>
              <a:t>CORDILLERA DE LOS ANDES</a:t>
            </a:r>
            <a:r>
              <a:rPr lang="en-US" altLang="es-CL" sz="1800" smtClean="0">
                <a:solidFill>
                  <a:srgbClr val="000000"/>
                </a:solidFill>
                <a:latin typeface="Comic Sans MS" panose="030F0702030302020204" pitchFamily="66" charset="0"/>
              </a:rPr>
              <a:t> ALTA (6000 MTS.), CON ALTIPLANO A 4000 MTS. MACIZA Y CON VOLCANES Y SALARES.</a:t>
            </a:r>
            <a:endParaRPr lang="en-US" altLang="es-CL" sz="1800" smtClean="0">
              <a:latin typeface="Comic Sans MS" panose="030F0702030302020204" pitchFamily="66" charset="0"/>
            </a:endParaRPr>
          </a:p>
          <a:p>
            <a:pPr lvl="1" indent="-342900">
              <a:spcBef>
                <a:spcPct val="0"/>
              </a:spcBef>
              <a:spcAft>
                <a:spcPts val="1200"/>
              </a:spcAft>
              <a:buClr>
                <a:srgbClr val="EA3724"/>
              </a:buClr>
              <a:buFontTx/>
              <a:buChar char="•"/>
            </a:pPr>
            <a:r>
              <a:rPr lang="en-US" altLang="es-CL" sz="1800" b="1" smtClean="0">
                <a:solidFill>
                  <a:srgbClr val="EA3724"/>
                </a:solidFill>
                <a:latin typeface="Comic Sans MS" panose="030F0702030302020204" pitchFamily="66" charset="0"/>
              </a:rPr>
              <a:t>DEPRESIÓN INTERMEDIA</a:t>
            </a:r>
            <a:r>
              <a:rPr lang="en-US" altLang="es-CL" sz="1800" smtClean="0">
                <a:solidFill>
                  <a:srgbClr val="000000"/>
                </a:solidFill>
                <a:latin typeface="Comic Sans MS" panose="030F0702030302020204" pitchFamily="66" charset="0"/>
              </a:rPr>
              <a:t> ALTA (1500 MTS.). CON PAMPAS EN TARAPACÁ Y CON DESIERTO DE ATACAMA EN ANTOFAGASTA.</a:t>
            </a:r>
            <a:endParaRPr lang="en-US" altLang="es-CL" sz="1800" smtClean="0">
              <a:latin typeface="Comic Sans MS" panose="030F0702030302020204" pitchFamily="66" charset="0"/>
            </a:endParaRPr>
          </a:p>
          <a:p>
            <a:pPr lvl="1" indent="-342900">
              <a:spcBef>
                <a:spcPct val="0"/>
              </a:spcBef>
              <a:spcAft>
                <a:spcPts val="1200"/>
              </a:spcAft>
              <a:buClr>
                <a:srgbClr val="EA3724"/>
              </a:buClr>
              <a:buFontTx/>
              <a:buChar char="•"/>
            </a:pPr>
            <a:r>
              <a:rPr lang="en-US" altLang="es-CL" sz="1800" b="1" smtClean="0">
                <a:solidFill>
                  <a:srgbClr val="EA3724"/>
                </a:solidFill>
                <a:latin typeface="Comic Sans MS" panose="030F0702030302020204" pitchFamily="66" charset="0"/>
              </a:rPr>
              <a:t>CORDILLERA DE LA COSTA</a:t>
            </a:r>
            <a:r>
              <a:rPr lang="en-US" altLang="es-CL" sz="1800" smtClean="0">
                <a:solidFill>
                  <a:srgbClr val="000000"/>
                </a:solidFill>
                <a:latin typeface="Comic Sans MS" panose="030F0702030302020204" pitchFamily="66" charset="0"/>
              </a:rPr>
              <a:t> ALTA. EN TARAPACÁ LLEGA COMO FARELLÓN COSTERO AL MAR. EN ANTOFAGASTA LO MÁS ALTO EN CHILE EN LA SIERRA VICUÑA MACKENNA (3000 MTS.).</a:t>
            </a:r>
            <a:endParaRPr lang="en-US" altLang="es-CL" sz="1800" smtClean="0">
              <a:latin typeface="Comic Sans MS" panose="030F0702030302020204" pitchFamily="66" charset="0"/>
            </a:endParaRPr>
          </a:p>
          <a:p>
            <a:pPr lvl="1" indent="-342900">
              <a:lnSpc>
                <a:spcPct val="95000"/>
              </a:lnSpc>
              <a:spcBef>
                <a:spcPct val="0"/>
              </a:spcBef>
              <a:buClr>
                <a:srgbClr val="EA3724"/>
              </a:buClr>
              <a:buFontTx/>
              <a:buChar char="•"/>
            </a:pPr>
            <a:r>
              <a:rPr lang="en-US" altLang="es-CL" sz="1800" b="1" smtClean="0">
                <a:solidFill>
                  <a:srgbClr val="EA3724"/>
                </a:solidFill>
                <a:latin typeface="Comic Sans MS" panose="030F0702030302020204" pitchFamily="66" charset="0"/>
              </a:rPr>
              <a:t>PLANICIES COSTERAS</a:t>
            </a:r>
            <a:r>
              <a:rPr lang="en-US" altLang="es-CL" sz="1800" smtClean="0">
                <a:solidFill>
                  <a:srgbClr val="000000"/>
                </a:solidFill>
                <a:latin typeface="Comic Sans MS" panose="030F0702030302020204" pitchFamily="66" charset="0"/>
              </a:rPr>
              <a:t> ANGOSTAS (3 A 5 KILÓMETROS).</a:t>
            </a:r>
            <a:endParaRPr lang="en-US" altLang="es-CL" sz="1800" smtClean="0">
              <a:latin typeface="Comic Sans MS" panose="030F0702030302020204" pitchFamily="66" charset="0"/>
            </a:endParaRPr>
          </a:p>
          <a:p>
            <a:pPr>
              <a:lnSpc>
                <a:spcPct val="95000"/>
              </a:lnSpc>
              <a:spcBef>
                <a:spcPct val="0"/>
              </a:spcBef>
              <a:buClr>
                <a:srgbClr val="EA3724"/>
              </a:buClr>
            </a:pPr>
            <a:endParaRPr lang="en-US" altLang="es-CL" sz="20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7627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7313" y="482443"/>
            <a:ext cx="8911687" cy="792566"/>
          </a:xfrm>
        </p:spPr>
        <p:txBody>
          <a:bodyPr>
            <a:normAutofit/>
          </a:bodyPr>
          <a:lstStyle/>
          <a:p>
            <a:r>
              <a:rPr lang="es-MX" u="sng" dirty="0" smtClean="0">
                <a:solidFill>
                  <a:schemeClr val="tx1"/>
                </a:solidFill>
                <a:latin typeface="Arial" panose="020B0604020202020204" pitchFamily="34" charset="0"/>
                <a:cs typeface="Arial" panose="020B0604020202020204" pitchFamily="34" charset="0"/>
              </a:rPr>
              <a:t>ZONA NORTE CHICO</a:t>
            </a:r>
            <a:endParaRPr lang="es-CL" u="sng"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0" y="1386430"/>
            <a:ext cx="7571955" cy="5471570"/>
          </a:xfrm>
          <a:prstGeom prst="rect">
            <a:avLst/>
          </a:prstGeom>
        </p:spPr>
      </p:pic>
      <p:sp>
        <p:nvSpPr>
          <p:cNvPr id="5" name="Rectángulo 4"/>
          <p:cNvSpPr/>
          <p:nvPr/>
        </p:nvSpPr>
        <p:spPr>
          <a:xfrm>
            <a:off x="6751978" y="4558145"/>
            <a:ext cx="1825352" cy="646331"/>
          </a:xfrm>
          <a:prstGeom prst="rect">
            <a:avLst/>
          </a:prstGeom>
        </p:spPr>
        <p:txBody>
          <a:bodyPr wrap="square">
            <a:spAutoFit/>
          </a:bodyPr>
          <a:lstStyle/>
          <a:p>
            <a:r>
              <a:rPr lang="es-CL" b="1" dirty="0"/>
              <a:t>Valles</a:t>
            </a:r>
          </a:p>
          <a:p>
            <a:r>
              <a:rPr lang="es-CL" b="1" dirty="0"/>
              <a:t>transversales</a:t>
            </a:r>
            <a:endParaRPr lang="es-CL" dirty="0"/>
          </a:p>
        </p:txBody>
      </p:sp>
      <p:sp>
        <p:nvSpPr>
          <p:cNvPr id="6" name="Rectángulo 5"/>
          <p:cNvSpPr/>
          <p:nvPr/>
        </p:nvSpPr>
        <p:spPr>
          <a:xfrm>
            <a:off x="6355855" y="1386430"/>
            <a:ext cx="1308799" cy="1200329"/>
          </a:xfrm>
          <a:prstGeom prst="rect">
            <a:avLst/>
          </a:prstGeom>
        </p:spPr>
        <p:txBody>
          <a:bodyPr wrap="square">
            <a:spAutoFit/>
          </a:bodyPr>
          <a:lstStyle/>
          <a:p>
            <a:r>
              <a:rPr lang="es-CL" b="1" dirty="0">
                <a:latin typeface="Arial Narrow,Bold"/>
              </a:rPr>
              <a:t>Cuencas de transición</a:t>
            </a:r>
          </a:p>
          <a:p>
            <a:r>
              <a:rPr lang="es-CL" b="1" dirty="0">
                <a:latin typeface="Arial Narrow,Bold"/>
              </a:rPr>
              <a:t>semiárida</a:t>
            </a:r>
            <a:endParaRPr lang="es-CL" dirty="0"/>
          </a:p>
        </p:txBody>
      </p:sp>
      <p:sp>
        <p:nvSpPr>
          <p:cNvPr id="7" name="Rectángulo 6"/>
          <p:cNvSpPr/>
          <p:nvPr/>
        </p:nvSpPr>
        <p:spPr>
          <a:xfrm>
            <a:off x="185007" y="5712172"/>
            <a:ext cx="1240665" cy="646331"/>
          </a:xfrm>
          <a:prstGeom prst="rect">
            <a:avLst/>
          </a:prstGeom>
        </p:spPr>
        <p:txBody>
          <a:bodyPr wrap="square">
            <a:spAutoFit/>
          </a:bodyPr>
          <a:lstStyle/>
          <a:p>
            <a:r>
              <a:rPr lang="es-CL" b="1" dirty="0">
                <a:latin typeface="Arial Narrow,Bold"/>
              </a:rPr>
              <a:t>Planicies</a:t>
            </a:r>
          </a:p>
          <a:p>
            <a:r>
              <a:rPr lang="es-CL" b="1" dirty="0">
                <a:latin typeface="Arial Narrow,Bold"/>
              </a:rPr>
              <a:t>litorales</a:t>
            </a:r>
            <a:endParaRPr lang="es-CL" dirty="0"/>
          </a:p>
        </p:txBody>
      </p:sp>
      <p:sp>
        <p:nvSpPr>
          <p:cNvPr id="8" name="Rectángulo 7"/>
          <p:cNvSpPr/>
          <p:nvPr/>
        </p:nvSpPr>
        <p:spPr>
          <a:xfrm>
            <a:off x="0" y="3306507"/>
            <a:ext cx="1884608" cy="646331"/>
          </a:xfrm>
          <a:prstGeom prst="rect">
            <a:avLst/>
          </a:prstGeom>
        </p:spPr>
        <p:txBody>
          <a:bodyPr wrap="square">
            <a:spAutoFit/>
          </a:bodyPr>
          <a:lstStyle/>
          <a:p>
            <a:r>
              <a:rPr lang="es-CL" b="1" dirty="0">
                <a:latin typeface="Arial Narrow,Bold"/>
              </a:rPr>
              <a:t>Cordones</a:t>
            </a:r>
          </a:p>
          <a:p>
            <a:r>
              <a:rPr lang="es-CL" b="1" dirty="0">
                <a:latin typeface="Arial Narrow,Bold"/>
              </a:rPr>
              <a:t>transversales</a:t>
            </a:r>
            <a:endParaRPr lang="es-CL" dirty="0"/>
          </a:p>
        </p:txBody>
      </p:sp>
      <p:sp>
        <p:nvSpPr>
          <p:cNvPr id="9" name="Rectángulo 8"/>
          <p:cNvSpPr/>
          <p:nvPr/>
        </p:nvSpPr>
        <p:spPr>
          <a:xfrm>
            <a:off x="1367307" y="2000047"/>
            <a:ext cx="1794456" cy="646331"/>
          </a:xfrm>
          <a:prstGeom prst="rect">
            <a:avLst/>
          </a:prstGeom>
        </p:spPr>
        <p:txBody>
          <a:bodyPr wrap="square">
            <a:spAutoFit/>
          </a:bodyPr>
          <a:lstStyle/>
          <a:p>
            <a:r>
              <a:rPr lang="es-CL" b="1" dirty="0">
                <a:latin typeface="Arial Narrow,Bold"/>
              </a:rPr>
              <a:t>Cordillera de</a:t>
            </a:r>
          </a:p>
          <a:p>
            <a:r>
              <a:rPr lang="es-CL" b="1" dirty="0">
                <a:latin typeface="Arial Narrow,Bold"/>
              </a:rPr>
              <a:t>los Andes</a:t>
            </a:r>
            <a:endParaRPr lang="es-CL" dirty="0"/>
          </a:p>
        </p:txBody>
      </p:sp>
      <p:sp>
        <p:nvSpPr>
          <p:cNvPr id="10" name="Rectangle 2"/>
          <p:cNvSpPr txBox="1">
            <a:spLocks noChangeArrowheads="1"/>
          </p:cNvSpPr>
          <p:nvPr/>
        </p:nvSpPr>
        <p:spPr>
          <a:xfrm>
            <a:off x="7664654" y="0"/>
            <a:ext cx="4473575" cy="6858000"/>
          </a:xfrm>
          <a:prstGeom prst="rect">
            <a:avLst/>
          </a:prstGeom>
          <a:ln>
            <a:solidFill>
              <a:schemeClr val="tx1"/>
            </a:solidFill>
            <a:miter lim="800000"/>
            <a:headEnd/>
            <a:tailEnd/>
          </a:ln>
        </p:spPr>
        <p:txBody>
          <a:bodyPr vert="horz" lIns="0" tIns="0" rIns="0" bIns="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indent="-342900">
              <a:spcBef>
                <a:spcPct val="0"/>
              </a:spcBef>
              <a:spcAft>
                <a:spcPts val="1200"/>
              </a:spcAft>
              <a:buClr>
                <a:srgbClr val="EA3724"/>
              </a:buClr>
              <a:buFontTx/>
              <a:buChar char="•"/>
            </a:pPr>
            <a:endParaRPr lang="en-US" altLang="es-CL" sz="2000" b="1" smtClean="0">
              <a:solidFill>
                <a:srgbClr val="EA3724"/>
              </a:solidFill>
              <a:latin typeface="Comic Sans MS" panose="030F0702030302020204" pitchFamily="66" charset="0"/>
            </a:endParaRPr>
          </a:p>
          <a:p>
            <a:pPr lvl="1" indent="-342900">
              <a:spcBef>
                <a:spcPct val="0"/>
              </a:spcBef>
              <a:spcAft>
                <a:spcPts val="1200"/>
              </a:spcAft>
              <a:buClr>
                <a:srgbClr val="EA3724"/>
              </a:buClr>
              <a:buFontTx/>
              <a:buChar char="•"/>
            </a:pPr>
            <a:r>
              <a:rPr lang="en-US" altLang="es-CL" sz="2000" b="1" smtClean="0">
                <a:solidFill>
                  <a:srgbClr val="EA3724"/>
                </a:solidFill>
                <a:latin typeface="Comic Sans MS" panose="030F0702030302020204" pitchFamily="66" charset="0"/>
              </a:rPr>
              <a:t>CORDILLERA DE LOS ANDES</a:t>
            </a:r>
            <a:r>
              <a:rPr lang="en-US" altLang="es-CL" sz="2000" smtClean="0">
                <a:solidFill>
                  <a:srgbClr val="000000"/>
                </a:solidFill>
                <a:latin typeface="Comic Sans MS" panose="030F0702030302020204" pitchFamily="66" charset="0"/>
              </a:rPr>
              <a:t> SIGUE ALTA (5OOO MTS.) PERO SIN VOLCANISMO.</a:t>
            </a:r>
            <a:endParaRPr lang="en-US" altLang="es-CL" sz="2000" smtClean="0">
              <a:latin typeface="Comic Sans MS" panose="030F0702030302020204" pitchFamily="66" charset="0"/>
            </a:endParaRPr>
          </a:p>
          <a:p>
            <a:pPr lvl="1" indent="-342900">
              <a:spcBef>
                <a:spcPct val="0"/>
              </a:spcBef>
              <a:spcAft>
                <a:spcPts val="1200"/>
              </a:spcAft>
              <a:buClr>
                <a:srgbClr val="EA3724"/>
              </a:buClr>
              <a:buFontTx/>
              <a:buChar char="•"/>
            </a:pPr>
            <a:r>
              <a:rPr lang="en-US" altLang="es-CL" sz="2000" b="1" smtClean="0">
                <a:solidFill>
                  <a:srgbClr val="EA3724"/>
                </a:solidFill>
                <a:latin typeface="Comic Sans MS" panose="030F0702030302020204" pitchFamily="66" charset="0"/>
              </a:rPr>
              <a:t>DEPRESIÓN INTERMEDIA</a:t>
            </a:r>
            <a:r>
              <a:rPr lang="en-US" altLang="es-CL" sz="2000" smtClean="0">
                <a:solidFill>
                  <a:srgbClr val="000000"/>
                </a:solidFill>
                <a:latin typeface="Comic Sans MS" panose="030F0702030302020204" pitchFamily="66" charset="0"/>
              </a:rPr>
              <a:t> DESAPARECE POR LOS CORDONES Y VALLES TRANSVERSALES.</a:t>
            </a:r>
            <a:endParaRPr lang="en-US" altLang="es-CL" sz="2000" smtClean="0">
              <a:latin typeface="Comic Sans MS" panose="030F0702030302020204" pitchFamily="66" charset="0"/>
            </a:endParaRPr>
          </a:p>
          <a:p>
            <a:pPr lvl="1" indent="-342900">
              <a:spcBef>
                <a:spcPct val="0"/>
              </a:spcBef>
              <a:spcAft>
                <a:spcPts val="1200"/>
              </a:spcAft>
              <a:buClr>
                <a:srgbClr val="EA3724"/>
              </a:buClr>
              <a:buFontTx/>
              <a:buChar char="•"/>
            </a:pPr>
            <a:r>
              <a:rPr lang="en-US" altLang="es-CL" sz="2000" b="1" smtClean="0">
                <a:solidFill>
                  <a:srgbClr val="EA3724"/>
                </a:solidFill>
                <a:latin typeface="Comic Sans MS" panose="030F0702030302020204" pitchFamily="66" charset="0"/>
              </a:rPr>
              <a:t>CORDILLERA DE LA COSTA</a:t>
            </a:r>
            <a:r>
              <a:rPr lang="en-US" altLang="es-CL" sz="2000" smtClean="0">
                <a:solidFill>
                  <a:srgbClr val="000000"/>
                </a:solidFill>
                <a:latin typeface="Comic Sans MS" panose="030F0702030302020204" pitchFamily="66" charset="0"/>
              </a:rPr>
              <a:t> SE JUNTA CON LA DE LOS ANDES EN LOS CORDONES TRANSVERSALES.</a:t>
            </a:r>
            <a:endParaRPr lang="en-US" altLang="es-CL" sz="2000" smtClean="0">
              <a:latin typeface="Comic Sans MS" panose="030F0702030302020204" pitchFamily="66" charset="0"/>
            </a:endParaRPr>
          </a:p>
          <a:p>
            <a:pPr lvl="1" indent="-342900">
              <a:lnSpc>
                <a:spcPct val="95000"/>
              </a:lnSpc>
              <a:spcBef>
                <a:spcPct val="0"/>
              </a:spcBef>
              <a:spcAft>
                <a:spcPts val="1200"/>
              </a:spcAft>
              <a:buClr>
                <a:srgbClr val="EA3724"/>
              </a:buClr>
              <a:buFontTx/>
              <a:buChar char="•"/>
            </a:pPr>
            <a:r>
              <a:rPr lang="en-US" altLang="es-CL" sz="2000" b="1" smtClean="0">
                <a:solidFill>
                  <a:srgbClr val="EA3724"/>
                </a:solidFill>
                <a:latin typeface="Comic Sans MS" panose="030F0702030302020204" pitchFamily="66" charset="0"/>
              </a:rPr>
              <a:t>PLANICIES COSTERAS</a:t>
            </a:r>
            <a:r>
              <a:rPr lang="en-US" altLang="es-CL" sz="2000" smtClean="0">
                <a:solidFill>
                  <a:srgbClr val="000000"/>
                </a:solidFill>
                <a:latin typeface="Comic Sans MS" panose="030F0702030302020204" pitchFamily="66" charset="0"/>
              </a:rPr>
              <a:t> SON AMPLIAS (20 KILÓMETROS) EN FORMAS DE TERRAZAS ESCALONADAS.</a:t>
            </a:r>
            <a:endParaRPr lang="en-US" altLang="es-CL" sz="2000" dirty="0" smtClean="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5903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3838" y="121833"/>
            <a:ext cx="8911687" cy="1280890"/>
          </a:xfrm>
        </p:spPr>
        <p:txBody>
          <a:bodyPr/>
          <a:lstStyle/>
          <a:p>
            <a:r>
              <a:rPr lang="es-MX" b="1" u="sng" dirty="0" smtClean="0">
                <a:solidFill>
                  <a:schemeClr val="tx1"/>
                </a:solidFill>
                <a:latin typeface="Arial" panose="020B0604020202020204" pitchFamily="34" charset="0"/>
                <a:cs typeface="Arial" panose="020B0604020202020204" pitchFamily="34" charset="0"/>
              </a:rPr>
              <a:t>ZONA CENTRAL</a:t>
            </a:r>
            <a:endParaRPr lang="es-CL" b="1" u="sng"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1493949" y="795271"/>
            <a:ext cx="8525814" cy="6057144"/>
          </a:xfrm>
          <a:prstGeom prst="rect">
            <a:avLst/>
          </a:prstGeom>
        </p:spPr>
      </p:pic>
    </p:spTree>
    <p:extLst>
      <p:ext uri="{BB962C8B-B14F-4D97-AF65-F5344CB8AC3E}">
        <p14:creationId xmlns:p14="http://schemas.microsoft.com/office/powerpoint/2010/main" val="11804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618" y="434795"/>
            <a:ext cx="8911687" cy="1280890"/>
          </a:xfrm>
        </p:spPr>
        <p:txBody>
          <a:bodyPr/>
          <a:lstStyle/>
          <a:p>
            <a:r>
              <a:rPr lang="es-MX" b="1" u="sng" dirty="0" smtClean="0">
                <a:solidFill>
                  <a:schemeClr val="tx1"/>
                </a:solidFill>
                <a:latin typeface="Arial" panose="020B0604020202020204" pitchFamily="34" charset="0"/>
                <a:cs typeface="Arial" panose="020B0604020202020204" pitchFamily="34" charset="0"/>
              </a:rPr>
              <a:t>ZONA CENTRAL</a:t>
            </a:r>
            <a:endParaRPr lang="es-CL" b="1" u="sng"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617" y="-3286"/>
            <a:ext cx="5418727" cy="68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6632620" y="321468"/>
            <a:ext cx="11096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s-CL" sz="1700" dirty="0" err="1">
                <a:solidFill>
                  <a:srgbClr val="000000"/>
                </a:solidFill>
                <a:latin typeface="Arial" panose="020B0604020202020204" pitchFamily="34" charset="0"/>
              </a:rPr>
              <a:t>Planicies</a:t>
            </a:r>
            <a:r>
              <a:rPr lang="en-US" altLang="es-CL" sz="1700" dirty="0">
                <a:solidFill>
                  <a:srgbClr val="000000"/>
                </a:solidFill>
                <a:latin typeface="Arial" panose="020B0604020202020204" pitchFamily="34" charset="0"/>
              </a:rPr>
              <a:t> </a:t>
            </a:r>
            <a:endParaRPr lang="en-US" altLang="es-CL" sz="1700" dirty="0"/>
          </a:p>
          <a:p>
            <a:pPr algn="ctr" eaLnBrk="1" hangingPunct="1">
              <a:lnSpc>
                <a:spcPct val="95000"/>
              </a:lnSpc>
            </a:pPr>
            <a:r>
              <a:rPr lang="en-US" altLang="es-CL" sz="1700" dirty="0" err="1">
                <a:solidFill>
                  <a:srgbClr val="000000"/>
                </a:solidFill>
                <a:latin typeface="Arial" panose="020B0604020202020204" pitchFamily="34" charset="0"/>
              </a:rPr>
              <a:t>Litorales</a:t>
            </a:r>
            <a:endParaRPr lang="en-US" altLang="es-CL" sz="1700" dirty="0">
              <a:solidFill>
                <a:srgbClr val="000000"/>
              </a:solidFill>
              <a:latin typeface="Arial" panose="020B0604020202020204" pitchFamily="34" charset="0"/>
            </a:endParaRPr>
          </a:p>
        </p:txBody>
      </p:sp>
      <p:sp>
        <p:nvSpPr>
          <p:cNvPr id="8" name="Text Box 8"/>
          <p:cNvSpPr txBox="1">
            <a:spLocks noChangeArrowheads="1"/>
          </p:cNvSpPr>
          <p:nvPr/>
        </p:nvSpPr>
        <p:spPr bwMode="auto">
          <a:xfrm>
            <a:off x="6632619" y="1902036"/>
            <a:ext cx="11096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s-CL" sz="1700" dirty="0">
                <a:solidFill>
                  <a:srgbClr val="000000"/>
                </a:solidFill>
                <a:latin typeface="Arial" panose="020B0604020202020204" pitchFamily="34" charset="0"/>
              </a:rPr>
              <a:t>Cordillera </a:t>
            </a:r>
            <a:endParaRPr lang="en-US" altLang="es-CL" sz="1700" dirty="0"/>
          </a:p>
          <a:p>
            <a:pPr algn="ctr" eaLnBrk="1" hangingPunct="1">
              <a:lnSpc>
                <a:spcPct val="95000"/>
              </a:lnSpc>
            </a:pPr>
            <a:r>
              <a:rPr lang="en-US" altLang="es-CL" sz="1700" dirty="0">
                <a:solidFill>
                  <a:srgbClr val="000000"/>
                </a:solidFill>
                <a:latin typeface="Arial" panose="020B0604020202020204" pitchFamily="34" charset="0"/>
              </a:rPr>
              <a:t>de la Costa</a:t>
            </a:r>
          </a:p>
        </p:txBody>
      </p:sp>
      <p:sp>
        <p:nvSpPr>
          <p:cNvPr id="9" name="Text Box 10"/>
          <p:cNvSpPr txBox="1">
            <a:spLocks noChangeArrowheads="1"/>
          </p:cNvSpPr>
          <p:nvPr/>
        </p:nvSpPr>
        <p:spPr bwMode="auto">
          <a:xfrm>
            <a:off x="6632618" y="3690468"/>
            <a:ext cx="11096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s-CL" sz="1700" dirty="0" err="1">
                <a:solidFill>
                  <a:srgbClr val="000000"/>
                </a:solidFill>
                <a:latin typeface="Arial" panose="020B0604020202020204" pitchFamily="34" charset="0"/>
              </a:rPr>
              <a:t>Depresión</a:t>
            </a:r>
            <a:r>
              <a:rPr lang="en-US" altLang="es-CL" sz="1700" dirty="0">
                <a:solidFill>
                  <a:srgbClr val="000000"/>
                </a:solidFill>
                <a:latin typeface="Arial" panose="020B0604020202020204" pitchFamily="34" charset="0"/>
              </a:rPr>
              <a:t> </a:t>
            </a:r>
            <a:endParaRPr lang="en-US" altLang="es-CL" sz="1700" dirty="0"/>
          </a:p>
          <a:p>
            <a:pPr algn="ctr" eaLnBrk="1" hangingPunct="1">
              <a:lnSpc>
                <a:spcPct val="95000"/>
              </a:lnSpc>
            </a:pPr>
            <a:r>
              <a:rPr lang="en-US" altLang="es-CL" sz="1700" dirty="0" err="1">
                <a:solidFill>
                  <a:srgbClr val="000000"/>
                </a:solidFill>
                <a:latin typeface="Arial" panose="020B0604020202020204" pitchFamily="34" charset="0"/>
              </a:rPr>
              <a:t>Intermedia</a:t>
            </a:r>
            <a:endParaRPr lang="en-US" altLang="es-CL" sz="1700" dirty="0">
              <a:solidFill>
                <a:srgbClr val="000000"/>
              </a:solidFill>
              <a:latin typeface="Arial" panose="020B0604020202020204" pitchFamily="34" charset="0"/>
            </a:endParaRPr>
          </a:p>
        </p:txBody>
      </p:sp>
      <p:sp>
        <p:nvSpPr>
          <p:cNvPr id="12" name="Text Box 12"/>
          <p:cNvSpPr txBox="1">
            <a:spLocks noChangeArrowheads="1"/>
          </p:cNvSpPr>
          <p:nvPr/>
        </p:nvSpPr>
        <p:spPr bwMode="auto">
          <a:xfrm>
            <a:off x="6632617" y="5417601"/>
            <a:ext cx="11096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s-CL" sz="1700" dirty="0">
                <a:solidFill>
                  <a:srgbClr val="000000"/>
                </a:solidFill>
                <a:latin typeface="Arial" panose="020B0604020202020204" pitchFamily="34" charset="0"/>
              </a:rPr>
              <a:t>Cordillera </a:t>
            </a:r>
            <a:endParaRPr lang="en-US" altLang="es-CL" sz="1700" dirty="0"/>
          </a:p>
          <a:p>
            <a:pPr algn="ctr" eaLnBrk="1" hangingPunct="1">
              <a:lnSpc>
                <a:spcPct val="95000"/>
              </a:lnSpc>
            </a:pPr>
            <a:r>
              <a:rPr lang="en-US" altLang="es-CL" sz="1700" dirty="0">
                <a:solidFill>
                  <a:srgbClr val="000000"/>
                </a:solidFill>
                <a:latin typeface="Arial" panose="020B0604020202020204" pitchFamily="34" charset="0"/>
              </a:rPr>
              <a:t>de los Andes</a:t>
            </a:r>
          </a:p>
        </p:txBody>
      </p:sp>
      <p:sp>
        <p:nvSpPr>
          <p:cNvPr id="13" name="Text Box 7"/>
          <p:cNvSpPr txBox="1">
            <a:spLocks noChangeArrowheads="1"/>
          </p:cNvSpPr>
          <p:nvPr/>
        </p:nvSpPr>
        <p:spPr bwMode="auto">
          <a:xfrm>
            <a:off x="7894637" y="226432"/>
            <a:ext cx="42973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s-CL" sz="1700" dirty="0">
                <a:solidFill>
                  <a:srgbClr val="000000"/>
                </a:solidFill>
                <a:latin typeface="Arial" panose="020B0604020202020204" pitchFamily="34" charset="0"/>
              </a:rPr>
              <a:t>Se </a:t>
            </a:r>
            <a:r>
              <a:rPr lang="en-US" altLang="es-CL" sz="1700" dirty="0" err="1">
                <a:solidFill>
                  <a:srgbClr val="000000"/>
                </a:solidFill>
                <a:latin typeface="Arial" panose="020B0604020202020204" pitchFamily="34" charset="0"/>
              </a:rPr>
              <a:t>encuentran</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amplias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planicies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que</a:t>
            </a:r>
            <a:r>
              <a:rPr lang="en-US" altLang="es-CL" sz="1700" dirty="0">
                <a:solidFill>
                  <a:srgbClr val="000000"/>
                </a:solidFill>
                <a:latin typeface="Arial" panose="020B0604020202020204" pitchFamily="34" charset="0"/>
              </a:rPr>
              <a:t> se </a:t>
            </a:r>
            <a:r>
              <a:rPr lang="en-US" altLang="es-CL" sz="1700" dirty="0" err="1">
                <a:solidFill>
                  <a:srgbClr val="000000"/>
                </a:solidFill>
                <a:latin typeface="Arial" panose="020B0604020202020204" pitchFamily="34" charset="0"/>
              </a:rPr>
              <a:t>formar</a:t>
            </a:r>
            <a:r>
              <a:rPr lang="en-US" altLang="es-CL" sz="1700" dirty="0">
                <a:solidFill>
                  <a:srgbClr val="000000"/>
                </a:solidFill>
                <a:latin typeface="Arial" panose="020B0604020202020204" pitchFamily="34" charset="0"/>
              </a:rPr>
              <a:t> a </a:t>
            </a:r>
            <a:r>
              <a:rPr lang="en-US" altLang="es-CL" sz="1700" dirty="0" err="1">
                <a:solidFill>
                  <a:srgbClr val="000000"/>
                </a:solidFill>
                <a:latin typeface="Arial" panose="020B0604020202020204" pitchFamily="34" charset="0"/>
              </a:rPr>
              <a:t>partir</a:t>
            </a:r>
            <a:r>
              <a:rPr lang="en-US" altLang="es-CL" sz="1700" dirty="0">
                <a:solidFill>
                  <a:srgbClr val="000000"/>
                </a:solidFill>
                <a:latin typeface="Arial" panose="020B0604020202020204" pitchFamily="34" charset="0"/>
              </a:rPr>
              <a:t> de los </a:t>
            </a:r>
            <a:r>
              <a:rPr lang="en-US" altLang="es-CL" sz="1700" dirty="0" err="1">
                <a:solidFill>
                  <a:srgbClr val="000000"/>
                </a:solidFill>
                <a:latin typeface="Arial" panose="020B0604020202020204" pitchFamily="34" charset="0"/>
              </a:rPr>
              <a:t>sedimentos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depositados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desde</a:t>
            </a:r>
            <a:r>
              <a:rPr lang="en-US" altLang="es-CL" sz="1700" dirty="0">
                <a:solidFill>
                  <a:srgbClr val="000000"/>
                </a:solidFill>
                <a:latin typeface="Arial" panose="020B0604020202020204" pitchFamily="34" charset="0"/>
              </a:rPr>
              <a:t> la </a:t>
            </a:r>
            <a:r>
              <a:rPr lang="en-US" altLang="es-CL" sz="1700" dirty="0" err="1">
                <a:solidFill>
                  <a:srgbClr val="000000"/>
                </a:solidFill>
                <a:latin typeface="Arial" panose="020B0604020202020204" pitchFamily="34" charset="0"/>
              </a:rPr>
              <a:t>desembocadura</a:t>
            </a:r>
            <a:r>
              <a:rPr lang="en-US" altLang="es-CL" sz="1700" dirty="0">
                <a:solidFill>
                  <a:srgbClr val="000000"/>
                </a:solidFill>
                <a:latin typeface="Arial" panose="020B0604020202020204" pitchFamily="34" charset="0"/>
              </a:rPr>
              <a:t> de </a:t>
            </a:r>
            <a:r>
              <a:rPr lang="en-US" altLang="es-CL" sz="1700" dirty="0" err="1">
                <a:solidFill>
                  <a:srgbClr val="000000"/>
                </a:solidFill>
                <a:latin typeface="Arial" panose="020B0604020202020204" pitchFamily="34" charset="0"/>
              </a:rPr>
              <a:t>varios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ríos</a:t>
            </a:r>
            <a:r>
              <a:rPr lang="en-US" altLang="es-CL" sz="1700" dirty="0">
                <a:solidFill>
                  <a:srgbClr val="000000"/>
                </a:solidFill>
                <a:latin typeface="Arial" panose="020B0604020202020204" pitchFamily="34" charset="0"/>
              </a:rPr>
              <a:t> de </a:t>
            </a:r>
            <a:r>
              <a:rPr lang="en-US" altLang="es-CL" sz="1700" dirty="0" err="1">
                <a:solidFill>
                  <a:srgbClr val="000000"/>
                </a:solidFill>
                <a:latin typeface="Arial" panose="020B0604020202020204" pitchFamily="34" charset="0"/>
              </a:rPr>
              <a:t>esta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zona</a:t>
            </a:r>
            <a:r>
              <a:rPr lang="en-US" altLang="es-CL" sz="1700" dirty="0">
                <a:solidFill>
                  <a:srgbClr val="000000"/>
                </a:solidFill>
                <a:latin typeface="Arial" panose="020B0604020202020204" pitchFamily="34" charset="0"/>
              </a:rPr>
              <a:t>.</a:t>
            </a:r>
          </a:p>
        </p:txBody>
      </p:sp>
      <p:sp>
        <p:nvSpPr>
          <p:cNvPr id="14" name="Text Box 9"/>
          <p:cNvSpPr txBox="1">
            <a:spLocks noChangeArrowheads="1"/>
          </p:cNvSpPr>
          <p:nvPr/>
        </p:nvSpPr>
        <p:spPr bwMode="auto">
          <a:xfrm>
            <a:off x="7997780" y="1576008"/>
            <a:ext cx="392805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s-CL" sz="1700" dirty="0" err="1">
                <a:solidFill>
                  <a:srgbClr val="000000"/>
                </a:solidFill>
                <a:latin typeface="Arial" panose="020B0604020202020204" pitchFamily="34" charset="0"/>
              </a:rPr>
              <a:t>También</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presente</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una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altura</a:t>
            </a:r>
            <a:r>
              <a:rPr lang="en-US" altLang="es-CL" sz="1700" dirty="0">
                <a:solidFill>
                  <a:srgbClr val="000000"/>
                </a:solidFill>
                <a:latin typeface="Arial" panose="020B0604020202020204" pitchFamily="34" charset="0"/>
              </a:rPr>
              <a:t> de </a:t>
            </a:r>
            <a:r>
              <a:rPr lang="en-US" altLang="es-CL" sz="1700" dirty="0" err="1">
                <a:solidFill>
                  <a:srgbClr val="000000"/>
                </a:solidFill>
                <a:latin typeface="Arial" panose="020B0604020202020204" pitchFamily="34" charset="0"/>
              </a:rPr>
              <a:t>consideración</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pero</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hacia</a:t>
            </a:r>
            <a:r>
              <a:rPr lang="en-US" altLang="es-CL" sz="1700" dirty="0">
                <a:solidFill>
                  <a:srgbClr val="000000"/>
                </a:solidFill>
                <a:latin typeface="Arial" panose="020B0604020202020204" pitchFamily="34" charset="0"/>
              </a:rPr>
              <a:t> el </a:t>
            </a:r>
            <a:r>
              <a:rPr lang="en-US" altLang="es-CL" sz="1700" dirty="0" err="1">
                <a:solidFill>
                  <a:srgbClr val="000000"/>
                </a:solidFill>
                <a:latin typeface="Arial" panose="020B0604020202020204" pitchFamily="34" charset="0"/>
              </a:rPr>
              <a:t>sur</a:t>
            </a:r>
            <a:r>
              <a:rPr lang="en-US" altLang="es-CL" sz="1700" dirty="0">
                <a:solidFill>
                  <a:srgbClr val="000000"/>
                </a:solidFill>
                <a:latin typeface="Arial" panose="020B0604020202020204" pitchFamily="34" charset="0"/>
              </a:rPr>
              <a:t> se </a:t>
            </a:r>
            <a:r>
              <a:rPr lang="en-US" altLang="es-CL" sz="1700" dirty="0" err="1">
                <a:solidFill>
                  <a:srgbClr val="000000"/>
                </a:solidFill>
                <a:latin typeface="Arial" panose="020B0604020202020204" pitchFamily="34" charset="0"/>
              </a:rPr>
              <a:t>encuentra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fuertemente</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meteorizada</a:t>
            </a:r>
            <a:r>
              <a:rPr lang="en-US" altLang="es-CL" sz="1700" dirty="0">
                <a:solidFill>
                  <a:srgbClr val="000000"/>
                </a:solidFill>
                <a:latin typeface="Arial" panose="020B0604020202020204" pitchFamily="34" charset="0"/>
              </a:rPr>
              <a:t>. Entre </a:t>
            </a:r>
            <a:r>
              <a:rPr lang="en-US" altLang="es-CL" sz="1700" dirty="0" err="1">
                <a:solidFill>
                  <a:srgbClr val="000000"/>
                </a:solidFill>
                <a:latin typeface="Arial" panose="020B0604020202020204" pitchFamily="34" charset="0"/>
              </a:rPr>
              <a:t>las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cumbres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más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importantes</a:t>
            </a:r>
            <a:r>
              <a:rPr lang="en-US" altLang="es-CL" sz="1700" dirty="0">
                <a:solidFill>
                  <a:srgbClr val="000000"/>
                </a:solidFill>
                <a:latin typeface="Arial" panose="020B0604020202020204" pitchFamily="34" charset="0"/>
              </a:rPr>
              <a:t> se </a:t>
            </a:r>
            <a:r>
              <a:rPr lang="en-US" altLang="es-CL" sz="1700" dirty="0" err="1">
                <a:solidFill>
                  <a:srgbClr val="000000"/>
                </a:solidFill>
                <a:latin typeface="Arial" panose="020B0604020202020204" pitchFamily="34" charset="0"/>
              </a:rPr>
              <a:t>destaca</a:t>
            </a:r>
            <a:r>
              <a:rPr lang="en-US" altLang="es-CL" sz="1700" dirty="0">
                <a:solidFill>
                  <a:srgbClr val="000000"/>
                </a:solidFill>
                <a:latin typeface="Arial" panose="020B0604020202020204" pitchFamily="34" charset="0"/>
              </a:rPr>
              <a:t> el </a:t>
            </a:r>
            <a:r>
              <a:rPr lang="en-US" altLang="es-CL" sz="1700" dirty="0" err="1">
                <a:solidFill>
                  <a:srgbClr val="000000"/>
                </a:solidFill>
                <a:latin typeface="Arial" panose="020B0604020202020204" pitchFamily="34" charset="0"/>
              </a:rPr>
              <a:t>cerro</a:t>
            </a:r>
            <a:r>
              <a:rPr lang="en-US" altLang="es-CL" sz="1700" dirty="0">
                <a:solidFill>
                  <a:srgbClr val="000000"/>
                </a:solidFill>
                <a:latin typeface="Arial" panose="020B0604020202020204" pitchFamily="34" charset="0"/>
              </a:rPr>
              <a:t> La </a:t>
            </a:r>
            <a:r>
              <a:rPr lang="en-US" altLang="es-CL" sz="1700" dirty="0" err="1">
                <a:solidFill>
                  <a:srgbClr val="000000"/>
                </a:solidFill>
                <a:latin typeface="Arial" panose="020B0604020202020204" pitchFamily="34" charset="0"/>
              </a:rPr>
              <a:t>Campana</a:t>
            </a:r>
            <a:r>
              <a:rPr lang="en-US" altLang="es-CL" sz="1700" dirty="0">
                <a:solidFill>
                  <a:srgbClr val="000000"/>
                </a:solidFill>
                <a:latin typeface="Arial" panose="020B0604020202020204" pitchFamily="34" charset="0"/>
              </a:rPr>
              <a:t> (2000 m).</a:t>
            </a:r>
          </a:p>
        </p:txBody>
      </p:sp>
      <p:sp>
        <p:nvSpPr>
          <p:cNvPr id="15" name="Text Box 11"/>
          <p:cNvSpPr txBox="1">
            <a:spLocks noChangeArrowheads="1"/>
          </p:cNvSpPr>
          <p:nvPr/>
        </p:nvSpPr>
        <p:spPr bwMode="auto">
          <a:xfrm>
            <a:off x="7894637" y="3317405"/>
            <a:ext cx="42973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s-CL" sz="1700" dirty="0" err="1">
                <a:solidFill>
                  <a:srgbClr val="000000"/>
                </a:solidFill>
                <a:latin typeface="Arial" panose="020B0604020202020204" pitchFamily="34" charset="0"/>
              </a:rPr>
              <a:t>Aparecen</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las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cuencas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que</a:t>
            </a:r>
            <a:r>
              <a:rPr lang="en-US" altLang="es-CL" sz="1700" dirty="0">
                <a:solidFill>
                  <a:srgbClr val="000000"/>
                </a:solidFill>
                <a:latin typeface="Arial" panose="020B0604020202020204" pitchFamily="34" charset="0"/>
              </a:rPr>
              <a:t> son </a:t>
            </a:r>
            <a:r>
              <a:rPr lang="en-US" altLang="es-CL" sz="1700" dirty="0" err="1">
                <a:solidFill>
                  <a:srgbClr val="000000"/>
                </a:solidFill>
                <a:latin typeface="Arial" panose="020B0604020202020204" pitchFamily="34" charset="0"/>
              </a:rPr>
              <a:t>zonas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depresionadas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entorno</a:t>
            </a:r>
            <a:r>
              <a:rPr lang="en-US" altLang="es-CL" sz="1700" dirty="0">
                <a:solidFill>
                  <a:srgbClr val="000000"/>
                </a:solidFill>
                <a:latin typeface="Arial" panose="020B0604020202020204" pitchFamily="34" charset="0"/>
              </a:rPr>
              <a:t> a </a:t>
            </a:r>
            <a:r>
              <a:rPr lang="en-US" altLang="es-CL" sz="1700" dirty="0" err="1">
                <a:solidFill>
                  <a:srgbClr val="000000"/>
                </a:solidFill>
                <a:latin typeface="Arial" panose="020B0604020202020204" pitchFamily="34" charset="0"/>
              </a:rPr>
              <a:t>ríos</a:t>
            </a:r>
            <a:r>
              <a:rPr lang="en-US" altLang="es-CL" sz="1700" dirty="0">
                <a:solidFill>
                  <a:srgbClr val="000000"/>
                </a:solidFill>
                <a:latin typeface="Arial" panose="020B0604020202020204" pitchFamily="34" charset="0"/>
              </a:rPr>
              <a:t> y a la cordillera) y los </a:t>
            </a:r>
            <a:r>
              <a:rPr lang="en-US" altLang="es-CL" sz="1700" dirty="0" err="1">
                <a:solidFill>
                  <a:srgbClr val="000000"/>
                </a:solidFill>
                <a:latin typeface="Arial" panose="020B0604020202020204" pitchFamily="34" charset="0"/>
              </a:rPr>
              <a:t>valles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longitudinales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que</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corresponden</a:t>
            </a:r>
            <a:r>
              <a:rPr lang="en-US" altLang="es-CL" sz="1700" dirty="0">
                <a:solidFill>
                  <a:srgbClr val="000000"/>
                </a:solidFill>
                <a:latin typeface="Arial" panose="020B0604020202020204" pitchFamily="34" charset="0"/>
              </a:rPr>
              <a:t> a </a:t>
            </a:r>
            <a:r>
              <a:rPr lang="en-US" altLang="es-CL" sz="1700" dirty="0" err="1">
                <a:solidFill>
                  <a:srgbClr val="000000"/>
                </a:solidFill>
                <a:latin typeface="Arial" panose="020B0604020202020204" pitchFamily="34" charset="0"/>
              </a:rPr>
              <a:t>extensiones</a:t>
            </a:r>
            <a:r>
              <a:rPr lang="en-US" altLang="es-CL" sz="1700" dirty="0">
                <a:solidFill>
                  <a:srgbClr val="000000"/>
                </a:solidFill>
                <a:latin typeface="Arial" panose="020B0604020202020204" pitchFamily="34" charset="0"/>
              </a:rPr>
              <a:t> de </a:t>
            </a:r>
            <a:r>
              <a:rPr lang="en-US" altLang="es-CL" sz="1700" dirty="0" err="1">
                <a:solidFill>
                  <a:srgbClr val="000000"/>
                </a:solidFill>
                <a:latin typeface="Arial" panose="020B0604020202020204" pitchFamily="34" charset="0"/>
              </a:rPr>
              <a:t>tierra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cuya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importancia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es</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agrícola</a:t>
            </a:r>
            <a:r>
              <a:rPr lang="en-US" altLang="es-CL" sz="1700" dirty="0">
                <a:solidFill>
                  <a:srgbClr val="000000"/>
                </a:solidFill>
                <a:latin typeface="Arial" panose="020B0604020202020204" pitchFamily="34" charset="0"/>
              </a:rPr>
              <a:t>).</a:t>
            </a:r>
          </a:p>
        </p:txBody>
      </p:sp>
      <p:sp>
        <p:nvSpPr>
          <p:cNvPr id="16" name="Text Box 13"/>
          <p:cNvSpPr txBox="1">
            <a:spLocks noChangeArrowheads="1"/>
          </p:cNvSpPr>
          <p:nvPr/>
        </p:nvSpPr>
        <p:spPr bwMode="auto">
          <a:xfrm>
            <a:off x="8083583" y="5074306"/>
            <a:ext cx="3756450" cy="124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s-CL" sz="1700" dirty="0" err="1">
                <a:solidFill>
                  <a:srgbClr val="000000"/>
                </a:solidFill>
                <a:latin typeface="Arial" panose="020B0604020202020204" pitchFamily="34" charset="0"/>
              </a:rPr>
              <a:t>Comienza</a:t>
            </a:r>
            <a:r>
              <a:rPr lang="en-US" altLang="es-CL" sz="1700" dirty="0">
                <a:solidFill>
                  <a:srgbClr val="000000"/>
                </a:solidFill>
                <a:latin typeface="Arial" panose="020B0604020202020204" pitchFamily="34" charset="0"/>
              </a:rPr>
              <a:t> a </a:t>
            </a:r>
            <a:r>
              <a:rPr lang="en-US" altLang="es-CL" sz="1700" dirty="0" err="1">
                <a:solidFill>
                  <a:srgbClr val="000000"/>
                </a:solidFill>
                <a:latin typeface="Arial" panose="020B0604020202020204" pitchFamily="34" charset="0"/>
              </a:rPr>
              <a:t>descender</a:t>
            </a:r>
            <a:r>
              <a:rPr lang="en-US" altLang="es-CL" sz="1700" dirty="0">
                <a:solidFill>
                  <a:srgbClr val="000000"/>
                </a:solidFill>
                <a:latin typeface="Arial" panose="020B0604020202020204" pitchFamily="34" charset="0"/>
              </a:rPr>
              <a:t> en </a:t>
            </a:r>
            <a:r>
              <a:rPr lang="en-US" altLang="es-CL" sz="1700" dirty="0" err="1">
                <a:solidFill>
                  <a:srgbClr val="000000"/>
                </a:solidFill>
                <a:latin typeface="Arial" panose="020B0604020202020204" pitchFamily="34" charset="0"/>
              </a:rPr>
              <a:t>su</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altura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pero</a:t>
            </a:r>
            <a:r>
              <a:rPr lang="en-US" altLang="es-CL" sz="1700" dirty="0">
                <a:solidFill>
                  <a:srgbClr val="000000"/>
                </a:solidFill>
                <a:latin typeface="Arial" panose="020B0604020202020204" pitchFamily="34" charset="0"/>
              </a:rPr>
              <a:t> se </a:t>
            </a:r>
            <a:r>
              <a:rPr lang="en-US" altLang="es-CL" sz="1700" dirty="0" err="1">
                <a:solidFill>
                  <a:srgbClr val="000000"/>
                </a:solidFill>
                <a:latin typeface="Arial" panose="020B0604020202020204" pitchFamily="34" charset="0"/>
              </a:rPr>
              <a:t>reactiva</a:t>
            </a:r>
            <a:r>
              <a:rPr lang="en-US" altLang="es-CL" sz="1700" dirty="0">
                <a:solidFill>
                  <a:srgbClr val="000000"/>
                </a:solidFill>
                <a:latin typeface="Arial" panose="020B0604020202020204" pitchFamily="34" charset="0"/>
              </a:rPr>
              <a:t> el </a:t>
            </a:r>
            <a:r>
              <a:rPr lang="en-US" altLang="es-CL" sz="1700" dirty="0" err="1">
                <a:solidFill>
                  <a:srgbClr val="000000"/>
                </a:solidFill>
                <a:latin typeface="Arial" panose="020B0604020202020204" pitchFamily="34" charset="0"/>
              </a:rPr>
              <a:t>volcanismo</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Volcán</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Maipo</a:t>
            </a:r>
            <a:r>
              <a:rPr lang="en-US" altLang="es-CL" sz="1700" dirty="0">
                <a:solidFill>
                  <a:srgbClr val="000000"/>
                </a:solidFill>
                <a:latin typeface="Arial" panose="020B0604020202020204" pitchFamily="34" charset="0"/>
              </a:rPr>
              <a:t> (5264 m). A </a:t>
            </a:r>
            <a:r>
              <a:rPr lang="en-US" altLang="es-CL" sz="1700" dirty="0" err="1">
                <a:solidFill>
                  <a:srgbClr val="000000"/>
                </a:solidFill>
                <a:latin typeface="Arial" panose="020B0604020202020204" pitchFamily="34" charset="0"/>
              </a:rPr>
              <a:t>partir</a:t>
            </a:r>
            <a:r>
              <a:rPr lang="en-US" altLang="es-CL" sz="1700" dirty="0">
                <a:solidFill>
                  <a:srgbClr val="000000"/>
                </a:solidFill>
                <a:latin typeface="Arial" panose="020B0604020202020204" pitchFamily="34" charset="0"/>
              </a:rPr>
              <a:t> de San Fernando </a:t>
            </a:r>
            <a:r>
              <a:rPr lang="en-US" altLang="es-CL" sz="1700" dirty="0" err="1">
                <a:solidFill>
                  <a:srgbClr val="000000"/>
                </a:solidFill>
                <a:latin typeface="Arial" panose="020B0604020202020204" pitchFamily="34" charset="0"/>
              </a:rPr>
              <a:t>aparece</a:t>
            </a:r>
            <a:r>
              <a:rPr lang="en-US" altLang="es-CL" sz="1700" dirty="0">
                <a:solidFill>
                  <a:srgbClr val="000000"/>
                </a:solidFill>
                <a:latin typeface="Arial" panose="020B0604020202020204" pitchFamily="34" charset="0"/>
              </a:rPr>
              <a:t> la </a:t>
            </a:r>
            <a:r>
              <a:rPr lang="en-US" altLang="es-CL" sz="1700" dirty="0" err="1">
                <a:solidFill>
                  <a:srgbClr val="000000"/>
                </a:solidFill>
                <a:latin typeface="Arial" panose="020B0604020202020204" pitchFamily="34" charset="0"/>
              </a:rPr>
              <a:t>precordillera</a:t>
            </a:r>
            <a:r>
              <a:rPr lang="en-US" altLang="es-CL" sz="1700" dirty="0">
                <a:solidFill>
                  <a:srgbClr val="000000"/>
                </a:solidFill>
                <a:latin typeface="Arial" panose="020B0604020202020204" pitchFamily="34" charset="0"/>
              </a:rPr>
              <a:t> </a:t>
            </a:r>
            <a:r>
              <a:rPr lang="en-US" altLang="es-CL" sz="1700" dirty="0" err="1">
                <a:solidFill>
                  <a:srgbClr val="000000"/>
                </a:solidFill>
                <a:latin typeface="Arial" panose="020B0604020202020204" pitchFamily="34" charset="0"/>
              </a:rPr>
              <a:t>denominada</a:t>
            </a:r>
            <a:r>
              <a:rPr lang="en-US" altLang="es-CL" sz="1700" dirty="0">
                <a:solidFill>
                  <a:srgbClr val="000000"/>
                </a:solidFill>
                <a:latin typeface="Arial" panose="020B0604020202020204" pitchFamily="34" charset="0"/>
              </a:rPr>
              <a:t> “La </a:t>
            </a:r>
            <a:r>
              <a:rPr lang="en-US" altLang="es-CL" sz="1700" dirty="0" err="1">
                <a:solidFill>
                  <a:srgbClr val="000000"/>
                </a:solidFill>
                <a:latin typeface="Arial" panose="020B0604020202020204" pitchFamily="34" charset="0"/>
              </a:rPr>
              <a:t>Montaña</a:t>
            </a:r>
            <a:r>
              <a:rPr lang="en-US" altLang="es-CL" sz="1700" dirty="0">
                <a:solidFill>
                  <a:srgbClr val="000000"/>
                </a:solidFill>
                <a:latin typeface="Arial" panose="020B0604020202020204" pitchFamily="34" charset="0"/>
              </a:rPr>
              <a:t>”.</a:t>
            </a:r>
          </a:p>
        </p:txBody>
      </p:sp>
      <p:pic>
        <p:nvPicPr>
          <p:cNvPr id="17" name="Marcador de contenido 3"/>
          <p:cNvPicPr>
            <a:picLocks noGrp="1" noChangeAspect="1"/>
          </p:cNvPicPr>
          <p:nvPr>
            <p:ph idx="1"/>
          </p:nvPr>
        </p:nvPicPr>
        <p:blipFill>
          <a:blip r:embed="rId3"/>
          <a:stretch>
            <a:fillRect/>
          </a:stretch>
        </p:blipFill>
        <p:spPr>
          <a:xfrm>
            <a:off x="285883" y="1339193"/>
            <a:ext cx="6270556" cy="4454901"/>
          </a:xfrm>
          <a:prstGeom prst="rect">
            <a:avLst/>
          </a:prstGeom>
        </p:spPr>
      </p:pic>
    </p:spTree>
    <p:extLst>
      <p:ext uri="{BB962C8B-B14F-4D97-AF65-F5344CB8AC3E}">
        <p14:creationId xmlns:p14="http://schemas.microsoft.com/office/powerpoint/2010/main" val="238193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860" y="186228"/>
            <a:ext cx="8911687" cy="1280890"/>
          </a:xfrm>
        </p:spPr>
        <p:txBody>
          <a:bodyPr/>
          <a:lstStyle/>
          <a:p>
            <a:r>
              <a:rPr lang="es-MX" b="1" u="sng" dirty="0" smtClean="0">
                <a:solidFill>
                  <a:schemeClr val="tx1"/>
                </a:solidFill>
                <a:latin typeface="Arial" panose="020B0604020202020204" pitchFamily="34" charset="0"/>
                <a:cs typeface="Arial" panose="020B0604020202020204" pitchFamily="34" charset="0"/>
              </a:rPr>
              <a:t>ZONA SUR</a:t>
            </a:r>
            <a:endParaRPr lang="es-CL" b="1" u="sng"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2"/>
          <a:stretch>
            <a:fillRect/>
          </a:stretch>
        </p:blipFill>
        <p:spPr>
          <a:xfrm>
            <a:off x="0" y="1024876"/>
            <a:ext cx="8371268" cy="5883245"/>
          </a:xfrm>
          <a:prstGeom prst="rect">
            <a:avLst/>
          </a:prstGeom>
        </p:spPr>
      </p:pic>
      <p:sp>
        <p:nvSpPr>
          <p:cNvPr id="5" name="Rectángulo 4"/>
          <p:cNvSpPr/>
          <p:nvPr/>
        </p:nvSpPr>
        <p:spPr>
          <a:xfrm>
            <a:off x="987" y="2249193"/>
            <a:ext cx="6096000" cy="369332"/>
          </a:xfrm>
          <a:prstGeom prst="rect">
            <a:avLst/>
          </a:prstGeom>
        </p:spPr>
        <p:txBody>
          <a:bodyPr>
            <a:spAutoFit/>
          </a:bodyPr>
          <a:lstStyle/>
          <a:p>
            <a:r>
              <a:rPr lang="es-CL" b="1" dirty="0" smtClean="0">
                <a:latin typeface="Arial Narrow,Bold"/>
              </a:rPr>
              <a:t>Cordillera </a:t>
            </a:r>
            <a:r>
              <a:rPr lang="es-CL" b="1" dirty="0">
                <a:latin typeface="Arial Narrow,Bold"/>
              </a:rPr>
              <a:t>de la </a:t>
            </a:r>
            <a:r>
              <a:rPr lang="es-CL" b="1" dirty="0" smtClean="0">
                <a:latin typeface="Arial Narrow,Bold"/>
              </a:rPr>
              <a:t>Costa</a:t>
            </a:r>
            <a:endParaRPr lang="es-CL" b="1" dirty="0">
              <a:latin typeface="Arial Narrow,Bold"/>
            </a:endParaRPr>
          </a:p>
        </p:txBody>
      </p:sp>
      <p:sp>
        <p:nvSpPr>
          <p:cNvPr id="6" name="Rectángulo 5"/>
          <p:cNvSpPr/>
          <p:nvPr/>
        </p:nvSpPr>
        <p:spPr>
          <a:xfrm>
            <a:off x="5040851" y="642333"/>
            <a:ext cx="2753703" cy="369332"/>
          </a:xfrm>
          <a:prstGeom prst="rect">
            <a:avLst/>
          </a:prstGeom>
        </p:spPr>
        <p:txBody>
          <a:bodyPr wrap="none">
            <a:spAutoFit/>
          </a:bodyPr>
          <a:lstStyle/>
          <a:p>
            <a:r>
              <a:rPr lang="es-CL" b="1" dirty="0">
                <a:latin typeface="Arial Narrow,Bold"/>
              </a:rPr>
              <a:t>Cordillera de los Andes</a:t>
            </a:r>
          </a:p>
        </p:txBody>
      </p:sp>
      <p:sp>
        <p:nvSpPr>
          <p:cNvPr id="7" name="Rectángulo 6"/>
          <p:cNvSpPr/>
          <p:nvPr/>
        </p:nvSpPr>
        <p:spPr>
          <a:xfrm>
            <a:off x="6102974" y="4611374"/>
            <a:ext cx="1595309" cy="369332"/>
          </a:xfrm>
          <a:prstGeom prst="rect">
            <a:avLst/>
          </a:prstGeom>
        </p:spPr>
        <p:txBody>
          <a:bodyPr wrap="none">
            <a:spAutoFit/>
          </a:bodyPr>
          <a:lstStyle/>
          <a:p>
            <a:r>
              <a:rPr lang="es-CL" b="1" dirty="0" err="1">
                <a:latin typeface="Arial Narrow,Bold"/>
              </a:rPr>
              <a:t>Precordillera</a:t>
            </a:r>
            <a:endParaRPr lang="es-CL" dirty="0"/>
          </a:p>
        </p:txBody>
      </p:sp>
      <p:sp>
        <p:nvSpPr>
          <p:cNvPr id="8" name="Rectángulo 7"/>
          <p:cNvSpPr/>
          <p:nvPr/>
        </p:nvSpPr>
        <p:spPr>
          <a:xfrm>
            <a:off x="4539792" y="5753419"/>
            <a:ext cx="2249334" cy="369332"/>
          </a:xfrm>
          <a:prstGeom prst="rect">
            <a:avLst/>
          </a:prstGeom>
        </p:spPr>
        <p:txBody>
          <a:bodyPr wrap="none">
            <a:spAutoFit/>
          </a:bodyPr>
          <a:lstStyle/>
          <a:p>
            <a:r>
              <a:rPr lang="es-CL" b="1" dirty="0">
                <a:latin typeface="Arial Narrow,Bold"/>
              </a:rPr>
              <a:t>Llano Longitudinal</a:t>
            </a:r>
          </a:p>
        </p:txBody>
      </p:sp>
      <p:sp>
        <p:nvSpPr>
          <p:cNvPr id="9" name="Rectángulo 8"/>
          <p:cNvSpPr/>
          <p:nvPr/>
        </p:nvSpPr>
        <p:spPr>
          <a:xfrm>
            <a:off x="1395337" y="6275054"/>
            <a:ext cx="2210862" cy="369332"/>
          </a:xfrm>
          <a:prstGeom prst="rect">
            <a:avLst/>
          </a:prstGeom>
        </p:spPr>
        <p:txBody>
          <a:bodyPr wrap="none">
            <a:spAutoFit/>
          </a:bodyPr>
          <a:lstStyle/>
          <a:p>
            <a:r>
              <a:rPr lang="es-CL" b="1" dirty="0">
                <a:latin typeface="Arial Narrow,Bold"/>
              </a:rPr>
              <a:t>Planicies Litorales</a:t>
            </a:r>
          </a:p>
        </p:txBody>
      </p:sp>
      <p:cxnSp>
        <p:nvCxnSpPr>
          <p:cNvPr id="11" name="Conector recto 10"/>
          <p:cNvCxnSpPr/>
          <p:nvPr/>
        </p:nvCxnSpPr>
        <p:spPr>
          <a:xfrm>
            <a:off x="5861249" y="3182858"/>
            <a:ext cx="555669" cy="1448626"/>
          </a:xfrm>
          <a:prstGeom prst="line">
            <a:avLst/>
          </a:prstGeom>
        </p:spPr>
        <p:style>
          <a:lnRef idx="3">
            <a:schemeClr val="dk1"/>
          </a:lnRef>
          <a:fillRef idx="0">
            <a:schemeClr val="dk1"/>
          </a:fillRef>
          <a:effectRef idx="2">
            <a:schemeClr val="dk1"/>
          </a:effectRef>
          <a:fontRef idx="minor">
            <a:schemeClr val="tx1"/>
          </a:fontRef>
        </p:style>
      </p:cxnSp>
      <p:cxnSp>
        <p:nvCxnSpPr>
          <p:cNvPr id="12" name="Conector recto 11"/>
          <p:cNvCxnSpPr/>
          <p:nvPr/>
        </p:nvCxnSpPr>
        <p:spPr>
          <a:xfrm flipV="1">
            <a:off x="5040851" y="1051310"/>
            <a:ext cx="1268585" cy="569398"/>
          </a:xfrm>
          <a:prstGeom prst="line">
            <a:avLst/>
          </a:prstGeom>
        </p:spPr>
        <p:style>
          <a:lnRef idx="3">
            <a:schemeClr val="dk1"/>
          </a:lnRef>
          <a:fillRef idx="0">
            <a:schemeClr val="dk1"/>
          </a:fillRef>
          <a:effectRef idx="2">
            <a:schemeClr val="dk1"/>
          </a:effectRef>
          <a:fontRef idx="minor">
            <a:schemeClr val="tx1"/>
          </a:fontRef>
        </p:style>
      </p:cxnSp>
      <p:cxnSp>
        <p:nvCxnSpPr>
          <p:cNvPr id="13" name="Conector recto 12"/>
          <p:cNvCxnSpPr/>
          <p:nvPr/>
        </p:nvCxnSpPr>
        <p:spPr>
          <a:xfrm flipH="1">
            <a:off x="2412324" y="5221263"/>
            <a:ext cx="176888" cy="997138"/>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13"/>
          <p:cNvCxnSpPr/>
          <p:nvPr/>
        </p:nvCxnSpPr>
        <p:spPr>
          <a:xfrm>
            <a:off x="4698708" y="3993607"/>
            <a:ext cx="771314" cy="1665488"/>
          </a:xfrm>
          <a:prstGeom prst="line">
            <a:avLst/>
          </a:prstGeom>
        </p:spPr>
        <p:style>
          <a:lnRef idx="3">
            <a:schemeClr val="dk1"/>
          </a:lnRef>
          <a:fillRef idx="0">
            <a:schemeClr val="dk1"/>
          </a:fillRef>
          <a:effectRef idx="2">
            <a:schemeClr val="dk1"/>
          </a:effectRef>
          <a:fontRef idx="minor">
            <a:schemeClr val="tx1"/>
          </a:fontRef>
        </p:style>
      </p:cxnSp>
      <p:cxnSp>
        <p:nvCxnSpPr>
          <p:cNvPr id="15" name="Conector recto 14"/>
          <p:cNvCxnSpPr/>
          <p:nvPr/>
        </p:nvCxnSpPr>
        <p:spPr>
          <a:xfrm>
            <a:off x="984605" y="2623715"/>
            <a:ext cx="1604607" cy="1693927"/>
          </a:xfrm>
          <a:prstGeom prst="line">
            <a:avLst/>
          </a:prstGeom>
        </p:spPr>
        <p:style>
          <a:lnRef idx="3">
            <a:schemeClr val="dk1"/>
          </a:lnRef>
          <a:fillRef idx="0">
            <a:schemeClr val="dk1"/>
          </a:fillRef>
          <a:effectRef idx="2">
            <a:schemeClr val="dk1"/>
          </a:effectRef>
          <a:fontRef idx="minor">
            <a:schemeClr val="tx1"/>
          </a:fontRef>
        </p:style>
      </p:cxnSp>
      <p:sp>
        <p:nvSpPr>
          <p:cNvPr id="16" name="Rectangle 2"/>
          <p:cNvSpPr txBox="1">
            <a:spLocks noChangeArrowheads="1"/>
          </p:cNvSpPr>
          <p:nvPr/>
        </p:nvSpPr>
        <p:spPr>
          <a:xfrm>
            <a:off x="7722719" y="974756"/>
            <a:ext cx="4365043" cy="5498948"/>
          </a:xfrm>
          <a:prstGeom prst="rect">
            <a:avLst/>
          </a:prstGeom>
          <a:ln>
            <a:solidFill>
              <a:schemeClr val="tx1"/>
            </a:solidFill>
            <a:miter lim="800000"/>
            <a:headEnd/>
            <a:tailEnd/>
          </a:ln>
        </p:spPr>
        <p:txBody>
          <a:bodyPr vert="horz" lIns="0" tIns="0" rIns="0" bIns="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indent="-342900">
              <a:spcBef>
                <a:spcPct val="0"/>
              </a:spcBef>
              <a:spcAft>
                <a:spcPts val="1200"/>
              </a:spcAft>
              <a:buClr>
                <a:srgbClr val="EA3724"/>
              </a:buClr>
              <a:buFontTx/>
              <a:buChar char="•"/>
            </a:pPr>
            <a:r>
              <a:rPr lang="en-US" altLang="es-CL" sz="1800" b="1" dirty="0" smtClean="0">
                <a:solidFill>
                  <a:schemeClr val="tx1"/>
                </a:solidFill>
                <a:latin typeface="Arial" panose="020B0604020202020204" pitchFamily="34" charset="0"/>
              </a:rPr>
              <a:t>CORDILLERA DE LOS ANDES</a:t>
            </a:r>
            <a:r>
              <a:rPr lang="en-US" altLang="es-CL" sz="1800" dirty="0" smtClean="0">
                <a:solidFill>
                  <a:schemeClr val="tx1"/>
                </a:solidFill>
                <a:latin typeface="Arial" panose="020B0604020202020204" pitchFamily="34" charset="0"/>
              </a:rPr>
              <a:t> ES MÁS BAJA EN ALTURA. LO MÁS ALTO SON LOS VOLCANES (BAJANDO DE 3000 A 2000 MTS. HACIA EL SUR). TIENE LAGOS INTERIORES.</a:t>
            </a:r>
            <a:endParaRPr lang="en-US" altLang="es-CL" sz="1800" dirty="0" smtClean="0">
              <a:solidFill>
                <a:schemeClr val="tx1"/>
              </a:solidFill>
            </a:endParaRPr>
          </a:p>
          <a:p>
            <a:pPr lvl="1" indent="-342900">
              <a:spcBef>
                <a:spcPct val="0"/>
              </a:spcBef>
              <a:spcAft>
                <a:spcPts val="1200"/>
              </a:spcAft>
              <a:buClr>
                <a:srgbClr val="EA3724"/>
              </a:buClr>
              <a:buFontTx/>
              <a:buChar char="•"/>
            </a:pPr>
            <a:r>
              <a:rPr lang="en-US" altLang="es-CL" sz="1800" b="1" dirty="0" smtClean="0">
                <a:solidFill>
                  <a:schemeClr val="tx1"/>
                </a:solidFill>
                <a:latin typeface="Arial" panose="020B0604020202020204" pitchFamily="34" charset="0"/>
              </a:rPr>
              <a:t>LA DEPRESIÓN INTERMEDIA</a:t>
            </a:r>
            <a:r>
              <a:rPr lang="en-US" altLang="es-CL" sz="1800" dirty="0" smtClean="0">
                <a:solidFill>
                  <a:schemeClr val="tx1"/>
                </a:solidFill>
                <a:latin typeface="Arial" panose="020B0604020202020204" pitchFamily="34" charset="0"/>
              </a:rPr>
              <a:t> CORRESPONDE A LOMAS Y PRADERAS CON LAGOS DE ORIGEN VOLCÁNICO.</a:t>
            </a:r>
            <a:endParaRPr lang="en-US" altLang="es-CL" sz="1800" dirty="0" smtClean="0">
              <a:solidFill>
                <a:schemeClr val="tx1"/>
              </a:solidFill>
            </a:endParaRPr>
          </a:p>
          <a:p>
            <a:pPr lvl="1" indent="-342900">
              <a:spcBef>
                <a:spcPct val="0"/>
              </a:spcBef>
              <a:spcAft>
                <a:spcPts val="1200"/>
              </a:spcAft>
              <a:buClr>
                <a:srgbClr val="EA3724"/>
              </a:buClr>
              <a:buFontTx/>
              <a:buChar char="•"/>
            </a:pPr>
            <a:r>
              <a:rPr lang="en-US" altLang="es-CL" sz="1800" b="1" dirty="0" smtClean="0">
                <a:solidFill>
                  <a:schemeClr val="tx1"/>
                </a:solidFill>
                <a:latin typeface="Arial" panose="020B0604020202020204" pitchFamily="34" charset="0"/>
              </a:rPr>
              <a:t>LA CORDILLERA DE LA COSTA</a:t>
            </a:r>
            <a:r>
              <a:rPr lang="en-US" altLang="es-CL" sz="1800" dirty="0" smtClean="0">
                <a:solidFill>
                  <a:schemeClr val="tx1"/>
                </a:solidFill>
                <a:latin typeface="Arial" panose="020B0604020202020204" pitchFamily="34" charset="0"/>
              </a:rPr>
              <a:t> HA PERDIDO ALTURA DESDE LA CORDILLERA DE NAHUELBUTA EN LA REGIÓN DEL BIOBÍO. </a:t>
            </a:r>
            <a:endParaRPr lang="en-US" altLang="es-CL" sz="1800" dirty="0" smtClean="0">
              <a:solidFill>
                <a:schemeClr val="tx1"/>
              </a:solidFill>
            </a:endParaRPr>
          </a:p>
          <a:p>
            <a:pPr lvl="1" indent="-342900">
              <a:spcBef>
                <a:spcPct val="0"/>
              </a:spcBef>
              <a:spcAft>
                <a:spcPts val="1200"/>
              </a:spcAft>
              <a:buClr>
                <a:srgbClr val="000000"/>
              </a:buClr>
              <a:buFontTx/>
              <a:buChar char="•"/>
            </a:pPr>
            <a:r>
              <a:rPr lang="en-US" altLang="es-CL" sz="1800" b="1" dirty="0" smtClean="0">
                <a:solidFill>
                  <a:schemeClr val="tx1"/>
                </a:solidFill>
                <a:latin typeface="Arial" panose="020B0604020202020204" pitchFamily="34" charset="0"/>
              </a:rPr>
              <a:t>LAS PLANICIES COSTERAS</a:t>
            </a:r>
            <a:r>
              <a:rPr lang="en-US" altLang="es-CL" sz="1800" dirty="0" smtClean="0">
                <a:solidFill>
                  <a:schemeClr val="tx1"/>
                </a:solidFill>
                <a:latin typeface="Arial" panose="020B0604020202020204" pitchFamily="34" charset="0"/>
              </a:rPr>
              <a:t> SE JUNTAN CON LA </a:t>
            </a:r>
            <a:r>
              <a:rPr lang="en-US" altLang="es-CL" sz="2000" dirty="0" smtClean="0">
                <a:solidFill>
                  <a:schemeClr val="tx1"/>
                </a:solidFill>
                <a:latin typeface="Arial" panose="020B0604020202020204" pitchFamily="34" charset="0"/>
              </a:rPr>
              <a:t>DEPRESIÓN INTERMEDIA.</a:t>
            </a:r>
          </a:p>
        </p:txBody>
      </p:sp>
    </p:spTree>
    <p:extLst>
      <p:ext uri="{BB962C8B-B14F-4D97-AF65-F5344CB8AC3E}">
        <p14:creationId xmlns:p14="http://schemas.microsoft.com/office/powerpoint/2010/main" val="3160248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TotalTime>
  <Words>817</Words>
  <Application>Microsoft Office PowerPoint</Application>
  <PresentationFormat>Panorámica</PresentationFormat>
  <Paragraphs>92</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Arial Narrow,Bold</vt:lpstr>
      <vt:lpstr>ArialMT</vt:lpstr>
      <vt:lpstr>ArialNarrow-Bold</vt:lpstr>
      <vt:lpstr>Calibri-Bold</vt:lpstr>
      <vt:lpstr>Century Gothic</vt:lpstr>
      <vt:lpstr>Comic Sans MS</vt:lpstr>
      <vt:lpstr>Times New Roman</vt:lpstr>
      <vt:lpstr>Wingdings 3</vt:lpstr>
      <vt:lpstr>Espiral</vt:lpstr>
      <vt:lpstr>RELIEVE DE CHILE:</vt:lpstr>
      <vt:lpstr>CONCEPTOS BÁSICOS</vt:lpstr>
      <vt:lpstr>Presentación de PowerPoint</vt:lpstr>
      <vt:lpstr>Presentación de PowerPoint</vt:lpstr>
      <vt:lpstr>ZONA NORTE GRANDE</vt:lpstr>
      <vt:lpstr>ZONA NORTE CHICO</vt:lpstr>
      <vt:lpstr>ZONA CENTRAL</vt:lpstr>
      <vt:lpstr>ZONA CENTRAL</vt:lpstr>
      <vt:lpstr>ZONA SUR</vt:lpstr>
      <vt:lpstr>ZONA AUSTRAL</vt:lpstr>
      <vt:lpstr>ZONA AUSTRAL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7</cp:revision>
  <dcterms:created xsi:type="dcterms:W3CDTF">2020-05-14T02:00:34Z</dcterms:created>
  <dcterms:modified xsi:type="dcterms:W3CDTF">2020-05-14T15:15:49Z</dcterms:modified>
</cp:coreProperties>
</file>