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95" r:id="rId2"/>
    <p:sldId id="260" r:id="rId3"/>
    <p:sldId id="261" r:id="rId4"/>
    <p:sldId id="284" r:id="rId5"/>
    <p:sldId id="291" r:id="rId6"/>
    <p:sldId id="263" r:id="rId7"/>
    <p:sldId id="292" r:id="rId8"/>
    <p:sldId id="262" r:id="rId9"/>
    <p:sldId id="264" r:id="rId10"/>
    <p:sldId id="293" r:id="rId11"/>
    <p:sldId id="29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08354C24-0DD6-4F88-B2BA-06607377A8D1}" type="datetimeFigureOut">
              <a:rPr lang="es-CL" smtClean="0"/>
              <a:t>13-05-2020</a:t>
            </a:fld>
            <a:endParaRPr lang="es-CL"/>
          </a:p>
        </p:txBody>
      </p:sp>
      <p:sp>
        <p:nvSpPr>
          <p:cNvPr id="5" name="Footer Placeholder 4"/>
          <p:cNvSpPr>
            <a:spLocks noGrp="1"/>
          </p:cNvSpPr>
          <p:nvPr>
            <p:ph type="ftr" sz="quarter" idx="11"/>
          </p:nvPr>
        </p:nvSpPr>
        <p:spPr/>
        <p:txBody>
          <a:bodyPr/>
          <a:lstStyle/>
          <a:p>
            <a:endParaRPr lang="es-CL"/>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6CAFF41B-AB94-4831-BB94-5543FD73E21E}" type="slidenum">
              <a:rPr lang="es-CL" smtClean="0"/>
              <a:t>‹Nº›</a:t>
            </a:fld>
            <a:endParaRPr lang="es-CL"/>
          </a:p>
        </p:txBody>
      </p:sp>
    </p:spTree>
    <p:extLst>
      <p:ext uri="{BB962C8B-B14F-4D97-AF65-F5344CB8AC3E}">
        <p14:creationId xmlns:p14="http://schemas.microsoft.com/office/powerpoint/2010/main" val="3547678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08354C24-0DD6-4F88-B2BA-06607377A8D1}" type="datetimeFigureOut">
              <a:rPr lang="es-CL" smtClean="0"/>
              <a:t>13-05-2020</a:t>
            </a:fld>
            <a:endParaRPr lang="es-CL"/>
          </a:p>
        </p:txBody>
      </p:sp>
      <p:sp>
        <p:nvSpPr>
          <p:cNvPr id="5" name="Footer Placeholder 4"/>
          <p:cNvSpPr>
            <a:spLocks noGrp="1"/>
          </p:cNvSpPr>
          <p:nvPr>
            <p:ph type="ftr" sz="quarter" idx="11"/>
          </p:nvPr>
        </p:nvSpPr>
        <p:spPr/>
        <p:txBody>
          <a:bodyPr/>
          <a:lstStyle/>
          <a:p>
            <a:endParaRPr lang="es-CL"/>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CAFF41B-AB94-4831-BB94-5543FD73E21E}" type="slidenum">
              <a:rPr lang="es-CL" smtClean="0"/>
              <a:t>‹Nº›</a:t>
            </a:fld>
            <a:endParaRPr lang="es-CL"/>
          </a:p>
        </p:txBody>
      </p:sp>
    </p:spTree>
    <p:extLst>
      <p:ext uri="{BB962C8B-B14F-4D97-AF65-F5344CB8AC3E}">
        <p14:creationId xmlns:p14="http://schemas.microsoft.com/office/powerpoint/2010/main" val="1517139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08354C24-0DD6-4F88-B2BA-06607377A8D1}" type="datetimeFigureOut">
              <a:rPr lang="es-CL" smtClean="0"/>
              <a:t>13-05-2020</a:t>
            </a:fld>
            <a:endParaRPr lang="es-CL"/>
          </a:p>
        </p:txBody>
      </p:sp>
      <p:sp>
        <p:nvSpPr>
          <p:cNvPr id="5" name="Footer Placeholder 4"/>
          <p:cNvSpPr>
            <a:spLocks noGrp="1"/>
          </p:cNvSpPr>
          <p:nvPr>
            <p:ph type="ftr" sz="quarter" idx="11"/>
          </p:nvPr>
        </p:nvSpPr>
        <p:spPr/>
        <p:txBody>
          <a:bodyPr/>
          <a:lstStyle/>
          <a:p>
            <a:endParaRPr lang="es-CL"/>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CAFF41B-AB94-4831-BB94-5543FD73E21E}" type="slidenum">
              <a:rPr lang="es-CL" smtClean="0"/>
              <a:t>‹Nº›</a:t>
            </a:fld>
            <a:endParaRPr lang="es-CL"/>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484267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08354C24-0DD6-4F88-B2BA-06607377A8D1}" type="datetimeFigureOut">
              <a:rPr lang="es-CL" smtClean="0"/>
              <a:t>13-05-2020</a:t>
            </a:fld>
            <a:endParaRPr lang="es-CL"/>
          </a:p>
        </p:txBody>
      </p:sp>
      <p:sp>
        <p:nvSpPr>
          <p:cNvPr id="6" name="Footer Placeholder 5"/>
          <p:cNvSpPr>
            <a:spLocks noGrp="1"/>
          </p:cNvSpPr>
          <p:nvPr>
            <p:ph type="ftr" sz="quarter" idx="11"/>
          </p:nvPr>
        </p:nvSpPr>
        <p:spPr/>
        <p:txBody>
          <a:bodyPr/>
          <a:lstStyle/>
          <a:p>
            <a:endParaRPr lang="es-C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CAFF41B-AB94-4831-BB94-5543FD73E21E}" type="slidenum">
              <a:rPr lang="es-CL" smtClean="0"/>
              <a:t>‹Nº›</a:t>
            </a:fld>
            <a:endParaRPr lang="es-CL"/>
          </a:p>
        </p:txBody>
      </p:sp>
    </p:spTree>
    <p:extLst>
      <p:ext uri="{BB962C8B-B14F-4D97-AF65-F5344CB8AC3E}">
        <p14:creationId xmlns:p14="http://schemas.microsoft.com/office/powerpoint/2010/main" val="14941640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08354C24-0DD6-4F88-B2BA-06607377A8D1}" type="datetimeFigureOut">
              <a:rPr lang="es-CL" smtClean="0"/>
              <a:t>13-05-2020</a:t>
            </a:fld>
            <a:endParaRPr lang="es-CL"/>
          </a:p>
        </p:txBody>
      </p:sp>
      <p:sp>
        <p:nvSpPr>
          <p:cNvPr id="6" name="Footer Placeholder 5"/>
          <p:cNvSpPr>
            <a:spLocks noGrp="1"/>
          </p:cNvSpPr>
          <p:nvPr>
            <p:ph type="ftr" sz="quarter" idx="11"/>
          </p:nvPr>
        </p:nvSpPr>
        <p:spPr/>
        <p:txBody>
          <a:bodyPr/>
          <a:lstStyle/>
          <a:p>
            <a:endParaRPr lang="es-CL"/>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CAFF41B-AB94-4831-BB94-5543FD73E21E}" type="slidenum">
              <a:rPr lang="es-CL" smtClean="0"/>
              <a:t>‹Nº›</a:t>
            </a:fld>
            <a:endParaRPr lang="es-CL"/>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224170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08354C24-0DD6-4F88-B2BA-06607377A8D1}" type="datetimeFigureOut">
              <a:rPr lang="es-CL" smtClean="0"/>
              <a:t>13-05-2020</a:t>
            </a:fld>
            <a:endParaRPr lang="es-CL"/>
          </a:p>
        </p:txBody>
      </p:sp>
      <p:sp>
        <p:nvSpPr>
          <p:cNvPr id="6" name="Footer Placeholder 5"/>
          <p:cNvSpPr>
            <a:spLocks noGrp="1"/>
          </p:cNvSpPr>
          <p:nvPr>
            <p:ph type="ftr" sz="quarter" idx="11"/>
          </p:nvPr>
        </p:nvSpPr>
        <p:spPr/>
        <p:txBody>
          <a:bodyPr/>
          <a:lstStyle/>
          <a:p>
            <a:endParaRPr lang="es-C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CAFF41B-AB94-4831-BB94-5543FD73E21E}" type="slidenum">
              <a:rPr lang="es-CL" smtClean="0"/>
              <a:t>‹Nº›</a:t>
            </a:fld>
            <a:endParaRPr lang="es-CL"/>
          </a:p>
        </p:txBody>
      </p:sp>
    </p:spTree>
    <p:extLst>
      <p:ext uri="{BB962C8B-B14F-4D97-AF65-F5344CB8AC3E}">
        <p14:creationId xmlns:p14="http://schemas.microsoft.com/office/powerpoint/2010/main" val="33602865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8354C24-0DD6-4F88-B2BA-06607377A8D1}" type="datetimeFigureOut">
              <a:rPr lang="es-CL" smtClean="0"/>
              <a:t>13-05-2020</a:t>
            </a:fld>
            <a:endParaRPr lang="es-CL"/>
          </a:p>
        </p:txBody>
      </p:sp>
      <p:sp>
        <p:nvSpPr>
          <p:cNvPr id="5" name="Footer Placeholder 4"/>
          <p:cNvSpPr>
            <a:spLocks noGrp="1"/>
          </p:cNvSpPr>
          <p:nvPr>
            <p:ph type="ftr" sz="quarter" idx="11"/>
          </p:nvPr>
        </p:nvSpPr>
        <p:spPr/>
        <p:txBody>
          <a:bodyPr/>
          <a:lstStyle/>
          <a:p>
            <a:endParaRPr lang="es-C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CAFF41B-AB94-4831-BB94-5543FD73E21E}" type="slidenum">
              <a:rPr lang="es-CL" smtClean="0"/>
              <a:t>‹Nº›</a:t>
            </a:fld>
            <a:endParaRPr lang="es-CL"/>
          </a:p>
        </p:txBody>
      </p:sp>
    </p:spTree>
    <p:extLst>
      <p:ext uri="{BB962C8B-B14F-4D97-AF65-F5344CB8AC3E}">
        <p14:creationId xmlns:p14="http://schemas.microsoft.com/office/powerpoint/2010/main" val="32819569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8354C24-0DD6-4F88-B2BA-06607377A8D1}" type="datetimeFigureOut">
              <a:rPr lang="es-CL" smtClean="0"/>
              <a:t>13-05-2020</a:t>
            </a:fld>
            <a:endParaRPr lang="es-CL"/>
          </a:p>
        </p:txBody>
      </p:sp>
      <p:sp>
        <p:nvSpPr>
          <p:cNvPr id="5" name="Footer Placeholder 4"/>
          <p:cNvSpPr>
            <a:spLocks noGrp="1"/>
          </p:cNvSpPr>
          <p:nvPr>
            <p:ph type="ftr" sz="quarter" idx="11"/>
          </p:nvPr>
        </p:nvSpPr>
        <p:spPr/>
        <p:txBody>
          <a:bodyPr/>
          <a:lstStyle/>
          <a:p>
            <a:endParaRPr lang="es-C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CAFF41B-AB94-4831-BB94-5543FD73E21E}" type="slidenum">
              <a:rPr lang="es-CL" smtClean="0"/>
              <a:t>‹Nº›</a:t>
            </a:fld>
            <a:endParaRPr lang="es-CL"/>
          </a:p>
        </p:txBody>
      </p:sp>
    </p:spTree>
    <p:extLst>
      <p:ext uri="{BB962C8B-B14F-4D97-AF65-F5344CB8AC3E}">
        <p14:creationId xmlns:p14="http://schemas.microsoft.com/office/powerpoint/2010/main" val="1806906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8354C24-0DD6-4F88-B2BA-06607377A8D1}" type="datetimeFigureOut">
              <a:rPr lang="es-CL" smtClean="0"/>
              <a:t>13-05-2020</a:t>
            </a:fld>
            <a:endParaRPr lang="es-CL"/>
          </a:p>
        </p:txBody>
      </p:sp>
      <p:sp>
        <p:nvSpPr>
          <p:cNvPr id="5" name="Footer Placeholder 4"/>
          <p:cNvSpPr>
            <a:spLocks noGrp="1"/>
          </p:cNvSpPr>
          <p:nvPr>
            <p:ph type="ftr" sz="quarter" idx="11"/>
          </p:nvPr>
        </p:nvSpPr>
        <p:spPr/>
        <p:txBody>
          <a:bodyPr/>
          <a:lstStyle/>
          <a:p>
            <a:endParaRPr lang="es-C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CAFF41B-AB94-4831-BB94-5543FD73E21E}" type="slidenum">
              <a:rPr lang="es-CL" smtClean="0"/>
              <a:t>‹Nº›</a:t>
            </a:fld>
            <a:endParaRPr lang="es-CL"/>
          </a:p>
        </p:txBody>
      </p:sp>
    </p:spTree>
    <p:extLst>
      <p:ext uri="{BB962C8B-B14F-4D97-AF65-F5344CB8AC3E}">
        <p14:creationId xmlns:p14="http://schemas.microsoft.com/office/powerpoint/2010/main" val="2387419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08354C24-0DD6-4F88-B2BA-06607377A8D1}" type="datetimeFigureOut">
              <a:rPr lang="es-CL" smtClean="0"/>
              <a:t>13-05-2020</a:t>
            </a:fld>
            <a:endParaRPr lang="es-CL"/>
          </a:p>
        </p:txBody>
      </p:sp>
      <p:sp>
        <p:nvSpPr>
          <p:cNvPr id="5" name="Footer Placeholder 4"/>
          <p:cNvSpPr>
            <a:spLocks noGrp="1"/>
          </p:cNvSpPr>
          <p:nvPr>
            <p:ph type="ftr" sz="quarter" idx="11"/>
          </p:nvPr>
        </p:nvSpPr>
        <p:spPr/>
        <p:txBody>
          <a:bodyPr/>
          <a:lstStyle/>
          <a:p>
            <a:endParaRPr lang="es-CL"/>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CAFF41B-AB94-4831-BB94-5543FD73E21E}" type="slidenum">
              <a:rPr lang="es-CL" smtClean="0"/>
              <a:t>‹Nº›</a:t>
            </a:fld>
            <a:endParaRPr lang="es-CL"/>
          </a:p>
        </p:txBody>
      </p:sp>
    </p:spTree>
    <p:extLst>
      <p:ext uri="{BB962C8B-B14F-4D97-AF65-F5344CB8AC3E}">
        <p14:creationId xmlns:p14="http://schemas.microsoft.com/office/powerpoint/2010/main" val="2346565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08354C24-0DD6-4F88-B2BA-06607377A8D1}" type="datetimeFigureOut">
              <a:rPr lang="es-CL" smtClean="0"/>
              <a:t>13-05-2020</a:t>
            </a:fld>
            <a:endParaRPr lang="es-CL"/>
          </a:p>
        </p:txBody>
      </p:sp>
      <p:sp>
        <p:nvSpPr>
          <p:cNvPr id="6" name="Footer Placeholder 5"/>
          <p:cNvSpPr>
            <a:spLocks noGrp="1"/>
          </p:cNvSpPr>
          <p:nvPr>
            <p:ph type="ftr" sz="quarter" idx="11"/>
          </p:nvPr>
        </p:nvSpPr>
        <p:spPr/>
        <p:txBody>
          <a:bodyPr/>
          <a:lstStyle/>
          <a:p>
            <a:endParaRPr lang="es-CL"/>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6CAFF41B-AB94-4831-BB94-5543FD73E21E}" type="slidenum">
              <a:rPr lang="es-CL" smtClean="0"/>
              <a:t>‹Nº›</a:t>
            </a:fld>
            <a:endParaRPr lang="es-CL"/>
          </a:p>
        </p:txBody>
      </p:sp>
    </p:spTree>
    <p:extLst>
      <p:ext uri="{BB962C8B-B14F-4D97-AF65-F5344CB8AC3E}">
        <p14:creationId xmlns:p14="http://schemas.microsoft.com/office/powerpoint/2010/main" val="3050366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08354C24-0DD6-4F88-B2BA-06607377A8D1}" type="datetimeFigureOut">
              <a:rPr lang="es-CL" smtClean="0"/>
              <a:t>13-05-2020</a:t>
            </a:fld>
            <a:endParaRPr lang="es-CL"/>
          </a:p>
        </p:txBody>
      </p:sp>
      <p:sp>
        <p:nvSpPr>
          <p:cNvPr id="8" name="Footer Placeholder 7"/>
          <p:cNvSpPr>
            <a:spLocks noGrp="1"/>
          </p:cNvSpPr>
          <p:nvPr>
            <p:ph type="ftr" sz="quarter" idx="11"/>
          </p:nvPr>
        </p:nvSpPr>
        <p:spPr/>
        <p:txBody>
          <a:bodyPr/>
          <a:lstStyle/>
          <a:p>
            <a:endParaRPr lang="es-CL"/>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6CAFF41B-AB94-4831-BB94-5543FD73E21E}" type="slidenum">
              <a:rPr lang="es-CL" smtClean="0"/>
              <a:t>‹Nº›</a:t>
            </a:fld>
            <a:endParaRPr lang="es-CL"/>
          </a:p>
        </p:txBody>
      </p:sp>
    </p:spTree>
    <p:extLst>
      <p:ext uri="{BB962C8B-B14F-4D97-AF65-F5344CB8AC3E}">
        <p14:creationId xmlns:p14="http://schemas.microsoft.com/office/powerpoint/2010/main" val="2798919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08354C24-0DD6-4F88-B2BA-06607377A8D1}" type="datetimeFigureOut">
              <a:rPr lang="es-CL" smtClean="0"/>
              <a:t>13-05-2020</a:t>
            </a:fld>
            <a:endParaRPr lang="es-CL"/>
          </a:p>
        </p:txBody>
      </p:sp>
      <p:sp>
        <p:nvSpPr>
          <p:cNvPr id="4" name="Footer Placeholder 3"/>
          <p:cNvSpPr>
            <a:spLocks noGrp="1"/>
          </p:cNvSpPr>
          <p:nvPr>
            <p:ph type="ftr" sz="quarter" idx="11"/>
          </p:nvPr>
        </p:nvSpPr>
        <p:spPr/>
        <p:txBody>
          <a:bodyPr/>
          <a:lstStyle/>
          <a:p>
            <a:endParaRPr lang="es-CL"/>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6CAFF41B-AB94-4831-BB94-5543FD73E21E}" type="slidenum">
              <a:rPr lang="es-CL" smtClean="0"/>
              <a:t>‹Nº›</a:t>
            </a:fld>
            <a:endParaRPr lang="es-CL"/>
          </a:p>
        </p:txBody>
      </p:sp>
    </p:spTree>
    <p:extLst>
      <p:ext uri="{BB962C8B-B14F-4D97-AF65-F5344CB8AC3E}">
        <p14:creationId xmlns:p14="http://schemas.microsoft.com/office/powerpoint/2010/main" val="1341063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54C24-0DD6-4F88-B2BA-06607377A8D1}" type="datetimeFigureOut">
              <a:rPr lang="es-CL" smtClean="0"/>
              <a:t>13-05-2020</a:t>
            </a:fld>
            <a:endParaRPr lang="es-CL"/>
          </a:p>
        </p:txBody>
      </p:sp>
      <p:sp>
        <p:nvSpPr>
          <p:cNvPr id="3" name="Footer Placeholder 2"/>
          <p:cNvSpPr>
            <a:spLocks noGrp="1"/>
          </p:cNvSpPr>
          <p:nvPr>
            <p:ph type="ftr" sz="quarter" idx="11"/>
          </p:nvPr>
        </p:nvSpPr>
        <p:spPr/>
        <p:txBody>
          <a:bodyPr/>
          <a:lstStyle/>
          <a:p>
            <a:endParaRPr lang="es-CL"/>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6CAFF41B-AB94-4831-BB94-5543FD73E21E}" type="slidenum">
              <a:rPr lang="es-CL" smtClean="0"/>
              <a:t>‹Nº›</a:t>
            </a:fld>
            <a:endParaRPr lang="es-CL"/>
          </a:p>
        </p:txBody>
      </p:sp>
    </p:spTree>
    <p:extLst>
      <p:ext uri="{BB962C8B-B14F-4D97-AF65-F5344CB8AC3E}">
        <p14:creationId xmlns:p14="http://schemas.microsoft.com/office/powerpoint/2010/main" val="125716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08354C24-0DD6-4F88-B2BA-06607377A8D1}" type="datetimeFigureOut">
              <a:rPr lang="es-CL" smtClean="0"/>
              <a:t>13-05-2020</a:t>
            </a:fld>
            <a:endParaRPr lang="es-CL"/>
          </a:p>
        </p:txBody>
      </p:sp>
      <p:sp>
        <p:nvSpPr>
          <p:cNvPr id="6" name="Footer Placeholder 5"/>
          <p:cNvSpPr>
            <a:spLocks noGrp="1"/>
          </p:cNvSpPr>
          <p:nvPr>
            <p:ph type="ftr" sz="quarter" idx="11"/>
          </p:nvPr>
        </p:nvSpPr>
        <p:spPr/>
        <p:txBody>
          <a:bodyPr/>
          <a:lstStyle/>
          <a:p>
            <a:endParaRPr lang="es-CL"/>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CAFF41B-AB94-4831-BB94-5543FD73E21E}" type="slidenum">
              <a:rPr lang="es-CL" smtClean="0"/>
              <a:t>‹Nº›</a:t>
            </a:fld>
            <a:endParaRPr lang="es-CL"/>
          </a:p>
        </p:txBody>
      </p:sp>
    </p:spTree>
    <p:extLst>
      <p:ext uri="{BB962C8B-B14F-4D97-AF65-F5344CB8AC3E}">
        <p14:creationId xmlns:p14="http://schemas.microsoft.com/office/powerpoint/2010/main" val="2174003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08354C24-0DD6-4F88-B2BA-06607377A8D1}" type="datetimeFigureOut">
              <a:rPr lang="es-CL" smtClean="0"/>
              <a:t>13-05-2020</a:t>
            </a:fld>
            <a:endParaRPr lang="es-CL"/>
          </a:p>
        </p:txBody>
      </p:sp>
      <p:sp>
        <p:nvSpPr>
          <p:cNvPr id="6" name="Footer Placeholder 5"/>
          <p:cNvSpPr>
            <a:spLocks noGrp="1"/>
          </p:cNvSpPr>
          <p:nvPr>
            <p:ph type="ftr" sz="quarter" idx="11"/>
          </p:nvPr>
        </p:nvSpPr>
        <p:spPr/>
        <p:txBody>
          <a:bodyPr/>
          <a:lstStyle/>
          <a:p>
            <a:endParaRPr lang="es-C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CAFF41B-AB94-4831-BB94-5543FD73E21E}" type="slidenum">
              <a:rPr lang="es-CL" smtClean="0"/>
              <a:t>‹Nº›</a:t>
            </a:fld>
            <a:endParaRPr lang="es-CL"/>
          </a:p>
        </p:txBody>
      </p:sp>
    </p:spTree>
    <p:extLst>
      <p:ext uri="{BB962C8B-B14F-4D97-AF65-F5344CB8AC3E}">
        <p14:creationId xmlns:p14="http://schemas.microsoft.com/office/powerpoint/2010/main" val="2050322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08354C24-0DD6-4F88-B2BA-06607377A8D1}" type="datetimeFigureOut">
              <a:rPr lang="es-CL" smtClean="0"/>
              <a:t>13-05-2020</a:t>
            </a:fld>
            <a:endParaRPr lang="es-CL"/>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CL"/>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6CAFF41B-AB94-4831-BB94-5543FD73E21E}" type="slidenum">
              <a:rPr lang="es-CL" smtClean="0"/>
              <a:t>‹Nº›</a:t>
            </a:fld>
            <a:endParaRPr lang="es-CL"/>
          </a:p>
        </p:txBody>
      </p:sp>
    </p:spTree>
    <p:extLst>
      <p:ext uri="{BB962C8B-B14F-4D97-AF65-F5344CB8AC3E}">
        <p14:creationId xmlns:p14="http://schemas.microsoft.com/office/powerpoint/2010/main" val="422639388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1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 Id="rId5" Type="http://schemas.openxmlformats.org/officeDocument/2006/relationships/image" Target="../media/image25.emf"/><Relationship Id="rId4" Type="http://schemas.openxmlformats.org/officeDocument/2006/relationships/image" Target="../media/image24.emf"/></Relationships>
</file>

<file path=ppt/slides/_rels/slide1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2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2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22739" y="0"/>
            <a:ext cx="9611418" cy="2878944"/>
          </a:xfrm>
        </p:spPr>
        <p:txBody>
          <a:bodyPr>
            <a:normAutofit fontScale="90000"/>
          </a:bodyPr>
          <a:lstStyle/>
          <a:p>
            <a:r>
              <a:rPr lang="es-MX" b="1" dirty="0" smtClean="0">
                <a:latin typeface="Arial" panose="020B0604020202020204" pitchFamily="34" charset="0"/>
                <a:cs typeface="Arial" panose="020B0604020202020204" pitchFamily="34" charset="0"/>
              </a:rPr>
              <a:t>Caracterizar las 4 macro-formas del Relieve Chileno: </a:t>
            </a:r>
            <a:br>
              <a:rPr lang="es-MX" b="1" dirty="0" smtClean="0">
                <a:latin typeface="Arial" panose="020B0604020202020204" pitchFamily="34" charset="0"/>
                <a:cs typeface="Arial" panose="020B0604020202020204" pitchFamily="34" charset="0"/>
              </a:rPr>
            </a:br>
            <a:r>
              <a:rPr lang="es-MX" b="1" dirty="0" smtClean="0">
                <a:latin typeface="Arial" panose="020B0604020202020204" pitchFamily="34" charset="0"/>
                <a:cs typeface="Arial" panose="020B0604020202020204" pitchFamily="34" charset="0"/>
              </a:rPr>
              <a:t>- Planicies Litorales.</a:t>
            </a:r>
            <a:br>
              <a:rPr lang="es-MX" b="1" dirty="0" smtClean="0">
                <a:latin typeface="Arial" panose="020B0604020202020204" pitchFamily="34" charset="0"/>
                <a:cs typeface="Arial" panose="020B0604020202020204" pitchFamily="34" charset="0"/>
              </a:rPr>
            </a:br>
            <a:r>
              <a:rPr lang="es-MX" b="1" dirty="0" smtClean="0">
                <a:latin typeface="Arial" panose="020B0604020202020204" pitchFamily="34" charset="0"/>
                <a:cs typeface="Arial" panose="020B0604020202020204" pitchFamily="34" charset="0"/>
              </a:rPr>
              <a:t>- </a:t>
            </a:r>
            <a:r>
              <a:rPr lang="es-CL" b="1" dirty="0" smtClean="0">
                <a:latin typeface="Arial" panose="020B0604020202020204" pitchFamily="34" charset="0"/>
                <a:cs typeface="Arial" panose="020B0604020202020204" pitchFamily="34" charset="0"/>
              </a:rPr>
              <a:t>Cordillera </a:t>
            </a:r>
            <a:r>
              <a:rPr lang="es-MX" b="1" dirty="0">
                <a:latin typeface="Arial" panose="020B0604020202020204" pitchFamily="34" charset="0"/>
                <a:cs typeface="Arial" panose="020B0604020202020204" pitchFamily="34" charset="0"/>
              </a:rPr>
              <a:t>de la  </a:t>
            </a:r>
            <a:r>
              <a:rPr lang="es-MX" b="1" dirty="0" smtClean="0">
                <a:latin typeface="Arial" panose="020B0604020202020204" pitchFamily="34" charset="0"/>
                <a:cs typeface="Arial" panose="020B0604020202020204" pitchFamily="34" charset="0"/>
              </a:rPr>
              <a:t>Costa</a:t>
            </a:r>
            <a:br>
              <a:rPr lang="es-MX" b="1" dirty="0" smtClean="0">
                <a:latin typeface="Arial" panose="020B0604020202020204" pitchFamily="34" charset="0"/>
                <a:cs typeface="Arial" panose="020B0604020202020204" pitchFamily="34" charset="0"/>
              </a:rPr>
            </a:br>
            <a:r>
              <a:rPr lang="es-MX" b="1" dirty="0" smtClean="0">
                <a:latin typeface="Arial" panose="020B0604020202020204" pitchFamily="34" charset="0"/>
                <a:cs typeface="Arial" panose="020B0604020202020204" pitchFamily="34" charset="0"/>
              </a:rPr>
              <a:t>- Depresión Intermedia. </a:t>
            </a:r>
            <a:br>
              <a:rPr lang="es-MX" b="1" dirty="0" smtClean="0">
                <a:latin typeface="Arial" panose="020B0604020202020204" pitchFamily="34" charset="0"/>
                <a:cs typeface="Arial" panose="020B0604020202020204" pitchFamily="34" charset="0"/>
              </a:rPr>
            </a:br>
            <a:r>
              <a:rPr lang="es-MX" b="1" dirty="0" smtClean="0">
                <a:latin typeface="Arial" panose="020B0604020202020204" pitchFamily="34" charset="0"/>
                <a:cs typeface="Arial" panose="020B0604020202020204" pitchFamily="34" charset="0"/>
              </a:rPr>
              <a:t>Cordillera </a:t>
            </a:r>
            <a:r>
              <a:rPr lang="es-CL" b="1" dirty="0">
                <a:latin typeface="Arial" panose="020B0604020202020204" pitchFamily="34" charset="0"/>
                <a:cs typeface="Arial" panose="020B0604020202020204" pitchFamily="34" charset="0"/>
              </a:rPr>
              <a:t>de los Andes.</a:t>
            </a:r>
            <a:br>
              <a:rPr lang="es-CL" b="1" dirty="0">
                <a:latin typeface="Arial" panose="020B0604020202020204" pitchFamily="34" charset="0"/>
                <a:cs typeface="Arial" panose="020B0604020202020204" pitchFamily="34" charset="0"/>
              </a:rPr>
            </a:br>
            <a:endParaRPr lang="es-CL" dirty="0"/>
          </a:p>
        </p:txBody>
      </p:sp>
      <p:pic>
        <p:nvPicPr>
          <p:cNvPr id="4" name="Imagen 3"/>
          <p:cNvPicPr>
            <a:picLocks noChangeAspect="1"/>
          </p:cNvPicPr>
          <p:nvPr/>
        </p:nvPicPr>
        <p:blipFill>
          <a:blip r:embed="rId2"/>
          <a:stretch>
            <a:fillRect/>
          </a:stretch>
        </p:blipFill>
        <p:spPr>
          <a:xfrm>
            <a:off x="7250806" y="540913"/>
            <a:ext cx="4854821" cy="6305346"/>
          </a:xfrm>
          <a:prstGeom prst="rect">
            <a:avLst/>
          </a:prstGeom>
        </p:spPr>
      </p:pic>
    </p:spTree>
    <p:extLst>
      <p:ext uri="{BB962C8B-B14F-4D97-AF65-F5344CB8AC3E}">
        <p14:creationId xmlns:p14="http://schemas.microsoft.com/office/powerpoint/2010/main" val="23355469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58830" y="62782"/>
            <a:ext cx="8911687" cy="1280890"/>
          </a:xfrm>
        </p:spPr>
        <p:txBody>
          <a:bodyPr/>
          <a:lstStyle/>
          <a:p>
            <a:r>
              <a:rPr lang="es-MX" b="1" u="sng" dirty="0" smtClean="0">
                <a:latin typeface="Arial" panose="020B0604020202020204" pitchFamily="34" charset="0"/>
                <a:cs typeface="Arial" panose="020B0604020202020204" pitchFamily="34" charset="0"/>
              </a:rPr>
              <a:t>ZONA AUSTRAL</a:t>
            </a:r>
            <a:endParaRPr lang="es-CL" b="1" u="sng"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p:txBody>
          <a:bodyPr/>
          <a:lstStyle/>
          <a:p>
            <a:endParaRPr lang="es-CL"/>
          </a:p>
        </p:txBody>
      </p:sp>
      <p:pic>
        <p:nvPicPr>
          <p:cNvPr id="4" name="Imagen 3"/>
          <p:cNvPicPr>
            <a:picLocks noChangeAspect="1"/>
          </p:cNvPicPr>
          <p:nvPr/>
        </p:nvPicPr>
        <p:blipFill>
          <a:blip r:embed="rId2"/>
          <a:stretch>
            <a:fillRect/>
          </a:stretch>
        </p:blipFill>
        <p:spPr>
          <a:xfrm>
            <a:off x="-1" y="888642"/>
            <a:ext cx="12192001" cy="5969358"/>
          </a:xfrm>
          <a:prstGeom prst="rect">
            <a:avLst/>
          </a:prstGeom>
        </p:spPr>
      </p:pic>
      <p:sp>
        <p:nvSpPr>
          <p:cNvPr id="5" name="Rectángulo 4"/>
          <p:cNvSpPr/>
          <p:nvPr/>
        </p:nvSpPr>
        <p:spPr>
          <a:xfrm>
            <a:off x="235645" y="1525002"/>
            <a:ext cx="6783341" cy="923330"/>
          </a:xfrm>
          <a:prstGeom prst="rect">
            <a:avLst/>
          </a:prstGeom>
        </p:spPr>
        <p:txBody>
          <a:bodyPr wrap="square">
            <a:spAutoFit/>
          </a:bodyPr>
          <a:lstStyle/>
          <a:p>
            <a:r>
              <a:rPr lang="es-MX" b="1" dirty="0">
                <a:latin typeface="Arial" panose="020B0604020202020204" pitchFamily="34" charset="0"/>
                <a:cs typeface="Arial" panose="020B0604020202020204" pitchFamily="34" charset="0"/>
              </a:rPr>
              <a:t>ZONA  AUSTRAL: ALT. MÁX. PROMEDIO 500 M.S.N.M. </a:t>
            </a:r>
            <a:r>
              <a:rPr lang="es-MX" b="1" u="sng" dirty="0">
                <a:latin typeface="Arial" panose="020B0604020202020204" pitchFamily="34" charset="0"/>
                <a:cs typeface="Arial" panose="020B0604020202020204" pitchFamily="34" charset="0"/>
              </a:rPr>
              <a:t>(Metros Sobre el Nivel del Mar)</a:t>
            </a:r>
            <a:endParaRPr lang="es-CL" b="1" u="sng" dirty="0">
              <a:latin typeface="Arial" panose="020B0604020202020204" pitchFamily="34" charset="0"/>
              <a:cs typeface="Arial" panose="020B0604020202020204" pitchFamily="34" charset="0"/>
            </a:endParaRPr>
          </a:p>
          <a:p>
            <a:endParaRPr lang="es-CL"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52761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sp>
        <p:nvSpPr>
          <p:cNvPr id="3" name="Marcador de contenido 2"/>
          <p:cNvSpPr>
            <a:spLocks noGrp="1"/>
          </p:cNvSpPr>
          <p:nvPr>
            <p:ph idx="1"/>
          </p:nvPr>
        </p:nvSpPr>
        <p:spPr>
          <a:xfrm>
            <a:off x="347730" y="2133600"/>
            <a:ext cx="11156882" cy="4383110"/>
          </a:xfrm>
        </p:spPr>
        <p:txBody>
          <a:bodyPr/>
          <a:lstStyle/>
          <a:p>
            <a:pPr algn="just"/>
            <a:r>
              <a:rPr lang="es-MX" sz="3600" b="1" dirty="0">
                <a:solidFill>
                  <a:schemeClr val="tx1"/>
                </a:solidFill>
                <a:latin typeface="Arial" panose="020B0604020202020204" pitchFamily="34" charset="0"/>
                <a:cs typeface="Arial" panose="020B0604020202020204" pitchFamily="34" charset="0"/>
              </a:rPr>
              <a:t>COMO SE APRECIA EN LAS IMÁGENES DE LOS PERFILES TOPOGRÁFICOS, </a:t>
            </a:r>
            <a:r>
              <a:rPr lang="es-MX" sz="3600" b="1" dirty="0" smtClean="0">
                <a:solidFill>
                  <a:schemeClr val="tx1"/>
                </a:solidFill>
                <a:latin typeface="Arial" panose="020B0604020202020204" pitchFamily="34" charset="0"/>
                <a:cs typeface="Arial" panose="020B0604020202020204" pitchFamily="34" charset="0"/>
              </a:rPr>
              <a:t>LAS </a:t>
            </a:r>
            <a:r>
              <a:rPr lang="es-CL" sz="3600" b="1" dirty="0" smtClean="0">
                <a:solidFill>
                  <a:schemeClr val="tx1"/>
                </a:solidFill>
                <a:latin typeface="Arial" panose="020B0604020202020204" pitchFamily="34" charset="0"/>
                <a:cs typeface="Arial" panose="020B0604020202020204" pitchFamily="34" charset="0"/>
              </a:rPr>
              <a:t>UNIDADES </a:t>
            </a:r>
            <a:r>
              <a:rPr lang="es-CL" sz="3600" b="1" dirty="0">
                <a:solidFill>
                  <a:schemeClr val="tx1"/>
                </a:solidFill>
                <a:latin typeface="Arial" panose="020B0604020202020204" pitchFamily="34" charset="0"/>
                <a:cs typeface="Arial" panose="020B0604020202020204" pitchFamily="34" charset="0"/>
              </a:rPr>
              <a:t>DE RELIEVE PRESENTAN CARACTERÍSTICAS DIFERENTES </a:t>
            </a:r>
            <a:r>
              <a:rPr lang="es-CL" sz="3600" b="1" dirty="0" smtClean="0">
                <a:solidFill>
                  <a:schemeClr val="tx1"/>
                </a:solidFill>
                <a:latin typeface="Arial" panose="020B0604020202020204" pitchFamily="34" charset="0"/>
                <a:cs typeface="Arial" panose="020B0604020202020204" pitchFamily="34" charset="0"/>
              </a:rPr>
              <a:t>DE NORTE </a:t>
            </a:r>
            <a:r>
              <a:rPr lang="es-CL" sz="3600" b="1" dirty="0">
                <a:solidFill>
                  <a:schemeClr val="tx1"/>
                </a:solidFill>
                <a:latin typeface="Arial" panose="020B0604020202020204" pitchFamily="34" charset="0"/>
                <a:cs typeface="Arial" panose="020B0604020202020204" pitchFamily="34" charset="0"/>
              </a:rPr>
              <a:t>A SUR EN CHILE.</a:t>
            </a:r>
          </a:p>
          <a:p>
            <a:pPr algn="just"/>
            <a:endParaRPr lang="es-CL" dirty="0"/>
          </a:p>
        </p:txBody>
      </p:sp>
    </p:spTree>
    <p:extLst>
      <p:ext uri="{BB962C8B-B14F-4D97-AF65-F5344CB8AC3E}">
        <p14:creationId xmlns:p14="http://schemas.microsoft.com/office/powerpoint/2010/main" val="39600294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584598" y="263502"/>
            <a:ext cx="8911687" cy="1280890"/>
          </a:xfrm>
        </p:spPr>
        <p:txBody>
          <a:bodyPr/>
          <a:lstStyle/>
          <a:p>
            <a:r>
              <a:rPr lang="es-MX" b="1" u="sng" dirty="0"/>
              <a:t>Cordillera de los Andes en Chile</a:t>
            </a:r>
            <a:endParaRPr lang="es-CL" b="1" u="sng" dirty="0"/>
          </a:p>
        </p:txBody>
      </p:sp>
      <p:sp>
        <p:nvSpPr>
          <p:cNvPr id="3" name="Marcador de contenido 2"/>
          <p:cNvSpPr>
            <a:spLocks noGrp="1"/>
          </p:cNvSpPr>
          <p:nvPr>
            <p:ph idx="1"/>
          </p:nvPr>
        </p:nvSpPr>
        <p:spPr>
          <a:xfrm>
            <a:off x="3490174" y="1442434"/>
            <a:ext cx="8590209" cy="4468788"/>
          </a:xfrm>
        </p:spPr>
        <p:txBody>
          <a:bodyPr>
            <a:noAutofit/>
          </a:bodyPr>
          <a:lstStyle/>
          <a:p>
            <a:pPr algn="just"/>
            <a:r>
              <a:rPr lang="es-MX" sz="2400" b="1" dirty="0">
                <a:solidFill>
                  <a:schemeClr val="tx1"/>
                </a:solidFill>
                <a:latin typeface="Arial" panose="020B0604020202020204" pitchFamily="34" charset="0"/>
                <a:cs typeface="Arial" panose="020B0604020202020204" pitchFamily="34" charset="0"/>
              </a:rPr>
              <a:t>Única franja del Relieve presente en todo el país.</a:t>
            </a:r>
          </a:p>
          <a:p>
            <a:pPr algn="just"/>
            <a:r>
              <a:rPr lang="es-MX" sz="2400" b="1" dirty="0" smtClean="0">
                <a:solidFill>
                  <a:schemeClr val="tx1"/>
                </a:solidFill>
                <a:latin typeface="Arial" panose="020B0604020202020204" pitchFamily="34" charset="0"/>
                <a:cs typeface="Arial" panose="020B0604020202020204" pitchFamily="34" charset="0"/>
              </a:rPr>
              <a:t> </a:t>
            </a:r>
            <a:r>
              <a:rPr lang="es-MX" sz="2400" b="1" dirty="0">
                <a:solidFill>
                  <a:schemeClr val="tx1"/>
                </a:solidFill>
                <a:latin typeface="Arial" panose="020B0604020202020204" pitchFamily="34" charset="0"/>
                <a:cs typeface="Arial" panose="020B0604020202020204" pitchFamily="34" charset="0"/>
              </a:rPr>
              <a:t>Va disminuyendo su altura hacia el sur.</a:t>
            </a:r>
          </a:p>
          <a:p>
            <a:pPr algn="just"/>
            <a:r>
              <a:rPr lang="es-MX" sz="2400" b="1" dirty="0" smtClean="0">
                <a:solidFill>
                  <a:schemeClr val="tx1"/>
                </a:solidFill>
                <a:latin typeface="Arial" panose="020B0604020202020204" pitchFamily="34" charset="0"/>
                <a:cs typeface="Arial" panose="020B0604020202020204" pitchFamily="34" charset="0"/>
              </a:rPr>
              <a:t> </a:t>
            </a:r>
            <a:r>
              <a:rPr lang="es-MX" sz="2400" b="1" dirty="0">
                <a:solidFill>
                  <a:schemeClr val="tx1"/>
                </a:solidFill>
                <a:latin typeface="Arial" panose="020B0604020202020204" pitchFamily="34" charset="0"/>
                <a:cs typeface="Arial" panose="020B0604020202020204" pitchFamily="34" charset="0"/>
              </a:rPr>
              <a:t>La máxima altura es el Nevado Ojos del </a:t>
            </a:r>
            <a:r>
              <a:rPr lang="es-MX" sz="2400" b="1" dirty="0" smtClean="0">
                <a:solidFill>
                  <a:schemeClr val="tx1"/>
                </a:solidFill>
                <a:latin typeface="Arial" panose="020B0604020202020204" pitchFamily="34" charset="0"/>
                <a:cs typeface="Arial" panose="020B0604020202020204" pitchFamily="34" charset="0"/>
              </a:rPr>
              <a:t>Salado 6.893 m.s.n.m. </a:t>
            </a:r>
            <a:r>
              <a:rPr lang="es-MX" sz="2400" b="1" dirty="0">
                <a:solidFill>
                  <a:schemeClr val="tx1"/>
                </a:solidFill>
                <a:latin typeface="Arial" panose="020B0604020202020204" pitchFamily="34" charset="0"/>
                <a:cs typeface="Arial" panose="020B0604020202020204" pitchFamily="34" charset="0"/>
              </a:rPr>
              <a:t>Región de Atacama.</a:t>
            </a:r>
          </a:p>
          <a:p>
            <a:pPr algn="just"/>
            <a:r>
              <a:rPr lang="es-MX" sz="2400" b="1" dirty="0" smtClean="0">
                <a:solidFill>
                  <a:schemeClr val="tx1"/>
                </a:solidFill>
                <a:latin typeface="Arial" panose="020B0604020202020204" pitchFamily="34" charset="0"/>
                <a:cs typeface="Arial" panose="020B0604020202020204" pitchFamily="34" charset="0"/>
              </a:rPr>
              <a:t> </a:t>
            </a:r>
            <a:r>
              <a:rPr lang="es-MX" sz="2400" b="1" dirty="0">
                <a:solidFill>
                  <a:schemeClr val="tx1"/>
                </a:solidFill>
                <a:latin typeface="Arial" panose="020B0604020202020204" pitchFamily="34" charset="0"/>
                <a:cs typeface="Arial" panose="020B0604020202020204" pitchFamily="34" charset="0"/>
              </a:rPr>
              <a:t>Posee gran importancia económica: </a:t>
            </a:r>
            <a:r>
              <a:rPr lang="es-MX" sz="2400" b="1" dirty="0" smtClean="0">
                <a:solidFill>
                  <a:schemeClr val="tx1"/>
                </a:solidFill>
                <a:latin typeface="Arial" panose="020B0604020202020204" pitchFamily="34" charset="0"/>
                <a:cs typeface="Arial" panose="020B0604020202020204" pitchFamily="34" charset="0"/>
              </a:rPr>
              <a:t>minería, </a:t>
            </a:r>
            <a:r>
              <a:rPr lang="es-CL" sz="2400" b="1" dirty="0" smtClean="0">
                <a:solidFill>
                  <a:schemeClr val="tx1"/>
                </a:solidFill>
                <a:latin typeface="Arial" panose="020B0604020202020204" pitchFamily="34" charset="0"/>
                <a:cs typeface="Arial" panose="020B0604020202020204" pitchFamily="34" charset="0"/>
              </a:rPr>
              <a:t>recursos hídricos</a:t>
            </a:r>
            <a:r>
              <a:rPr lang="es-CL" sz="2400" b="1" dirty="0">
                <a:solidFill>
                  <a:schemeClr val="tx1"/>
                </a:solidFill>
                <a:latin typeface="Arial" panose="020B0604020202020204" pitchFamily="34" charset="0"/>
                <a:cs typeface="Arial" panose="020B0604020202020204" pitchFamily="34" charset="0"/>
              </a:rPr>
              <a:t>, centrales hidroeléctricas</a:t>
            </a:r>
            <a:r>
              <a:rPr lang="es-CL" sz="2400" b="1" dirty="0" smtClean="0">
                <a:solidFill>
                  <a:schemeClr val="tx1"/>
                </a:solidFill>
                <a:latin typeface="Arial" panose="020B0604020202020204" pitchFamily="34" charset="0"/>
                <a:cs typeface="Arial" panose="020B0604020202020204" pitchFamily="34" charset="0"/>
              </a:rPr>
              <a:t>, turismo</a:t>
            </a:r>
            <a:r>
              <a:rPr lang="es-CL" sz="2400" b="1" dirty="0">
                <a:solidFill>
                  <a:schemeClr val="tx1"/>
                </a:solidFill>
                <a:latin typeface="Arial" panose="020B0604020202020204" pitchFamily="34" charset="0"/>
                <a:cs typeface="Arial" panose="020B0604020202020204" pitchFamily="34" charset="0"/>
              </a:rPr>
              <a:t>, bosques naturales.</a:t>
            </a:r>
          </a:p>
          <a:p>
            <a:pPr algn="just"/>
            <a:r>
              <a:rPr lang="es-MX" sz="2400" b="1" dirty="0" smtClean="0">
                <a:solidFill>
                  <a:schemeClr val="tx1"/>
                </a:solidFill>
                <a:latin typeface="Arial" panose="020B0604020202020204" pitchFamily="34" charset="0"/>
                <a:cs typeface="Arial" panose="020B0604020202020204" pitchFamily="34" charset="0"/>
              </a:rPr>
              <a:t> </a:t>
            </a:r>
            <a:r>
              <a:rPr lang="es-MX" sz="2400" b="1" dirty="0">
                <a:solidFill>
                  <a:schemeClr val="tx1"/>
                </a:solidFill>
                <a:latin typeface="Arial" panose="020B0604020202020204" pitchFamily="34" charset="0"/>
                <a:cs typeface="Arial" panose="020B0604020202020204" pitchFamily="34" charset="0"/>
              </a:rPr>
              <a:t>En el extremo sur se desvía hacia el </a:t>
            </a:r>
            <a:r>
              <a:rPr lang="es-MX" sz="2400" b="1" dirty="0" smtClean="0">
                <a:solidFill>
                  <a:schemeClr val="tx1"/>
                </a:solidFill>
                <a:latin typeface="Arial" panose="020B0604020202020204" pitchFamily="34" charset="0"/>
                <a:cs typeface="Arial" panose="020B0604020202020204" pitchFamily="34" charset="0"/>
              </a:rPr>
              <a:t>oeste (izquierda, hacia el Océano Pacífico) </a:t>
            </a:r>
            <a:r>
              <a:rPr lang="es-MX" sz="2400" b="1" dirty="0">
                <a:solidFill>
                  <a:schemeClr val="tx1"/>
                </a:solidFill>
                <a:latin typeface="Arial" panose="020B0604020202020204" pitchFamily="34" charset="0"/>
                <a:cs typeface="Arial" panose="020B0604020202020204" pitchFamily="34" charset="0"/>
              </a:rPr>
              <a:t>y </a:t>
            </a:r>
            <a:r>
              <a:rPr lang="es-MX" sz="2400" b="1" dirty="0" smtClean="0">
                <a:solidFill>
                  <a:schemeClr val="tx1"/>
                </a:solidFill>
                <a:latin typeface="Arial" panose="020B0604020202020204" pitchFamily="34" charset="0"/>
                <a:cs typeface="Arial" panose="020B0604020202020204" pitchFamily="34" charset="0"/>
              </a:rPr>
              <a:t>se encuentra </a:t>
            </a:r>
            <a:r>
              <a:rPr lang="es-MX" sz="2400" b="1" dirty="0">
                <a:solidFill>
                  <a:schemeClr val="tx1"/>
                </a:solidFill>
                <a:latin typeface="Arial" panose="020B0604020202020204" pitchFamily="34" charset="0"/>
                <a:cs typeface="Arial" panose="020B0604020202020204" pitchFamily="34" charset="0"/>
              </a:rPr>
              <a:t>fuertemente </a:t>
            </a:r>
            <a:r>
              <a:rPr lang="es-MX" sz="2400" b="1" dirty="0" smtClean="0">
                <a:solidFill>
                  <a:schemeClr val="tx1"/>
                </a:solidFill>
                <a:latin typeface="Arial" panose="020B0604020202020204" pitchFamily="34" charset="0"/>
                <a:cs typeface="Arial" panose="020B0604020202020204" pitchFamily="34" charset="0"/>
              </a:rPr>
              <a:t>erosionada (gastada) </a:t>
            </a:r>
            <a:r>
              <a:rPr lang="es-MX" sz="2400" b="1" dirty="0">
                <a:solidFill>
                  <a:schemeClr val="tx1"/>
                </a:solidFill>
                <a:latin typeface="Arial" panose="020B0604020202020204" pitchFamily="34" charset="0"/>
                <a:cs typeface="Arial" panose="020B0604020202020204" pitchFamily="34" charset="0"/>
              </a:rPr>
              <a:t>por los hielos </a:t>
            </a:r>
            <a:r>
              <a:rPr lang="es-MX" sz="2400" b="1" dirty="0" smtClean="0">
                <a:solidFill>
                  <a:schemeClr val="tx1"/>
                </a:solidFill>
                <a:latin typeface="Arial" panose="020B0604020202020204" pitchFamily="34" charset="0"/>
                <a:cs typeface="Arial" panose="020B0604020202020204" pitchFamily="34" charset="0"/>
              </a:rPr>
              <a:t>y disgregada (separada) </a:t>
            </a:r>
            <a:r>
              <a:rPr lang="es-MX" sz="2400" b="1" dirty="0">
                <a:solidFill>
                  <a:schemeClr val="tx1"/>
                </a:solidFill>
                <a:latin typeface="Arial" panose="020B0604020202020204" pitchFamily="34" charset="0"/>
                <a:cs typeface="Arial" panose="020B0604020202020204" pitchFamily="34" charset="0"/>
              </a:rPr>
              <a:t>en islas, canales y fiordos.</a:t>
            </a:r>
            <a:endParaRPr lang="es-CL" sz="2400" b="1" dirty="0">
              <a:solidFill>
                <a:schemeClr val="tx1"/>
              </a:solidFill>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2"/>
          <a:stretch>
            <a:fillRect/>
          </a:stretch>
        </p:blipFill>
        <p:spPr>
          <a:xfrm>
            <a:off x="1" y="0"/>
            <a:ext cx="3490174" cy="6893948"/>
          </a:xfrm>
          <a:prstGeom prst="rect">
            <a:avLst/>
          </a:prstGeom>
        </p:spPr>
      </p:pic>
    </p:spTree>
    <p:extLst>
      <p:ext uri="{BB962C8B-B14F-4D97-AF65-F5344CB8AC3E}">
        <p14:creationId xmlns:p14="http://schemas.microsoft.com/office/powerpoint/2010/main" val="38474248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19707" y="35123"/>
            <a:ext cx="9984905" cy="1280890"/>
          </a:xfrm>
        </p:spPr>
        <p:txBody>
          <a:bodyPr/>
          <a:lstStyle/>
          <a:p>
            <a:r>
              <a:rPr lang="es-MX" dirty="0">
                <a:latin typeface="Arial" panose="020B0604020202020204" pitchFamily="34" charset="0"/>
                <a:cs typeface="Arial" panose="020B0604020202020204" pitchFamily="34" charset="0"/>
              </a:rPr>
              <a:t>Principales alturas de la Cordillera de los Andes</a:t>
            </a:r>
            <a:endParaRPr lang="es-CL"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p:txBody>
          <a:bodyPr/>
          <a:lstStyle/>
          <a:p>
            <a:endParaRPr lang="es-CL"/>
          </a:p>
        </p:txBody>
      </p:sp>
      <p:pic>
        <p:nvPicPr>
          <p:cNvPr id="4" name="Imagen 3"/>
          <p:cNvPicPr>
            <a:picLocks noChangeAspect="1"/>
          </p:cNvPicPr>
          <p:nvPr/>
        </p:nvPicPr>
        <p:blipFill>
          <a:blip r:embed="rId2"/>
          <a:stretch>
            <a:fillRect/>
          </a:stretch>
        </p:blipFill>
        <p:spPr>
          <a:xfrm>
            <a:off x="-1" y="713111"/>
            <a:ext cx="4584879" cy="6837845"/>
          </a:xfrm>
          <a:prstGeom prst="rect">
            <a:avLst/>
          </a:prstGeom>
        </p:spPr>
      </p:pic>
      <p:pic>
        <p:nvPicPr>
          <p:cNvPr id="5" name="Imagen 4"/>
          <p:cNvPicPr>
            <a:picLocks noChangeAspect="1"/>
          </p:cNvPicPr>
          <p:nvPr/>
        </p:nvPicPr>
        <p:blipFill>
          <a:blip r:embed="rId3"/>
          <a:stretch>
            <a:fillRect/>
          </a:stretch>
        </p:blipFill>
        <p:spPr>
          <a:xfrm>
            <a:off x="4584878" y="713111"/>
            <a:ext cx="4071743" cy="2757188"/>
          </a:xfrm>
          <a:prstGeom prst="rect">
            <a:avLst/>
          </a:prstGeom>
        </p:spPr>
      </p:pic>
      <p:pic>
        <p:nvPicPr>
          <p:cNvPr id="6" name="Imagen 5"/>
          <p:cNvPicPr>
            <a:picLocks noChangeAspect="1"/>
          </p:cNvPicPr>
          <p:nvPr/>
        </p:nvPicPr>
        <p:blipFill>
          <a:blip r:embed="rId4"/>
          <a:stretch>
            <a:fillRect/>
          </a:stretch>
        </p:blipFill>
        <p:spPr>
          <a:xfrm>
            <a:off x="8656621" y="638024"/>
            <a:ext cx="3516204" cy="2991152"/>
          </a:xfrm>
          <a:prstGeom prst="rect">
            <a:avLst/>
          </a:prstGeom>
        </p:spPr>
      </p:pic>
      <p:pic>
        <p:nvPicPr>
          <p:cNvPr id="7" name="Imagen 6"/>
          <p:cNvPicPr>
            <a:picLocks noChangeAspect="1"/>
          </p:cNvPicPr>
          <p:nvPr/>
        </p:nvPicPr>
        <p:blipFill>
          <a:blip r:embed="rId5"/>
          <a:stretch>
            <a:fillRect/>
          </a:stretch>
        </p:blipFill>
        <p:spPr>
          <a:xfrm>
            <a:off x="4544672" y="3470299"/>
            <a:ext cx="4071743" cy="3041016"/>
          </a:xfrm>
          <a:prstGeom prst="rect">
            <a:avLst/>
          </a:prstGeom>
        </p:spPr>
      </p:pic>
      <p:pic>
        <p:nvPicPr>
          <p:cNvPr id="8" name="Imagen 7"/>
          <p:cNvPicPr>
            <a:picLocks noChangeAspect="1"/>
          </p:cNvPicPr>
          <p:nvPr/>
        </p:nvPicPr>
        <p:blipFill>
          <a:blip r:embed="rId6"/>
          <a:stretch>
            <a:fillRect/>
          </a:stretch>
        </p:blipFill>
        <p:spPr>
          <a:xfrm>
            <a:off x="8656621" y="3629176"/>
            <a:ext cx="3284717" cy="3088169"/>
          </a:xfrm>
          <a:prstGeom prst="rect">
            <a:avLst/>
          </a:prstGeom>
        </p:spPr>
      </p:pic>
    </p:spTree>
    <p:extLst>
      <p:ext uri="{BB962C8B-B14F-4D97-AF65-F5344CB8AC3E}">
        <p14:creationId xmlns:p14="http://schemas.microsoft.com/office/powerpoint/2010/main" val="30281696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70527" y="89079"/>
            <a:ext cx="10878355" cy="1280890"/>
          </a:xfrm>
        </p:spPr>
        <p:txBody>
          <a:bodyPr>
            <a:normAutofit fontScale="90000"/>
          </a:bodyPr>
          <a:lstStyle/>
          <a:p>
            <a:r>
              <a:rPr lang="es-MX" b="1" dirty="0">
                <a:solidFill>
                  <a:schemeClr val="tx1"/>
                </a:solidFill>
                <a:latin typeface="Arial" panose="020B0604020202020204" pitchFamily="34" charset="0"/>
                <a:cs typeface="Arial" panose="020B0604020202020204" pitchFamily="34" charset="0"/>
              </a:rPr>
              <a:t>Depresión Intermedia: </a:t>
            </a:r>
            <a:r>
              <a:rPr lang="es-MX" b="1" dirty="0" smtClean="0">
                <a:solidFill>
                  <a:schemeClr val="tx1"/>
                </a:solidFill>
                <a:latin typeface="Arial" panose="020B0604020202020204" pitchFamily="34" charset="0"/>
                <a:cs typeface="Arial" panose="020B0604020202020204" pitchFamily="34" charset="0"/>
              </a:rPr>
              <a:t>sus </a:t>
            </a:r>
            <a:r>
              <a:rPr lang="es-MX" b="1" dirty="0">
                <a:solidFill>
                  <a:schemeClr val="tx1"/>
                </a:solidFill>
                <a:latin typeface="Arial" panose="020B0604020202020204" pitchFamily="34" charset="0"/>
                <a:cs typeface="Arial" panose="020B0604020202020204" pitchFamily="34" charset="0"/>
              </a:rPr>
              <a:t>distintas </a:t>
            </a:r>
            <a:r>
              <a:rPr lang="es-MX" b="1" dirty="0" smtClean="0">
                <a:solidFill>
                  <a:schemeClr val="tx1"/>
                </a:solidFill>
                <a:latin typeface="Arial" panose="020B0604020202020204" pitchFamily="34" charset="0"/>
                <a:cs typeface="Arial" panose="020B0604020202020204" pitchFamily="34" charset="0"/>
              </a:rPr>
              <a:t>manifestaciones   </a:t>
            </a:r>
            <a:br>
              <a:rPr lang="es-MX" b="1" dirty="0" smtClean="0">
                <a:solidFill>
                  <a:schemeClr val="tx1"/>
                </a:solidFill>
                <a:latin typeface="Arial" panose="020B0604020202020204" pitchFamily="34" charset="0"/>
                <a:cs typeface="Arial" panose="020B0604020202020204" pitchFamily="34" charset="0"/>
              </a:rPr>
            </a:br>
            <a:r>
              <a:rPr lang="es-MX" b="1" dirty="0">
                <a:solidFill>
                  <a:schemeClr val="tx1"/>
                </a:solidFill>
                <a:latin typeface="Arial" panose="020B0604020202020204" pitchFamily="34" charset="0"/>
                <a:cs typeface="Arial" panose="020B0604020202020204" pitchFamily="34" charset="0"/>
              </a:rPr>
              <a:t> </a:t>
            </a:r>
            <a:r>
              <a:rPr lang="es-MX" b="1" dirty="0" smtClean="0">
                <a:solidFill>
                  <a:schemeClr val="tx1"/>
                </a:solidFill>
                <a:latin typeface="Arial" panose="020B0604020202020204" pitchFamily="34" charset="0"/>
                <a:cs typeface="Arial" panose="020B0604020202020204" pitchFamily="34" charset="0"/>
              </a:rPr>
              <a:t>  en </a:t>
            </a:r>
            <a:r>
              <a:rPr lang="es-CL" b="1" dirty="0" smtClean="0">
                <a:solidFill>
                  <a:schemeClr val="tx1"/>
                </a:solidFill>
                <a:latin typeface="Arial" panose="020B0604020202020204" pitchFamily="34" charset="0"/>
                <a:cs typeface="Arial" panose="020B0604020202020204" pitchFamily="34" charset="0"/>
              </a:rPr>
              <a:t>el </a:t>
            </a:r>
            <a:r>
              <a:rPr lang="es-CL" b="1" dirty="0">
                <a:solidFill>
                  <a:schemeClr val="tx1"/>
                </a:solidFill>
                <a:latin typeface="Arial" panose="020B0604020202020204" pitchFamily="34" charset="0"/>
                <a:cs typeface="Arial" panose="020B0604020202020204" pitchFamily="34" charset="0"/>
              </a:rPr>
              <a:t>relieve chileno</a:t>
            </a:r>
            <a:endParaRPr lang="es-CL" b="1" dirty="0">
              <a:solidFill>
                <a:schemeClr val="tx1"/>
              </a:solidFill>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2473302" y="2043478"/>
            <a:ext cx="8915400" cy="3777622"/>
          </a:xfrm>
        </p:spPr>
        <p:txBody>
          <a:bodyPr/>
          <a:lstStyle/>
          <a:p>
            <a:endParaRPr lang="es-CL"/>
          </a:p>
        </p:txBody>
      </p:sp>
      <p:pic>
        <p:nvPicPr>
          <p:cNvPr id="4" name="Imagen 3"/>
          <p:cNvPicPr>
            <a:picLocks noChangeAspect="1"/>
          </p:cNvPicPr>
          <p:nvPr/>
        </p:nvPicPr>
        <p:blipFill>
          <a:blip r:embed="rId2"/>
          <a:stretch>
            <a:fillRect/>
          </a:stretch>
        </p:blipFill>
        <p:spPr>
          <a:xfrm>
            <a:off x="0" y="2133600"/>
            <a:ext cx="6575204" cy="4724400"/>
          </a:xfrm>
          <a:prstGeom prst="rect">
            <a:avLst/>
          </a:prstGeom>
        </p:spPr>
      </p:pic>
      <p:pic>
        <p:nvPicPr>
          <p:cNvPr id="5" name="Imagen 4"/>
          <p:cNvPicPr>
            <a:picLocks noChangeAspect="1"/>
          </p:cNvPicPr>
          <p:nvPr/>
        </p:nvPicPr>
        <p:blipFill>
          <a:blip r:embed="rId3"/>
          <a:stretch>
            <a:fillRect/>
          </a:stretch>
        </p:blipFill>
        <p:spPr>
          <a:xfrm>
            <a:off x="6575204" y="2133600"/>
            <a:ext cx="5573678" cy="4724400"/>
          </a:xfrm>
          <a:prstGeom prst="rect">
            <a:avLst/>
          </a:prstGeom>
        </p:spPr>
      </p:pic>
      <p:sp>
        <p:nvSpPr>
          <p:cNvPr id="6" name="CuadroTexto 5"/>
          <p:cNvSpPr txBox="1"/>
          <p:nvPr/>
        </p:nvSpPr>
        <p:spPr>
          <a:xfrm>
            <a:off x="1855806" y="1520192"/>
            <a:ext cx="2863591" cy="646331"/>
          </a:xfrm>
          <a:prstGeom prst="rect">
            <a:avLst/>
          </a:prstGeom>
          <a:noFill/>
        </p:spPr>
        <p:txBody>
          <a:bodyPr wrap="square" rtlCol="0">
            <a:spAutoFit/>
          </a:bodyPr>
          <a:lstStyle/>
          <a:p>
            <a:r>
              <a:rPr lang="es-MX" sz="3600" dirty="0" smtClean="0">
                <a:latin typeface="Arial" panose="020B0604020202020204" pitchFamily="34" charset="0"/>
                <a:cs typeface="Arial" panose="020B0604020202020204" pitchFamily="34" charset="0"/>
              </a:rPr>
              <a:t>SANTIAGO</a:t>
            </a:r>
            <a:endParaRPr lang="es-CL" sz="3600" dirty="0">
              <a:latin typeface="Arial" panose="020B0604020202020204" pitchFamily="34" charset="0"/>
              <a:cs typeface="Arial" panose="020B0604020202020204" pitchFamily="34" charset="0"/>
            </a:endParaRPr>
          </a:p>
        </p:txBody>
      </p:sp>
      <p:sp>
        <p:nvSpPr>
          <p:cNvPr id="7" name="CuadroTexto 6"/>
          <p:cNvSpPr txBox="1"/>
          <p:nvPr/>
        </p:nvSpPr>
        <p:spPr>
          <a:xfrm>
            <a:off x="7766147" y="1520192"/>
            <a:ext cx="3191792" cy="646331"/>
          </a:xfrm>
          <a:prstGeom prst="rect">
            <a:avLst/>
          </a:prstGeom>
          <a:noFill/>
        </p:spPr>
        <p:txBody>
          <a:bodyPr wrap="square" rtlCol="0">
            <a:spAutoFit/>
          </a:bodyPr>
          <a:lstStyle/>
          <a:p>
            <a:r>
              <a:rPr lang="es-MX" sz="3600" dirty="0" smtClean="0">
                <a:latin typeface="Arial" panose="020B0604020202020204" pitchFamily="34" charset="0"/>
                <a:cs typeface="Arial" panose="020B0604020202020204" pitchFamily="34" charset="0"/>
              </a:rPr>
              <a:t>LOS ANDES</a:t>
            </a:r>
            <a:endParaRPr lang="es-CL"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57744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01544" y="108955"/>
            <a:ext cx="7203068" cy="1280890"/>
          </a:xfrm>
        </p:spPr>
        <p:txBody>
          <a:bodyPr/>
          <a:lstStyle/>
          <a:p>
            <a:r>
              <a:rPr lang="es-CL" dirty="0"/>
              <a:t>Depresión Intermedia</a:t>
            </a:r>
            <a:endParaRPr lang="es-CL" dirty="0"/>
          </a:p>
        </p:txBody>
      </p:sp>
      <p:sp>
        <p:nvSpPr>
          <p:cNvPr id="3" name="Marcador de contenido 2"/>
          <p:cNvSpPr>
            <a:spLocks noGrp="1"/>
          </p:cNvSpPr>
          <p:nvPr>
            <p:ph idx="1"/>
          </p:nvPr>
        </p:nvSpPr>
        <p:spPr>
          <a:xfrm>
            <a:off x="4391696" y="842321"/>
            <a:ext cx="7800304" cy="5191259"/>
          </a:xfrm>
        </p:spPr>
        <p:txBody>
          <a:bodyPr>
            <a:noAutofit/>
          </a:bodyPr>
          <a:lstStyle/>
          <a:p>
            <a:r>
              <a:rPr lang="es-CL" sz="2400" dirty="0">
                <a:solidFill>
                  <a:schemeClr val="tx1"/>
                </a:solidFill>
                <a:latin typeface="Arial" panose="020B0604020202020204" pitchFamily="34" charset="0"/>
                <a:cs typeface="Arial" panose="020B0604020202020204" pitchFamily="34" charset="0"/>
              </a:rPr>
              <a:t>Faja deprimida </a:t>
            </a:r>
            <a:r>
              <a:rPr lang="es-CL" sz="2400" dirty="0" smtClean="0">
                <a:solidFill>
                  <a:schemeClr val="tx1"/>
                </a:solidFill>
                <a:latin typeface="Arial" panose="020B0604020202020204" pitchFamily="34" charset="0"/>
                <a:cs typeface="Arial" panose="020B0604020202020204" pitchFamily="34" charset="0"/>
              </a:rPr>
              <a:t>entre </a:t>
            </a:r>
            <a:r>
              <a:rPr lang="es-CL" sz="2400" dirty="0">
                <a:solidFill>
                  <a:schemeClr val="tx1"/>
                </a:solidFill>
                <a:latin typeface="Arial" panose="020B0604020202020204" pitchFamily="34" charset="0"/>
                <a:cs typeface="Arial" panose="020B0604020202020204" pitchFamily="34" charset="0"/>
              </a:rPr>
              <a:t>dos </a:t>
            </a:r>
            <a:r>
              <a:rPr lang="es-CL" sz="2400" dirty="0" smtClean="0">
                <a:solidFill>
                  <a:schemeClr val="tx1"/>
                </a:solidFill>
                <a:latin typeface="Arial" panose="020B0604020202020204" pitchFamily="34" charset="0"/>
                <a:cs typeface="Arial" panose="020B0604020202020204" pitchFamily="34" charset="0"/>
              </a:rPr>
              <a:t>Cordilleras (Los Andes y de </a:t>
            </a:r>
            <a:r>
              <a:rPr lang="es-CL" sz="2400" dirty="0">
                <a:solidFill>
                  <a:schemeClr val="tx1"/>
                </a:solidFill>
                <a:latin typeface="Arial" panose="020B0604020202020204" pitchFamily="34" charset="0"/>
                <a:cs typeface="Arial" panose="020B0604020202020204" pitchFamily="34" charset="0"/>
              </a:rPr>
              <a:t>L</a:t>
            </a:r>
            <a:r>
              <a:rPr lang="es-CL" sz="2400" dirty="0" smtClean="0">
                <a:solidFill>
                  <a:schemeClr val="tx1"/>
                </a:solidFill>
                <a:latin typeface="Arial" panose="020B0604020202020204" pitchFamily="34" charset="0"/>
                <a:cs typeface="Arial" panose="020B0604020202020204" pitchFamily="34" charset="0"/>
              </a:rPr>
              <a:t>a Costa).</a:t>
            </a:r>
          </a:p>
          <a:p>
            <a:pPr marL="0" indent="0">
              <a:buNone/>
            </a:pPr>
            <a:endParaRPr lang="es-CL" sz="2400" dirty="0">
              <a:solidFill>
                <a:schemeClr val="tx1"/>
              </a:solidFill>
              <a:latin typeface="Arial" panose="020B0604020202020204" pitchFamily="34" charset="0"/>
              <a:cs typeface="Arial" panose="020B0604020202020204" pitchFamily="34" charset="0"/>
            </a:endParaRPr>
          </a:p>
          <a:p>
            <a:r>
              <a:rPr lang="es-MX" sz="2400" dirty="0" smtClean="0">
                <a:solidFill>
                  <a:schemeClr val="tx1"/>
                </a:solidFill>
                <a:latin typeface="Arial" panose="020B0604020202020204" pitchFamily="34" charset="0"/>
                <a:cs typeface="Arial" panose="020B0604020202020204" pitchFamily="34" charset="0"/>
              </a:rPr>
              <a:t> </a:t>
            </a:r>
            <a:r>
              <a:rPr lang="es-MX" sz="2400" dirty="0">
                <a:solidFill>
                  <a:schemeClr val="tx1"/>
                </a:solidFill>
                <a:latin typeface="Arial" panose="020B0604020202020204" pitchFamily="34" charset="0"/>
                <a:cs typeface="Arial" panose="020B0604020202020204" pitchFamily="34" charset="0"/>
              </a:rPr>
              <a:t>Se extiende desde el límite Norte hasta el </a:t>
            </a:r>
            <a:r>
              <a:rPr lang="es-MX" sz="2400" dirty="0" smtClean="0">
                <a:solidFill>
                  <a:schemeClr val="tx1"/>
                </a:solidFill>
                <a:latin typeface="Arial" panose="020B0604020202020204" pitchFamily="34" charset="0"/>
                <a:cs typeface="Arial" panose="020B0604020202020204" pitchFamily="34" charset="0"/>
              </a:rPr>
              <a:t>Seno.</a:t>
            </a:r>
          </a:p>
          <a:p>
            <a:pPr marL="0" indent="0">
              <a:buNone/>
            </a:pPr>
            <a:endParaRPr lang="es-MX" sz="2400" dirty="0">
              <a:solidFill>
                <a:schemeClr val="tx1"/>
              </a:solidFill>
              <a:latin typeface="Arial" panose="020B0604020202020204" pitchFamily="34" charset="0"/>
              <a:cs typeface="Arial" panose="020B0604020202020204" pitchFamily="34" charset="0"/>
            </a:endParaRPr>
          </a:p>
          <a:p>
            <a:r>
              <a:rPr lang="es-MX" sz="2400" dirty="0">
                <a:solidFill>
                  <a:schemeClr val="tx1"/>
                </a:solidFill>
                <a:latin typeface="Arial" panose="020B0604020202020204" pitchFamily="34" charset="0"/>
                <a:cs typeface="Arial" panose="020B0604020202020204" pitchFamily="34" charset="0"/>
              </a:rPr>
              <a:t>de </a:t>
            </a:r>
            <a:r>
              <a:rPr lang="es-MX" sz="2400" dirty="0" err="1">
                <a:solidFill>
                  <a:schemeClr val="tx1"/>
                </a:solidFill>
                <a:latin typeface="Arial" panose="020B0604020202020204" pitchFamily="34" charset="0"/>
                <a:cs typeface="Arial" panose="020B0604020202020204" pitchFamily="34" charset="0"/>
              </a:rPr>
              <a:t>Reloncaví</a:t>
            </a:r>
            <a:r>
              <a:rPr lang="es-MX" sz="2400" dirty="0">
                <a:solidFill>
                  <a:schemeClr val="tx1"/>
                </a:solidFill>
                <a:latin typeface="Arial" panose="020B0604020202020204" pitchFamily="34" charset="0"/>
                <a:cs typeface="Arial" panose="020B0604020202020204" pitchFamily="34" charset="0"/>
              </a:rPr>
              <a:t> (Región de los </a:t>
            </a:r>
            <a:r>
              <a:rPr lang="es-MX" sz="2400" dirty="0" smtClean="0">
                <a:solidFill>
                  <a:schemeClr val="tx1"/>
                </a:solidFill>
                <a:latin typeface="Arial" panose="020B0604020202020204" pitchFamily="34" charset="0"/>
                <a:cs typeface="Arial" panose="020B0604020202020204" pitchFamily="34" charset="0"/>
              </a:rPr>
              <a:t>Lagos, X), </a:t>
            </a:r>
            <a:r>
              <a:rPr lang="es-MX" sz="2400" dirty="0">
                <a:solidFill>
                  <a:schemeClr val="tx1"/>
                </a:solidFill>
                <a:latin typeface="Arial" panose="020B0604020202020204" pitchFamily="34" charset="0"/>
                <a:cs typeface="Arial" panose="020B0604020202020204" pitchFamily="34" charset="0"/>
              </a:rPr>
              <a:t>en donde </a:t>
            </a:r>
            <a:r>
              <a:rPr lang="es-MX" sz="2400" dirty="0" smtClean="0">
                <a:solidFill>
                  <a:schemeClr val="tx1"/>
                </a:solidFill>
                <a:latin typeface="Arial" panose="020B0604020202020204" pitchFamily="34" charset="0"/>
                <a:cs typeface="Arial" panose="020B0604020202020204" pitchFamily="34" charset="0"/>
              </a:rPr>
              <a:t>se hunde </a:t>
            </a:r>
            <a:r>
              <a:rPr lang="es-MX" sz="2400" dirty="0">
                <a:solidFill>
                  <a:schemeClr val="tx1"/>
                </a:solidFill>
                <a:latin typeface="Arial" panose="020B0604020202020204" pitchFamily="34" charset="0"/>
                <a:cs typeface="Arial" panose="020B0604020202020204" pitchFamily="34" charset="0"/>
              </a:rPr>
              <a:t>para reaparecer en Chiloé y </a:t>
            </a:r>
            <a:r>
              <a:rPr lang="es-MX" sz="2400" dirty="0" smtClean="0">
                <a:solidFill>
                  <a:schemeClr val="tx1"/>
                </a:solidFill>
                <a:latin typeface="Arial" panose="020B0604020202020204" pitchFamily="34" charset="0"/>
                <a:cs typeface="Arial" panose="020B0604020202020204" pitchFamily="34" charset="0"/>
              </a:rPr>
              <a:t>desaparecer en </a:t>
            </a:r>
            <a:r>
              <a:rPr lang="es-MX" sz="2400" dirty="0">
                <a:solidFill>
                  <a:schemeClr val="tx1"/>
                </a:solidFill>
                <a:latin typeface="Arial" panose="020B0604020202020204" pitchFamily="34" charset="0"/>
                <a:cs typeface="Arial" panose="020B0604020202020204" pitchFamily="34" charset="0"/>
              </a:rPr>
              <a:t>el Golfo de Penas</a:t>
            </a:r>
            <a:r>
              <a:rPr lang="es-MX" sz="2400" dirty="0" smtClean="0">
                <a:solidFill>
                  <a:schemeClr val="tx1"/>
                </a:solidFill>
                <a:latin typeface="Arial" panose="020B0604020202020204" pitchFamily="34" charset="0"/>
                <a:cs typeface="Arial" panose="020B0604020202020204" pitchFamily="34" charset="0"/>
              </a:rPr>
              <a:t>.</a:t>
            </a:r>
          </a:p>
          <a:p>
            <a:pPr marL="0" indent="0">
              <a:buNone/>
            </a:pPr>
            <a:endParaRPr lang="es-MX" sz="2400" dirty="0">
              <a:solidFill>
                <a:schemeClr val="tx1"/>
              </a:solidFill>
              <a:latin typeface="Arial" panose="020B0604020202020204" pitchFamily="34" charset="0"/>
              <a:cs typeface="Arial" panose="020B0604020202020204" pitchFamily="34" charset="0"/>
            </a:endParaRPr>
          </a:p>
          <a:p>
            <a:r>
              <a:rPr lang="es-MX" sz="2400" dirty="0" smtClean="0">
                <a:solidFill>
                  <a:schemeClr val="tx1"/>
                </a:solidFill>
                <a:latin typeface="Arial" panose="020B0604020202020204" pitchFamily="34" charset="0"/>
                <a:cs typeface="Arial" panose="020B0604020202020204" pitchFamily="34" charset="0"/>
              </a:rPr>
              <a:t>En </a:t>
            </a:r>
            <a:r>
              <a:rPr lang="es-MX" sz="2400" dirty="0">
                <a:solidFill>
                  <a:schemeClr val="tx1"/>
                </a:solidFill>
                <a:latin typeface="Arial" panose="020B0604020202020204" pitchFamily="34" charset="0"/>
                <a:cs typeface="Arial" panose="020B0604020202020204" pitchFamily="34" charset="0"/>
              </a:rPr>
              <a:t>ella se concentran: los principales </a:t>
            </a:r>
            <a:r>
              <a:rPr lang="es-MX" sz="2400" dirty="0" smtClean="0">
                <a:solidFill>
                  <a:schemeClr val="tx1"/>
                </a:solidFill>
                <a:latin typeface="Arial" panose="020B0604020202020204" pitchFamily="34" charset="0"/>
                <a:cs typeface="Arial" panose="020B0604020202020204" pitchFamily="34" charset="0"/>
              </a:rPr>
              <a:t>centros </a:t>
            </a:r>
            <a:r>
              <a:rPr lang="es-CL" sz="2400" dirty="0" smtClean="0">
                <a:solidFill>
                  <a:schemeClr val="tx1"/>
                </a:solidFill>
                <a:latin typeface="Arial" panose="020B0604020202020204" pitchFamily="34" charset="0"/>
                <a:cs typeface="Arial" panose="020B0604020202020204" pitchFamily="34" charset="0"/>
              </a:rPr>
              <a:t>urbanos</a:t>
            </a:r>
            <a:r>
              <a:rPr lang="es-CL" sz="2400" dirty="0">
                <a:solidFill>
                  <a:schemeClr val="tx1"/>
                </a:solidFill>
                <a:latin typeface="Arial" panose="020B0604020202020204" pitchFamily="34" charset="0"/>
                <a:cs typeface="Arial" panose="020B0604020202020204" pitchFamily="34" charset="0"/>
              </a:rPr>
              <a:t>, las actividades mineras, agrícolas</a:t>
            </a:r>
            <a:r>
              <a:rPr lang="es-CL" sz="2400" dirty="0" smtClean="0">
                <a:solidFill>
                  <a:schemeClr val="tx1"/>
                </a:solidFill>
                <a:latin typeface="Arial" panose="020B0604020202020204" pitchFamily="34" charset="0"/>
                <a:cs typeface="Arial" panose="020B0604020202020204" pitchFamily="34" charset="0"/>
              </a:rPr>
              <a:t>, </a:t>
            </a:r>
            <a:r>
              <a:rPr lang="es-MX" sz="2400" dirty="0" smtClean="0">
                <a:solidFill>
                  <a:schemeClr val="tx1"/>
                </a:solidFill>
                <a:latin typeface="Arial" panose="020B0604020202020204" pitchFamily="34" charset="0"/>
                <a:cs typeface="Arial" panose="020B0604020202020204" pitchFamily="34" charset="0"/>
              </a:rPr>
              <a:t>ganaderas </a:t>
            </a:r>
            <a:r>
              <a:rPr lang="es-MX" sz="2400" dirty="0">
                <a:solidFill>
                  <a:schemeClr val="tx1"/>
                </a:solidFill>
                <a:latin typeface="Arial" panose="020B0604020202020204" pitchFamily="34" charset="0"/>
                <a:cs typeface="Arial" panose="020B0604020202020204" pitchFamily="34" charset="0"/>
              </a:rPr>
              <a:t>e industriales y las carreteras y </a:t>
            </a:r>
            <a:r>
              <a:rPr lang="es-MX" sz="2400" dirty="0" smtClean="0">
                <a:solidFill>
                  <a:schemeClr val="tx1"/>
                </a:solidFill>
                <a:latin typeface="Arial" panose="020B0604020202020204" pitchFamily="34" charset="0"/>
                <a:cs typeface="Arial" panose="020B0604020202020204" pitchFamily="34" charset="0"/>
              </a:rPr>
              <a:t>vías </a:t>
            </a:r>
            <a:r>
              <a:rPr lang="es-CL" sz="2400" dirty="0" smtClean="0">
                <a:solidFill>
                  <a:schemeClr val="tx1"/>
                </a:solidFill>
                <a:latin typeface="Arial" panose="020B0604020202020204" pitchFamily="34" charset="0"/>
                <a:cs typeface="Arial" panose="020B0604020202020204" pitchFamily="34" charset="0"/>
              </a:rPr>
              <a:t>férreas</a:t>
            </a:r>
            <a:r>
              <a:rPr lang="es-CL" sz="2400" dirty="0">
                <a:solidFill>
                  <a:schemeClr val="tx1"/>
                </a:solidFill>
                <a:latin typeface="Arial" panose="020B0604020202020204" pitchFamily="34" charset="0"/>
                <a:cs typeface="Arial" panose="020B0604020202020204" pitchFamily="34" charset="0"/>
              </a:rPr>
              <a:t>.</a:t>
            </a:r>
          </a:p>
          <a:p>
            <a:pPr marL="0" indent="0">
              <a:buNone/>
            </a:pPr>
            <a:endParaRPr lang="es-CL" sz="2400" dirty="0">
              <a:solidFill>
                <a:schemeClr val="tx1"/>
              </a:solidFill>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2"/>
          <a:stretch>
            <a:fillRect/>
          </a:stretch>
        </p:blipFill>
        <p:spPr>
          <a:xfrm>
            <a:off x="0" y="0"/>
            <a:ext cx="4301544" cy="6875903"/>
          </a:xfrm>
          <a:prstGeom prst="rect">
            <a:avLst/>
          </a:prstGeom>
        </p:spPr>
      </p:pic>
    </p:spTree>
    <p:extLst>
      <p:ext uri="{BB962C8B-B14F-4D97-AF65-F5344CB8AC3E}">
        <p14:creationId xmlns:p14="http://schemas.microsoft.com/office/powerpoint/2010/main" val="10655519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42919" y="263502"/>
            <a:ext cx="8911687" cy="1280890"/>
          </a:xfrm>
        </p:spPr>
        <p:txBody>
          <a:bodyPr>
            <a:normAutofit/>
          </a:bodyPr>
          <a:lstStyle/>
          <a:p>
            <a:r>
              <a:rPr lang="es-CL" dirty="0">
                <a:latin typeface="Arial" panose="020B0604020202020204" pitchFamily="34" charset="0"/>
                <a:cs typeface="Arial" panose="020B0604020202020204" pitchFamily="34" charset="0"/>
              </a:rPr>
              <a:t>DEPRESIÓN INTERMEDIA</a:t>
            </a:r>
            <a:endParaRPr lang="es-CL"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205525" y="1412383"/>
            <a:ext cx="7738486" cy="5155842"/>
          </a:xfrm>
        </p:spPr>
        <p:txBody>
          <a:bodyPr>
            <a:normAutofit/>
          </a:bodyPr>
          <a:lstStyle/>
          <a:p>
            <a:r>
              <a:rPr lang="es-MX" sz="2400" dirty="0">
                <a:solidFill>
                  <a:schemeClr val="tx1"/>
                </a:solidFill>
                <a:latin typeface="Arial" panose="020B0604020202020204" pitchFamily="34" charset="0"/>
                <a:cs typeface="Arial" panose="020B0604020202020204" pitchFamily="34" charset="0"/>
              </a:rPr>
              <a:t>Constituye una faja de </a:t>
            </a:r>
            <a:r>
              <a:rPr lang="es-MX" sz="2400" dirty="0" smtClean="0">
                <a:solidFill>
                  <a:schemeClr val="tx1"/>
                </a:solidFill>
                <a:latin typeface="Arial" panose="020B0604020202020204" pitchFamily="34" charset="0"/>
                <a:cs typeface="Arial" panose="020B0604020202020204" pitchFamily="34" charset="0"/>
              </a:rPr>
              <a:t>relieve ubicada </a:t>
            </a:r>
            <a:r>
              <a:rPr lang="es-MX" sz="2400" dirty="0">
                <a:solidFill>
                  <a:schemeClr val="tx1"/>
                </a:solidFill>
                <a:latin typeface="Arial" panose="020B0604020202020204" pitchFamily="34" charset="0"/>
                <a:cs typeface="Arial" panose="020B0604020202020204" pitchFamily="34" charset="0"/>
              </a:rPr>
              <a:t>entre la Cordillera de </a:t>
            </a:r>
            <a:r>
              <a:rPr lang="es-MX" sz="2400" dirty="0" smtClean="0">
                <a:solidFill>
                  <a:schemeClr val="tx1"/>
                </a:solidFill>
                <a:latin typeface="Arial" panose="020B0604020202020204" pitchFamily="34" charset="0"/>
                <a:cs typeface="Arial" panose="020B0604020202020204" pitchFamily="34" charset="0"/>
              </a:rPr>
              <a:t>los Andes </a:t>
            </a:r>
            <a:r>
              <a:rPr lang="es-MX" sz="2400" dirty="0">
                <a:solidFill>
                  <a:schemeClr val="tx1"/>
                </a:solidFill>
                <a:latin typeface="Arial" panose="020B0604020202020204" pitchFamily="34" charset="0"/>
                <a:cs typeface="Arial" panose="020B0604020202020204" pitchFamily="34" charset="0"/>
              </a:rPr>
              <a:t>y la de la Costa</a:t>
            </a:r>
            <a:r>
              <a:rPr lang="es-MX" sz="2400" dirty="0" smtClean="0">
                <a:solidFill>
                  <a:schemeClr val="tx1"/>
                </a:solidFill>
                <a:latin typeface="Arial" panose="020B0604020202020204" pitchFamily="34" charset="0"/>
                <a:cs typeface="Arial" panose="020B0604020202020204" pitchFamily="34" charset="0"/>
              </a:rPr>
              <a:t>.</a:t>
            </a:r>
          </a:p>
          <a:p>
            <a:endParaRPr lang="es-MX" sz="2400" dirty="0">
              <a:solidFill>
                <a:schemeClr val="tx1"/>
              </a:solidFill>
              <a:latin typeface="Arial" panose="020B0604020202020204" pitchFamily="34" charset="0"/>
              <a:cs typeface="Arial" panose="020B0604020202020204" pitchFamily="34" charset="0"/>
            </a:endParaRPr>
          </a:p>
          <a:p>
            <a:r>
              <a:rPr lang="es-MX" sz="2400" dirty="0" smtClean="0">
                <a:solidFill>
                  <a:schemeClr val="tx1"/>
                </a:solidFill>
                <a:latin typeface="Arial" panose="020B0604020202020204" pitchFamily="34" charset="0"/>
                <a:cs typeface="Arial" panose="020B0604020202020204" pitchFamily="34" charset="0"/>
              </a:rPr>
              <a:t>Sufre </a:t>
            </a:r>
            <a:r>
              <a:rPr lang="es-MX" sz="2400" dirty="0">
                <a:solidFill>
                  <a:schemeClr val="tx1"/>
                </a:solidFill>
                <a:latin typeface="Arial" panose="020B0604020202020204" pitchFamily="34" charset="0"/>
                <a:cs typeface="Arial" panose="020B0604020202020204" pitchFamily="34" charset="0"/>
              </a:rPr>
              <a:t>variadas alteraciones, por </a:t>
            </a:r>
            <a:r>
              <a:rPr lang="es-MX" sz="2400" dirty="0" smtClean="0">
                <a:solidFill>
                  <a:schemeClr val="tx1"/>
                </a:solidFill>
                <a:latin typeface="Arial" panose="020B0604020202020204" pitchFamily="34" charset="0"/>
                <a:cs typeface="Arial" panose="020B0604020202020204" pitchFamily="34" charset="0"/>
              </a:rPr>
              <a:t>lo que </a:t>
            </a:r>
            <a:r>
              <a:rPr lang="es-MX" sz="2400" dirty="0">
                <a:solidFill>
                  <a:schemeClr val="tx1"/>
                </a:solidFill>
                <a:latin typeface="Arial" panose="020B0604020202020204" pitchFamily="34" charset="0"/>
                <a:cs typeface="Arial" panose="020B0604020202020204" pitchFamily="34" charset="0"/>
              </a:rPr>
              <a:t>no </a:t>
            </a:r>
            <a:r>
              <a:rPr lang="es-MX" sz="2400" dirty="0" smtClean="0">
                <a:solidFill>
                  <a:schemeClr val="tx1"/>
                </a:solidFill>
                <a:latin typeface="Arial" panose="020B0604020202020204" pitchFamily="34" charset="0"/>
                <a:cs typeface="Arial" panose="020B0604020202020204" pitchFamily="34" charset="0"/>
              </a:rPr>
              <a:t>constituye </a:t>
            </a:r>
            <a:r>
              <a:rPr lang="es-MX" sz="2400" dirty="0">
                <a:solidFill>
                  <a:schemeClr val="tx1"/>
                </a:solidFill>
                <a:latin typeface="Arial" panose="020B0604020202020204" pitchFamily="34" charset="0"/>
                <a:cs typeface="Arial" panose="020B0604020202020204" pitchFamily="34" charset="0"/>
              </a:rPr>
              <a:t>un </a:t>
            </a:r>
            <a:r>
              <a:rPr lang="es-MX" sz="2400" dirty="0" smtClean="0">
                <a:solidFill>
                  <a:schemeClr val="tx1"/>
                </a:solidFill>
                <a:latin typeface="Arial" panose="020B0604020202020204" pitchFamily="34" charset="0"/>
                <a:cs typeface="Arial" panose="020B0604020202020204" pitchFamily="34" charset="0"/>
              </a:rPr>
              <a:t>relieve continuo</a:t>
            </a:r>
            <a:r>
              <a:rPr lang="es-MX" sz="2400" dirty="0">
                <a:solidFill>
                  <a:schemeClr val="tx1"/>
                </a:solidFill>
                <a:latin typeface="Arial" panose="020B0604020202020204" pitchFamily="34" charset="0"/>
                <a:cs typeface="Arial" panose="020B0604020202020204" pitchFamily="34" charset="0"/>
              </a:rPr>
              <a:t>. </a:t>
            </a:r>
            <a:r>
              <a:rPr lang="es-MX" sz="2400" b="1" dirty="0">
                <a:solidFill>
                  <a:schemeClr val="tx1"/>
                </a:solidFill>
                <a:latin typeface="Arial" panose="020B0604020202020204" pitchFamily="34" charset="0"/>
                <a:cs typeface="Arial" panose="020B0604020202020204" pitchFamily="34" charset="0"/>
              </a:rPr>
              <a:t>Alta en el norte, </a:t>
            </a:r>
            <a:r>
              <a:rPr lang="es-MX" sz="2400" b="1" dirty="0" smtClean="0">
                <a:solidFill>
                  <a:schemeClr val="tx1"/>
                </a:solidFill>
                <a:latin typeface="Arial" panose="020B0604020202020204" pitchFamily="34" charset="0"/>
                <a:cs typeface="Arial" panose="020B0604020202020204" pitchFamily="34" charset="0"/>
              </a:rPr>
              <a:t>va perdiendo </a:t>
            </a:r>
            <a:r>
              <a:rPr lang="es-MX" sz="2400" b="1" dirty="0">
                <a:solidFill>
                  <a:schemeClr val="tx1"/>
                </a:solidFill>
                <a:latin typeface="Arial" panose="020B0604020202020204" pitchFamily="34" charset="0"/>
                <a:cs typeface="Arial" panose="020B0604020202020204" pitchFamily="34" charset="0"/>
              </a:rPr>
              <a:t>altura hacia el sur.</a:t>
            </a:r>
            <a:endParaRPr lang="es-CL" sz="2400" dirty="0">
              <a:solidFill>
                <a:schemeClr val="tx1"/>
              </a:solidFill>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2"/>
          <a:stretch>
            <a:fillRect/>
          </a:stretch>
        </p:blipFill>
        <p:spPr>
          <a:xfrm>
            <a:off x="7944011" y="0"/>
            <a:ext cx="4247989" cy="6870698"/>
          </a:xfrm>
          <a:prstGeom prst="rect">
            <a:avLst/>
          </a:prstGeom>
        </p:spPr>
      </p:pic>
    </p:spTree>
    <p:extLst>
      <p:ext uri="{BB962C8B-B14F-4D97-AF65-F5344CB8AC3E}">
        <p14:creationId xmlns:p14="http://schemas.microsoft.com/office/powerpoint/2010/main" val="9907706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62659" y="263501"/>
            <a:ext cx="10629342" cy="1280890"/>
          </a:xfrm>
        </p:spPr>
        <p:txBody>
          <a:bodyPr>
            <a:normAutofit fontScale="90000"/>
          </a:bodyPr>
          <a:lstStyle/>
          <a:p>
            <a:r>
              <a:rPr lang="es-MX" sz="2400" dirty="0" smtClean="0">
                <a:latin typeface="Arial" panose="020B0604020202020204" pitchFamily="34" charset="0"/>
                <a:cs typeface="Arial" panose="020B0604020202020204" pitchFamily="34" charset="0"/>
              </a:rPr>
              <a:t>En el Norte Grande se presenta como un gran plano desértico que supera los 1.000 </a:t>
            </a:r>
            <a:r>
              <a:rPr lang="es-MX" sz="2400" dirty="0" err="1" smtClean="0">
                <a:latin typeface="Arial" panose="020B0604020202020204" pitchFamily="34" charset="0"/>
                <a:cs typeface="Arial" panose="020B0604020202020204" pitchFamily="34" charset="0"/>
              </a:rPr>
              <a:t>mts</a:t>
            </a:r>
            <a:r>
              <a:rPr lang="es-MX" sz="2400" dirty="0" smtClean="0">
                <a:latin typeface="Arial" panose="020B0604020202020204" pitchFamily="34" charset="0"/>
                <a:cs typeface="Arial" panose="020B0604020202020204" pitchFamily="34" charset="0"/>
              </a:rPr>
              <a:t>., hasta el curso medio del río Loa forma las “Pampas”, que están  separadas por quebradas. Al sur del Loa constituye el Desierto de Atacama.</a:t>
            </a:r>
            <a:endParaRPr lang="es-CL" sz="2400"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245257" y="1544391"/>
            <a:ext cx="3901740" cy="3233671"/>
          </a:xfrm>
        </p:spPr>
        <p:txBody>
          <a:bodyPr>
            <a:normAutofit/>
          </a:bodyPr>
          <a:lstStyle/>
          <a:p>
            <a:r>
              <a:rPr lang="es-CL" sz="2800" b="1" dirty="0">
                <a:latin typeface="Arial" panose="020B0604020202020204" pitchFamily="34" charset="0"/>
                <a:cs typeface="Arial" panose="020B0604020202020204" pitchFamily="34" charset="0"/>
              </a:rPr>
              <a:t>Pampas: </a:t>
            </a:r>
            <a:r>
              <a:rPr lang="es-CL" sz="2800" dirty="0">
                <a:latin typeface="Arial" panose="020B0604020202020204" pitchFamily="34" charset="0"/>
                <a:cs typeface="Arial" panose="020B0604020202020204" pitchFamily="34" charset="0"/>
              </a:rPr>
              <a:t>grandes </a:t>
            </a:r>
            <a:r>
              <a:rPr lang="es-CL" sz="2800" dirty="0" smtClean="0">
                <a:latin typeface="Arial" panose="020B0604020202020204" pitchFamily="34" charset="0"/>
                <a:cs typeface="Arial" panose="020B0604020202020204" pitchFamily="34" charset="0"/>
              </a:rPr>
              <a:t>extensiones planas </a:t>
            </a:r>
            <a:r>
              <a:rPr lang="es-CL" sz="2800" dirty="0">
                <a:latin typeface="Arial" panose="020B0604020202020204" pitchFamily="34" charset="0"/>
                <a:cs typeface="Arial" panose="020B0604020202020204" pitchFamily="34" charset="0"/>
              </a:rPr>
              <a:t>separadas unas </a:t>
            </a:r>
            <a:r>
              <a:rPr lang="es-CL" sz="2800" dirty="0" smtClean="0">
                <a:latin typeface="Arial" panose="020B0604020202020204" pitchFamily="34" charset="0"/>
                <a:cs typeface="Arial" panose="020B0604020202020204" pitchFamily="34" charset="0"/>
              </a:rPr>
              <a:t>de </a:t>
            </a:r>
            <a:r>
              <a:rPr lang="es-MX" sz="2800" dirty="0" smtClean="0">
                <a:latin typeface="Arial" panose="020B0604020202020204" pitchFamily="34" charset="0"/>
                <a:cs typeface="Arial" panose="020B0604020202020204" pitchFamily="34" charset="0"/>
              </a:rPr>
              <a:t>otras </a:t>
            </a:r>
            <a:r>
              <a:rPr lang="es-MX" sz="2800" dirty="0">
                <a:latin typeface="Arial" panose="020B0604020202020204" pitchFamily="34" charset="0"/>
                <a:cs typeface="Arial" panose="020B0604020202020204" pitchFamily="34" charset="0"/>
              </a:rPr>
              <a:t>por quebradas como </a:t>
            </a:r>
            <a:r>
              <a:rPr lang="es-MX" sz="2800" dirty="0" smtClean="0">
                <a:latin typeface="Arial" panose="020B0604020202020204" pitchFamily="34" charset="0"/>
                <a:cs typeface="Arial" panose="020B0604020202020204" pitchFamily="34" charset="0"/>
              </a:rPr>
              <a:t>la </a:t>
            </a:r>
            <a:r>
              <a:rPr lang="es-CL" sz="2800" dirty="0" smtClean="0">
                <a:latin typeface="Arial" panose="020B0604020202020204" pitchFamily="34" charset="0"/>
                <a:cs typeface="Arial" panose="020B0604020202020204" pitchFamily="34" charset="0"/>
              </a:rPr>
              <a:t>de </a:t>
            </a:r>
            <a:r>
              <a:rPr lang="es-CL" sz="2800" b="1" dirty="0" err="1">
                <a:latin typeface="Arial" panose="020B0604020202020204" pitchFamily="34" charset="0"/>
                <a:cs typeface="Arial" panose="020B0604020202020204" pitchFamily="34" charset="0"/>
              </a:rPr>
              <a:t>Lluta</a:t>
            </a:r>
            <a:r>
              <a:rPr lang="es-CL" sz="2800" b="1" dirty="0">
                <a:latin typeface="Arial" panose="020B0604020202020204" pitchFamily="34" charset="0"/>
                <a:cs typeface="Arial" panose="020B0604020202020204" pitchFamily="34" charset="0"/>
              </a:rPr>
              <a:t>, </a:t>
            </a:r>
            <a:r>
              <a:rPr lang="es-CL" sz="2800" b="1" dirty="0" err="1">
                <a:latin typeface="Arial" panose="020B0604020202020204" pitchFamily="34" charset="0"/>
                <a:cs typeface="Arial" panose="020B0604020202020204" pitchFamily="34" charset="0"/>
              </a:rPr>
              <a:t>Azapa</a:t>
            </a:r>
            <a:r>
              <a:rPr lang="es-CL" sz="2800" b="1" dirty="0">
                <a:latin typeface="Arial" panose="020B0604020202020204" pitchFamily="34" charset="0"/>
                <a:cs typeface="Arial" panose="020B0604020202020204" pitchFamily="34" charset="0"/>
              </a:rPr>
              <a:t>, </a:t>
            </a:r>
            <a:r>
              <a:rPr lang="es-CL" sz="2800" b="1" dirty="0" smtClean="0">
                <a:latin typeface="Arial" panose="020B0604020202020204" pitchFamily="34" charset="0"/>
                <a:cs typeface="Arial" panose="020B0604020202020204" pitchFamily="34" charset="0"/>
              </a:rPr>
              <a:t>Camarones y </a:t>
            </a:r>
            <a:r>
              <a:rPr lang="es-CL" sz="2800" b="1" dirty="0">
                <a:latin typeface="Arial" panose="020B0604020202020204" pitchFamily="34" charset="0"/>
                <a:cs typeface="Arial" panose="020B0604020202020204" pitchFamily="34" charset="0"/>
              </a:rPr>
              <a:t>Tana.</a:t>
            </a:r>
            <a:endParaRPr lang="es-CL" sz="2800" dirty="0">
              <a:latin typeface="Arial" panose="020B0604020202020204" pitchFamily="34" charset="0"/>
              <a:cs typeface="Arial" panose="020B0604020202020204" pitchFamily="34" charset="0"/>
            </a:endParaRPr>
          </a:p>
        </p:txBody>
      </p:sp>
      <p:pic>
        <p:nvPicPr>
          <p:cNvPr id="5" name="Imagen 4"/>
          <p:cNvPicPr>
            <a:picLocks noChangeAspect="1"/>
          </p:cNvPicPr>
          <p:nvPr/>
        </p:nvPicPr>
        <p:blipFill>
          <a:blip r:embed="rId2"/>
          <a:stretch>
            <a:fillRect/>
          </a:stretch>
        </p:blipFill>
        <p:spPr>
          <a:xfrm>
            <a:off x="3963519" y="1498804"/>
            <a:ext cx="5304263" cy="2506526"/>
          </a:xfrm>
          <a:prstGeom prst="rect">
            <a:avLst/>
          </a:prstGeom>
        </p:spPr>
      </p:pic>
      <p:pic>
        <p:nvPicPr>
          <p:cNvPr id="6" name="Imagen 5"/>
          <p:cNvPicPr>
            <a:picLocks noChangeAspect="1"/>
          </p:cNvPicPr>
          <p:nvPr/>
        </p:nvPicPr>
        <p:blipFill>
          <a:blip r:embed="rId3"/>
          <a:stretch>
            <a:fillRect/>
          </a:stretch>
        </p:blipFill>
        <p:spPr>
          <a:xfrm>
            <a:off x="7788108" y="4005331"/>
            <a:ext cx="4403893" cy="2852670"/>
          </a:xfrm>
          <a:prstGeom prst="rect">
            <a:avLst/>
          </a:prstGeom>
        </p:spPr>
      </p:pic>
      <p:pic>
        <p:nvPicPr>
          <p:cNvPr id="7" name="Imagen 6"/>
          <p:cNvPicPr>
            <a:picLocks noChangeAspect="1"/>
          </p:cNvPicPr>
          <p:nvPr/>
        </p:nvPicPr>
        <p:blipFill>
          <a:blip r:embed="rId4"/>
          <a:stretch>
            <a:fillRect/>
          </a:stretch>
        </p:blipFill>
        <p:spPr>
          <a:xfrm>
            <a:off x="1960837" y="4142798"/>
            <a:ext cx="3525563" cy="2719902"/>
          </a:xfrm>
          <a:prstGeom prst="rect">
            <a:avLst/>
          </a:prstGeom>
        </p:spPr>
      </p:pic>
    </p:spTree>
    <p:extLst>
      <p:ext uri="{BB962C8B-B14F-4D97-AF65-F5344CB8AC3E}">
        <p14:creationId xmlns:p14="http://schemas.microsoft.com/office/powerpoint/2010/main" val="25827659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32446" y="147592"/>
            <a:ext cx="8911687" cy="1280890"/>
          </a:xfrm>
        </p:spPr>
        <p:txBody>
          <a:bodyPr/>
          <a:lstStyle/>
          <a:p>
            <a:r>
              <a:rPr lang="es-MX" dirty="0" smtClean="0">
                <a:latin typeface="Arial" panose="020B0604020202020204" pitchFamily="34" charset="0"/>
                <a:cs typeface="Arial" panose="020B0604020202020204" pitchFamily="34" charset="0"/>
              </a:rPr>
              <a:t>QUEBRADAS</a:t>
            </a:r>
            <a:endParaRPr lang="es-CL"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p:txBody>
          <a:bodyPr/>
          <a:lstStyle/>
          <a:p>
            <a:endParaRPr lang="es-CL"/>
          </a:p>
        </p:txBody>
      </p:sp>
      <p:pic>
        <p:nvPicPr>
          <p:cNvPr id="4" name="Imagen 3"/>
          <p:cNvPicPr>
            <a:picLocks noChangeAspect="1"/>
          </p:cNvPicPr>
          <p:nvPr/>
        </p:nvPicPr>
        <p:blipFill>
          <a:blip r:embed="rId2"/>
          <a:stretch>
            <a:fillRect/>
          </a:stretch>
        </p:blipFill>
        <p:spPr>
          <a:xfrm>
            <a:off x="7100299" y="-1"/>
            <a:ext cx="5091701" cy="3734873"/>
          </a:xfrm>
          <a:prstGeom prst="rect">
            <a:avLst/>
          </a:prstGeom>
        </p:spPr>
      </p:pic>
      <p:pic>
        <p:nvPicPr>
          <p:cNvPr id="5" name="Imagen 4"/>
          <p:cNvPicPr>
            <a:picLocks noChangeAspect="1"/>
          </p:cNvPicPr>
          <p:nvPr/>
        </p:nvPicPr>
        <p:blipFill>
          <a:blip r:embed="rId3"/>
          <a:stretch>
            <a:fillRect/>
          </a:stretch>
        </p:blipFill>
        <p:spPr>
          <a:xfrm>
            <a:off x="1532446" y="788037"/>
            <a:ext cx="5567853" cy="3316764"/>
          </a:xfrm>
          <a:prstGeom prst="rect">
            <a:avLst/>
          </a:prstGeom>
        </p:spPr>
      </p:pic>
      <p:pic>
        <p:nvPicPr>
          <p:cNvPr id="6" name="Imagen 5"/>
          <p:cNvPicPr>
            <a:picLocks noChangeAspect="1"/>
          </p:cNvPicPr>
          <p:nvPr/>
        </p:nvPicPr>
        <p:blipFill>
          <a:blip r:embed="rId4"/>
          <a:stretch>
            <a:fillRect/>
          </a:stretch>
        </p:blipFill>
        <p:spPr>
          <a:xfrm>
            <a:off x="7559347" y="3734872"/>
            <a:ext cx="4632653" cy="3123128"/>
          </a:xfrm>
          <a:prstGeom prst="rect">
            <a:avLst/>
          </a:prstGeom>
        </p:spPr>
      </p:pic>
      <p:pic>
        <p:nvPicPr>
          <p:cNvPr id="7" name="Imagen 6"/>
          <p:cNvPicPr>
            <a:picLocks noChangeAspect="1"/>
          </p:cNvPicPr>
          <p:nvPr/>
        </p:nvPicPr>
        <p:blipFill>
          <a:blip r:embed="rId5"/>
          <a:stretch>
            <a:fillRect/>
          </a:stretch>
        </p:blipFill>
        <p:spPr>
          <a:xfrm>
            <a:off x="-1" y="3707130"/>
            <a:ext cx="4829578" cy="3150870"/>
          </a:xfrm>
          <a:prstGeom prst="rect">
            <a:avLst/>
          </a:prstGeom>
        </p:spPr>
      </p:pic>
    </p:spTree>
    <p:extLst>
      <p:ext uri="{BB962C8B-B14F-4D97-AF65-F5344CB8AC3E}">
        <p14:creationId xmlns:p14="http://schemas.microsoft.com/office/powerpoint/2010/main" val="30507618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959144" y="0"/>
            <a:ext cx="4232855" cy="6858000"/>
          </a:xfrm>
        </p:spPr>
        <p:txBody>
          <a:bodyPr>
            <a:noAutofit/>
          </a:bodyPr>
          <a:lstStyle/>
          <a:p>
            <a:pPr algn="just"/>
            <a:endParaRPr lang="es-CL" sz="2400" dirty="0" smtClean="0">
              <a:solidFill>
                <a:schemeClr val="tx1"/>
              </a:solidFill>
              <a:latin typeface="Arial" panose="020B0604020202020204" pitchFamily="34" charset="0"/>
              <a:cs typeface="Arial" panose="020B0604020202020204" pitchFamily="34" charset="0"/>
            </a:endParaRPr>
          </a:p>
          <a:p>
            <a:pPr algn="just"/>
            <a:r>
              <a:rPr lang="es-CL" sz="2400" dirty="0" smtClean="0">
                <a:solidFill>
                  <a:schemeClr val="tx1"/>
                </a:solidFill>
                <a:latin typeface="Arial" panose="020B0604020202020204" pitchFamily="34" charset="0"/>
                <a:cs typeface="Arial" panose="020B0604020202020204" pitchFamily="34" charset="0"/>
              </a:rPr>
              <a:t>En </a:t>
            </a:r>
            <a:r>
              <a:rPr lang="es-CL" sz="2400" dirty="0">
                <a:solidFill>
                  <a:schemeClr val="tx1"/>
                </a:solidFill>
                <a:latin typeface="Arial" panose="020B0604020202020204" pitchFamily="34" charset="0"/>
                <a:cs typeface="Arial" panose="020B0604020202020204" pitchFamily="34" charset="0"/>
              </a:rPr>
              <a:t>el </a:t>
            </a:r>
            <a:r>
              <a:rPr lang="es-CL" sz="2400" b="1" dirty="0">
                <a:solidFill>
                  <a:schemeClr val="tx1"/>
                </a:solidFill>
                <a:latin typeface="Arial" panose="020B0604020202020204" pitchFamily="34" charset="0"/>
                <a:cs typeface="Arial" panose="020B0604020202020204" pitchFamily="34" charset="0"/>
              </a:rPr>
              <a:t>NORTE </a:t>
            </a:r>
            <a:r>
              <a:rPr lang="es-CL" sz="2400" b="1" dirty="0" smtClean="0">
                <a:solidFill>
                  <a:schemeClr val="tx1"/>
                </a:solidFill>
                <a:latin typeface="Arial" panose="020B0604020202020204" pitchFamily="34" charset="0"/>
                <a:cs typeface="Arial" panose="020B0604020202020204" pitchFamily="34" charset="0"/>
              </a:rPr>
              <a:t>CHICO </a:t>
            </a:r>
            <a:r>
              <a:rPr lang="es-CL" sz="2400" dirty="0" smtClean="0">
                <a:solidFill>
                  <a:schemeClr val="tx1"/>
                </a:solidFill>
                <a:latin typeface="Arial" panose="020B0604020202020204" pitchFamily="34" charset="0"/>
                <a:cs typeface="Arial" panose="020B0604020202020204" pitchFamily="34" charset="0"/>
              </a:rPr>
              <a:t>desaparece </a:t>
            </a:r>
            <a:r>
              <a:rPr lang="es-CL" sz="2400" dirty="0">
                <a:solidFill>
                  <a:schemeClr val="tx1"/>
                </a:solidFill>
                <a:latin typeface="Arial" panose="020B0604020202020204" pitchFamily="34" charset="0"/>
                <a:cs typeface="Arial" panose="020B0604020202020204" pitchFamily="34" charset="0"/>
              </a:rPr>
              <a:t>la </a:t>
            </a:r>
            <a:r>
              <a:rPr lang="es-CL" sz="2400" dirty="0" smtClean="0">
                <a:solidFill>
                  <a:schemeClr val="tx1"/>
                </a:solidFill>
                <a:latin typeface="Arial" panose="020B0604020202020204" pitchFamily="34" charset="0"/>
                <a:cs typeface="Arial" panose="020B0604020202020204" pitchFamily="34" charset="0"/>
              </a:rPr>
              <a:t>Depresión Intermedia</a:t>
            </a:r>
            <a:r>
              <a:rPr lang="es-CL" sz="2400" dirty="0">
                <a:solidFill>
                  <a:schemeClr val="tx1"/>
                </a:solidFill>
                <a:latin typeface="Arial" panose="020B0604020202020204" pitchFamily="34" charset="0"/>
                <a:cs typeface="Arial" panose="020B0604020202020204" pitchFamily="34" charset="0"/>
              </a:rPr>
              <a:t>. Los </a:t>
            </a:r>
            <a:r>
              <a:rPr lang="es-CL" sz="2400" b="1" dirty="0" smtClean="0">
                <a:solidFill>
                  <a:schemeClr val="tx1"/>
                </a:solidFill>
                <a:latin typeface="Arial" panose="020B0604020202020204" pitchFamily="34" charset="0"/>
                <a:cs typeface="Arial" panose="020B0604020202020204" pitchFamily="34" charset="0"/>
              </a:rPr>
              <a:t>Valles Transversales</a:t>
            </a:r>
            <a:r>
              <a:rPr lang="es-CL" sz="2400" dirty="0">
                <a:solidFill>
                  <a:schemeClr val="tx1"/>
                </a:solidFill>
                <a:latin typeface="Arial" panose="020B0604020202020204" pitchFamily="34" charset="0"/>
                <a:cs typeface="Arial" panose="020B0604020202020204" pitchFamily="34" charset="0"/>
              </a:rPr>
              <a:t>, </a:t>
            </a:r>
            <a:r>
              <a:rPr lang="es-CL" sz="2400" dirty="0" smtClean="0">
                <a:solidFill>
                  <a:schemeClr val="tx1"/>
                </a:solidFill>
                <a:latin typeface="Arial" panose="020B0604020202020204" pitchFamily="34" charset="0"/>
                <a:cs typeface="Arial" panose="020B0604020202020204" pitchFamily="34" charset="0"/>
              </a:rPr>
              <a:t>situados </a:t>
            </a:r>
            <a:r>
              <a:rPr lang="es-MX" sz="2400" dirty="0" smtClean="0">
                <a:solidFill>
                  <a:schemeClr val="tx1"/>
                </a:solidFill>
                <a:latin typeface="Arial" panose="020B0604020202020204" pitchFamily="34" charset="0"/>
                <a:cs typeface="Arial" panose="020B0604020202020204" pitchFamily="34" charset="0"/>
              </a:rPr>
              <a:t>entre </a:t>
            </a:r>
            <a:r>
              <a:rPr lang="es-MX" sz="2400" dirty="0">
                <a:solidFill>
                  <a:schemeClr val="tx1"/>
                </a:solidFill>
                <a:latin typeface="Arial" panose="020B0604020202020204" pitchFamily="34" charset="0"/>
                <a:cs typeface="Arial" panose="020B0604020202020204" pitchFamily="34" charset="0"/>
              </a:rPr>
              <a:t>el valle del </a:t>
            </a:r>
            <a:r>
              <a:rPr lang="es-MX" sz="2400" dirty="0" smtClean="0">
                <a:solidFill>
                  <a:schemeClr val="tx1"/>
                </a:solidFill>
                <a:latin typeface="Arial" panose="020B0604020202020204" pitchFamily="34" charset="0"/>
                <a:cs typeface="Arial" panose="020B0604020202020204" pitchFamily="34" charset="0"/>
              </a:rPr>
              <a:t>río Copiapó </a:t>
            </a:r>
            <a:r>
              <a:rPr lang="es-MX" sz="2400" dirty="0">
                <a:solidFill>
                  <a:schemeClr val="tx1"/>
                </a:solidFill>
                <a:latin typeface="Arial" panose="020B0604020202020204" pitchFamily="34" charset="0"/>
                <a:cs typeface="Arial" panose="020B0604020202020204" pitchFamily="34" charset="0"/>
              </a:rPr>
              <a:t>y el Cordón </a:t>
            </a:r>
            <a:r>
              <a:rPr lang="es-MX" sz="2400" dirty="0" smtClean="0">
                <a:solidFill>
                  <a:schemeClr val="tx1"/>
                </a:solidFill>
                <a:latin typeface="Arial" panose="020B0604020202020204" pitchFamily="34" charset="0"/>
                <a:cs typeface="Arial" panose="020B0604020202020204" pitchFamily="34" charset="0"/>
              </a:rPr>
              <a:t>de </a:t>
            </a:r>
            <a:r>
              <a:rPr lang="es-CL" sz="2400" dirty="0" smtClean="0">
                <a:solidFill>
                  <a:schemeClr val="tx1"/>
                </a:solidFill>
                <a:latin typeface="Arial" panose="020B0604020202020204" pitchFamily="34" charset="0"/>
                <a:cs typeface="Arial" panose="020B0604020202020204" pitchFamily="34" charset="0"/>
              </a:rPr>
              <a:t>Chacabuco</a:t>
            </a:r>
            <a:r>
              <a:rPr lang="es-CL" sz="2400" dirty="0">
                <a:solidFill>
                  <a:schemeClr val="tx1"/>
                </a:solidFill>
                <a:latin typeface="Arial" panose="020B0604020202020204" pitchFamily="34" charset="0"/>
                <a:cs typeface="Arial" panose="020B0604020202020204" pitchFamily="34" charset="0"/>
              </a:rPr>
              <a:t>, </a:t>
            </a:r>
            <a:r>
              <a:rPr lang="es-CL" sz="2400" dirty="0" smtClean="0">
                <a:solidFill>
                  <a:schemeClr val="tx1"/>
                </a:solidFill>
                <a:latin typeface="Arial" panose="020B0604020202020204" pitchFamily="34" charset="0"/>
                <a:cs typeface="Arial" panose="020B0604020202020204" pitchFamily="34" charset="0"/>
              </a:rPr>
              <a:t>constituyen formas </a:t>
            </a:r>
            <a:r>
              <a:rPr lang="es-CL" sz="2400" dirty="0">
                <a:solidFill>
                  <a:schemeClr val="tx1"/>
                </a:solidFill>
                <a:latin typeface="Arial" panose="020B0604020202020204" pitchFamily="34" charset="0"/>
                <a:cs typeface="Arial" panose="020B0604020202020204" pitchFamily="34" charset="0"/>
              </a:rPr>
              <a:t>derivadas de </a:t>
            </a:r>
            <a:r>
              <a:rPr lang="es-CL" sz="2400" dirty="0" smtClean="0">
                <a:solidFill>
                  <a:schemeClr val="tx1"/>
                </a:solidFill>
                <a:latin typeface="Arial" panose="020B0604020202020204" pitchFamily="34" charset="0"/>
                <a:cs typeface="Arial" panose="020B0604020202020204" pitchFamily="34" charset="0"/>
              </a:rPr>
              <a:t>una disposición </a:t>
            </a:r>
            <a:r>
              <a:rPr lang="es-CL" sz="2400" dirty="0">
                <a:solidFill>
                  <a:schemeClr val="tx1"/>
                </a:solidFill>
                <a:latin typeface="Arial" panose="020B0604020202020204" pitchFamily="34" charset="0"/>
                <a:cs typeface="Arial" panose="020B0604020202020204" pitchFamily="34" charset="0"/>
              </a:rPr>
              <a:t>del </a:t>
            </a:r>
            <a:r>
              <a:rPr lang="es-CL" sz="2400" dirty="0" smtClean="0">
                <a:solidFill>
                  <a:schemeClr val="tx1"/>
                </a:solidFill>
                <a:latin typeface="Arial" panose="020B0604020202020204" pitchFamily="34" charset="0"/>
                <a:cs typeface="Arial" panose="020B0604020202020204" pitchFamily="34" charset="0"/>
              </a:rPr>
              <a:t>relieve organizado transversalmente en forma </a:t>
            </a:r>
            <a:r>
              <a:rPr lang="es-CL" sz="2400" dirty="0">
                <a:solidFill>
                  <a:schemeClr val="tx1"/>
                </a:solidFill>
                <a:latin typeface="Arial" panose="020B0604020202020204" pitchFamily="34" charset="0"/>
                <a:cs typeface="Arial" panose="020B0604020202020204" pitchFamily="34" charset="0"/>
              </a:rPr>
              <a:t>de </a:t>
            </a:r>
            <a:r>
              <a:rPr lang="es-CL" sz="2400" dirty="0" smtClean="0">
                <a:solidFill>
                  <a:schemeClr val="tx1"/>
                </a:solidFill>
                <a:latin typeface="Arial" panose="020B0604020202020204" pitchFamily="34" charset="0"/>
                <a:cs typeface="Arial" panose="020B0604020202020204" pitchFamily="34" charset="0"/>
              </a:rPr>
              <a:t>cordones montañosos desprendidos </a:t>
            </a:r>
            <a:r>
              <a:rPr lang="es-MX" sz="2400" dirty="0" smtClean="0">
                <a:solidFill>
                  <a:schemeClr val="tx1"/>
                </a:solidFill>
                <a:latin typeface="Arial" panose="020B0604020202020204" pitchFamily="34" charset="0"/>
                <a:cs typeface="Arial" panose="020B0604020202020204" pitchFamily="34" charset="0"/>
              </a:rPr>
              <a:t>de </a:t>
            </a:r>
            <a:r>
              <a:rPr lang="es-MX" sz="2400" dirty="0">
                <a:solidFill>
                  <a:schemeClr val="tx1"/>
                </a:solidFill>
                <a:latin typeface="Arial" panose="020B0604020202020204" pitchFamily="34" charset="0"/>
                <a:cs typeface="Arial" panose="020B0604020202020204" pitchFamily="34" charset="0"/>
              </a:rPr>
              <a:t>la cordillera andina </a:t>
            </a:r>
            <a:r>
              <a:rPr lang="es-MX" sz="2400" dirty="0" smtClean="0">
                <a:solidFill>
                  <a:schemeClr val="tx1"/>
                </a:solidFill>
                <a:latin typeface="Arial" panose="020B0604020202020204" pitchFamily="34" charset="0"/>
                <a:cs typeface="Arial" panose="020B0604020202020204" pitchFamily="34" charset="0"/>
              </a:rPr>
              <a:t>y </a:t>
            </a:r>
            <a:r>
              <a:rPr lang="es-CL" sz="2400" dirty="0" smtClean="0">
                <a:solidFill>
                  <a:schemeClr val="tx1"/>
                </a:solidFill>
                <a:latin typeface="Arial" panose="020B0604020202020204" pitchFamily="34" charset="0"/>
                <a:cs typeface="Arial" panose="020B0604020202020204" pitchFamily="34" charset="0"/>
              </a:rPr>
              <a:t>que </a:t>
            </a:r>
            <a:r>
              <a:rPr lang="es-CL" sz="2400" dirty="0">
                <a:solidFill>
                  <a:schemeClr val="tx1"/>
                </a:solidFill>
                <a:latin typeface="Arial" panose="020B0604020202020204" pitchFamily="34" charset="0"/>
                <a:cs typeface="Arial" panose="020B0604020202020204" pitchFamily="34" charset="0"/>
              </a:rPr>
              <a:t>interrumpen </a:t>
            </a:r>
            <a:r>
              <a:rPr lang="es-CL" sz="2400" dirty="0" smtClean="0">
                <a:solidFill>
                  <a:schemeClr val="tx1"/>
                </a:solidFill>
                <a:latin typeface="Arial" panose="020B0604020202020204" pitchFamily="34" charset="0"/>
                <a:cs typeface="Arial" panose="020B0604020202020204" pitchFamily="34" charset="0"/>
              </a:rPr>
              <a:t>el desarrollo </a:t>
            </a:r>
            <a:r>
              <a:rPr lang="es-CL" sz="2400" dirty="0">
                <a:solidFill>
                  <a:schemeClr val="tx1"/>
                </a:solidFill>
                <a:latin typeface="Arial" panose="020B0604020202020204" pitchFamily="34" charset="0"/>
                <a:cs typeface="Arial" panose="020B0604020202020204" pitchFamily="34" charset="0"/>
              </a:rPr>
              <a:t>de la </a:t>
            </a:r>
            <a:r>
              <a:rPr lang="es-CL" sz="2400" dirty="0" smtClean="0">
                <a:solidFill>
                  <a:schemeClr val="tx1"/>
                </a:solidFill>
                <a:latin typeface="Arial" panose="020B0604020202020204" pitchFamily="34" charset="0"/>
                <a:cs typeface="Arial" panose="020B0604020202020204" pitchFamily="34" charset="0"/>
              </a:rPr>
              <a:t>Depresión intermedia</a:t>
            </a:r>
            <a:r>
              <a:rPr lang="es-CL" sz="2400" dirty="0">
                <a:solidFill>
                  <a:schemeClr val="tx1"/>
                </a:solidFill>
                <a:latin typeface="Arial" panose="020B0604020202020204" pitchFamily="34" charset="0"/>
                <a:cs typeface="Arial" panose="020B0604020202020204" pitchFamily="34" charset="0"/>
              </a:rPr>
              <a:t>.</a:t>
            </a:r>
            <a:endParaRPr lang="es-CL" sz="2400" dirty="0">
              <a:solidFill>
                <a:schemeClr val="tx1"/>
              </a:solidFill>
              <a:latin typeface="Arial" panose="020B0604020202020204" pitchFamily="34" charset="0"/>
              <a:cs typeface="Arial" panose="020B0604020202020204" pitchFamily="34" charset="0"/>
            </a:endParaRPr>
          </a:p>
        </p:txBody>
      </p:sp>
      <p:pic>
        <p:nvPicPr>
          <p:cNvPr id="5" name="Imagen 4"/>
          <p:cNvPicPr>
            <a:picLocks noChangeAspect="1"/>
          </p:cNvPicPr>
          <p:nvPr/>
        </p:nvPicPr>
        <p:blipFill>
          <a:blip r:embed="rId2"/>
          <a:stretch>
            <a:fillRect/>
          </a:stretch>
        </p:blipFill>
        <p:spPr>
          <a:xfrm>
            <a:off x="0" y="-1"/>
            <a:ext cx="7690853" cy="5743977"/>
          </a:xfrm>
          <a:prstGeom prst="rect">
            <a:avLst/>
          </a:prstGeom>
        </p:spPr>
      </p:pic>
    </p:spTree>
    <p:extLst>
      <p:ext uri="{BB962C8B-B14F-4D97-AF65-F5344CB8AC3E}">
        <p14:creationId xmlns:p14="http://schemas.microsoft.com/office/powerpoint/2010/main" val="3890503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61385" y="186228"/>
            <a:ext cx="8718997" cy="1320600"/>
          </a:xfrm>
        </p:spPr>
        <p:txBody>
          <a:bodyPr>
            <a:normAutofit fontScale="90000"/>
          </a:bodyPr>
          <a:lstStyle/>
          <a:p>
            <a:r>
              <a:rPr lang="es-CL" dirty="0">
                <a:latin typeface="Arial" panose="020B0604020202020204" pitchFamily="34" charset="0"/>
                <a:cs typeface="Arial" panose="020B0604020202020204" pitchFamily="34" charset="0"/>
              </a:rPr>
              <a:t>RELIEVE </a:t>
            </a:r>
            <a:r>
              <a:rPr lang="es-CL" dirty="0" smtClean="0">
                <a:latin typeface="Arial" panose="020B0604020202020204" pitchFamily="34" charset="0"/>
                <a:cs typeface="Arial" panose="020B0604020202020204" pitchFamily="34" charset="0"/>
              </a:rPr>
              <a:t>(GEOMORFOLOGÍA) DE </a:t>
            </a:r>
            <a:r>
              <a:rPr lang="es-CL" dirty="0">
                <a:latin typeface="Arial" panose="020B0604020202020204" pitchFamily="34" charset="0"/>
                <a:cs typeface="Arial" panose="020B0604020202020204" pitchFamily="34" charset="0"/>
              </a:rPr>
              <a:t>CHILE</a:t>
            </a:r>
            <a:r>
              <a:rPr lang="es-CL" dirty="0"/>
              <a:t/>
            </a:r>
            <a:br>
              <a:rPr lang="es-CL" dirty="0"/>
            </a:br>
            <a:endParaRPr lang="es-CL" dirty="0"/>
          </a:p>
        </p:txBody>
      </p:sp>
      <p:sp>
        <p:nvSpPr>
          <p:cNvPr id="3" name="Marcador de contenido 2"/>
          <p:cNvSpPr>
            <a:spLocks noGrp="1"/>
          </p:cNvSpPr>
          <p:nvPr>
            <p:ph idx="1"/>
          </p:nvPr>
        </p:nvSpPr>
        <p:spPr>
          <a:xfrm>
            <a:off x="3503053" y="1300767"/>
            <a:ext cx="8577329" cy="5357610"/>
          </a:xfrm>
        </p:spPr>
        <p:txBody>
          <a:bodyPr>
            <a:noAutofit/>
          </a:bodyPr>
          <a:lstStyle/>
          <a:p>
            <a:pPr algn="just">
              <a:lnSpc>
                <a:spcPct val="150000"/>
              </a:lnSpc>
            </a:pPr>
            <a:r>
              <a:rPr lang="es-CL" sz="2400" dirty="0" smtClean="0">
                <a:solidFill>
                  <a:schemeClr val="tx1"/>
                </a:solidFill>
                <a:latin typeface="Arial" panose="020B0604020202020204" pitchFamily="34" charset="0"/>
                <a:cs typeface="Arial" panose="020B0604020202020204" pitchFamily="34" charset="0"/>
              </a:rPr>
              <a:t>Nuestro </a:t>
            </a:r>
            <a:r>
              <a:rPr lang="es-CL" sz="2400" dirty="0">
                <a:solidFill>
                  <a:schemeClr val="tx1"/>
                </a:solidFill>
                <a:latin typeface="Arial" panose="020B0604020202020204" pitchFamily="34" charset="0"/>
                <a:cs typeface="Arial" panose="020B0604020202020204" pitchFamily="34" charset="0"/>
              </a:rPr>
              <a:t>territorio se </a:t>
            </a:r>
            <a:r>
              <a:rPr lang="es-CL" sz="2400" dirty="0" smtClean="0">
                <a:solidFill>
                  <a:schemeClr val="tx1"/>
                </a:solidFill>
                <a:latin typeface="Arial" panose="020B0604020202020204" pitchFamily="34" charset="0"/>
                <a:cs typeface="Arial" panose="020B0604020202020204" pitchFamily="34" charset="0"/>
              </a:rPr>
              <a:t>caracteriza </a:t>
            </a:r>
            <a:r>
              <a:rPr lang="es-MX" sz="2400" dirty="0" smtClean="0">
                <a:solidFill>
                  <a:schemeClr val="tx1"/>
                </a:solidFill>
                <a:latin typeface="Arial" panose="020B0604020202020204" pitchFamily="34" charset="0"/>
                <a:cs typeface="Arial" panose="020B0604020202020204" pitchFamily="34" charset="0"/>
              </a:rPr>
              <a:t>por </a:t>
            </a:r>
            <a:r>
              <a:rPr lang="es-MX" sz="2400" dirty="0">
                <a:solidFill>
                  <a:schemeClr val="tx1"/>
                </a:solidFill>
                <a:latin typeface="Arial" panose="020B0604020202020204" pitchFamily="34" charset="0"/>
                <a:cs typeface="Arial" panose="020B0604020202020204" pitchFamily="34" charset="0"/>
              </a:rPr>
              <a:t>tener un </a:t>
            </a:r>
            <a:r>
              <a:rPr lang="es-MX" sz="2400" b="1" dirty="0">
                <a:solidFill>
                  <a:schemeClr val="tx1"/>
                </a:solidFill>
                <a:latin typeface="Arial" panose="020B0604020202020204" pitchFamily="34" charset="0"/>
                <a:cs typeface="Arial" panose="020B0604020202020204" pitchFamily="34" charset="0"/>
              </a:rPr>
              <a:t>relieve accidentado </a:t>
            </a:r>
            <a:r>
              <a:rPr lang="es-MX" sz="2400" b="1" dirty="0" smtClean="0">
                <a:solidFill>
                  <a:schemeClr val="tx1"/>
                </a:solidFill>
                <a:latin typeface="Arial" panose="020B0604020202020204" pitchFamily="34" charset="0"/>
                <a:cs typeface="Arial" panose="020B0604020202020204" pitchFamily="34" charset="0"/>
              </a:rPr>
              <a:t>y montañoso</a:t>
            </a:r>
            <a:r>
              <a:rPr lang="es-MX" sz="2400" dirty="0">
                <a:solidFill>
                  <a:schemeClr val="tx1"/>
                </a:solidFill>
                <a:latin typeface="Arial" panose="020B0604020202020204" pitchFamily="34" charset="0"/>
                <a:cs typeface="Arial" panose="020B0604020202020204" pitchFamily="34" charset="0"/>
              </a:rPr>
              <a:t>, con no más de un 20</a:t>
            </a:r>
            <a:r>
              <a:rPr lang="es-MX" sz="2400" dirty="0" smtClean="0">
                <a:solidFill>
                  <a:schemeClr val="tx1"/>
                </a:solidFill>
                <a:latin typeface="Arial" panose="020B0604020202020204" pitchFamily="34" charset="0"/>
                <a:cs typeface="Arial" panose="020B0604020202020204" pitchFamily="34" charset="0"/>
              </a:rPr>
              <a:t>% </a:t>
            </a:r>
            <a:r>
              <a:rPr lang="es-CL" sz="2400" dirty="0" smtClean="0">
                <a:solidFill>
                  <a:schemeClr val="tx1"/>
                </a:solidFill>
                <a:latin typeface="Arial" panose="020B0604020202020204" pitchFamily="34" charset="0"/>
                <a:cs typeface="Arial" panose="020B0604020202020204" pitchFamily="34" charset="0"/>
              </a:rPr>
              <a:t>de </a:t>
            </a:r>
            <a:r>
              <a:rPr lang="es-CL" sz="2400" dirty="0">
                <a:solidFill>
                  <a:schemeClr val="tx1"/>
                </a:solidFill>
                <a:latin typeface="Arial" panose="020B0604020202020204" pitchFamily="34" charset="0"/>
                <a:cs typeface="Arial" panose="020B0604020202020204" pitchFamily="34" charset="0"/>
              </a:rPr>
              <a:t>superficie plana, lo que </a:t>
            </a:r>
            <a:r>
              <a:rPr lang="es-CL" sz="2400" dirty="0" smtClean="0">
                <a:solidFill>
                  <a:schemeClr val="tx1"/>
                </a:solidFill>
                <a:latin typeface="Arial" panose="020B0604020202020204" pitchFamily="34" charset="0"/>
                <a:cs typeface="Arial" panose="020B0604020202020204" pitchFamily="34" charset="0"/>
              </a:rPr>
              <a:t>dificulta el </a:t>
            </a:r>
            <a:r>
              <a:rPr lang="es-CL" sz="2400" dirty="0">
                <a:solidFill>
                  <a:schemeClr val="tx1"/>
                </a:solidFill>
                <a:latin typeface="Arial" panose="020B0604020202020204" pitchFamily="34" charset="0"/>
                <a:cs typeface="Arial" panose="020B0604020202020204" pitchFamily="34" charset="0"/>
              </a:rPr>
              <a:t>establecimiento </a:t>
            </a:r>
            <a:r>
              <a:rPr lang="es-CL" sz="2400" dirty="0" smtClean="0">
                <a:solidFill>
                  <a:schemeClr val="tx1"/>
                </a:solidFill>
                <a:latin typeface="Arial" panose="020B0604020202020204" pitchFamily="34" charset="0"/>
                <a:cs typeface="Arial" panose="020B0604020202020204" pitchFamily="34" charset="0"/>
              </a:rPr>
              <a:t>de asentamientos </a:t>
            </a:r>
            <a:r>
              <a:rPr lang="es-CL" sz="2400" dirty="0">
                <a:solidFill>
                  <a:schemeClr val="tx1"/>
                </a:solidFill>
                <a:latin typeface="Arial" panose="020B0604020202020204" pitchFamily="34" charset="0"/>
                <a:cs typeface="Arial" panose="020B0604020202020204" pitchFamily="34" charset="0"/>
              </a:rPr>
              <a:t>humanos. </a:t>
            </a:r>
            <a:r>
              <a:rPr lang="es-CL" sz="2400" dirty="0" smtClean="0">
                <a:solidFill>
                  <a:schemeClr val="tx1"/>
                </a:solidFill>
                <a:latin typeface="Arial" panose="020B0604020202020204" pitchFamily="34" charset="0"/>
                <a:cs typeface="Arial" panose="020B0604020202020204" pitchFamily="34" charset="0"/>
              </a:rPr>
              <a:t>Posee cuatro </a:t>
            </a:r>
            <a:r>
              <a:rPr lang="es-CL" sz="2400" dirty="0" err="1">
                <a:solidFill>
                  <a:schemeClr val="tx1"/>
                </a:solidFill>
                <a:latin typeface="Arial" panose="020B0604020202020204" pitchFamily="34" charset="0"/>
                <a:cs typeface="Arial" panose="020B0604020202020204" pitchFamily="34" charset="0"/>
              </a:rPr>
              <a:t>macroformas</a:t>
            </a:r>
            <a:r>
              <a:rPr lang="es-CL" sz="2400" dirty="0">
                <a:solidFill>
                  <a:schemeClr val="tx1"/>
                </a:solidFill>
                <a:latin typeface="Arial" panose="020B0604020202020204" pitchFamily="34" charset="0"/>
                <a:cs typeface="Arial" panose="020B0604020202020204" pitchFamily="34" charset="0"/>
              </a:rPr>
              <a:t> significativas</a:t>
            </a:r>
            <a:r>
              <a:rPr lang="es-CL" sz="2400" dirty="0" smtClean="0">
                <a:solidFill>
                  <a:schemeClr val="tx1"/>
                </a:solidFill>
                <a:latin typeface="Arial" panose="020B0604020202020204" pitchFamily="34" charset="0"/>
                <a:cs typeface="Arial" panose="020B0604020202020204" pitchFamily="34" charset="0"/>
              </a:rPr>
              <a:t>, </a:t>
            </a:r>
            <a:r>
              <a:rPr lang="es-MX" sz="2400" dirty="0" smtClean="0">
                <a:solidFill>
                  <a:schemeClr val="tx1"/>
                </a:solidFill>
                <a:latin typeface="Arial" panose="020B0604020202020204" pitchFamily="34" charset="0"/>
                <a:cs typeface="Arial" panose="020B0604020202020204" pitchFamily="34" charset="0"/>
              </a:rPr>
              <a:t>que </a:t>
            </a:r>
            <a:r>
              <a:rPr lang="es-MX" sz="2400" dirty="0">
                <a:solidFill>
                  <a:schemeClr val="tx1"/>
                </a:solidFill>
                <a:latin typeface="Arial" panose="020B0604020202020204" pitchFamily="34" charset="0"/>
                <a:cs typeface="Arial" panose="020B0604020202020204" pitchFamily="34" charset="0"/>
              </a:rPr>
              <a:t>se desarrollan en </a:t>
            </a:r>
            <a:r>
              <a:rPr lang="es-MX" sz="2400" dirty="0" smtClean="0">
                <a:solidFill>
                  <a:schemeClr val="tx1"/>
                </a:solidFill>
                <a:latin typeface="Arial" panose="020B0604020202020204" pitchFamily="34" charset="0"/>
                <a:cs typeface="Arial" panose="020B0604020202020204" pitchFamily="34" charset="0"/>
              </a:rPr>
              <a:t>sentido longitudinal </a:t>
            </a:r>
            <a:r>
              <a:rPr lang="es-MX" sz="2400" dirty="0">
                <a:solidFill>
                  <a:schemeClr val="tx1"/>
                </a:solidFill>
                <a:latin typeface="Arial" panose="020B0604020202020204" pitchFamily="34" charset="0"/>
                <a:cs typeface="Arial" panose="020B0604020202020204" pitchFamily="34" charset="0"/>
              </a:rPr>
              <a:t>o norte-sur ; estas son:</a:t>
            </a:r>
          </a:p>
          <a:p>
            <a:r>
              <a:rPr lang="es-MX" sz="2400" dirty="0">
                <a:solidFill>
                  <a:schemeClr val="tx1"/>
                </a:solidFill>
                <a:latin typeface="Arial" panose="020B0604020202020204" pitchFamily="34" charset="0"/>
                <a:cs typeface="Arial" panose="020B0604020202020204" pitchFamily="34" charset="0"/>
              </a:rPr>
              <a:t>L</a:t>
            </a:r>
            <a:r>
              <a:rPr lang="es-MX" sz="2400" dirty="0" smtClean="0">
                <a:solidFill>
                  <a:schemeClr val="tx1"/>
                </a:solidFill>
                <a:latin typeface="Arial" panose="020B0604020202020204" pitchFamily="34" charset="0"/>
                <a:cs typeface="Arial" panose="020B0604020202020204" pitchFamily="34" charset="0"/>
              </a:rPr>
              <a:t>as </a:t>
            </a:r>
            <a:r>
              <a:rPr lang="es-MX" sz="2400" b="1" dirty="0">
                <a:solidFill>
                  <a:schemeClr val="tx1"/>
                </a:solidFill>
                <a:latin typeface="Arial" panose="020B0604020202020204" pitchFamily="34" charset="0"/>
                <a:cs typeface="Arial" panose="020B0604020202020204" pitchFamily="34" charset="0"/>
              </a:rPr>
              <a:t>planicies costeras </a:t>
            </a:r>
            <a:r>
              <a:rPr lang="es-MX" sz="2400" dirty="0">
                <a:solidFill>
                  <a:schemeClr val="tx1"/>
                </a:solidFill>
                <a:latin typeface="Arial" panose="020B0604020202020204" pitchFamily="34" charset="0"/>
                <a:cs typeface="Arial" panose="020B0604020202020204" pitchFamily="34" charset="0"/>
              </a:rPr>
              <a:t>o </a:t>
            </a:r>
            <a:r>
              <a:rPr lang="es-MX" sz="2400" b="1" dirty="0">
                <a:solidFill>
                  <a:schemeClr val="tx1"/>
                </a:solidFill>
                <a:latin typeface="Arial" panose="020B0604020202020204" pitchFamily="34" charset="0"/>
                <a:cs typeface="Arial" panose="020B0604020202020204" pitchFamily="34" charset="0"/>
              </a:rPr>
              <a:t>litorales</a:t>
            </a:r>
          </a:p>
          <a:p>
            <a:r>
              <a:rPr lang="es-MX" sz="2400" dirty="0">
                <a:solidFill>
                  <a:schemeClr val="tx1"/>
                </a:solidFill>
                <a:latin typeface="Arial" panose="020B0604020202020204" pitchFamily="34" charset="0"/>
                <a:cs typeface="Arial" panose="020B0604020202020204" pitchFamily="34" charset="0"/>
              </a:rPr>
              <a:t>L</a:t>
            </a:r>
            <a:r>
              <a:rPr lang="es-MX" sz="2400" dirty="0" smtClean="0">
                <a:solidFill>
                  <a:schemeClr val="tx1"/>
                </a:solidFill>
                <a:latin typeface="Arial" panose="020B0604020202020204" pitchFamily="34" charset="0"/>
                <a:cs typeface="Arial" panose="020B0604020202020204" pitchFamily="34" charset="0"/>
              </a:rPr>
              <a:t>a </a:t>
            </a:r>
            <a:r>
              <a:rPr lang="es-MX" sz="2400" b="1" dirty="0">
                <a:solidFill>
                  <a:schemeClr val="tx1"/>
                </a:solidFill>
                <a:latin typeface="Arial" panose="020B0604020202020204" pitchFamily="34" charset="0"/>
                <a:cs typeface="Arial" panose="020B0604020202020204" pitchFamily="34" charset="0"/>
              </a:rPr>
              <a:t>Cordillera de la Costa</a:t>
            </a:r>
          </a:p>
          <a:p>
            <a:r>
              <a:rPr lang="es-CL" sz="2400" dirty="0">
                <a:solidFill>
                  <a:schemeClr val="tx1"/>
                </a:solidFill>
                <a:latin typeface="Arial" panose="020B0604020202020204" pitchFamily="34" charset="0"/>
                <a:cs typeface="Arial" panose="020B0604020202020204" pitchFamily="34" charset="0"/>
              </a:rPr>
              <a:t>L</a:t>
            </a:r>
            <a:r>
              <a:rPr lang="es-CL" sz="2400" dirty="0" smtClean="0">
                <a:solidFill>
                  <a:schemeClr val="tx1"/>
                </a:solidFill>
                <a:latin typeface="Arial" panose="020B0604020202020204" pitchFamily="34" charset="0"/>
                <a:cs typeface="Arial" panose="020B0604020202020204" pitchFamily="34" charset="0"/>
              </a:rPr>
              <a:t>a </a:t>
            </a:r>
            <a:r>
              <a:rPr lang="es-CL" sz="2400" b="1" dirty="0">
                <a:solidFill>
                  <a:schemeClr val="tx1"/>
                </a:solidFill>
                <a:latin typeface="Arial" panose="020B0604020202020204" pitchFamily="34" charset="0"/>
                <a:cs typeface="Arial" panose="020B0604020202020204" pitchFamily="34" charset="0"/>
              </a:rPr>
              <a:t>Depresión Intermedia</a:t>
            </a:r>
          </a:p>
          <a:p>
            <a:r>
              <a:rPr lang="es-MX" sz="2400" dirty="0">
                <a:solidFill>
                  <a:schemeClr val="tx1"/>
                </a:solidFill>
                <a:latin typeface="Arial" panose="020B0604020202020204" pitchFamily="34" charset="0"/>
                <a:cs typeface="Arial" panose="020B0604020202020204" pitchFamily="34" charset="0"/>
              </a:rPr>
              <a:t>L</a:t>
            </a:r>
            <a:r>
              <a:rPr lang="es-MX" sz="2400" dirty="0" smtClean="0">
                <a:solidFill>
                  <a:schemeClr val="tx1"/>
                </a:solidFill>
                <a:latin typeface="Arial" panose="020B0604020202020204" pitchFamily="34" charset="0"/>
                <a:cs typeface="Arial" panose="020B0604020202020204" pitchFamily="34" charset="0"/>
              </a:rPr>
              <a:t>a </a:t>
            </a:r>
            <a:r>
              <a:rPr lang="es-MX" sz="2400" b="1" dirty="0">
                <a:solidFill>
                  <a:schemeClr val="tx1"/>
                </a:solidFill>
                <a:latin typeface="Arial" panose="020B0604020202020204" pitchFamily="34" charset="0"/>
                <a:cs typeface="Arial" panose="020B0604020202020204" pitchFamily="34" charset="0"/>
              </a:rPr>
              <a:t>Cordillera de los Andes</a:t>
            </a:r>
            <a:endParaRPr lang="es-CL" sz="2400" dirty="0">
              <a:solidFill>
                <a:schemeClr val="tx1"/>
              </a:solidFill>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2"/>
          <a:stretch>
            <a:fillRect/>
          </a:stretch>
        </p:blipFill>
        <p:spPr>
          <a:xfrm>
            <a:off x="0" y="-98948"/>
            <a:ext cx="3361386" cy="6973556"/>
          </a:xfrm>
          <a:prstGeom prst="rect">
            <a:avLst/>
          </a:prstGeom>
        </p:spPr>
      </p:pic>
    </p:spTree>
    <p:extLst>
      <p:ext uri="{BB962C8B-B14F-4D97-AF65-F5344CB8AC3E}">
        <p14:creationId xmlns:p14="http://schemas.microsoft.com/office/powerpoint/2010/main" val="14311379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096262" y="244698"/>
            <a:ext cx="5095738" cy="6613302"/>
          </a:xfrm>
        </p:spPr>
        <p:txBody>
          <a:bodyPr>
            <a:noAutofit/>
          </a:bodyPr>
          <a:lstStyle/>
          <a:p>
            <a:pPr algn="just"/>
            <a:r>
              <a:rPr lang="es-MX" sz="2400" dirty="0">
                <a:solidFill>
                  <a:schemeClr val="tx1"/>
                </a:solidFill>
                <a:latin typeface="Arial" panose="020B0604020202020204" pitchFamily="34" charset="0"/>
                <a:cs typeface="Arial" panose="020B0604020202020204" pitchFamily="34" charset="0"/>
              </a:rPr>
              <a:t>Al sur del Cordón de Chacabuco y hasta </a:t>
            </a:r>
            <a:r>
              <a:rPr lang="es-MX" sz="2400" dirty="0" smtClean="0">
                <a:solidFill>
                  <a:schemeClr val="tx1"/>
                </a:solidFill>
                <a:latin typeface="Arial" panose="020B0604020202020204" pitchFamily="34" charset="0"/>
                <a:cs typeface="Arial" panose="020B0604020202020204" pitchFamily="34" charset="0"/>
              </a:rPr>
              <a:t>la latitud </a:t>
            </a:r>
            <a:r>
              <a:rPr lang="es-MX" sz="2400" dirty="0">
                <a:solidFill>
                  <a:schemeClr val="tx1"/>
                </a:solidFill>
                <a:latin typeface="Arial" panose="020B0604020202020204" pitchFamily="34" charset="0"/>
                <a:cs typeface="Arial" panose="020B0604020202020204" pitchFamily="34" charset="0"/>
              </a:rPr>
              <a:t>de Puerto Montt, en una </a:t>
            </a:r>
            <a:r>
              <a:rPr lang="es-MX" sz="2400" dirty="0" smtClean="0">
                <a:solidFill>
                  <a:schemeClr val="tx1"/>
                </a:solidFill>
                <a:latin typeface="Arial" panose="020B0604020202020204" pitchFamily="34" charset="0"/>
                <a:cs typeface="Arial" panose="020B0604020202020204" pitchFamily="34" charset="0"/>
              </a:rPr>
              <a:t>extensión </a:t>
            </a:r>
            <a:r>
              <a:rPr lang="es-CL" sz="2400" dirty="0" smtClean="0">
                <a:solidFill>
                  <a:schemeClr val="tx1"/>
                </a:solidFill>
                <a:latin typeface="Arial" panose="020B0604020202020204" pitchFamily="34" charset="0"/>
                <a:cs typeface="Arial" panose="020B0604020202020204" pitchFamily="34" charset="0"/>
              </a:rPr>
              <a:t>de </a:t>
            </a:r>
            <a:r>
              <a:rPr lang="es-CL" sz="2400" dirty="0">
                <a:solidFill>
                  <a:schemeClr val="tx1"/>
                </a:solidFill>
                <a:latin typeface="Arial" panose="020B0604020202020204" pitchFamily="34" charset="0"/>
                <a:cs typeface="Arial" panose="020B0604020202020204" pitchFamily="34" charset="0"/>
              </a:rPr>
              <a:t>casi 1.000 Km, adopta varias formas </a:t>
            </a:r>
            <a:r>
              <a:rPr lang="es-CL" sz="2400" dirty="0" smtClean="0">
                <a:solidFill>
                  <a:schemeClr val="tx1"/>
                </a:solidFill>
                <a:latin typeface="Arial" panose="020B0604020202020204" pitchFamily="34" charset="0"/>
                <a:cs typeface="Arial" panose="020B0604020202020204" pitchFamily="34" charset="0"/>
              </a:rPr>
              <a:t>que </a:t>
            </a:r>
            <a:r>
              <a:rPr lang="es-MX" sz="2400" dirty="0" smtClean="0">
                <a:solidFill>
                  <a:schemeClr val="tx1"/>
                </a:solidFill>
                <a:latin typeface="Arial" panose="020B0604020202020204" pitchFamily="34" charset="0"/>
                <a:cs typeface="Arial" panose="020B0604020202020204" pitchFamily="34" charset="0"/>
              </a:rPr>
              <a:t>están </a:t>
            </a:r>
            <a:r>
              <a:rPr lang="es-MX" sz="2400" dirty="0">
                <a:solidFill>
                  <a:schemeClr val="tx1"/>
                </a:solidFill>
                <a:latin typeface="Arial" panose="020B0604020202020204" pitchFamily="34" charset="0"/>
                <a:cs typeface="Arial" panose="020B0604020202020204" pitchFamily="34" charset="0"/>
              </a:rPr>
              <a:t>determinadas por las </a:t>
            </a:r>
            <a:r>
              <a:rPr lang="es-MX" sz="2400" dirty="0" smtClean="0">
                <a:solidFill>
                  <a:schemeClr val="tx1"/>
                </a:solidFill>
                <a:latin typeface="Arial" panose="020B0604020202020204" pitchFamily="34" charset="0"/>
                <a:cs typeface="Arial" panose="020B0604020202020204" pitchFamily="34" charset="0"/>
              </a:rPr>
              <a:t>características estructurales </a:t>
            </a:r>
            <a:r>
              <a:rPr lang="es-MX" sz="2400" dirty="0">
                <a:solidFill>
                  <a:schemeClr val="tx1"/>
                </a:solidFill>
                <a:latin typeface="Arial" panose="020B0604020202020204" pitchFamily="34" charset="0"/>
                <a:cs typeface="Arial" panose="020B0604020202020204" pitchFamily="34" charset="0"/>
              </a:rPr>
              <a:t>y del relleno </a:t>
            </a:r>
            <a:r>
              <a:rPr lang="es-MX" sz="2400" dirty="0" smtClean="0">
                <a:solidFill>
                  <a:schemeClr val="tx1"/>
                </a:solidFill>
                <a:latin typeface="Arial" panose="020B0604020202020204" pitchFamily="34" charset="0"/>
                <a:cs typeface="Arial" panose="020B0604020202020204" pitchFamily="34" charset="0"/>
              </a:rPr>
              <a:t>sedimentario que </a:t>
            </a:r>
            <a:r>
              <a:rPr lang="es-MX" sz="2400" dirty="0">
                <a:solidFill>
                  <a:schemeClr val="tx1"/>
                </a:solidFill>
                <a:latin typeface="Arial" panose="020B0604020202020204" pitchFamily="34" charset="0"/>
                <a:cs typeface="Arial" panose="020B0604020202020204" pitchFamily="34" charset="0"/>
              </a:rPr>
              <a:t>la conforman (sedimentos fluviales </a:t>
            </a:r>
            <a:r>
              <a:rPr lang="es-MX" sz="2400" dirty="0" smtClean="0">
                <a:solidFill>
                  <a:schemeClr val="tx1"/>
                </a:solidFill>
                <a:latin typeface="Arial" panose="020B0604020202020204" pitchFamily="34" charset="0"/>
                <a:cs typeface="Arial" panose="020B0604020202020204" pitchFamily="34" charset="0"/>
              </a:rPr>
              <a:t>y </a:t>
            </a:r>
            <a:r>
              <a:rPr lang="es-CL" sz="2400" dirty="0" smtClean="0">
                <a:solidFill>
                  <a:schemeClr val="tx1"/>
                </a:solidFill>
                <a:latin typeface="Arial" panose="020B0604020202020204" pitchFamily="34" charset="0"/>
                <a:cs typeface="Arial" panose="020B0604020202020204" pitchFamily="34" charset="0"/>
              </a:rPr>
              <a:t>glaciales). Este </a:t>
            </a:r>
            <a:r>
              <a:rPr lang="es-CL" sz="2400" dirty="0">
                <a:solidFill>
                  <a:schemeClr val="tx1"/>
                </a:solidFill>
                <a:latin typeface="Arial" panose="020B0604020202020204" pitchFamily="34" charset="0"/>
                <a:cs typeface="Arial" panose="020B0604020202020204" pitchFamily="34" charset="0"/>
              </a:rPr>
              <a:t>sector, antiguamente </a:t>
            </a:r>
            <a:r>
              <a:rPr lang="es-CL" sz="2400" dirty="0" smtClean="0">
                <a:solidFill>
                  <a:schemeClr val="tx1"/>
                </a:solidFill>
                <a:latin typeface="Arial" panose="020B0604020202020204" pitchFamily="34" charset="0"/>
                <a:cs typeface="Arial" panose="020B0604020202020204" pitchFamily="34" charset="0"/>
              </a:rPr>
              <a:t>denominado </a:t>
            </a:r>
            <a:r>
              <a:rPr lang="es-MX" sz="2400" b="1" dirty="0" smtClean="0">
                <a:solidFill>
                  <a:schemeClr val="tx1"/>
                </a:solidFill>
                <a:latin typeface="Arial" panose="020B0604020202020204" pitchFamily="34" charset="0"/>
                <a:cs typeface="Arial" panose="020B0604020202020204" pitchFamily="34" charset="0"/>
              </a:rPr>
              <a:t>Valle </a:t>
            </a:r>
            <a:r>
              <a:rPr lang="es-MX" sz="2400" b="1" dirty="0">
                <a:solidFill>
                  <a:schemeClr val="tx1"/>
                </a:solidFill>
                <a:latin typeface="Arial" panose="020B0604020202020204" pitchFamily="34" charset="0"/>
                <a:cs typeface="Arial" panose="020B0604020202020204" pitchFamily="34" charset="0"/>
              </a:rPr>
              <a:t>Central</a:t>
            </a:r>
            <a:r>
              <a:rPr lang="es-MX" sz="2400" dirty="0">
                <a:solidFill>
                  <a:schemeClr val="tx1"/>
                </a:solidFill>
                <a:latin typeface="Arial" panose="020B0604020202020204" pitchFamily="34" charset="0"/>
                <a:cs typeface="Arial" panose="020B0604020202020204" pitchFamily="34" charset="0"/>
              </a:rPr>
              <a:t>, en su parte </a:t>
            </a:r>
            <a:r>
              <a:rPr lang="es-MX" sz="2400" dirty="0" smtClean="0">
                <a:solidFill>
                  <a:schemeClr val="tx1"/>
                </a:solidFill>
                <a:latin typeface="Arial" panose="020B0604020202020204" pitchFamily="34" charset="0"/>
                <a:cs typeface="Arial" panose="020B0604020202020204" pitchFamily="34" charset="0"/>
              </a:rPr>
              <a:t>septentrional presenta </a:t>
            </a:r>
            <a:r>
              <a:rPr lang="es-MX" sz="2400" dirty="0">
                <a:solidFill>
                  <a:schemeClr val="tx1"/>
                </a:solidFill>
                <a:latin typeface="Arial" panose="020B0604020202020204" pitchFamily="34" charset="0"/>
                <a:cs typeface="Arial" panose="020B0604020202020204" pitchFamily="34" charset="0"/>
              </a:rPr>
              <a:t>una morfología de </a:t>
            </a:r>
            <a:r>
              <a:rPr lang="es-MX" sz="2400" b="1" dirty="0">
                <a:solidFill>
                  <a:schemeClr val="tx1"/>
                </a:solidFill>
                <a:latin typeface="Arial" panose="020B0604020202020204" pitchFamily="34" charset="0"/>
                <a:cs typeface="Arial" panose="020B0604020202020204" pitchFamily="34" charset="0"/>
              </a:rPr>
              <a:t>cuencas </a:t>
            </a:r>
            <a:r>
              <a:rPr lang="es-MX" sz="2400" dirty="0" smtClean="0">
                <a:solidFill>
                  <a:schemeClr val="tx1"/>
                </a:solidFill>
                <a:latin typeface="Arial" panose="020B0604020202020204" pitchFamily="34" charset="0"/>
                <a:cs typeface="Arial" panose="020B0604020202020204" pitchFamily="34" charset="0"/>
              </a:rPr>
              <a:t>como las </a:t>
            </a:r>
            <a:r>
              <a:rPr lang="es-MX" sz="2400" dirty="0">
                <a:solidFill>
                  <a:schemeClr val="tx1"/>
                </a:solidFill>
                <a:latin typeface="Arial" panose="020B0604020202020204" pitchFamily="34" charset="0"/>
                <a:cs typeface="Arial" panose="020B0604020202020204" pitchFamily="34" charset="0"/>
              </a:rPr>
              <a:t>de Santiago y de Rancagua</a:t>
            </a:r>
            <a:r>
              <a:rPr lang="es-MX" sz="2400" dirty="0" smtClean="0">
                <a:solidFill>
                  <a:schemeClr val="tx1"/>
                </a:solidFill>
                <a:latin typeface="Arial" panose="020B0604020202020204" pitchFamily="34" charset="0"/>
                <a:cs typeface="Arial" panose="020B0604020202020204" pitchFamily="34" charset="0"/>
              </a:rPr>
              <a:t>.</a:t>
            </a:r>
          </a:p>
          <a:p>
            <a:pPr marL="0" indent="0" algn="just">
              <a:buNone/>
            </a:pPr>
            <a:endParaRPr lang="es-MX" sz="2400" dirty="0">
              <a:solidFill>
                <a:schemeClr val="tx1"/>
              </a:solidFill>
              <a:latin typeface="Arial" panose="020B0604020202020204" pitchFamily="34" charset="0"/>
              <a:cs typeface="Arial" panose="020B0604020202020204" pitchFamily="34" charset="0"/>
            </a:endParaRPr>
          </a:p>
          <a:p>
            <a:pPr algn="just"/>
            <a:r>
              <a:rPr lang="es-MX" sz="2400" dirty="0">
                <a:solidFill>
                  <a:schemeClr val="tx1"/>
                </a:solidFill>
                <a:latin typeface="Arial" panose="020B0604020202020204" pitchFamily="34" charset="0"/>
                <a:cs typeface="Arial" panose="020B0604020202020204" pitchFamily="34" charset="0"/>
              </a:rPr>
              <a:t>Se presenta bañada de ríos y lagos.</a:t>
            </a:r>
            <a:endParaRPr lang="es-CL" sz="2400" dirty="0">
              <a:solidFill>
                <a:schemeClr val="tx1"/>
              </a:solidFill>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2"/>
          <a:stretch>
            <a:fillRect/>
          </a:stretch>
        </p:blipFill>
        <p:spPr>
          <a:xfrm>
            <a:off x="1" y="-1"/>
            <a:ext cx="4662152" cy="2982239"/>
          </a:xfrm>
          <a:prstGeom prst="rect">
            <a:avLst/>
          </a:prstGeom>
        </p:spPr>
      </p:pic>
      <p:pic>
        <p:nvPicPr>
          <p:cNvPr id="5" name="Imagen 4"/>
          <p:cNvPicPr>
            <a:picLocks noChangeAspect="1"/>
          </p:cNvPicPr>
          <p:nvPr/>
        </p:nvPicPr>
        <p:blipFill>
          <a:blip r:embed="rId3"/>
          <a:stretch>
            <a:fillRect/>
          </a:stretch>
        </p:blipFill>
        <p:spPr>
          <a:xfrm>
            <a:off x="3126756" y="2982237"/>
            <a:ext cx="4304353" cy="2739837"/>
          </a:xfrm>
          <a:prstGeom prst="rect">
            <a:avLst/>
          </a:prstGeom>
        </p:spPr>
      </p:pic>
      <p:pic>
        <p:nvPicPr>
          <p:cNvPr id="6" name="Imagen 5"/>
          <p:cNvPicPr>
            <a:picLocks noChangeAspect="1"/>
          </p:cNvPicPr>
          <p:nvPr/>
        </p:nvPicPr>
        <p:blipFill>
          <a:blip r:embed="rId4"/>
          <a:stretch>
            <a:fillRect/>
          </a:stretch>
        </p:blipFill>
        <p:spPr>
          <a:xfrm>
            <a:off x="-130637" y="2876546"/>
            <a:ext cx="3257394" cy="3981453"/>
          </a:xfrm>
          <a:prstGeom prst="rect">
            <a:avLst/>
          </a:prstGeom>
        </p:spPr>
      </p:pic>
    </p:spTree>
    <p:extLst>
      <p:ext uri="{BB962C8B-B14F-4D97-AF65-F5344CB8AC3E}">
        <p14:creationId xmlns:p14="http://schemas.microsoft.com/office/powerpoint/2010/main" val="6455601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sp>
        <p:nvSpPr>
          <p:cNvPr id="3" name="Marcador de contenido 2"/>
          <p:cNvSpPr>
            <a:spLocks noGrp="1"/>
          </p:cNvSpPr>
          <p:nvPr>
            <p:ph idx="1"/>
          </p:nvPr>
        </p:nvSpPr>
        <p:spPr/>
        <p:txBody>
          <a:bodyPr/>
          <a:lstStyle/>
          <a:p>
            <a:endParaRPr lang="es-CL"/>
          </a:p>
        </p:txBody>
      </p:sp>
      <p:pic>
        <p:nvPicPr>
          <p:cNvPr id="4" name="Imagen 3"/>
          <p:cNvPicPr>
            <a:picLocks noChangeAspect="1"/>
          </p:cNvPicPr>
          <p:nvPr/>
        </p:nvPicPr>
        <p:blipFill>
          <a:blip r:embed="rId2"/>
          <a:stretch>
            <a:fillRect/>
          </a:stretch>
        </p:blipFill>
        <p:spPr>
          <a:xfrm>
            <a:off x="2791720" y="0"/>
            <a:ext cx="9400280" cy="6877284"/>
          </a:xfrm>
          <a:prstGeom prst="rect">
            <a:avLst/>
          </a:prstGeom>
        </p:spPr>
      </p:pic>
      <p:pic>
        <p:nvPicPr>
          <p:cNvPr id="5" name="Imagen 4"/>
          <p:cNvPicPr>
            <a:picLocks noChangeAspect="1"/>
          </p:cNvPicPr>
          <p:nvPr/>
        </p:nvPicPr>
        <p:blipFill>
          <a:blip r:embed="rId3"/>
          <a:stretch>
            <a:fillRect/>
          </a:stretch>
        </p:blipFill>
        <p:spPr>
          <a:xfrm>
            <a:off x="0" y="-36466"/>
            <a:ext cx="2791720" cy="6894466"/>
          </a:xfrm>
          <a:prstGeom prst="rect">
            <a:avLst/>
          </a:prstGeom>
        </p:spPr>
      </p:pic>
    </p:spTree>
    <p:extLst>
      <p:ext uri="{BB962C8B-B14F-4D97-AF65-F5344CB8AC3E}">
        <p14:creationId xmlns:p14="http://schemas.microsoft.com/office/powerpoint/2010/main" val="6925900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91416" y="160655"/>
            <a:ext cx="4709396" cy="856961"/>
          </a:xfrm>
        </p:spPr>
        <p:txBody>
          <a:bodyPr>
            <a:normAutofit/>
          </a:bodyPr>
          <a:lstStyle/>
          <a:p>
            <a:pPr algn="ctr"/>
            <a:r>
              <a:rPr lang="es-CL" dirty="0">
                <a:solidFill>
                  <a:schemeClr val="tx1"/>
                </a:solidFill>
                <a:latin typeface="Arial" panose="020B0604020202020204" pitchFamily="34" charset="0"/>
                <a:cs typeface="Arial" panose="020B0604020202020204" pitchFamily="34" charset="0"/>
              </a:rPr>
              <a:t>Cordillera de la Costa</a:t>
            </a:r>
            <a:endParaRPr lang="es-CL" dirty="0">
              <a:solidFill>
                <a:schemeClr val="tx1"/>
              </a:solidFill>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p:txBody>
          <a:bodyPr/>
          <a:lstStyle/>
          <a:p>
            <a:endParaRPr lang="es-CL"/>
          </a:p>
        </p:txBody>
      </p:sp>
      <p:pic>
        <p:nvPicPr>
          <p:cNvPr id="4" name="Imagen 3"/>
          <p:cNvPicPr>
            <a:picLocks noChangeAspect="1"/>
          </p:cNvPicPr>
          <p:nvPr/>
        </p:nvPicPr>
        <p:blipFill>
          <a:blip r:embed="rId2"/>
          <a:stretch>
            <a:fillRect/>
          </a:stretch>
        </p:blipFill>
        <p:spPr>
          <a:xfrm>
            <a:off x="0" y="758592"/>
            <a:ext cx="12192000" cy="6099408"/>
          </a:xfrm>
          <a:prstGeom prst="rect">
            <a:avLst/>
          </a:prstGeom>
        </p:spPr>
      </p:pic>
    </p:spTree>
    <p:extLst>
      <p:ext uri="{BB962C8B-B14F-4D97-AF65-F5344CB8AC3E}">
        <p14:creationId xmlns:p14="http://schemas.microsoft.com/office/powerpoint/2010/main" val="2063282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039911" y="58884"/>
            <a:ext cx="6963199" cy="1280890"/>
          </a:xfrm>
        </p:spPr>
        <p:txBody>
          <a:bodyPr/>
          <a:lstStyle/>
          <a:p>
            <a:r>
              <a:rPr lang="es-CL" dirty="0">
                <a:latin typeface="Arial" panose="020B0604020202020204" pitchFamily="34" charset="0"/>
                <a:cs typeface="Arial" panose="020B0604020202020204" pitchFamily="34" charset="0"/>
              </a:rPr>
              <a:t>Cordillera de la Costa</a:t>
            </a:r>
            <a:endParaRPr lang="es-CL"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4378816" y="699329"/>
            <a:ext cx="7813183" cy="5814811"/>
          </a:xfrm>
        </p:spPr>
        <p:txBody>
          <a:bodyPr>
            <a:noAutofit/>
          </a:bodyPr>
          <a:lstStyle/>
          <a:p>
            <a:pPr algn="just"/>
            <a:r>
              <a:rPr lang="es-MX" sz="2400" dirty="0">
                <a:solidFill>
                  <a:schemeClr val="tx1"/>
                </a:solidFill>
                <a:latin typeface="Arial" panose="020B0604020202020204" pitchFamily="34" charset="0"/>
                <a:cs typeface="Arial" panose="020B0604020202020204" pitchFamily="34" charset="0"/>
              </a:rPr>
              <a:t>Es un relieve exclusivo de Chile.</a:t>
            </a:r>
          </a:p>
          <a:p>
            <a:pPr algn="just"/>
            <a:r>
              <a:rPr lang="es-MX" sz="2400" dirty="0" smtClean="0">
                <a:solidFill>
                  <a:schemeClr val="tx1"/>
                </a:solidFill>
                <a:latin typeface="Arial" panose="020B0604020202020204" pitchFamily="34" charset="0"/>
                <a:cs typeface="Arial" panose="020B0604020202020204" pitchFamily="34" charset="0"/>
              </a:rPr>
              <a:t>Nace </a:t>
            </a:r>
            <a:r>
              <a:rPr lang="es-MX" sz="2400" dirty="0">
                <a:solidFill>
                  <a:schemeClr val="tx1"/>
                </a:solidFill>
                <a:latin typeface="Arial" panose="020B0604020202020204" pitchFamily="34" charset="0"/>
                <a:cs typeface="Arial" panose="020B0604020202020204" pitchFamily="34" charset="0"/>
              </a:rPr>
              <a:t>20 </a:t>
            </a:r>
            <a:r>
              <a:rPr lang="es-MX" sz="2400" dirty="0" err="1">
                <a:solidFill>
                  <a:schemeClr val="tx1"/>
                </a:solidFill>
                <a:latin typeface="Arial" panose="020B0604020202020204" pitchFamily="34" charset="0"/>
                <a:cs typeface="Arial" panose="020B0604020202020204" pitchFamily="34" charset="0"/>
              </a:rPr>
              <a:t>kms</a:t>
            </a:r>
            <a:r>
              <a:rPr lang="es-MX" sz="2400" dirty="0">
                <a:solidFill>
                  <a:schemeClr val="tx1"/>
                </a:solidFill>
                <a:latin typeface="Arial" panose="020B0604020202020204" pitchFamily="34" charset="0"/>
                <a:cs typeface="Arial" panose="020B0604020202020204" pitchFamily="34" charset="0"/>
              </a:rPr>
              <a:t>. al sur del Cerro </a:t>
            </a:r>
            <a:r>
              <a:rPr lang="es-MX" sz="2400" dirty="0" err="1">
                <a:solidFill>
                  <a:schemeClr val="tx1"/>
                </a:solidFill>
                <a:latin typeface="Arial" panose="020B0604020202020204" pitchFamily="34" charset="0"/>
                <a:cs typeface="Arial" panose="020B0604020202020204" pitchFamily="34" charset="0"/>
              </a:rPr>
              <a:t>Camaraca</a:t>
            </a:r>
            <a:r>
              <a:rPr lang="es-MX" sz="2400" dirty="0" smtClean="0">
                <a:solidFill>
                  <a:schemeClr val="tx1"/>
                </a:solidFill>
                <a:latin typeface="Arial" panose="020B0604020202020204" pitchFamily="34" charset="0"/>
                <a:cs typeface="Arial" panose="020B0604020202020204" pitchFamily="34" charset="0"/>
              </a:rPr>
              <a:t>, Arica </a:t>
            </a:r>
            <a:r>
              <a:rPr lang="es-MX" sz="2400" dirty="0">
                <a:solidFill>
                  <a:schemeClr val="tx1"/>
                </a:solidFill>
                <a:latin typeface="Arial" panose="020B0604020202020204" pitchFamily="34" charset="0"/>
                <a:cs typeface="Arial" panose="020B0604020202020204" pitchFamily="34" charset="0"/>
              </a:rPr>
              <a:t>y termina en la península de </a:t>
            </a:r>
            <a:r>
              <a:rPr lang="es-MX" sz="2400" dirty="0" err="1">
                <a:solidFill>
                  <a:schemeClr val="tx1"/>
                </a:solidFill>
                <a:latin typeface="Arial" panose="020B0604020202020204" pitchFamily="34" charset="0"/>
                <a:cs typeface="Arial" panose="020B0604020202020204" pitchFamily="34" charset="0"/>
              </a:rPr>
              <a:t>Taitao</a:t>
            </a:r>
            <a:r>
              <a:rPr lang="es-MX" sz="2400" dirty="0" smtClean="0">
                <a:solidFill>
                  <a:schemeClr val="tx1"/>
                </a:solidFill>
                <a:latin typeface="Arial" panose="020B0604020202020204" pitchFamily="34" charset="0"/>
                <a:cs typeface="Arial" panose="020B0604020202020204" pitchFamily="34" charset="0"/>
              </a:rPr>
              <a:t>, </a:t>
            </a:r>
            <a:r>
              <a:rPr lang="es-CL" sz="2400" dirty="0" smtClean="0">
                <a:solidFill>
                  <a:schemeClr val="tx1"/>
                </a:solidFill>
                <a:latin typeface="Arial" panose="020B0604020202020204" pitchFamily="34" charset="0"/>
                <a:cs typeface="Arial" panose="020B0604020202020204" pitchFamily="34" charset="0"/>
              </a:rPr>
              <a:t>región </a:t>
            </a:r>
            <a:r>
              <a:rPr lang="es-CL" sz="2400" dirty="0">
                <a:solidFill>
                  <a:schemeClr val="tx1"/>
                </a:solidFill>
                <a:latin typeface="Arial" panose="020B0604020202020204" pitchFamily="34" charset="0"/>
                <a:cs typeface="Arial" panose="020B0604020202020204" pitchFamily="34" charset="0"/>
              </a:rPr>
              <a:t>de Aysén.</a:t>
            </a:r>
          </a:p>
          <a:p>
            <a:pPr algn="just"/>
            <a:r>
              <a:rPr lang="es-MX" sz="2400" dirty="0" smtClean="0">
                <a:solidFill>
                  <a:schemeClr val="tx1"/>
                </a:solidFill>
                <a:latin typeface="Arial" panose="020B0604020202020204" pitchFamily="34" charset="0"/>
                <a:cs typeface="Arial" panose="020B0604020202020204" pitchFamily="34" charset="0"/>
              </a:rPr>
              <a:t>La </a:t>
            </a:r>
            <a:r>
              <a:rPr lang="es-MX" sz="2400" dirty="0">
                <a:solidFill>
                  <a:schemeClr val="tx1"/>
                </a:solidFill>
                <a:latin typeface="Arial" panose="020B0604020202020204" pitchFamily="34" charset="0"/>
                <a:cs typeface="Arial" panose="020B0604020202020204" pitchFamily="34" charset="0"/>
              </a:rPr>
              <a:t>parte más alta se encuentra en </a:t>
            </a:r>
            <a:r>
              <a:rPr lang="es-MX" sz="2400" dirty="0" smtClean="0">
                <a:solidFill>
                  <a:schemeClr val="tx1"/>
                </a:solidFill>
                <a:latin typeface="Arial" panose="020B0604020202020204" pitchFamily="34" charset="0"/>
                <a:cs typeface="Arial" panose="020B0604020202020204" pitchFamily="34" charset="0"/>
              </a:rPr>
              <a:t>la Sierra </a:t>
            </a:r>
            <a:r>
              <a:rPr lang="es-MX" sz="2400" dirty="0">
                <a:solidFill>
                  <a:schemeClr val="tx1"/>
                </a:solidFill>
                <a:latin typeface="Arial" panose="020B0604020202020204" pitchFamily="34" charset="0"/>
                <a:cs typeface="Arial" panose="020B0604020202020204" pitchFamily="34" charset="0"/>
              </a:rPr>
              <a:t>Vicuña Mackenna II </a:t>
            </a:r>
            <a:r>
              <a:rPr lang="es-MX" sz="2400" dirty="0" smtClean="0">
                <a:solidFill>
                  <a:schemeClr val="tx1"/>
                </a:solidFill>
                <a:latin typeface="Arial" panose="020B0604020202020204" pitchFamily="34" charset="0"/>
                <a:cs typeface="Arial" panose="020B0604020202020204" pitchFamily="34" charset="0"/>
              </a:rPr>
              <a:t>Región Antofagasta</a:t>
            </a:r>
            <a:r>
              <a:rPr lang="es-MX" sz="2400" dirty="0">
                <a:solidFill>
                  <a:schemeClr val="tx1"/>
                </a:solidFill>
                <a:latin typeface="Arial" panose="020B0604020202020204" pitchFamily="34" charset="0"/>
                <a:cs typeface="Arial" panose="020B0604020202020204" pitchFamily="34" charset="0"/>
              </a:rPr>
              <a:t>, (cerros La Campana </a:t>
            </a:r>
            <a:r>
              <a:rPr lang="es-MX" sz="2400" dirty="0" smtClean="0">
                <a:solidFill>
                  <a:schemeClr val="tx1"/>
                </a:solidFill>
                <a:latin typeface="Arial" panose="020B0604020202020204" pitchFamily="34" charset="0"/>
                <a:cs typeface="Arial" panose="020B0604020202020204" pitchFamily="34" charset="0"/>
              </a:rPr>
              <a:t>y </a:t>
            </a:r>
            <a:r>
              <a:rPr lang="es-CL" sz="2400" dirty="0" err="1" smtClean="0">
                <a:solidFill>
                  <a:schemeClr val="tx1"/>
                </a:solidFill>
                <a:latin typeface="Arial" panose="020B0604020202020204" pitchFamily="34" charset="0"/>
                <a:cs typeface="Arial" panose="020B0604020202020204" pitchFamily="34" charset="0"/>
              </a:rPr>
              <a:t>Paranal</a:t>
            </a:r>
            <a:r>
              <a:rPr lang="es-CL" sz="2400" dirty="0">
                <a:solidFill>
                  <a:schemeClr val="tx1"/>
                </a:solidFill>
                <a:latin typeface="Arial" panose="020B0604020202020204" pitchFamily="34" charset="0"/>
                <a:cs typeface="Arial" panose="020B0604020202020204" pitchFamily="34" charset="0"/>
              </a:rPr>
              <a:t>: Observatorio) región </a:t>
            </a:r>
            <a:r>
              <a:rPr lang="es-CL" sz="2400" dirty="0" smtClean="0">
                <a:solidFill>
                  <a:schemeClr val="tx1"/>
                </a:solidFill>
                <a:latin typeface="Arial" panose="020B0604020202020204" pitchFamily="34" charset="0"/>
                <a:cs typeface="Arial" panose="020B0604020202020204" pitchFamily="34" charset="0"/>
              </a:rPr>
              <a:t>de Antofagasta.</a:t>
            </a:r>
          </a:p>
          <a:p>
            <a:pPr marL="0" indent="0" algn="just">
              <a:buNone/>
            </a:pPr>
            <a:endParaRPr lang="es-CL" sz="2400" dirty="0">
              <a:solidFill>
                <a:schemeClr val="tx1"/>
              </a:solidFill>
              <a:latin typeface="Arial" panose="020B0604020202020204" pitchFamily="34" charset="0"/>
              <a:cs typeface="Arial" panose="020B0604020202020204" pitchFamily="34" charset="0"/>
            </a:endParaRPr>
          </a:p>
          <a:p>
            <a:pPr algn="just"/>
            <a:r>
              <a:rPr lang="es-MX" sz="2400" dirty="0" smtClean="0">
                <a:solidFill>
                  <a:schemeClr val="tx1"/>
                </a:solidFill>
                <a:latin typeface="Arial" panose="020B0604020202020204" pitchFamily="34" charset="0"/>
                <a:cs typeface="Arial" panose="020B0604020202020204" pitchFamily="34" charset="0"/>
              </a:rPr>
              <a:t>Posee </a:t>
            </a:r>
            <a:r>
              <a:rPr lang="es-MX" sz="2400" dirty="0">
                <a:solidFill>
                  <a:schemeClr val="tx1"/>
                </a:solidFill>
                <a:latin typeface="Arial" panose="020B0604020202020204" pitchFamily="34" charset="0"/>
                <a:cs typeface="Arial" panose="020B0604020202020204" pitchFamily="34" charset="0"/>
              </a:rPr>
              <a:t>distintos nombres, uno de </a:t>
            </a:r>
            <a:r>
              <a:rPr lang="es-MX" sz="2400" dirty="0" smtClean="0">
                <a:solidFill>
                  <a:schemeClr val="tx1"/>
                </a:solidFill>
                <a:latin typeface="Arial" panose="020B0604020202020204" pitchFamily="34" charset="0"/>
                <a:cs typeface="Arial" panose="020B0604020202020204" pitchFamily="34" charset="0"/>
              </a:rPr>
              <a:t>ellos </a:t>
            </a:r>
            <a:r>
              <a:rPr lang="es-CL" sz="2400" dirty="0" smtClean="0">
                <a:solidFill>
                  <a:schemeClr val="tx1"/>
                </a:solidFill>
                <a:latin typeface="Arial" panose="020B0604020202020204" pitchFamily="34" charset="0"/>
                <a:cs typeface="Arial" panose="020B0604020202020204" pitchFamily="34" charset="0"/>
              </a:rPr>
              <a:t>Cordillera </a:t>
            </a:r>
            <a:r>
              <a:rPr lang="es-CL" sz="2400" dirty="0">
                <a:solidFill>
                  <a:schemeClr val="tx1"/>
                </a:solidFill>
                <a:latin typeface="Arial" panose="020B0604020202020204" pitchFamily="34" charset="0"/>
                <a:cs typeface="Arial" panose="020B0604020202020204" pitchFamily="34" charset="0"/>
              </a:rPr>
              <a:t>de </a:t>
            </a:r>
            <a:r>
              <a:rPr lang="es-CL" sz="2400" dirty="0" err="1">
                <a:solidFill>
                  <a:schemeClr val="tx1"/>
                </a:solidFill>
                <a:latin typeface="Arial" panose="020B0604020202020204" pitchFamily="34" charset="0"/>
                <a:cs typeface="Arial" panose="020B0604020202020204" pitchFamily="34" charset="0"/>
              </a:rPr>
              <a:t>Nahuelbuta</a:t>
            </a:r>
            <a:r>
              <a:rPr lang="es-CL" sz="2400" dirty="0" smtClean="0">
                <a:solidFill>
                  <a:schemeClr val="tx1"/>
                </a:solidFill>
                <a:latin typeface="Arial" panose="020B0604020202020204" pitchFamily="34" charset="0"/>
                <a:cs typeface="Arial" panose="020B0604020202020204" pitchFamily="34" charset="0"/>
              </a:rPr>
              <a:t>.</a:t>
            </a:r>
          </a:p>
          <a:p>
            <a:pPr marL="0" indent="0" algn="just">
              <a:buNone/>
            </a:pPr>
            <a:endParaRPr lang="es-CL" sz="2400" dirty="0">
              <a:solidFill>
                <a:schemeClr val="tx1"/>
              </a:solidFill>
              <a:latin typeface="Arial" panose="020B0604020202020204" pitchFamily="34" charset="0"/>
              <a:cs typeface="Arial" panose="020B0604020202020204" pitchFamily="34" charset="0"/>
            </a:endParaRPr>
          </a:p>
          <a:p>
            <a:r>
              <a:rPr lang="es-CL" sz="2400" dirty="0" smtClean="0">
                <a:solidFill>
                  <a:schemeClr val="tx1"/>
                </a:solidFill>
                <a:latin typeface="Arial" panose="020B0604020202020204" pitchFamily="34" charset="0"/>
                <a:cs typeface="Arial" panose="020B0604020202020204" pitchFamily="34" charset="0"/>
              </a:rPr>
              <a:t>Posee </a:t>
            </a:r>
            <a:r>
              <a:rPr lang="es-CL" sz="2400" dirty="0">
                <a:solidFill>
                  <a:schemeClr val="tx1"/>
                </a:solidFill>
                <a:latin typeface="Arial" panose="020B0604020202020204" pitchFamily="34" charset="0"/>
                <a:cs typeface="Arial" panose="020B0604020202020204" pitchFamily="34" charset="0"/>
              </a:rPr>
              <a:t>importancia económica: salares</a:t>
            </a:r>
            <a:r>
              <a:rPr lang="es-CL" sz="2400" dirty="0" smtClean="0">
                <a:solidFill>
                  <a:schemeClr val="tx1"/>
                </a:solidFill>
                <a:latin typeface="Arial" panose="020B0604020202020204" pitchFamily="34" charset="0"/>
                <a:cs typeface="Arial" panose="020B0604020202020204" pitchFamily="34" charset="0"/>
              </a:rPr>
              <a:t>, </a:t>
            </a:r>
            <a:r>
              <a:rPr lang="es-MX" sz="2400" dirty="0" smtClean="0">
                <a:solidFill>
                  <a:schemeClr val="tx1"/>
                </a:solidFill>
                <a:latin typeface="Arial" panose="020B0604020202020204" pitchFamily="34" charset="0"/>
                <a:cs typeface="Arial" panose="020B0604020202020204" pitchFamily="34" charset="0"/>
              </a:rPr>
              <a:t>hierro </a:t>
            </a:r>
            <a:r>
              <a:rPr lang="es-MX" sz="2400" dirty="0">
                <a:solidFill>
                  <a:schemeClr val="tx1"/>
                </a:solidFill>
                <a:latin typeface="Arial" panose="020B0604020202020204" pitchFamily="34" charset="0"/>
                <a:cs typeface="Arial" panose="020B0604020202020204" pitchFamily="34" charset="0"/>
              </a:rPr>
              <a:t>y actividad forestal (silvícola</a:t>
            </a:r>
            <a:r>
              <a:rPr lang="es-MX" sz="2400" dirty="0" smtClean="0">
                <a:solidFill>
                  <a:schemeClr val="tx1"/>
                </a:solidFill>
                <a:latin typeface="Arial" panose="020B0604020202020204" pitchFamily="34" charset="0"/>
                <a:cs typeface="Arial" panose="020B0604020202020204" pitchFamily="34" charset="0"/>
              </a:rPr>
              <a:t>).</a:t>
            </a:r>
            <a:endParaRPr lang="es-CL" sz="2400" dirty="0">
              <a:solidFill>
                <a:schemeClr val="tx1"/>
              </a:solidFill>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2"/>
          <a:stretch>
            <a:fillRect/>
          </a:stretch>
        </p:blipFill>
        <p:spPr>
          <a:xfrm>
            <a:off x="0" y="-42930"/>
            <a:ext cx="4378816" cy="6925578"/>
          </a:xfrm>
          <a:prstGeom prst="rect">
            <a:avLst/>
          </a:prstGeom>
        </p:spPr>
      </p:pic>
    </p:spTree>
    <p:extLst>
      <p:ext uri="{BB962C8B-B14F-4D97-AF65-F5344CB8AC3E}">
        <p14:creationId xmlns:p14="http://schemas.microsoft.com/office/powerpoint/2010/main" val="27279507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43225" y="0"/>
            <a:ext cx="5911402" cy="965915"/>
          </a:xfrm>
        </p:spPr>
        <p:txBody>
          <a:bodyPr/>
          <a:lstStyle/>
          <a:p>
            <a:r>
              <a:rPr lang="es-CL" u="sng" dirty="0">
                <a:solidFill>
                  <a:schemeClr val="tx1"/>
                </a:solidFill>
                <a:latin typeface="Arial" panose="020B0604020202020204" pitchFamily="34" charset="0"/>
                <a:cs typeface="Arial" panose="020B0604020202020204" pitchFamily="34" charset="0"/>
              </a:rPr>
              <a:t>Cordillera de la Costa</a:t>
            </a:r>
            <a:endParaRPr lang="es-CL" u="sng" dirty="0">
              <a:solidFill>
                <a:schemeClr val="tx1"/>
              </a:solidFill>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5100034" y="2133600"/>
            <a:ext cx="6404578" cy="3777622"/>
          </a:xfrm>
        </p:spPr>
        <p:txBody>
          <a:bodyPr/>
          <a:lstStyle/>
          <a:p>
            <a:endParaRPr lang="es-CL" dirty="0"/>
          </a:p>
        </p:txBody>
      </p:sp>
      <p:pic>
        <p:nvPicPr>
          <p:cNvPr id="4" name="Imagen 3"/>
          <p:cNvPicPr>
            <a:picLocks noChangeAspect="1"/>
          </p:cNvPicPr>
          <p:nvPr/>
        </p:nvPicPr>
        <p:blipFill>
          <a:blip r:embed="rId2"/>
          <a:stretch>
            <a:fillRect/>
          </a:stretch>
        </p:blipFill>
        <p:spPr>
          <a:xfrm>
            <a:off x="1" y="0"/>
            <a:ext cx="4919730" cy="6858000"/>
          </a:xfrm>
          <a:prstGeom prst="rect">
            <a:avLst/>
          </a:prstGeom>
        </p:spPr>
      </p:pic>
      <p:pic>
        <p:nvPicPr>
          <p:cNvPr id="5" name="Imagen 4"/>
          <p:cNvPicPr>
            <a:picLocks noChangeAspect="1"/>
          </p:cNvPicPr>
          <p:nvPr/>
        </p:nvPicPr>
        <p:blipFill>
          <a:blip r:embed="rId3"/>
          <a:stretch>
            <a:fillRect/>
          </a:stretch>
        </p:blipFill>
        <p:spPr>
          <a:xfrm>
            <a:off x="4726548" y="525885"/>
            <a:ext cx="4840142" cy="2887015"/>
          </a:xfrm>
          <a:prstGeom prst="rect">
            <a:avLst/>
          </a:prstGeom>
        </p:spPr>
      </p:pic>
      <p:pic>
        <p:nvPicPr>
          <p:cNvPr id="6" name="Imagen 5"/>
          <p:cNvPicPr>
            <a:picLocks noChangeAspect="1"/>
          </p:cNvPicPr>
          <p:nvPr/>
        </p:nvPicPr>
        <p:blipFill>
          <a:blip r:embed="rId4"/>
          <a:stretch>
            <a:fillRect/>
          </a:stretch>
        </p:blipFill>
        <p:spPr>
          <a:xfrm>
            <a:off x="4726547" y="3678461"/>
            <a:ext cx="4842456" cy="3179539"/>
          </a:xfrm>
          <a:prstGeom prst="rect">
            <a:avLst/>
          </a:prstGeom>
        </p:spPr>
      </p:pic>
      <p:cxnSp>
        <p:nvCxnSpPr>
          <p:cNvPr id="9" name="Conector recto 8"/>
          <p:cNvCxnSpPr/>
          <p:nvPr/>
        </p:nvCxnSpPr>
        <p:spPr>
          <a:xfrm flipV="1">
            <a:off x="2678806" y="5344732"/>
            <a:ext cx="2047741" cy="193183"/>
          </a:xfrm>
          <a:prstGeom prst="line">
            <a:avLst/>
          </a:prstGeom>
        </p:spPr>
        <p:style>
          <a:lnRef idx="1">
            <a:schemeClr val="dk1"/>
          </a:lnRef>
          <a:fillRef idx="0">
            <a:schemeClr val="dk1"/>
          </a:fillRef>
          <a:effectRef idx="0">
            <a:schemeClr val="dk1"/>
          </a:effectRef>
          <a:fontRef idx="minor">
            <a:schemeClr val="tx1"/>
          </a:fontRef>
        </p:style>
      </p:cxnSp>
      <p:cxnSp>
        <p:nvCxnSpPr>
          <p:cNvPr id="11" name="Conector recto 10"/>
          <p:cNvCxnSpPr/>
          <p:nvPr/>
        </p:nvCxnSpPr>
        <p:spPr>
          <a:xfrm flipV="1">
            <a:off x="3103808" y="1777285"/>
            <a:ext cx="1622739" cy="25757"/>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541009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52779" y="127456"/>
            <a:ext cx="4207120" cy="1059366"/>
          </a:xfrm>
        </p:spPr>
        <p:txBody>
          <a:bodyPr>
            <a:normAutofit fontScale="90000"/>
          </a:bodyPr>
          <a:lstStyle/>
          <a:p>
            <a:pPr algn="just"/>
            <a:r>
              <a:rPr lang="es-CL" sz="4000" b="1" dirty="0">
                <a:solidFill>
                  <a:schemeClr val="tx1"/>
                </a:solidFill>
                <a:latin typeface="Arial" panose="020B0604020202020204" pitchFamily="34" charset="0"/>
                <a:cs typeface="Arial" panose="020B0604020202020204" pitchFamily="34" charset="0"/>
              </a:rPr>
              <a:t>Farellón Costero</a:t>
            </a:r>
            <a:endParaRPr lang="es-CL" sz="4000" b="1" dirty="0">
              <a:solidFill>
                <a:schemeClr val="tx1"/>
              </a:solidFill>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p:txBody>
          <a:bodyPr/>
          <a:lstStyle/>
          <a:p>
            <a:endParaRPr lang="es-CL"/>
          </a:p>
        </p:txBody>
      </p:sp>
      <p:pic>
        <p:nvPicPr>
          <p:cNvPr id="4" name="Imagen 3"/>
          <p:cNvPicPr>
            <a:picLocks noChangeAspect="1"/>
          </p:cNvPicPr>
          <p:nvPr/>
        </p:nvPicPr>
        <p:blipFill>
          <a:blip r:embed="rId2"/>
          <a:stretch>
            <a:fillRect/>
          </a:stretch>
        </p:blipFill>
        <p:spPr>
          <a:xfrm>
            <a:off x="0" y="1056067"/>
            <a:ext cx="6449641" cy="5801933"/>
          </a:xfrm>
          <a:prstGeom prst="rect">
            <a:avLst/>
          </a:prstGeom>
        </p:spPr>
      </p:pic>
      <p:pic>
        <p:nvPicPr>
          <p:cNvPr id="5" name="Imagen 4"/>
          <p:cNvPicPr>
            <a:picLocks noChangeAspect="1"/>
          </p:cNvPicPr>
          <p:nvPr/>
        </p:nvPicPr>
        <p:blipFill>
          <a:blip r:embed="rId3"/>
          <a:stretch>
            <a:fillRect/>
          </a:stretch>
        </p:blipFill>
        <p:spPr>
          <a:xfrm>
            <a:off x="6246254" y="1056066"/>
            <a:ext cx="6143858" cy="5801933"/>
          </a:xfrm>
          <a:prstGeom prst="rect">
            <a:avLst/>
          </a:prstGeom>
        </p:spPr>
      </p:pic>
    </p:spTree>
    <p:extLst>
      <p:ext uri="{BB962C8B-B14F-4D97-AF65-F5344CB8AC3E}">
        <p14:creationId xmlns:p14="http://schemas.microsoft.com/office/powerpoint/2010/main" val="42128166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84856" y="211986"/>
            <a:ext cx="10882648" cy="1280890"/>
          </a:xfrm>
        </p:spPr>
        <p:txBody>
          <a:bodyPr/>
          <a:lstStyle/>
          <a:p>
            <a:r>
              <a:rPr lang="es-MX" dirty="0">
                <a:solidFill>
                  <a:schemeClr val="tx1"/>
                </a:solidFill>
                <a:latin typeface="Arial" panose="020B0604020202020204" pitchFamily="34" charset="0"/>
                <a:cs typeface="Arial" panose="020B0604020202020204" pitchFamily="34" charset="0"/>
              </a:rPr>
              <a:t>IMPORTANCIA DE LA CORDILLERA DE LA COSTA</a:t>
            </a:r>
            <a:endParaRPr lang="es-CL" dirty="0">
              <a:solidFill>
                <a:schemeClr val="tx1"/>
              </a:solidFill>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695459" y="1492875"/>
            <a:ext cx="11372045" cy="5126865"/>
          </a:xfrm>
        </p:spPr>
        <p:txBody>
          <a:bodyPr>
            <a:normAutofit/>
          </a:bodyPr>
          <a:lstStyle/>
          <a:p>
            <a:r>
              <a:rPr lang="es-MX" sz="2400" dirty="0">
                <a:solidFill>
                  <a:schemeClr val="tx1"/>
                </a:solidFill>
                <a:latin typeface="Arial" panose="020B0604020202020204" pitchFamily="34" charset="0"/>
                <a:cs typeface="Arial" panose="020B0604020202020204" pitchFamily="34" charset="0"/>
              </a:rPr>
              <a:t>Constituye un biombo climático, es decir, crea </a:t>
            </a:r>
            <a:r>
              <a:rPr lang="es-MX" sz="2400" dirty="0" smtClean="0">
                <a:solidFill>
                  <a:schemeClr val="tx1"/>
                </a:solidFill>
                <a:latin typeface="Arial" panose="020B0604020202020204" pitchFamily="34" charset="0"/>
                <a:cs typeface="Arial" panose="020B0604020202020204" pitchFamily="34" charset="0"/>
              </a:rPr>
              <a:t>condiciones </a:t>
            </a:r>
            <a:r>
              <a:rPr lang="es-CL" sz="2400" dirty="0" smtClean="0">
                <a:solidFill>
                  <a:schemeClr val="tx1"/>
                </a:solidFill>
                <a:latin typeface="Arial" panose="020B0604020202020204" pitchFamily="34" charset="0"/>
                <a:cs typeface="Arial" panose="020B0604020202020204" pitchFamily="34" charset="0"/>
              </a:rPr>
              <a:t>climáticas </a:t>
            </a:r>
            <a:r>
              <a:rPr lang="es-CL" sz="2400" dirty="0">
                <a:solidFill>
                  <a:schemeClr val="tx1"/>
                </a:solidFill>
                <a:latin typeface="Arial" panose="020B0604020202020204" pitchFamily="34" charset="0"/>
                <a:cs typeface="Arial" panose="020B0604020202020204" pitchFamily="34" charset="0"/>
              </a:rPr>
              <a:t>distintas a ambos lados de la Cordillera, </a:t>
            </a:r>
            <a:r>
              <a:rPr lang="es-CL" sz="2400" dirty="0" smtClean="0">
                <a:solidFill>
                  <a:schemeClr val="tx1"/>
                </a:solidFill>
                <a:latin typeface="Arial" panose="020B0604020202020204" pitchFamily="34" charset="0"/>
                <a:cs typeface="Arial" panose="020B0604020202020204" pitchFamily="34" charset="0"/>
              </a:rPr>
              <a:t>forma climas locales y que se dan solamente en Chile.</a:t>
            </a:r>
          </a:p>
          <a:p>
            <a:pPr marL="0" indent="0">
              <a:buNone/>
            </a:pPr>
            <a:endParaRPr lang="es-CL" sz="2400" dirty="0">
              <a:solidFill>
                <a:schemeClr val="tx1"/>
              </a:solidFill>
              <a:latin typeface="Arial" panose="020B0604020202020204" pitchFamily="34" charset="0"/>
              <a:cs typeface="Arial" panose="020B0604020202020204" pitchFamily="34" charset="0"/>
            </a:endParaRPr>
          </a:p>
          <a:p>
            <a:r>
              <a:rPr lang="es-MX" sz="2400" dirty="0" smtClean="0">
                <a:solidFill>
                  <a:schemeClr val="tx1"/>
                </a:solidFill>
                <a:latin typeface="Arial" panose="020B0604020202020204" pitchFamily="34" charset="0"/>
                <a:cs typeface="Arial" panose="020B0604020202020204" pitchFamily="34" charset="0"/>
              </a:rPr>
              <a:t> </a:t>
            </a:r>
            <a:r>
              <a:rPr lang="es-MX" sz="2400" dirty="0">
                <a:solidFill>
                  <a:schemeClr val="tx1"/>
                </a:solidFill>
                <a:latin typeface="Arial" panose="020B0604020202020204" pitchFamily="34" charset="0"/>
                <a:cs typeface="Arial" panose="020B0604020202020204" pitchFamily="34" charset="0"/>
              </a:rPr>
              <a:t>Formación de camanchacas y microclimas de </a:t>
            </a:r>
            <a:r>
              <a:rPr lang="es-MX" sz="2400" dirty="0" smtClean="0">
                <a:solidFill>
                  <a:schemeClr val="tx1"/>
                </a:solidFill>
                <a:latin typeface="Arial" panose="020B0604020202020204" pitchFamily="34" charset="0"/>
                <a:cs typeface="Arial" panose="020B0604020202020204" pitchFamily="34" charset="0"/>
              </a:rPr>
              <a:t>importancia </a:t>
            </a:r>
            <a:r>
              <a:rPr lang="es-CL" sz="2400" dirty="0" smtClean="0">
                <a:solidFill>
                  <a:schemeClr val="tx1"/>
                </a:solidFill>
                <a:latin typeface="Arial" panose="020B0604020202020204" pitchFamily="34" charset="0"/>
                <a:cs typeface="Arial" panose="020B0604020202020204" pitchFamily="34" charset="0"/>
              </a:rPr>
              <a:t>agrícola</a:t>
            </a:r>
            <a:r>
              <a:rPr lang="es-CL" sz="2400" dirty="0">
                <a:solidFill>
                  <a:schemeClr val="tx1"/>
                </a:solidFill>
                <a:latin typeface="Arial" panose="020B0604020202020204" pitchFamily="34" charset="0"/>
                <a:cs typeface="Arial" panose="020B0604020202020204" pitchFamily="34" charset="0"/>
              </a:rPr>
              <a:t>. Ejemplo: Parque Fray Jorge/ </a:t>
            </a:r>
            <a:r>
              <a:rPr lang="es-CL" sz="2400" dirty="0" err="1">
                <a:solidFill>
                  <a:schemeClr val="tx1"/>
                </a:solidFill>
                <a:latin typeface="Arial" panose="020B0604020202020204" pitchFamily="34" charset="0"/>
                <a:cs typeface="Arial" panose="020B0604020202020204" pitchFamily="34" charset="0"/>
              </a:rPr>
              <a:t>Talinay</a:t>
            </a:r>
            <a:r>
              <a:rPr lang="es-CL" sz="2400" dirty="0">
                <a:solidFill>
                  <a:schemeClr val="tx1"/>
                </a:solidFill>
                <a:latin typeface="Arial" panose="020B0604020202020204" pitchFamily="34" charset="0"/>
                <a:cs typeface="Arial" panose="020B0604020202020204" pitchFamily="34" charset="0"/>
              </a:rPr>
              <a:t> (IV Región</a:t>
            </a:r>
            <a:r>
              <a:rPr lang="es-CL" sz="2400" dirty="0" smtClean="0">
                <a:solidFill>
                  <a:schemeClr val="tx1"/>
                </a:solidFill>
                <a:latin typeface="Arial" panose="020B0604020202020204" pitchFamily="34" charset="0"/>
                <a:cs typeface="Arial" panose="020B0604020202020204" pitchFamily="34" charset="0"/>
              </a:rPr>
              <a:t>).</a:t>
            </a:r>
            <a:endParaRPr lang="es-CL" sz="2400" dirty="0">
              <a:solidFill>
                <a:schemeClr val="tx1"/>
              </a:solidFill>
              <a:latin typeface="Arial" panose="020B0604020202020204" pitchFamily="34" charset="0"/>
              <a:cs typeface="Arial" panose="020B0604020202020204" pitchFamily="34" charset="0"/>
            </a:endParaRPr>
          </a:p>
          <a:p>
            <a:endParaRPr lang="es-MX" sz="2400" dirty="0">
              <a:solidFill>
                <a:schemeClr val="tx1"/>
              </a:solidFill>
              <a:latin typeface="Arial" panose="020B0604020202020204" pitchFamily="34" charset="0"/>
              <a:cs typeface="Arial" panose="020B0604020202020204" pitchFamily="34" charset="0"/>
            </a:endParaRPr>
          </a:p>
          <a:p>
            <a:r>
              <a:rPr lang="es-MX" sz="2400" dirty="0" smtClean="0">
                <a:solidFill>
                  <a:schemeClr val="tx1"/>
                </a:solidFill>
                <a:latin typeface="Arial" panose="020B0604020202020204" pitchFamily="34" charset="0"/>
                <a:cs typeface="Arial" panose="020B0604020202020204" pitchFamily="34" charset="0"/>
              </a:rPr>
              <a:t>En </a:t>
            </a:r>
            <a:r>
              <a:rPr lang="es-MX" sz="2400" dirty="0">
                <a:solidFill>
                  <a:schemeClr val="tx1"/>
                </a:solidFill>
                <a:latin typeface="Arial" panose="020B0604020202020204" pitchFamily="34" charset="0"/>
                <a:cs typeface="Arial" panose="020B0604020202020204" pitchFamily="34" charset="0"/>
              </a:rPr>
              <a:t>ella se localizan importantes yacimientos de salitre en </a:t>
            </a:r>
            <a:r>
              <a:rPr lang="es-MX" sz="2400" dirty="0" smtClean="0">
                <a:solidFill>
                  <a:schemeClr val="tx1"/>
                </a:solidFill>
                <a:latin typeface="Arial" panose="020B0604020202020204" pitchFamily="34" charset="0"/>
                <a:cs typeface="Arial" panose="020B0604020202020204" pitchFamily="34" charset="0"/>
              </a:rPr>
              <a:t>el </a:t>
            </a:r>
            <a:r>
              <a:rPr lang="es-CL" sz="2400" dirty="0" smtClean="0">
                <a:solidFill>
                  <a:schemeClr val="tx1"/>
                </a:solidFill>
                <a:latin typeface="Arial" panose="020B0604020202020204" pitchFamily="34" charset="0"/>
                <a:cs typeface="Arial" panose="020B0604020202020204" pitchFamily="34" charset="0"/>
              </a:rPr>
              <a:t>norte </a:t>
            </a:r>
            <a:r>
              <a:rPr lang="es-CL" sz="2400" dirty="0">
                <a:solidFill>
                  <a:schemeClr val="tx1"/>
                </a:solidFill>
                <a:latin typeface="Arial" panose="020B0604020202020204" pitchFamily="34" charset="0"/>
                <a:cs typeface="Arial" panose="020B0604020202020204" pitchFamily="34" charset="0"/>
              </a:rPr>
              <a:t>grande</a:t>
            </a:r>
            <a:r>
              <a:rPr lang="es-CL" sz="2400" dirty="0" smtClean="0">
                <a:solidFill>
                  <a:schemeClr val="tx1"/>
                </a:solidFill>
                <a:latin typeface="Arial" panose="020B0604020202020204" pitchFamily="34" charset="0"/>
                <a:cs typeface="Arial" panose="020B0604020202020204" pitchFamily="34" charset="0"/>
              </a:rPr>
              <a:t>.</a:t>
            </a:r>
          </a:p>
          <a:p>
            <a:endParaRPr lang="es-CL" sz="2400" dirty="0">
              <a:solidFill>
                <a:schemeClr val="tx1"/>
              </a:solidFill>
              <a:latin typeface="Arial" panose="020B0604020202020204" pitchFamily="34" charset="0"/>
              <a:cs typeface="Arial" panose="020B0604020202020204" pitchFamily="34" charset="0"/>
            </a:endParaRPr>
          </a:p>
          <a:p>
            <a:r>
              <a:rPr lang="es-MX" sz="2400" dirty="0">
                <a:solidFill>
                  <a:schemeClr val="tx1"/>
                </a:solidFill>
                <a:latin typeface="Arial" panose="020B0604020202020204" pitchFamily="34" charset="0"/>
                <a:cs typeface="Arial" panose="020B0604020202020204" pitchFamily="34" charset="0"/>
              </a:rPr>
              <a:t>• Hacia el sur ha dado lugar a actividades silvícolas (bosques) </a:t>
            </a:r>
            <a:r>
              <a:rPr lang="es-MX" sz="2400" dirty="0" smtClean="0">
                <a:solidFill>
                  <a:schemeClr val="tx1"/>
                </a:solidFill>
                <a:latin typeface="Arial" panose="020B0604020202020204" pitchFamily="34" charset="0"/>
                <a:cs typeface="Arial" panose="020B0604020202020204" pitchFamily="34" charset="0"/>
              </a:rPr>
              <a:t>y </a:t>
            </a:r>
            <a:r>
              <a:rPr lang="es-CL" sz="2400" dirty="0" smtClean="0">
                <a:solidFill>
                  <a:schemeClr val="tx1"/>
                </a:solidFill>
                <a:latin typeface="Arial" panose="020B0604020202020204" pitchFamily="34" charset="0"/>
                <a:cs typeface="Arial" panose="020B0604020202020204" pitchFamily="34" charset="0"/>
              </a:rPr>
              <a:t>agrícolas </a:t>
            </a:r>
            <a:r>
              <a:rPr lang="es-CL" sz="2400" dirty="0">
                <a:solidFill>
                  <a:schemeClr val="tx1"/>
                </a:solidFill>
                <a:latin typeface="Arial" panose="020B0604020202020204" pitchFamily="34" charset="0"/>
                <a:cs typeface="Arial" panose="020B0604020202020204" pitchFamily="34" charset="0"/>
              </a:rPr>
              <a:t>(secano).</a:t>
            </a:r>
            <a:endParaRPr lang="es-CL"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50353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52011" y="211986"/>
            <a:ext cx="9062455" cy="844082"/>
          </a:xfrm>
        </p:spPr>
        <p:txBody>
          <a:bodyPr>
            <a:normAutofit/>
          </a:bodyPr>
          <a:lstStyle/>
          <a:p>
            <a:r>
              <a:rPr lang="es-MX" b="1" u="sng" dirty="0" smtClean="0">
                <a:latin typeface="Arial" panose="020B0604020202020204" pitchFamily="34" charset="0"/>
                <a:cs typeface="Arial" panose="020B0604020202020204" pitchFamily="34" charset="0"/>
              </a:rPr>
              <a:t>PLANICIES LITORALES</a:t>
            </a:r>
            <a:endParaRPr lang="es-CL" b="1" u="sng"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6896271" y="944541"/>
            <a:ext cx="4724444" cy="3777622"/>
          </a:xfrm>
        </p:spPr>
        <p:txBody>
          <a:bodyPr>
            <a:noAutofit/>
          </a:bodyPr>
          <a:lstStyle/>
          <a:p>
            <a:pPr algn="just"/>
            <a:r>
              <a:rPr lang="es-MX" sz="2400" dirty="0">
                <a:solidFill>
                  <a:schemeClr val="tx1"/>
                </a:solidFill>
                <a:latin typeface="Arial" panose="020B0604020202020204" pitchFamily="34" charset="0"/>
                <a:cs typeface="Arial" panose="020B0604020202020204" pitchFamily="34" charset="0"/>
              </a:rPr>
              <a:t>En el </a:t>
            </a:r>
            <a:r>
              <a:rPr lang="es-MX" sz="2400" u="sng" dirty="0" smtClean="0">
                <a:solidFill>
                  <a:schemeClr val="tx1"/>
                </a:solidFill>
                <a:latin typeface="Arial" panose="020B0604020202020204" pitchFamily="34" charset="0"/>
                <a:cs typeface="Arial" panose="020B0604020202020204" pitchFamily="34" charset="0"/>
              </a:rPr>
              <a:t>NORTE </a:t>
            </a:r>
            <a:r>
              <a:rPr lang="es-MX" sz="2400" dirty="0" smtClean="0">
                <a:solidFill>
                  <a:schemeClr val="tx1"/>
                </a:solidFill>
                <a:latin typeface="Arial" panose="020B0604020202020204" pitchFamily="34" charset="0"/>
                <a:cs typeface="Arial" panose="020B0604020202020204" pitchFamily="34" charset="0"/>
              </a:rPr>
              <a:t>GRANDE prácticamente no existen </a:t>
            </a:r>
            <a:r>
              <a:rPr lang="es-MX" sz="2400" dirty="0">
                <a:solidFill>
                  <a:schemeClr val="tx1"/>
                </a:solidFill>
                <a:latin typeface="Arial" panose="020B0604020202020204" pitchFamily="34" charset="0"/>
                <a:cs typeface="Arial" panose="020B0604020202020204" pitchFamily="34" charset="0"/>
              </a:rPr>
              <a:t>o son muy angostas, </a:t>
            </a:r>
            <a:r>
              <a:rPr lang="es-MX" sz="2400" dirty="0" smtClean="0">
                <a:solidFill>
                  <a:schemeClr val="tx1"/>
                </a:solidFill>
                <a:latin typeface="Arial" panose="020B0604020202020204" pitchFamily="34" charset="0"/>
                <a:cs typeface="Arial" panose="020B0604020202020204" pitchFamily="34" charset="0"/>
              </a:rPr>
              <a:t>en cambio </a:t>
            </a:r>
            <a:r>
              <a:rPr lang="es-MX" sz="2400" dirty="0">
                <a:solidFill>
                  <a:schemeClr val="tx1"/>
                </a:solidFill>
                <a:latin typeface="Arial" panose="020B0604020202020204" pitchFamily="34" charset="0"/>
                <a:cs typeface="Arial" panose="020B0604020202020204" pitchFamily="34" charset="0"/>
              </a:rPr>
              <a:t>en la zona central son </a:t>
            </a:r>
            <a:r>
              <a:rPr lang="es-MX" sz="2400" dirty="0" smtClean="0">
                <a:solidFill>
                  <a:schemeClr val="tx1"/>
                </a:solidFill>
                <a:latin typeface="Arial" panose="020B0604020202020204" pitchFamily="34" charset="0"/>
                <a:cs typeface="Arial" panose="020B0604020202020204" pitchFamily="34" charset="0"/>
              </a:rPr>
              <a:t>más </a:t>
            </a:r>
            <a:r>
              <a:rPr lang="es-CL" sz="2400" dirty="0" smtClean="0">
                <a:solidFill>
                  <a:schemeClr val="tx1"/>
                </a:solidFill>
                <a:latin typeface="Arial" panose="020B0604020202020204" pitchFamily="34" charset="0"/>
                <a:cs typeface="Arial" panose="020B0604020202020204" pitchFamily="34" charset="0"/>
              </a:rPr>
              <a:t>anchas </a:t>
            </a:r>
            <a:r>
              <a:rPr lang="es-CL" sz="2400" dirty="0">
                <a:solidFill>
                  <a:schemeClr val="tx1"/>
                </a:solidFill>
                <a:latin typeface="Arial" panose="020B0604020202020204" pitchFamily="34" charset="0"/>
                <a:cs typeface="Arial" panose="020B0604020202020204" pitchFamily="34" charset="0"/>
              </a:rPr>
              <a:t>25 a 30 </a:t>
            </a:r>
            <a:r>
              <a:rPr lang="es-CL" sz="2400" dirty="0" err="1">
                <a:solidFill>
                  <a:schemeClr val="tx1"/>
                </a:solidFill>
                <a:latin typeface="Arial" panose="020B0604020202020204" pitchFamily="34" charset="0"/>
                <a:cs typeface="Arial" panose="020B0604020202020204" pitchFamily="34" charset="0"/>
              </a:rPr>
              <a:t>kms</a:t>
            </a:r>
            <a:r>
              <a:rPr lang="es-CL" sz="2400" dirty="0" smtClean="0">
                <a:solidFill>
                  <a:schemeClr val="tx1"/>
                </a:solidFill>
                <a:latin typeface="Arial" panose="020B0604020202020204" pitchFamily="34" charset="0"/>
                <a:cs typeface="Arial" panose="020B0604020202020204" pitchFamily="34" charset="0"/>
              </a:rPr>
              <a:t>.</a:t>
            </a:r>
          </a:p>
          <a:p>
            <a:pPr marL="0" indent="0" algn="just">
              <a:buNone/>
            </a:pPr>
            <a:endParaRPr lang="es-MX" sz="2400" dirty="0" smtClean="0">
              <a:solidFill>
                <a:schemeClr val="tx1"/>
              </a:solidFill>
              <a:latin typeface="Arial" panose="020B0604020202020204" pitchFamily="34" charset="0"/>
              <a:cs typeface="Arial" panose="020B0604020202020204" pitchFamily="34" charset="0"/>
            </a:endParaRPr>
          </a:p>
          <a:p>
            <a:pPr marL="0" indent="0" algn="just">
              <a:buNone/>
            </a:pPr>
            <a:endParaRPr lang="es-MX" sz="2400" dirty="0">
              <a:solidFill>
                <a:schemeClr val="tx1"/>
              </a:solidFill>
              <a:latin typeface="Arial" panose="020B0604020202020204" pitchFamily="34" charset="0"/>
              <a:cs typeface="Arial" panose="020B0604020202020204" pitchFamily="34" charset="0"/>
            </a:endParaRPr>
          </a:p>
          <a:p>
            <a:pPr marL="0" indent="0" algn="just">
              <a:buNone/>
            </a:pPr>
            <a:endParaRPr lang="es-CL" sz="2400" dirty="0">
              <a:solidFill>
                <a:schemeClr val="tx1"/>
              </a:solidFill>
              <a:latin typeface="Arial" panose="020B0604020202020204" pitchFamily="34" charset="0"/>
              <a:cs typeface="Arial" panose="020B0604020202020204" pitchFamily="34" charset="0"/>
            </a:endParaRPr>
          </a:p>
          <a:p>
            <a:pPr algn="just"/>
            <a:r>
              <a:rPr lang="es-CL" sz="2400" dirty="0" smtClean="0">
                <a:solidFill>
                  <a:schemeClr val="tx1"/>
                </a:solidFill>
                <a:latin typeface="Arial" panose="020B0604020202020204" pitchFamily="34" charset="0"/>
                <a:cs typeface="Arial" panose="020B0604020202020204" pitchFamily="34" charset="0"/>
              </a:rPr>
              <a:t>Importantes </a:t>
            </a:r>
            <a:r>
              <a:rPr lang="es-CL" sz="2400" dirty="0">
                <a:solidFill>
                  <a:schemeClr val="tx1"/>
                </a:solidFill>
                <a:latin typeface="Arial" panose="020B0604020202020204" pitchFamily="34" charset="0"/>
                <a:cs typeface="Arial" panose="020B0604020202020204" pitchFamily="34" charset="0"/>
              </a:rPr>
              <a:t>asentamientos urbanos</a:t>
            </a:r>
            <a:r>
              <a:rPr lang="es-CL" sz="2400" dirty="0" smtClean="0">
                <a:solidFill>
                  <a:schemeClr val="tx1"/>
                </a:solidFill>
                <a:latin typeface="Arial" panose="020B0604020202020204" pitchFamily="34" charset="0"/>
                <a:cs typeface="Arial" panose="020B0604020202020204" pitchFamily="34" charset="0"/>
              </a:rPr>
              <a:t>, actividades </a:t>
            </a:r>
            <a:r>
              <a:rPr lang="es-CL" sz="2400" dirty="0">
                <a:solidFill>
                  <a:schemeClr val="tx1"/>
                </a:solidFill>
                <a:latin typeface="Arial" panose="020B0604020202020204" pitchFamily="34" charset="0"/>
                <a:cs typeface="Arial" panose="020B0604020202020204" pitchFamily="34" charset="0"/>
              </a:rPr>
              <a:t>pesqueras, portuarias</a:t>
            </a:r>
            <a:r>
              <a:rPr lang="es-CL" sz="2400" dirty="0" smtClean="0">
                <a:solidFill>
                  <a:schemeClr val="tx1"/>
                </a:solidFill>
                <a:latin typeface="Arial" panose="020B0604020202020204" pitchFamily="34" charset="0"/>
                <a:cs typeface="Arial" panose="020B0604020202020204" pitchFamily="34" charset="0"/>
              </a:rPr>
              <a:t>, industriales </a:t>
            </a:r>
            <a:r>
              <a:rPr lang="es-CL" sz="2400" dirty="0">
                <a:solidFill>
                  <a:schemeClr val="tx1"/>
                </a:solidFill>
                <a:latin typeface="Arial" panose="020B0604020202020204" pitchFamily="34" charset="0"/>
                <a:cs typeface="Arial" panose="020B0604020202020204" pitchFamily="34" charset="0"/>
              </a:rPr>
              <a:t>y turísticas</a:t>
            </a:r>
            <a:endParaRPr lang="es-CL" sz="2400" dirty="0">
              <a:solidFill>
                <a:schemeClr val="tx1"/>
              </a:solidFill>
              <a:latin typeface="Arial" panose="020B0604020202020204" pitchFamily="34" charset="0"/>
              <a:cs typeface="Arial" panose="020B0604020202020204" pitchFamily="34" charset="0"/>
            </a:endParaRPr>
          </a:p>
        </p:txBody>
      </p:sp>
      <p:pic>
        <p:nvPicPr>
          <p:cNvPr id="9" name="Imagen 8"/>
          <p:cNvPicPr>
            <a:picLocks noChangeAspect="1"/>
          </p:cNvPicPr>
          <p:nvPr/>
        </p:nvPicPr>
        <p:blipFill>
          <a:blip r:embed="rId2"/>
          <a:stretch>
            <a:fillRect/>
          </a:stretch>
        </p:blipFill>
        <p:spPr>
          <a:xfrm>
            <a:off x="1477965" y="854389"/>
            <a:ext cx="4912057" cy="2893363"/>
          </a:xfrm>
          <a:prstGeom prst="rect">
            <a:avLst/>
          </a:prstGeom>
        </p:spPr>
      </p:pic>
      <p:pic>
        <p:nvPicPr>
          <p:cNvPr id="10" name="Imagen 9"/>
          <p:cNvPicPr>
            <a:picLocks noChangeAspect="1"/>
          </p:cNvPicPr>
          <p:nvPr/>
        </p:nvPicPr>
        <p:blipFill>
          <a:blip r:embed="rId3"/>
          <a:stretch>
            <a:fillRect/>
          </a:stretch>
        </p:blipFill>
        <p:spPr>
          <a:xfrm>
            <a:off x="1477966" y="3814322"/>
            <a:ext cx="4912056" cy="3043679"/>
          </a:xfrm>
          <a:prstGeom prst="rect">
            <a:avLst/>
          </a:prstGeom>
        </p:spPr>
      </p:pic>
    </p:spTree>
    <p:extLst>
      <p:ext uri="{BB962C8B-B14F-4D97-AF65-F5344CB8AC3E}">
        <p14:creationId xmlns:p14="http://schemas.microsoft.com/office/powerpoint/2010/main" val="25640399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10345" y="108955"/>
            <a:ext cx="8911687" cy="1280890"/>
          </a:xfrm>
        </p:spPr>
        <p:txBody>
          <a:bodyPr>
            <a:normAutofit/>
          </a:bodyPr>
          <a:lstStyle/>
          <a:p>
            <a:r>
              <a:rPr lang="es-MX" sz="4400" dirty="0" smtClean="0">
                <a:latin typeface="Arial" panose="020B0604020202020204" pitchFamily="34" charset="0"/>
                <a:cs typeface="Arial" panose="020B0604020202020204" pitchFamily="34" charset="0"/>
              </a:rPr>
              <a:t>PLANICIES LITORALES</a:t>
            </a:r>
            <a:endParaRPr lang="es-CL" sz="4400"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6877318" y="1159099"/>
            <a:ext cx="5125791" cy="4752123"/>
          </a:xfrm>
        </p:spPr>
        <p:txBody>
          <a:bodyPr>
            <a:noAutofit/>
          </a:bodyPr>
          <a:lstStyle/>
          <a:p>
            <a:r>
              <a:rPr lang="es-MX" sz="2400" dirty="0">
                <a:solidFill>
                  <a:schemeClr val="tx1"/>
                </a:solidFill>
                <a:latin typeface="Arial" panose="020B0604020202020204" pitchFamily="34" charset="0"/>
                <a:cs typeface="Arial" panose="020B0604020202020204" pitchFamily="34" charset="0"/>
              </a:rPr>
              <a:t>En el NORTE GRANDE </a:t>
            </a:r>
            <a:r>
              <a:rPr lang="es-MX" sz="2400" dirty="0" smtClean="0">
                <a:solidFill>
                  <a:schemeClr val="tx1"/>
                </a:solidFill>
                <a:latin typeface="Arial" panose="020B0604020202020204" pitchFamily="34" charset="0"/>
                <a:cs typeface="Arial" panose="020B0604020202020204" pitchFamily="34" charset="0"/>
              </a:rPr>
              <a:t>el desarrollo </a:t>
            </a:r>
            <a:r>
              <a:rPr lang="es-MX" sz="2400" dirty="0">
                <a:solidFill>
                  <a:schemeClr val="tx1"/>
                </a:solidFill>
                <a:latin typeface="Arial" panose="020B0604020202020204" pitchFamily="34" charset="0"/>
                <a:cs typeface="Arial" panose="020B0604020202020204" pitchFamily="34" charset="0"/>
              </a:rPr>
              <a:t>de las planicies </a:t>
            </a:r>
            <a:r>
              <a:rPr lang="es-MX" sz="2400" dirty="0" smtClean="0">
                <a:solidFill>
                  <a:schemeClr val="tx1"/>
                </a:solidFill>
                <a:latin typeface="Arial" panose="020B0604020202020204" pitchFamily="34" charset="0"/>
                <a:cs typeface="Arial" panose="020B0604020202020204" pitchFamily="34" charset="0"/>
              </a:rPr>
              <a:t>es escaso </a:t>
            </a:r>
            <a:r>
              <a:rPr lang="es-MX" sz="2400" dirty="0">
                <a:solidFill>
                  <a:schemeClr val="tx1"/>
                </a:solidFill>
                <a:latin typeface="Arial" panose="020B0604020202020204" pitchFamily="34" charset="0"/>
                <a:cs typeface="Arial" panose="020B0604020202020204" pitchFamily="34" charset="0"/>
              </a:rPr>
              <a:t>pues la cordillera </a:t>
            </a:r>
            <a:r>
              <a:rPr lang="es-MX" sz="2400" dirty="0" smtClean="0">
                <a:solidFill>
                  <a:schemeClr val="tx1"/>
                </a:solidFill>
                <a:latin typeface="Arial" panose="020B0604020202020204" pitchFamily="34" charset="0"/>
                <a:cs typeface="Arial" panose="020B0604020202020204" pitchFamily="34" charset="0"/>
              </a:rPr>
              <a:t>de la </a:t>
            </a:r>
            <a:r>
              <a:rPr lang="es-MX" sz="2400" dirty="0">
                <a:solidFill>
                  <a:schemeClr val="tx1"/>
                </a:solidFill>
                <a:latin typeface="Arial" panose="020B0604020202020204" pitchFamily="34" charset="0"/>
                <a:cs typeface="Arial" panose="020B0604020202020204" pitchFamily="34" charset="0"/>
              </a:rPr>
              <a:t>Costa cae en </a:t>
            </a:r>
            <a:r>
              <a:rPr lang="es-MX" sz="2400" dirty="0" smtClean="0">
                <a:solidFill>
                  <a:schemeClr val="tx1"/>
                </a:solidFill>
                <a:latin typeface="Arial" panose="020B0604020202020204" pitchFamily="34" charset="0"/>
                <a:cs typeface="Arial" panose="020B0604020202020204" pitchFamily="34" charset="0"/>
              </a:rPr>
              <a:t>forma </a:t>
            </a:r>
            <a:r>
              <a:rPr lang="es-CL" sz="2400" dirty="0" smtClean="0">
                <a:solidFill>
                  <a:schemeClr val="tx1"/>
                </a:solidFill>
                <a:latin typeface="Arial" panose="020B0604020202020204" pitchFamily="34" charset="0"/>
                <a:cs typeface="Arial" panose="020B0604020202020204" pitchFamily="34" charset="0"/>
              </a:rPr>
              <a:t>abrupta </a:t>
            </a:r>
            <a:r>
              <a:rPr lang="es-CL" sz="2400" dirty="0">
                <a:solidFill>
                  <a:schemeClr val="tx1"/>
                </a:solidFill>
                <a:latin typeface="Arial" panose="020B0604020202020204" pitchFamily="34" charset="0"/>
                <a:cs typeface="Arial" panose="020B0604020202020204" pitchFamily="34" charset="0"/>
              </a:rPr>
              <a:t>al mar, </a:t>
            </a:r>
            <a:r>
              <a:rPr lang="es-CL" sz="2400" dirty="0" smtClean="0">
                <a:solidFill>
                  <a:schemeClr val="tx1"/>
                </a:solidFill>
                <a:latin typeface="Arial" panose="020B0604020202020204" pitchFamily="34" charset="0"/>
                <a:cs typeface="Arial" panose="020B0604020202020204" pitchFamily="34" charset="0"/>
              </a:rPr>
              <a:t>formando acantilados</a:t>
            </a:r>
            <a:r>
              <a:rPr lang="es-CL" sz="2400" dirty="0">
                <a:solidFill>
                  <a:schemeClr val="tx1"/>
                </a:solidFill>
                <a:latin typeface="Arial" panose="020B0604020202020204" pitchFamily="34" charset="0"/>
                <a:cs typeface="Arial" panose="020B0604020202020204" pitchFamily="34" charset="0"/>
              </a:rPr>
              <a:t>. Este </a:t>
            </a:r>
            <a:r>
              <a:rPr lang="es-CL" sz="2400" dirty="0" smtClean="0">
                <a:solidFill>
                  <a:schemeClr val="tx1"/>
                </a:solidFill>
                <a:latin typeface="Arial" panose="020B0604020202020204" pitchFamily="34" charset="0"/>
                <a:cs typeface="Arial" panose="020B0604020202020204" pitchFamily="34" charset="0"/>
              </a:rPr>
              <a:t>fenómeno da </a:t>
            </a:r>
            <a:r>
              <a:rPr lang="es-CL" sz="2400" dirty="0">
                <a:solidFill>
                  <a:schemeClr val="tx1"/>
                </a:solidFill>
                <a:latin typeface="Arial" panose="020B0604020202020204" pitchFamily="34" charset="0"/>
                <a:cs typeface="Arial" panose="020B0604020202020204" pitchFamily="34" charset="0"/>
              </a:rPr>
              <a:t>origen al </a:t>
            </a:r>
            <a:r>
              <a:rPr lang="es-CL" sz="2400" dirty="0" smtClean="0">
                <a:solidFill>
                  <a:schemeClr val="tx1"/>
                </a:solidFill>
                <a:latin typeface="Arial" panose="020B0604020202020204" pitchFamily="34" charset="0"/>
                <a:cs typeface="Arial" panose="020B0604020202020204" pitchFamily="34" charset="0"/>
              </a:rPr>
              <a:t>llamado </a:t>
            </a:r>
            <a:r>
              <a:rPr lang="es-CL" sz="2400" b="1" dirty="0" smtClean="0">
                <a:solidFill>
                  <a:schemeClr val="tx1"/>
                </a:solidFill>
                <a:latin typeface="Arial" panose="020B0604020202020204" pitchFamily="34" charset="0"/>
                <a:cs typeface="Arial" panose="020B0604020202020204" pitchFamily="34" charset="0"/>
              </a:rPr>
              <a:t>Farellón </a:t>
            </a:r>
            <a:r>
              <a:rPr lang="es-CL" sz="2400" b="1" dirty="0">
                <a:solidFill>
                  <a:schemeClr val="tx1"/>
                </a:solidFill>
                <a:latin typeface="Arial" panose="020B0604020202020204" pitchFamily="34" charset="0"/>
                <a:cs typeface="Arial" panose="020B0604020202020204" pitchFamily="34" charset="0"/>
              </a:rPr>
              <a:t>Costero</a:t>
            </a:r>
            <a:r>
              <a:rPr lang="es-CL" sz="2400" dirty="0">
                <a:solidFill>
                  <a:schemeClr val="tx1"/>
                </a:solidFill>
                <a:latin typeface="Arial" panose="020B0604020202020204" pitchFamily="34" charset="0"/>
                <a:cs typeface="Arial" panose="020B0604020202020204" pitchFamily="34" charset="0"/>
              </a:rPr>
              <a:t>, y </a:t>
            </a:r>
            <a:r>
              <a:rPr lang="es-CL" sz="2400" dirty="0" smtClean="0">
                <a:solidFill>
                  <a:schemeClr val="tx1"/>
                </a:solidFill>
                <a:latin typeface="Arial" panose="020B0604020202020204" pitchFamily="34" charset="0"/>
                <a:cs typeface="Arial" panose="020B0604020202020204" pitchFamily="34" charset="0"/>
              </a:rPr>
              <a:t>puede alcanzar </a:t>
            </a:r>
            <a:r>
              <a:rPr lang="es-CL" sz="2400" dirty="0">
                <a:solidFill>
                  <a:schemeClr val="tx1"/>
                </a:solidFill>
                <a:latin typeface="Arial" panose="020B0604020202020204" pitchFamily="34" charset="0"/>
                <a:cs typeface="Arial" panose="020B0604020202020204" pitchFamily="34" charset="0"/>
              </a:rPr>
              <a:t>alturas de </a:t>
            </a:r>
            <a:r>
              <a:rPr lang="es-CL" sz="2400" dirty="0" smtClean="0">
                <a:solidFill>
                  <a:schemeClr val="tx1"/>
                </a:solidFill>
                <a:latin typeface="Arial" panose="020B0604020202020204" pitchFamily="34" charset="0"/>
                <a:cs typeface="Arial" panose="020B0604020202020204" pitchFamily="34" charset="0"/>
              </a:rPr>
              <a:t>1.000 </a:t>
            </a:r>
            <a:r>
              <a:rPr lang="es-MX" sz="2400" dirty="0" smtClean="0">
                <a:solidFill>
                  <a:schemeClr val="tx1"/>
                </a:solidFill>
                <a:latin typeface="Arial" panose="020B0604020202020204" pitchFamily="34" charset="0"/>
                <a:cs typeface="Arial" panose="020B0604020202020204" pitchFamily="34" charset="0"/>
              </a:rPr>
              <a:t>metros</a:t>
            </a:r>
            <a:r>
              <a:rPr lang="es-MX" sz="2400" dirty="0">
                <a:solidFill>
                  <a:schemeClr val="tx1"/>
                </a:solidFill>
                <a:latin typeface="Arial" panose="020B0604020202020204" pitchFamily="34" charset="0"/>
                <a:cs typeface="Arial" panose="020B0604020202020204" pitchFamily="34" charset="0"/>
              </a:rPr>
              <a:t>. La aparición de </a:t>
            </a:r>
            <a:r>
              <a:rPr lang="es-MX" sz="2400" dirty="0" smtClean="0">
                <a:solidFill>
                  <a:schemeClr val="tx1"/>
                </a:solidFill>
                <a:latin typeface="Arial" panose="020B0604020202020204" pitchFamily="34" charset="0"/>
                <a:cs typeface="Arial" panose="020B0604020202020204" pitchFamily="34" charset="0"/>
              </a:rPr>
              <a:t>las </a:t>
            </a:r>
            <a:r>
              <a:rPr lang="es-CL" sz="2400" dirty="0" smtClean="0">
                <a:solidFill>
                  <a:schemeClr val="tx1"/>
                </a:solidFill>
                <a:latin typeface="Arial" panose="020B0604020202020204" pitchFamily="34" charset="0"/>
                <a:cs typeface="Arial" panose="020B0604020202020204" pitchFamily="34" charset="0"/>
              </a:rPr>
              <a:t>planicies </a:t>
            </a:r>
            <a:r>
              <a:rPr lang="es-CL" sz="2400" dirty="0">
                <a:solidFill>
                  <a:schemeClr val="tx1"/>
                </a:solidFill>
                <a:latin typeface="Arial" panose="020B0604020202020204" pitchFamily="34" charset="0"/>
                <a:cs typeface="Arial" panose="020B0604020202020204" pitchFamily="34" charset="0"/>
              </a:rPr>
              <a:t>litorales en </a:t>
            </a:r>
            <a:r>
              <a:rPr lang="es-CL" sz="2400" dirty="0" smtClean="0">
                <a:solidFill>
                  <a:schemeClr val="tx1"/>
                </a:solidFill>
                <a:latin typeface="Arial" panose="020B0604020202020204" pitchFamily="34" charset="0"/>
                <a:cs typeface="Arial" panose="020B0604020202020204" pitchFamily="34" charset="0"/>
              </a:rPr>
              <a:t>el </a:t>
            </a:r>
            <a:r>
              <a:rPr lang="es-MX" sz="2400" dirty="0" smtClean="0">
                <a:solidFill>
                  <a:schemeClr val="tx1"/>
                </a:solidFill>
                <a:latin typeface="Arial" panose="020B0604020202020204" pitchFamily="34" charset="0"/>
                <a:cs typeface="Arial" panose="020B0604020202020204" pitchFamily="34" charset="0"/>
              </a:rPr>
              <a:t>Norte </a:t>
            </a:r>
            <a:r>
              <a:rPr lang="es-MX" sz="2400" dirty="0">
                <a:solidFill>
                  <a:schemeClr val="tx1"/>
                </a:solidFill>
                <a:latin typeface="Arial" panose="020B0604020202020204" pitchFamily="34" charset="0"/>
                <a:cs typeface="Arial" panose="020B0604020202020204" pitchFamily="34" charset="0"/>
              </a:rPr>
              <a:t>Grande es, por </a:t>
            </a:r>
            <a:r>
              <a:rPr lang="es-MX" sz="2400" dirty="0" smtClean="0">
                <a:solidFill>
                  <a:schemeClr val="tx1"/>
                </a:solidFill>
                <a:latin typeface="Arial" panose="020B0604020202020204" pitchFamily="34" charset="0"/>
                <a:cs typeface="Arial" panose="020B0604020202020204" pitchFamily="34" charset="0"/>
              </a:rPr>
              <a:t>lo </a:t>
            </a:r>
            <a:r>
              <a:rPr lang="es-CL" sz="2400" dirty="0" smtClean="0">
                <a:solidFill>
                  <a:schemeClr val="tx1"/>
                </a:solidFill>
                <a:latin typeface="Arial" panose="020B0604020202020204" pitchFamily="34" charset="0"/>
                <a:cs typeface="Arial" panose="020B0604020202020204" pitchFamily="34" charset="0"/>
              </a:rPr>
              <a:t>tanto</a:t>
            </a:r>
            <a:r>
              <a:rPr lang="es-CL" sz="2400" dirty="0">
                <a:solidFill>
                  <a:schemeClr val="tx1"/>
                </a:solidFill>
                <a:latin typeface="Arial" panose="020B0604020202020204" pitchFamily="34" charset="0"/>
                <a:cs typeface="Arial" panose="020B0604020202020204" pitchFamily="34" charset="0"/>
              </a:rPr>
              <a:t>, esporádica</a:t>
            </a:r>
            <a:r>
              <a:rPr lang="es-CL" sz="2400" dirty="0" smtClean="0">
                <a:solidFill>
                  <a:schemeClr val="tx1"/>
                </a:solidFill>
                <a:latin typeface="Arial" panose="020B0604020202020204" pitchFamily="34" charset="0"/>
                <a:cs typeface="Arial" panose="020B0604020202020204" pitchFamily="34" charset="0"/>
              </a:rPr>
              <a:t>, presentándose </a:t>
            </a:r>
            <a:r>
              <a:rPr lang="es-CL" sz="2400" dirty="0">
                <a:solidFill>
                  <a:schemeClr val="tx1"/>
                </a:solidFill>
                <a:latin typeface="Arial" panose="020B0604020202020204" pitchFamily="34" charset="0"/>
                <a:cs typeface="Arial" panose="020B0604020202020204" pitchFamily="34" charset="0"/>
              </a:rPr>
              <a:t>en </a:t>
            </a:r>
            <a:r>
              <a:rPr lang="es-CL" sz="2400" dirty="0" smtClean="0">
                <a:solidFill>
                  <a:schemeClr val="tx1"/>
                </a:solidFill>
                <a:latin typeface="Arial" panose="020B0604020202020204" pitchFamily="34" charset="0"/>
                <a:cs typeface="Arial" panose="020B0604020202020204" pitchFamily="34" charset="0"/>
              </a:rPr>
              <a:t>algunos lugares </a:t>
            </a:r>
            <a:r>
              <a:rPr lang="es-CL" sz="2400" dirty="0">
                <a:solidFill>
                  <a:schemeClr val="tx1"/>
                </a:solidFill>
                <a:latin typeface="Arial" panose="020B0604020202020204" pitchFamily="34" charset="0"/>
                <a:cs typeface="Arial" panose="020B0604020202020204" pitchFamily="34" charset="0"/>
              </a:rPr>
              <a:t>con anchos </a:t>
            </a:r>
            <a:r>
              <a:rPr lang="es-CL" sz="2400" dirty="0" smtClean="0">
                <a:solidFill>
                  <a:schemeClr val="tx1"/>
                </a:solidFill>
                <a:latin typeface="Arial" panose="020B0604020202020204" pitchFamily="34" charset="0"/>
                <a:cs typeface="Arial" panose="020B0604020202020204" pitchFamily="34" charset="0"/>
              </a:rPr>
              <a:t>variables (</a:t>
            </a:r>
            <a:r>
              <a:rPr lang="es-CL" sz="2400" dirty="0">
                <a:solidFill>
                  <a:schemeClr val="tx1"/>
                </a:solidFill>
                <a:latin typeface="Arial" panose="020B0604020202020204" pitchFamily="34" charset="0"/>
                <a:cs typeface="Arial" panose="020B0604020202020204" pitchFamily="34" charset="0"/>
              </a:rPr>
              <a:t>Iquique 3kms, </a:t>
            </a:r>
            <a:r>
              <a:rPr lang="es-CL" sz="2400" dirty="0" smtClean="0">
                <a:solidFill>
                  <a:schemeClr val="tx1"/>
                </a:solidFill>
                <a:latin typeface="Arial" panose="020B0604020202020204" pitchFamily="34" charset="0"/>
                <a:cs typeface="Arial" panose="020B0604020202020204" pitchFamily="34" charset="0"/>
              </a:rPr>
              <a:t>Mejillones 5kms</a:t>
            </a:r>
            <a:r>
              <a:rPr lang="es-CL" sz="2400" dirty="0">
                <a:solidFill>
                  <a:schemeClr val="tx1"/>
                </a:solidFill>
                <a:latin typeface="Arial" panose="020B0604020202020204" pitchFamily="34" charset="0"/>
                <a:cs typeface="Arial" panose="020B0604020202020204" pitchFamily="34" charset="0"/>
              </a:rPr>
              <a:t>).</a:t>
            </a:r>
            <a:endParaRPr lang="es-CL" sz="2400" dirty="0">
              <a:solidFill>
                <a:schemeClr val="tx1"/>
              </a:solidFill>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2"/>
          <a:stretch>
            <a:fillRect/>
          </a:stretch>
        </p:blipFill>
        <p:spPr>
          <a:xfrm>
            <a:off x="2794715" y="814626"/>
            <a:ext cx="4157988" cy="3093666"/>
          </a:xfrm>
          <a:prstGeom prst="rect">
            <a:avLst/>
          </a:prstGeom>
        </p:spPr>
      </p:pic>
      <p:pic>
        <p:nvPicPr>
          <p:cNvPr id="5" name="Imagen 4"/>
          <p:cNvPicPr>
            <a:picLocks noChangeAspect="1"/>
          </p:cNvPicPr>
          <p:nvPr/>
        </p:nvPicPr>
        <p:blipFill>
          <a:blip r:embed="rId3"/>
          <a:stretch>
            <a:fillRect/>
          </a:stretch>
        </p:blipFill>
        <p:spPr>
          <a:xfrm>
            <a:off x="0" y="3578024"/>
            <a:ext cx="4391696" cy="3279976"/>
          </a:xfrm>
          <a:prstGeom prst="rect">
            <a:avLst/>
          </a:prstGeom>
        </p:spPr>
      </p:pic>
    </p:spTree>
    <p:extLst>
      <p:ext uri="{BB962C8B-B14F-4D97-AF65-F5344CB8AC3E}">
        <p14:creationId xmlns:p14="http://schemas.microsoft.com/office/powerpoint/2010/main" val="27823358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22738" y="134712"/>
            <a:ext cx="10393251" cy="2016060"/>
          </a:xfrm>
        </p:spPr>
        <p:txBody>
          <a:bodyPr>
            <a:normAutofit fontScale="90000"/>
          </a:bodyPr>
          <a:lstStyle/>
          <a:p>
            <a:r>
              <a:rPr lang="es-MX" dirty="0">
                <a:solidFill>
                  <a:schemeClr val="tx1"/>
                </a:solidFill>
                <a:latin typeface="Arial" panose="020B0604020202020204" pitchFamily="34" charset="0"/>
                <a:cs typeface="Arial" panose="020B0604020202020204" pitchFamily="34" charset="0"/>
              </a:rPr>
              <a:t>En el NORTE CHICO, desde Caldera al sur su presencia es más significativa, en especial en la desembocadura de los ríos, las planicies se presentan en forma de </a:t>
            </a:r>
            <a:r>
              <a:rPr lang="es-MX" b="1" u="sng" dirty="0" smtClean="0">
                <a:solidFill>
                  <a:schemeClr val="tx1"/>
                </a:solidFill>
                <a:latin typeface="Arial" panose="020B0604020202020204" pitchFamily="34" charset="0"/>
                <a:cs typeface="Arial" panose="020B0604020202020204" pitchFamily="34" charset="0"/>
              </a:rPr>
              <a:t>Terrazas Escalonadas</a:t>
            </a:r>
            <a:r>
              <a:rPr lang="es-MX" dirty="0">
                <a:solidFill>
                  <a:schemeClr val="tx1"/>
                </a:solidFill>
                <a:latin typeface="Arial" panose="020B0604020202020204" pitchFamily="34" charset="0"/>
                <a:cs typeface="Arial" panose="020B0604020202020204" pitchFamily="34" charset="0"/>
              </a:rPr>
              <a:t>.</a:t>
            </a:r>
            <a:r>
              <a:rPr lang="es-CL" dirty="0">
                <a:solidFill>
                  <a:schemeClr val="tx1"/>
                </a:solidFill>
                <a:latin typeface="Arial" panose="020B0604020202020204" pitchFamily="34" charset="0"/>
                <a:cs typeface="Arial" panose="020B0604020202020204" pitchFamily="34" charset="0"/>
              </a:rPr>
              <a:t/>
            </a:r>
            <a:br>
              <a:rPr lang="es-CL" dirty="0">
                <a:solidFill>
                  <a:schemeClr val="tx1"/>
                </a:solidFill>
                <a:latin typeface="Arial" panose="020B0604020202020204" pitchFamily="34" charset="0"/>
                <a:cs typeface="Arial" panose="020B0604020202020204" pitchFamily="34" charset="0"/>
              </a:rPr>
            </a:br>
            <a:endParaRPr lang="es-CL" dirty="0"/>
          </a:p>
        </p:txBody>
      </p:sp>
      <p:pic>
        <p:nvPicPr>
          <p:cNvPr id="4" name="Imagen 3"/>
          <p:cNvPicPr>
            <a:picLocks noChangeAspect="1"/>
          </p:cNvPicPr>
          <p:nvPr/>
        </p:nvPicPr>
        <p:blipFill>
          <a:blip r:embed="rId2"/>
          <a:stretch>
            <a:fillRect/>
          </a:stretch>
        </p:blipFill>
        <p:spPr>
          <a:xfrm>
            <a:off x="0" y="2640169"/>
            <a:ext cx="5589431" cy="4217831"/>
          </a:xfrm>
          <a:prstGeom prst="rect">
            <a:avLst/>
          </a:prstGeom>
        </p:spPr>
      </p:pic>
      <p:pic>
        <p:nvPicPr>
          <p:cNvPr id="5" name="Imagen 4"/>
          <p:cNvPicPr>
            <a:picLocks noChangeAspect="1"/>
          </p:cNvPicPr>
          <p:nvPr/>
        </p:nvPicPr>
        <p:blipFill>
          <a:blip r:embed="rId3"/>
          <a:stretch>
            <a:fillRect/>
          </a:stretch>
        </p:blipFill>
        <p:spPr>
          <a:xfrm>
            <a:off x="5675734" y="2640169"/>
            <a:ext cx="6516266" cy="4217831"/>
          </a:xfrm>
          <a:prstGeom prst="rect">
            <a:avLst/>
          </a:prstGeom>
        </p:spPr>
      </p:pic>
      <p:cxnSp>
        <p:nvCxnSpPr>
          <p:cNvPr id="7" name="Conector angular 6"/>
          <p:cNvCxnSpPr/>
          <p:nvPr/>
        </p:nvCxnSpPr>
        <p:spPr>
          <a:xfrm flipV="1">
            <a:off x="8281115" y="2086377"/>
            <a:ext cx="1004553" cy="360609"/>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9" name="Conector angular 8"/>
          <p:cNvCxnSpPr/>
          <p:nvPr/>
        </p:nvCxnSpPr>
        <p:spPr>
          <a:xfrm flipV="1">
            <a:off x="8783391" y="1674253"/>
            <a:ext cx="1159098" cy="412124"/>
          </a:xfrm>
          <a:prstGeom prst="bentConnector3">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28388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27313" y="0"/>
            <a:ext cx="6164687" cy="1217569"/>
          </a:xfrm>
        </p:spPr>
        <p:txBody>
          <a:bodyPr/>
          <a:lstStyle/>
          <a:p>
            <a:pPr algn="ctr"/>
            <a:endParaRPr lang="es-CL"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5447763" y="1064654"/>
            <a:ext cx="6507609" cy="5065690"/>
          </a:xfrm>
        </p:spPr>
        <p:txBody>
          <a:bodyPr>
            <a:normAutofit/>
          </a:bodyPr>
          <a:lstStyle/>
          <a:p>
            <a:pPr algn="just"/>
            <a:endParaRPr lang="es-CL" sz="2800" dirty="0">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2"/>
          <a:stretch>
            <a:fillRect/>
          </a:stretch>
        </p:blipFill>
        <p:spPr>
          <a:xfrm>
            <a:off x="999743" y="-15584"/>
            <a:ext cx="8422783" cy="6873584"/>
          </a:xfrm>
          <a:prstGeom prst="rect">
            <a:avLst/>
          </a:prstGeom>
        </p:spPr>
      </p:pic>
      <p:sp>
        <p:nvSpPr>
          <p:cNvPr id="5" name="Rectángulo 4"/>
          <p:cNvSpPr/>
          <p:nvPr/>
        </p:nvSpPr>
        <p:spPr>
          <a:xfrm>
            <a:off x="4945485" y="958784"/>
            <a:ext cx="3428812" cy="1323439"/>
          </a:xfrm>
          <a:prstGeom prst="rect">
            <a:avLst/>
          </a:prstGeom>
        </p:spPr>
        <p:txBody>
          <a:bodyPr wrap="square">
            <a:spAutoFit/>
          </a:bodyPr>
          <a:lstStyle/>
          <a:p>
            <a:r>
              <a:rPr lang="es-CL" sz="4000" dirty="0">
                <a:latin typeface="Arial" panose="020B0604020202020204" pitchFamily="34" charset="0"/>
                <a:cs typeface="Arial" panose="020B0604020202020204" pitchFamily="34" charset="0"/>
              </a:rPr>
              <a:t>Unidades del Relieve</a:t>
            </a:r>
            <a:endParaRPr lang="es-CL" sz="4000" dirty="0"/>
          </a:p>
        </p:txBody>
      </p:sp>
    </p:spTree>
    <p:extLst>
      <p:ext uri="{BB962C8B-B14F-4D97-AF65-F5344CB8AC3E}">
        <p14:creationId xmlns:p14="http://schemas.microsoft.com/office/powerpoint/2010/main" val="18902569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84101" y="624110"/>
            <a:ext cx="10483403" cy="908476"/>
          </a:xfrm>
        </p:spPr>
        <p:txBody>
          <a:bodyPr/>
          <a:lstStyle/>
          <a:p>
            <a:r>
              <a:rPr lang="es-MX" u="sng" dirty="0">
                <a:latin typeface="Arial" panose="020B0604020202020204" pitchFamily="34" charset="0"/>
                <a:cs typeface="Arial" panose="020B0604020202020204" pitchFamily="34" charset="0"/>
              </a:rPr>
              <a:t>IMPORTANCIA DE LAS PLANICIES LITORALES</a:t>
            </a:r>
            <a:endParaRPr lang="es-CL" u="sng"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193183" y="2133599"/>
            <a:ext cx="11681138" cy="4215685"/>
          </a:xfrm>
        </p:spPr>
        <p:txBody>
          <a:bodyPr>
            <a:normAutofit/>
          </a:bodyPr>
          <a:lstStyle/>
          <a:p>
            <a:r>
              <a:rPr lang="es-MX" sz="2400" dirty="0">
                <a:solidFill>
                  <a:schemeClr val="tx1"/>
                </a:solidFill>
                <a:latin typeface="Arial" panose="020B0604020202020204" pitchFamily="34" charset="0"/>
                <a:cs typeface="Arial" panose="020B0604020202020204" pitchFamily="34" charset="0"/>
              </a:rPr>
              <a:t>Constituye una zona </a:t>
            </a:r>
            <a:r>
              <a:rPr lang="es-MX" sz="2400" dirty="0" smtClean="0">
                <a:solidFill>
                  <a:schemeClr val="tx1"/>
                </a:solidFill>
                <a:latin typeface="Arial" panose="020B0604020202020204" pitchFamily="34" charset="0"/>
                <a:cs typeface="Arial" panose="020B0604020202020204" pitchFamily="34" charset="0"/>
              </a:rPr>
              <a:t>ecúmene (</a:t>
            </a:r>
            <a:r>
              <a:rPr lang="es-MX" sz="2400" dirty="0">
                <a:solidFill>
                  <a:schemeClr val="tx1"/>
                </a:solidFill>
                <a:latin typeface="Arial" panose="020B0604020202020204" pitchFamily="34" charset="0"/>
                <a:cs typeface="Arial" panose="020B0604020202020204" pitchFamily="34" charset="0"/>
              </a:rPr>
              <a:t>Parte de la Tierra que está habitada por el </a:t>
            </a:r>
            <a:r>
              <a:rPr lang="es-MX" sz="2400" dirty="0" smtClean="0">
                <a:solidFill>
                  <a:schemeClr val="tx1"/>
                </a:solidFill>
                <a:latin typeface="Arial" panose="020B0604020202020204" pitchFamily="34" charset="0"/>
                <a:cs typeface="Arial" panose="020B0604020202020204" pitchFamily="34" charset="0"/>
              </a:rPr>
              <a:t>hombre), </a:t>
            </a:r>
            <a:r>
              <a:rPr lang="es-MX" sz="2400" dirty="0">
                <a:solidFill>
                  <a:schemeClr val="tx1"/>
                </a:solidFill>
                <a:latin typeface="Arial" panose="020B0604020202020204" pitchFamily="34" charset="0"/>
                <a:cs typeface="Arial" panose="020B0604020202020204" pitchFamily="34" charset="0"/>
              </a:rPr>
              <a:t>ya que se </a:t>
            </a:r>
            <a:r>
              <a:rPr lang="es-MX" sz="2400" dirty="0" smtClean="0">
                <a:solidFill>
                  <a:schemeClr val="tx1"/>
                </a:solidFill>
                <a:latin typeface="Arial" panose="020B0604020202020204" pitchFamily="34" charset="0"/>
                <a:cs typeface="Arial" panose="020B0604020202020204" pitchFamily="34" charset="0"/>
              </a:rPr>
              <a:t>localizan importantes </a:t>
            </a:r>
            <a:r>
              <a:rPr lang="es-MX" sz="2400" dirty="0">
                <a:solidFill>
                  <a:schemeClr val="tx1"/>
                </a:solidFill>
                <a:latin typeface="Arial" panose="020B0604020202020204" pitchFamily="34" charset="0"/>
                <a:cs typeface="Arial" panose="020B0604020202020204" pitchFamily="34" charset="0"/>
              </a:rPr>
              <a:t>ciudades y </a:t>
            </a:r>
            <a:r>
              <a:rPr lang="es-MX" sz="2400" dirty="0" smtClean="0">
                <a:solidFill>
                  <a:schemeClr val="tx1"/>
                </a:solidFill>
                <a:latin typeface="Arial" panose="020B0604020202020204" pitchFamily="34" charset="0"/>
                <a:cs typeface="Arial" panose="020B0604020202020204" pitchFamily="34" charset="0"/>
              </a:rPr>
              <a:t>puertos: Arica</a:t>
            </a:r>
            <a:r>
              <a:rPr lang="es-MX" sz="2400" dirty="0">
                <a:solidFill>
                  <a:schemeClr val="tx1"/>
                </a:solidFill>
                <a:latin typeface="Arial" panose="020B0604020202020204" pitchFamily="34" charset="0"/>
                <a:cs typeface="Arial" panose="020B0604020202020204" pitchFamily="34" charset="0"/>
              </a:rPr>
              <a:t>, Iquique, Coquimbo, </a:t>
            </a:r>
            <a:r>
              <a:rPr lang="es-MX" sz="2400" dirty="0" smtClean="0">
                <a:solidFill>
                  <a:schemeClr val="tx1"/>
                </a:solidFill>
                <a:latin typeface="Arial" panose="020B0604020202020204" pitchFamily="34" charset="0"/>
                <a:cs typeface="Arial" panose="020B0604020202020204" pitchFamily="34" charset="0"/>
              </a:rPr>
              <a:t>La Serena</a:t>
            </a:r>
            <a:r>
              <a:rPr lang="es-MX" sz="2400" dirty="0">
                <a:solidFill>
                  <a:schemeClr val="tx1"/>
                </a:solidFill>
                <a:latin typeface="Arial" panose="020B0604020202020204" pitchFamily="34" charset="0"/>
                <a:cs typeface="Arial" panose="020B0604020202020204" pitchFamily="34" charset="0"/>
              </a:rPr>
              <a:t>, Valparaíso, Viña del Mar, San Antonio, Talcahuano</a:t>
            </a:r>
            <a:r>
              <a:rPr lang="es-MX" sz="2400" dirty="0" smtClean="0">
                <a:solidFill>
                  <a:schemeClr val="tx1"/>
                </a:solidFill>
                <a:latin typeface="Arial" panose="020B0604020202020204" pitchFamily="34" charset="0"/>
                <a:cs typeface="Arial" panose="020B0604020202020204" pitchFamily="34" charset="0"/>
              </a:rPr>
              <a:t>, </a:t>
            </a:r>
            <a:r>
              <a:rPr lang="es-CL" sz="2400" dirty="0" smtClean="0">
                <a:solidFill>
                  <a:schemeClr val="tx1"/>
                </a:solidFill>
                <a:latin typeface="Arial" panose="020B0604020202020204" pitchFamily="34" charset="0"/>
                <a:cs typeface="Arial" panose="020B0604020202020204" pitchFamily="34" charset="0"/>
              </a:rPr>
              <a:t>Concepción</a:t>
            </a:r>
            <a:r>
              <a:rPr lang="es-CL" sz="2400" dirty="0">
                <a:solidFill>
                  <a:schemeClr val="tx1"/>
                </a:solidFill>
                <a:latin typeface="Arial" panose="020B0604020202020204" pitchFamily="34" charset="0"/>
                <a:cs typeface="Arial" panose="020B0604020202020204" pitchFamily="34" charset="0"/>
              </a:rPr>
              <a:t>, </a:t>
            </a:r>
            <a:r>
              <a:rPr lang="es-CL" sz="2400" dirty="0" smtClean="0">
                <a:solidFill>
                  <a:schemeClr val="tx1"/>
                </a:solidFill>
                <a:latin typeface="Arial" panose="020B0604020202020204" pitchFamily="34" charset="0"/>
                <a:cs typeface="Arial" panose="020B0604020202020204" pitchFamily="34" charset="0"/>
              </a:rPr>
              <a:t>Valdivia.</a:t>
            </a:r>
          </a:p>
          <a:p>
            <a:endParaRPr lang="es-CL" sz="2400" dirty="0">
              <a:solidFill>
                <a:schemeClr val="tx1"/>
              </a:solidFill>
              <a:latin typeface="Arial" panose="020B0604020202020204" pitchFamily="34" charset="0"/>
              <a:cs typeface="Arial" panose="020B0604020202020204" pitchFamily="34" charset="0"/>
            </a:endParaRPr>
          </a:p>
          <a:p>
            <a:r>
              <a:rPr lang="es-MX" sz="2400" dirty="0" smtClean="0">
                <a:solidFill>
                  <a:schemeClr val="tx1"/>
                </a:solidFill>
                <a:latin typeface="Arial" panose="020B0604020202020204" pitchFamily="34" charset="0"/>
                <a:cs typeface="Arial" panose="020B0604020202020204" pitchFamily="34" charset="0"/>
              </a:rPr>
              <a:t> </a:t>
            </a:r>
            <a:r>
              <a:rPr lang="es-MX" sz="2400" dirty="0">
                <a:solidFill>
                  <a:schemeClr val="tx1"/>
                </a:solidFill>
                <a:latin typeface="Arial" panose="020B0604020202020204" pitchFamily="34" charset="0"/>
                <a:cs typeface="Arial" panose="020B0604020202020204" pitchFamily="34" charset="0"/>
              </a:rPr>
              <a:t>Posee importancia económica, ya que en ella se </a:t>
            </a:r>
            <a:r>
              <a:rPr lang="es-MX" sz="2400" dirty="0" smtClean="0">
                <a:solidFill>
                  <a:schemeClr val="tx1"/>
                </a:solidFill>
                <a:latin typeface="Arial" panose="020B0604020202020204" pitchFamily="34" charset="0"/>
                <a:cs typeface="Arial" panose="020B0604020202020204" pitchFamily="34" charset="0"/>
              </a:rPr>
              <a:t>localizan </a:t>
            </a:r>
            <a:r>
              <a:rPr lang="es-CL" sz="2400" dirty="0" smtClean="0">
                <a:solidFill>
                  <a:schemeClr val="tx1"/>
                </a:solidFill>
                <a:latin typeface="Arial" panose="020B0604020202020204" pitchFamily="34" charset="0"/>
                <a:cs typeface="Arial" panose="020B0604020202020204" pitchFamily="34" charset="0"/>
              </a:rPr>
              <a:t>importantes </a:t>
            </a:r>
            <a:r>
              <a:rPr lang="es-CL" sz="2400" dirty="0">
                <a:solidFill>
                  <a:schemeClr val="tx1"/>
                </a:solidFill>
                <a:latin typeface="Arial" panose="020B0604020202020204" pitchFamily="34" charset="0"/>
                <a:cs typeface="Arial" panose="020B0604020202020204" pitchFamily="34" charset="0"/>
              </a:rPr>
              <a:t>yacimientos de carbón (Golfo de Arauco</a:t>
            </a:r>
            <a:r>
              <a:rPr lang="es-CL" sz="2400" dirty="0" smtClean="0">
                <a:solidFill>
                  <a:schemeClr val="tx1"/>
                </a:solidFill>
                <a:latin typeface="Arial" panose="020B0604020202020204" pitchFamily="34" charset="0"/>
                <a:cs typeface="Arial" panose="020B0604020202020204" pitchFamily="34" charset="0"/>
              </a:rPr>
              <a:t>).</a:t>
            </a:r>
          </a:p>
          <a:p>
            <a:endParaRPr lang="es-CL" sz="2400" dirty="0">
              <a:solidFill>
                <a:schemeClr val="tx1"/>
              </a:solidFill>
              <a:latin typeface="Arial" panose="020B0604020202020204" pitchFamily="34" charset="0"/>
              <a:cs typeface="Arial" panose="020B0604020202020204" pitchFamily="34" charset="0"/>
            </a:endParaRPr>
          </a:p>
          <a:p>
            <a:r>
              <a:rPr lang="es-MX" sz="2400" dirty="0" smtClean="0">
                <a:solidFill>
                  <a:schemeClr val="tx1"/>
                </a:solidFill>
                <a:latin typeface="Arial" panose="020B0604020202020204" pitchFamily="34" charset="0"/>
                <a:cs typeface="Arial" panose="020B0604020202020204" pitchFamily="34" charset="0"/>
              </a:rPr>
              <a:t>Sus </a:t>
            </a:r>
            <a:r>
              <a:rPr lang="es-MX" sz="2400" dirty="0">
                <a:solidFill>
                  <a:schemeClr val="tx1"/>
                </a:solidFill>
                <a:latin typeface="Arial" panose="020B0604020202020204" pitchFamily="34" charset="0"/>
                <a:cs typeface="Arial" panose="020B0604020202020204" pitchFamily="34" charset="0"/>
              </a:rPr>
              <a:t>suelos son ocupados con fines agrícolas (secano)</a:t>
            </a:r>
            <a:endParaRPr lang="es-CL"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47241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224270" y="624110"/>
            <a:ext cx="7753082" cy="1280890"/>
          </a:xfrm>
        </p:spPr>
        <p:txBody>
          <a:bodyPr>
            <a:normAutofit fontScale="90000"/>
          </a:bodyPr>
          <a:lstStyle/>
          <a:p>
            <a:r>
              <a:rPr lang="es-MX" b="1" u="sng" dirty="0">
                <a:solidFill>
                  <a:schemeClr val="tx1"/>
                </a:solidFill>
                <a:latin typeface="Arial" panose="020B0604020202020204" pitchFamily="34" charset="0"/>
                <a:cs typeface="Arial" panose="020B0604020202020204" pitchFamily="34" charset="0"/>
              </a:rPr>
              <a:t>En Chile hay 4 estructuras </a:t>
            </a:r>
            <a:r>
              <a:rPr lang="es-CL" b="1" u="sng" dirty="0">
                <a:solidFill>
                  <a:schemeClr val="tx1"/>
                </a:solidFill>
                <a:latin typeface="Arial" panose="020B0604020202020204" pitchFamily="34" charset="0"/>
                <a:cs typeface="Arial" panose="020B0604020202020204" pitchFamily="34" charset="0"/>
              </a:rPr>
              <a:t>de relieve</a:t>
            </a:r>
            <a:r>
              <a:rPr lang="es-CL" b="1" dirty="0">
                <a:solidFill>
                  <a:schemeClr val="tx1"/>
                </a:solidFill>
                <a:latin typeface="Arial" panose="020B0604020202020204" pitchFamily="34" charset="0"/>
                <a:cs typeface="Arial" panose="020B0604020202020204" pitchFamily="34" charset="0"/>
              </a:rPr>
              <a:t>:</a:t>
            </a:r>
            <a:br>
              <a:rPr lang="es-CL" b="1" dirty="0">
                <a:solidFill>
                  <a:schemeClr val="tx1"/>
                </a:solidFill>
                <a:latin typeface="Arial" panose="020B0604020202020204" pitchFamily="34" charset="0"/>
                <a:cs typeface="Arial" panose="020B0604020202020204" pitchFamily="34" charset="0"/>
              </a:rPr>
            </a:br>
            <a:endParaRPr lang="es-CL" dirty="0"/>
          </a:p>
        </p:txBody>
      </p:sp>
      <p:sp>
        <p:nvSpPr>
          <p:cNvPr id="3" name="Marcador de contenido 2"/>
          <p:cNvSpPr>
            <a:spLocks noGrp="1"/>
          </p:cNvSpPr>
          <p:nvPr>
            <p:ph idx="1"/>
          </p:nvPr>
        </p:nvSpPr>
        <p:spPr>
          <a:xfrm>
            <a:off x="6027312" y="2133600"/>
            <a:ext cx="5769735" cy="4473262"/>
          </a:xfrm>
        </p:spPr>
        <p:txBody>
          <a:bodyPr>
            <a:normAutofit/>
          </a:bodyPr>
          <a:lstStyle/>
          <a:p>
            <a:pPr marL="0" indent="0">
              <a:buNone/>
            </a:pPr>
            <a:r>
              <a:rPr lang="es-CL" sz="2400" dirty="0" smtClean="0">
                <a:solidFill>
                  <a:schemeClr val="tx1"/>
                </a:solidFill>
                <a:latin typeface="Arial" panose="020B0604020202020204" pitchFamily="34" charset="0"/>
                <a:cs typeface="Arial" panose="020B0604020202020204" pitchFamily="34" charset="0"/>
              </a:rPr>
              <a:t>Planicies costeras</a:t>
            </a:r>
          </a:p>
          <a:p>
            <a:pPr marL="0" indent="0">
              <a:buNone/>
            </a:pPr>
            <a:endParaRPr lang="es-CL" sz="2400" dirty="0">
              <a:solidFill>
                <a:schemeClr val="tx1"/>
              </a:solidFill>
              <a:latin typeface="Arial" panose="020B0604020202020204" pitchFamily="34" charset="0"/>
              <a:cs typeface="Arial" panose="020B0604020202020204" pitchFamily="34" charset="0"/>
            </a:endParaRPr>
          </a:p>
          <a:p>
            <a:pPr marL="0" indent="0">
              <a:buNone/>
            </a:pPr>
            <a:r>
              <a:rPr lang="es-CL" sz="2400" dirty="0">
                <a:solidFill>
                  <a:schemeClr val="tx1"/>
                </a:solidFill>
                <a:latin typeface="Arial" panose="020B0604020202020204" pitchFamily="34" charset="0"/>
                <a:cs typeface="Arial" panose="020B0604020202020204" pitchFamily="34" charset="0"/>
              </a:rPr>
              <a:t>Cordillera de la </a:t>
            </a:r>
            <a:r>
              <a:rPr lang="es-CL" sz="2400" dirty="0" smtClean="0">
                <a:solidFill>
                  <a:schemeClr val="tx1"/>
                </a:solidFill>
                <a:latin typeface="Arial" panose="020B0604020202020204" pitchFamily="34" charset="0"/>
                <a:cs typeface="Arial" panose="020B0604020202020204" pitchFamily="34" charset="0"/>
              </a:rPr>
              <a:t>Costa</a:t>
            </a:r>
          </a:p>
          <a:p>
            <a:pPr marL="0" indent="0">
              <a:buNone/>
            </a:pPr>
            <a:endParaRPr lang="es-CL" sz="2400" dirty="0" smtClean="0">
              <a:solidFill>
                <a:schemeClr val="tx1"/>
              </a:solidFill>
              <a:latin typeface="Arial" panose="020B0604020202020204" pitchFamily="34" charset="0"/>
              <a:cs typeface="Arial" panose="020B0604020202020204" pitchFamily="34" charset="0"/>
            </a:endParaRPr>
          </a:p>
          <a:p>
            <a:pPr marL="0" indent="0">
              <a:buNone/>
            </a:pPr>
            <a:r>
              <a:rPr lang="es-CL" sz="2400" dirty="0" smtClean="0">
                <a:solidFill>
                  <a:schemeClr val="tx1"/>
                </a:solidFill>
                <a:latin typeface="Arial" panose="020B0604020202020204" pitchFamily="34" charset="0"/>
                <a:cs typeface="Arial" panose="020B0604020202020204" pitchFamily="34" charset="0"/>
              </a:rPr>
              <a:t>Depresión Intermedia</a:t>
            </a:r>
          </a:p>
          <a:p>
            <a:pPr marL="0" indent="0">
              <a:buNone/>
            </a:pPr>
            <a:endParaRPr lang="es-CL" sz="2400" dirty="0">
              <a:solidFill>
                <a:schemeClr val="tx1"/>
              </a:solidFill>
              <a:latin typeface="Arial" panose="020B0604020202020204" pitchFamily="34" charset="0"/>
              <a:cs typeface="Arial" panose="020B0604020202020204" pitchFamily="34" charset="0"/>
            </a:endParaRPr>
          </a:p>
          <a:p>
            <a:pPr marL="0" indent="0">
              <a:buNone/>
            </a:pPr>
            <a:r>
              <a:rPr lang="es-CL" sz="2400" dirty="0">
                <a:solidFill>
                  <a:schemeClr val="tx1"/>
                </a:solidFill>
                <a:latin typeface="Arial" panose="020B0604020202020204" pitchFamily="34" charset="0"/>
                <a:cs typeface="Arial" panose="020B0604020202020204" pitchFamily="34" charset="0"/>
              </a:rPr>
              <a:t>Cordillera de Los Andes</a:t>
            </a:r>
            <a:endParaRPr lang="es-CL" sz="2400" dirty="0">
              <a:solidFill>
                <a:schemeClr val="tx1"/>
              </a:solidFill>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2">
            <a:lum bright="-40000" contrast="40000"/>
          </a:blip>
          <a:stretch>
            <a:fillRect/>
          </a:stretch>
        </p:blipFill>
        <p:spPr>
          <a:xfrm>
            <a:off x="0" y="0"/>
            <a:ext cx="4224271" cy="69097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6" name="Conector recto 5"/>
          <p:cNvCxnSpPr/>
          <p:nvPr/>
        </p:nvCxnSpPr>
        <p:spPr>
          <a:xfrm flipV="1">
            <a:off x="2575775" y="2382592"/>
            <a:ext cx="3451537" cy="489397"/>
          </a:xfrm>
          <a:prstGeom prst="line">
            <a:avLst/>
          </a:prstGeom>
        </p:spPr>
        <p:style>
          <a:lnRef idx="1">
            <a:schemeClr val="dk1"/>
          </a:lnRef>
          <a:fillRef idx="0">
            <a:schemeClr val="dk1"/>
          </a:fillRef>
          <a:effectRef idx="0">
            <a:schemeClr val="dk1"/>
          </a:effectRef>
          <a:fontRef idx="minor">
            <a:schemeClr val="tx1"/>
          </a:fontRef>
        </p:style>
      </p:cxnSp>
      <p:cxnSp>
        <p:nvCxnSpPr>
          <p:cNvPr id="8" name="Conector recto 7"/>
          <p:cNvCxnSpPr/>
          <p:nvPr/>
        </p:nvCxnSpPr>
        <p:spPr>
          <a:xfrm>
            <a:off x="2614411" y="3103808"/>
            <a:ext cx="3515933" cy="244699"/>
          </a:xfrm>
          <a:prstGeom prst="line">
            <a:avLst/>
          </a:prstGeom>
        </p:spPr>
        <p:style>
          <a:lnRef idx="1">
            <a:schemeClr val="dk1"/>
          </a:lnRef>
          <a:fillRef idx="0">
            <a:schemeClr val="dk1"/>
          </a:fillRef>
          <a:effectRef idx="0">
            <a:schemeClr val="dk1"/>
          </a:effectRef>
          <a:fontRef idx="minor">
            <a:schemeClr val="tx1"/>
          </a:fontRef>
        </p:style>
      </p:cxnSp>
      <p:cxnSp>
        <p:nvCxnSpPr>
          <p:cNvPr id="10" name="Conector recto 9"/>
          <p:cNvCxnSpPr>
            <a:endCxn id="3" idx="1"/>
          </p:cNvCxnSpPr>
          <p:nvPr/>
        </p:nvCxnSpPr>
        <p:spPr>
          <a:xfrm>
            <a:off x="2575775" y="3348507"/>
            <a:ext cx="3451537" cy="1021724"/>
          </a:xfrm>
          <a:prstGeom prst="line">
            <a:avLst/>
          </a:prstGeom>
        </p:spPr>
        <p:style>
          <a:lnRef idx="1">
            <a:schemeClr val="dk1"/>
          </a:lnRef>
          <a:fillRef idx="0">
            <a:schemeClr val="dk1"/>
          </a:fillRef>
          <a:effectRef idx="0">
            <a:schemeClr val="dk1"/>
          </a:effectRef>
          <a:fontRef idx="minor">
            <a:schemeClr val="tx1"/>
          </a:fontRef>
        </p:style>
      </p:cxnSp>
      <p:cxnSp>
        <p:nvCxnSpPr>
          <p:cNvPr id="12" name="Conector recto 11"/>
          <p:cNvCxnSpPr/>
          <p:nvPr/>
        </p:nvCxnSpPr>
        <p:spPr>
          <a:xfrm>
            <a:off x="2614411" y="3631842"/>
            <a:ext cx="3412901" cy="166137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861114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656520" y="686664"/>
            <a:ext cx="9279767" cy="1323439"/>
          </a:xfrm>
          <a:prstGeom prst="rect">
            <a:avLst/>
          </a:prstGeom>
        </p:spPr>
        <p:txBody>
          <a:bodyPr wrap="square">
            <a:spAutoFit/>
          </a:bodyPr>
          <a:lstStyle/>
          <a:p>
            <a:pPr algn="ctr"/>
            <a:r>
              <a:rPr lang="es-MX" sz="4000" dirty="0" smtClean="0">
                <a:latin typeface="Arial" panose="020B0604020202020204" pitchFamily="34" charset="0"/>
                <a:cs typeface="Arial" panose="020B0604020202020204" pitchFamily="34" charset="0"/>
              </a:rPr>
              <a:t>Las </a:t>
            </a:r>
            <a:r>
              <a:rPr lang="es-MX" sz="4000" dirty="0" err="1" smtClean="0">
                <a:latin typeface="Arial" panose="020B0604020202020204" pitchFamily="34" charset="0"/>
                <a:cs typeface="Arial" panose="020B0604020202020204" pitchFamily="34" charset="0"/>
              </a:rPr>
              <a:t>Macroformas</a:t>
            </a:r>
            <a:r>
              <a:rPr lang="es-MX" sz="4000" dirty="0" smtClean="0">
                <a:latin typeface="Arial" panose="020B0604020202020204" pitchFamily="34" charset="0"/>
                <a:cs typeface="Arial" panose="020B0604020202020204" pitchFamily="34" charset="0"/>
              </a:rPr>
              <a:t> del Relieve a través de Perfiles</a:t>
            </a:r>
            <a:endParaRPr lang="es-CL"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72484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68947" y="121833"/>
            <a:ext cx="11213206" cy="1280890"/>
          </a:xfrm>
        </p:spPr>
        <p:txBody>
          <a:bodyPr/>
          <a:lstStyle/>
          <a:p>
            <a:endParaRPr lang="es-CL" dirty="0"/>
          </a:p>
        </p:txBody>
      </p:sp>
      <p:sp>
        <p:nvSpPr>
          <p:cNvPr id="3" name="Marcador de contenido 2"/>
          <p:cNvSpPr>
            <a:spLocks noGrp="1"/>
          </p:cNvSpPr>
          <p:nvPr>
            <p:ph idx="1"/>
          </p:nvPr>
        </p:nvSpPr>
        <p:spPr>
          <a:xfrm>
            <a:off x="427687" y="1118490"/>
            <a:ext cx="4620831" cy="515065"/>
          </a:xfrm>
        </p:spPr>
        <p:txBody>
          <a:bodyPr>
            <a:noAutofit/>
          </a:bodyPr>
          <a:lstStyle/>
          <a:p>
            <a:endParaRPr lang="es-CL" sz="2400" b="1" dirty="0">
              <a:solidFill>
                <a:schemeClr val="tx1"/>
              </a:solidFill>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2"/>
          <a:stretch>
            <a:fillRect/>
          </a:stretch>
        </p:blipFill>
        <p:spPr>
          <a:xfrm>
            <a:off x="0" y="0"/>
            <a:ext cx="10303838" cy="6858000"/>
          </a:xfrm>
          <a:prstGeom prst="rect">
            <a:avLst/>
          </a:prstGeom>
        </p:spPr>
      </p:pic>
      <p:sp>
        <p:nvSpPr>
          <p:cNvPr id="7" name="Rectángulo 6"/>
          <p:cNvSpPr/>
          <p:nvPr/>
        </p:nvSpPr>
        <p:spPr>
          <a:xfrm>
            <a:off x="149018" y="762278"/>
            <a:ext cx="6096000" cy="1015663"/>
          </a:xfrm>
          <a:prstGeom prst="rect">
            <a:avLst/>
          </a:prstGeom>
        </p:spPr>
        <p:txBody>
          <a:bodyPr>
            <a:spAutoFit/>
          </a:bodyPr>
          <a:lstStyle/>
          <a:p>
            <a:r>
              <a:rPr lang="es-MX" sz="2000" b="1" dirty="0">
                <a:latin typeface="Arial" panose="020B0604020202020204" pitchFamily="34" charset="0"/>
                <a:cs typeface="Arial" panose="020B0604020202020204" pitchFamily="34" charset="0"/>
              </a:rPr>
              <a:t>NORTE GRANDE: ALT. MÁX. PROMEDIO 4.500 M.S.N.M</a:t>
            </a:r>
            <a:r>
              <a:rPr lang="es-MX" sz="2000" b="1" dirty="0" smtClean="0">
                <a:latin typeface="Arial" panose="020B0604020202020204" pitchFamily="34" charset="0"/>
                <a:cs typeface="Arial" panose="020B0604020202020204" pitchFamily="34" charset="0"/>
              </a:rPr>
              <a:t>. </a:t>
            </a:r>
            <a:r>
              <a:rPr lang="es-MX" sz="2000" b="1" u="sng" dirty="0">
                <a:latin typeface="Arial" panose="020B0604020202020204" pitchFamily="34" charset="0"/>
                <a:cs typeface="Arial" panose="020B0604020202020204" pitchFamily="34" charset="0"/>
              </a:rPr>
              <a:t>(Metros Sobre el Nivel del Mar)</a:t>
            </a:r>
            <a:endParaRPr lang="es-CL" sz="2000" b="1" u="sng" dirty="0">
              <a:latin typeface="Arial" panose="020B0604020202020204" pitchFamily="34" charset="0"/>
              <a:cs typeface="Arial" panose="020B0604020202020204" pitchFamily="34" charset="0"/>
            </a:endParaRPr>
          </a:p>
          <a:p>
            <a:endParaRPr lang="es-CL"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30159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sp>
        <p:nvSpPr>
          <p:cNvPr id="3" name="Marcador de contenido 2"/>
          <p:cNvSpPr>
            <a:spLocks noGrp="1"/>
          </p:cNvSpPr>
          <p:nvPr>
            <p:ph idx="1"/>
          </p:nvPr>
        </p:nvSpPr>
        <p:spPr/>
        <p:txBody>
          <a:bodyPr/>
          <a:lstStyle/>
          <a:p>
            <a:endParaRPr lang="es-CL"/>
          </a:p>
        </p:txBody>
      </p:sp>
      <p:pic>
        <p:nvPicPr>
          <p:cNvPr id="4" name="Imagen 3"/>
          <p:cNvPicPr>
            <a:picLocks noChangeAspect="1"/>
          </p:cNvPicPr>
          <p:nvPr/>
        </p:nvPicPr>
        <p:blipFill>
          <a:blip r:embed="rId2"/>
          <a:stretch>
            <a:fillRect/>
          </a:stretch>
        </p:blipFill>
        <p:spPr>
          <a:xfrm>
            <a:off x="0" y="0"/>
            <a:ext cx="12192000" cy="6750552"/>
          </a:xfrm>
          <a:prstGeom prst="rect">
            <a:avLst/>
          </a:prstGeom>
        </p:spPr>
      </p:pic>
      <p:sp>
        <p:nvSpPr>
          <p:cNvPr id="5" name="CuadroTexto 4"/>
          <p:cNvSpPr txBox="1"/>
          <p:nvPr/>
        </p:nvSpPr>
        <p:spPr>
          <a:xfrm>
            <a:off x="271250" y="704671"/>
            <a:ext cx="7301528" cy="1200329"/>
          </a:xfrm>
          <a:prstGeom prst="rect">
            <a:avLst/>
          </a:prstGeom>
          <a:noFill/>
        </p:spPr>
        <p:txBody>
          <a:bodyPr wrap="square" rtlCol="0">
            <a:spAutoFit/>
          </a:bodyPr>
          <a:lstStyle/>
          <a:p>
            <a:r>
              <a:rPr lang="es-MX" sz="2400" b="1" dirty="0" smtClean="0">
                <a:latin typeface="Arial" panose="020B0604020202020204" pitchFamily="34" charset="0"/>
                <a:cs typeface="Arial" panose="020B0604020202020204" pitchFamily="34" charset="0"/>
              </a:rPr>
              <a:t>NORTE CHICO: ALT. MÁX. PROMEDIO 4.000 M.S.N.M. </a:t>
            </a:r>
            <a:r>
              <a:rPr lang="es-MX" sz="2400" b="1" u="sng" dirty="0">
                <a:latin typeface="Arial" panose="020B0604020202020204" pitchFamily="34" charset="0"/>
                <a:cs typeface="Arial" panose="020B0604020202020204" pitchFamily="34" charset="0"/>
              </a:rPr>
              <a:t>(Metros Sobre el Nivel del Mar)</a:t>
            </a:r>
            <a:endParaRPr lang="es-CL" sz="2400" b="1" u="sng" dirty="0">
              <a:latin typeface="Arial" panose="020B0604020202020204" pitchFamily="34" charset="0"/>
              <a:cs typeface="Arial" panose="020B0604020202020204" pitchFamily="34" charset="0"/>
            </a:endParaRPr>
          </a:p>
          <a:p>
            <a:endParaRPr lang="es-CL"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87210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83729" y="583418"/>
            <a:ext cx="9765964" cy="765020"/>
          </a:xfrm>
        </p:spPr>
        <p:txBody>
          <a:bodyPr/>
          <a:lstStyle/>
          <a:p>
            <a:r>
              <a:rPr lang="es-MX" b="1" dirty="0" smtClean="0"/>
              <a:t>ZONA CENTRAL</a:t>
            </a:r>
            <a:endParaRPr lang="es-CL" dirty="0"/>
          </a:p>
        </p:txBody>
      </p:sp>
      <p:sp>
        <p:nvSpPr>
          <p:cNvPr id="3" name="Marcador de contenido 2"/>
          <p:cNvSpPr>
            <a:spLocks noGrp="1"/>
          </p:cNvSpPr>
          <p:nvPr>
            <p:ph idx="1"/>
          </p:nvPr>
        </p:nvSpPr>
        <p:spPr/>
        <p:txBody>
          <a:bodyPr/>
          <a:lstStyle/>
          <a:p>
            <a:endParaRPr lang="es-CL" dirty="0"/>
          </a:p>
        </p:txBody>
      </p:sp>
      <p:pic>
        <p:nvPicPr>
          <p:cNvPr id="4" name="Imagen 3"/>
          <p:cNvPicPr>
            <a:picLocks noChangeAspect="1"/>
          </p:cNvPicPr>
          <p:nvPr/>
        </p:nvPicPr>
        <p:blipFill>
          <a:blip r:embed="rId2"/>
          <a:stretch>
            <a:fillRect/>
          </a:stretch>
        </p:blipFill>
        <p:spPr>
          <a:xfrm>
            <a:off x="0" y="1402724"/>
            <a:ext cx="12192000" cy="5462409"/>
          </a:xfrm>
          <a:prstGeom prst="rect">
            <a:avLst/>
          </a:prstGeom>
        </p:spPr>
      </p:pic>
      <p:sp>
        <p:nvSpPr>
          <p:cNvPr id="5" name="CuadroTexto 4"/>
          <p:cNvSpPr txBox="1"/>
          <p:nvPr/>
        </p:nvSpPr>
        <p:spPr>
          <a:xfrm>
            <a:off x="2589211" y="1537329"/>
            <a:ext cx="5447205" cy="1200329"/>
          </a:xfrm>
          <a:prstGeom prst="rect">
            <a:avLst/>
          </a:prstGeom>
          <a:noFill/>
        </p:spPr>
        <p:txBody>
          <a:bodyPr wrap="square" rtlCol="0">
            <a:spAutoFit/>
          </a:bodyPr>
          <a:lstStyle/>
          <a:p>
            <a:r>
              <a:rPr lang="es-MX" sz="2400" b="1" u="sng" dirty="0" smtClean="0">
                <a:latin typeface="Arial" panose="020B0604020202020204" pitchFamily="34" charset="0"/>
                <a:cs typeface="Arial" panose="020B0604020202020204" pitchFamily="34" charset="0"/>
              </a:rPr>
              <a:t>ZONA CENTRAL: ALT.  MÁX. PROMEDIO 4.000 M.S.N.M. (Metros Sobre el Nivel del Mar)</a:t>
            </a:r>
            <a:endParaRPr lang="es-CL" sz="2400" b="1"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08102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606978" y="482442"/>
            <a:ext cx="5202949" cy="609600"/>
          </a:xfrm>
        </p:spPr>
        <p:txBody>
          <a:bodyPr>
            <a:noAutofit/>
          </a:bodyPr>
          <a:lstStyle/>
          <a:p>
            <a:endParaRPr lang="es-CL" sz="2400" b="1" dirty="0">
              <a:solidFill>
                <a:schemeClr val="tx1"/>
              </a:solidFill>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2"/>
          <a:stretch>
            <a:fillRect/>
          </a:stretch>
        </p:blipFill>
        <p:spPr>
          <a:xfrm>
            <a:off x="141782" y="28323"/>
            <a:ext cx="11362829" cy="6829677"/>
          </a:xfrm>
          <a:prstGeom prst="rect">
            <a:avLst/>
          </a:prstGeom>
        </p:spPr>
      </p:pic>
      <p:sp>
        <p:nvSpPr>
          <p:cNvPr id="8" name="Título 1"/>
          <p:cNvSpPr>
            <a:spLocks noGrp="1"/>
          </p:cNvSpPr>
          <p:nvPr>
            <p:ph type="title"/>
          </p:nvPr>
        </p:nvSpPr>
        <p:spPr>
          <a:xfrm>
            <a:off x="1086096" y="695760"/>
            <a:ext cx="7478355" cy="1094404"/>
          </a:xfrm>
        </p:spPr>
        <p:txBody>
          <a:bodyPr>
            <a:noAutofit/>
          </a:bodyPr>
          <a:lstStyle/>
          <a:p>
            <a:r>
              <a:rPr lang="es-MX" sz="2400" b="1" dirty="0" smtClean="0">
                <a:solidFill>
                  <a:schemeClr val="tx1"/>
                </a:solidFill>
                <a:latin typeface="Arial" panose="020B0604020202020204" pitchFamily="34" charset="0"/>
                <a:cs typeface="Arial" panose="020B0604020202020204" pitchFamily="34" charset="0"/>
              </a:rPr>
              <a:t>ZONA SUR: ALT. MÁX. PROMEDIO 2.000 M.S.N.M. </a:t>
            </a:r>
            <a:r>
              <a:rPr lang="es-MX" sz="2400" b="1" u="sng" dirty="0">
                <a:latin typeface="Arial" panose="020B0604020202020204" pitchFamily="34" charset="0"/>
                <a:cs typeface="Arial" panose="020B0604020202020204" pitchFamily="34" charset="0"/>
              </a:rPr>
              <a:t>(Metros Sobre el Nivel del Mar)</a:t>
            </a:r>
            <a:r>
              <a:rPr lang="es-CL" sz="2400" b="1" u="sng" dirty="0">
                <a:latin typeface="Arial" panose="020B0604020202020204" pitchFamily="34" charset="0"/>
                <a:cs typeface="Arial" panose="020B0604020202020204" pitchFamily="34" charset="0"/>
              </a:rPr>
              <a:t/>
            </a:r>
            <a:br>
              <a:rPr lang="es-CL" sz="2400" b="1" u="sng" dirty="0">
                <a:latin typeface="Arial" panose="020B0604020202020204" pitchFamily="34" charset="0"/>
                <a:cs typeface="Arial" panose="020B0604020202020204" pitchFamily="34" charset="0"/>
              </a:rPr>
            </a:br>
            <a:endParaRPr lang="es-CL" sz="24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4176609"/>
      </p:ext>
    </p:extLst>
  </p:cSld>
  <p:clrMapOvr>
    <a:masterClrMapping/>
  </p:clrMapOvr>
  <p:timing>
    <p:tnLst>
      <p:par>
        <p:cTn id="1" dur="indefinite" restart="never" nodeType="tmRoot"/>
      </p:par>
    </p:tnLst>
  </p:timing>
</p:sld>
</file>

<file path=ppt/theme/theme1.xml><?xml version="1.0" encoding="utf-8"?>
<a:theme xmlns:a="http://schemas.openxmlformats.org/drawingml/2006/main" name="Espiral">
  <a:themeElements>
    <a:clrScheme name="Espiral">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Espiral">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
  <TotalTime>700</TotalTime>
  <Words>1101</Words>
  <Application>Microsoft Office PowerPoint</Application>
  <PresentationFormat>Panorámica</PresentationFormat>
  <Paragraphs>89</Paragraphs>
  <Slides>30</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30</vt:i4>
      </vt:variant>
    </vt:vector>
  </HeadingPairs>
  <TitlesOfParts>
    <vt:vector size="34" baseType="lpstr">
      <vt:lpstr>Arial</vt:lpstr>
      <vt:lpstr>Century Gothic</vt:lpstr>
      <vt:lpstr>Wingdings 3</vt:lpstr>
      <vt:lpstr>Espiral</vt:lpstr>
      <vt:lpstr>Caracterizar las 4 macro-formas del Relieve Chileno:  - Planicies Litorales. - Cordillera de la  Costa - Depresión Intermedia.  Cordillera de los Andes. </vt:lpstr>
      <vt:lpstr>RELIEVE (GEOMORFOLOGÍA) DE CHILE </vt:lpstr>
      <vt:lpstr>Presentación de PowerPoint</vt:lpstr>
      <vt:lpstr>En Chile hay 4 estructuras de relieve: </vt:lpstr>
      <vt:lpstr>Presentación de PowerPoint</vt:lpstr>
      <vt:lpstr>Presentación de PowerPoint</vt:lpstr>
      <vt:lpstr>Presentación de PowerPoint</vt:lpstr>
      <vt:lpstr>ZONA CENTRAL</vt:lpstr>
      <vt:lpstr>ZONA SUR: ALT. MÁX. PROMEDIO 2.000 M.S.N.M. (Metros Sobre el Nivel del Mar) </vt:lpstr>
      <vt:lpstr>ZONA AUSTRAL</vt:lpstr>
      <vt:lpstr>Presentación de PowerPoint</vt:lpstr>
      <vt:lpstr>Cordillera de los Andes en Chile</vt:lpstr>
      <vt:lpstr>Principales alturas de la Cordillera de los Andes</vt:lpstr>
      <vt:lpstr>Depresión Intermedia: sus distintas manifestaciones       en el relieve chileno</vt:lpstr>
      <vt:lpstr>Depresión Intermedia</vt:lpstr>
      <vt:lpstr>DEPRESIÓN INTERMEDIA</vt:lpstr>
      <vt:lpstr>En el Norte Grande se presenta como un gran plano desértico que supera los 1.000 mts., hasta el curso medio del río Loa forma las “Pampas”, que están  separadas por quebradas. Al sur del Loa constituye el Desierto de Atacama.</vt:lpstr>
      <vt:lpstr>QUEBRADAS</vt:lpstr>
      <vt:lpstr>Presentación de PowerPoint</vt:lpstr>
      <vt:lpstr>Presentación de PowerPoint</vt:lpstr>
      <vt:lpstr>Presentación de PowerPoint</vt:lpstr>
      <vt:lpstr>Cordillera de la Costa</vt:lpstr>
      <vt:lpstr>Cordillera de la Costa</vt:lpstr>
      <vt:lpstr>Cordillera de la Costa</vt:lpstr>
      <vt:lpstr>Farellón Costero</vt:lpstr>
      <vt:lpstr>IMPORTANCIA DE LA CORDILLERA DE LA COSTA</vt:lpstr>
      <vt:lpstr>PLANICIES LITORALES</vt:lpstr>
      <vt:lpstr>PLANICIES LITORALES</vt:lpstr>
      <vt:lpstr>En el NORTE CHICO, desde Caldera al sur su presencia es más significativa, en especial en la desembocadura de los ríos, las planicies se presentan en forma de Terrazas Escalonadas. </vt:lpstr>
      <vt:lpstr>IMPORTANCIA DE LAS PLANICIES LITORALES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Cuenta Microsoft</dc:creator>
  <cp:lastModifiedBy>Cuenta Microsoft</cp:lastModifiedBy>
  <cp:revision>31</cp:revision>
  <dcterms:created xsi:type="dcterms:W3CDTF">2020-05-13T00:21:19Z</dcterms:created>
  <dcterms:modified xsi:type="dcterms:W3CDTF">2020-05-14T02:48:30Z</dcterms:modified>
</cp:coreProperties>
</file>