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2" r:id="rId2"/>
    <p:sldId id="272" r:id="rId3"/>
    <p:sldId id="273" r:id="rId4"/>
    <p:sldId id="274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741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6D0B4-32DE-814F-84F8-FA2EDBF87D61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AE0A9-3B5F-1044-8CF5-CAE89ACDBA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220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049F72-2270-4F6C-8AAB-DF1B7309C0E9}" type="datetimeFigureOut">
              <a:rPr lang="es-CL" smtClean="0"/>
              <a:t>28-04-2020</a:t>
            </a:fld>
            <a:endParaRPr lang="es-C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C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3EA1A48-2657-4E77-9CA2-8A714FF3D770}" type="slidenum">
              <a:rPr lang="es-CL" smtClean="0"/>
              <a:t>‹Nº›</a:t>
            </a:fld>
            <a:endParaRPr lang="es-C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bcn.cl/leyfacil/recurso/proteccion-a-los-animales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youtube.com/watch?v=dWp0CZWwqX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gif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1043608" y="1396399"/>
            <a:ext cx="8100392" cy="5128945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dirty="0"/>
              <a:t>Proyecto: </a:t>
            </a:r>
            <a:r>
              <a:rPr lang="es-CL" sz="4000" dirty="0" smtClean="0"/>
              <a:t>“Mi barrio”</a:t>
            </a:r>
            <a:r>
              <a:rPr lang="es-CL" dirty="0"/>
              <a:t/>
            </a:r>
            <a:br>
              <a:rPr lang="es-CL" dirty="0"/>
            </a:br>
            <a:r>
              <a:rPr lang="es-MX" sz="2400" dirty="0"/>
              <a:t>5</a:t>
            </a:r>
            <a:r>
              <a:rPr lang="es-MX" sz="2400" dirty="0" smtClean="0"/>
              <a:t>to </a:t>
            </a:r>
            <a:r>
              <a:rPr lang="es-MX" sz="2400" dirty="0"/>
              <a:t>Año de Educación General Básica</a:t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dirty="0"/>
              <a:t/>
            </a:r>
            <a:br>
              <a:rPr lang="es-MX" dirty="0"/>
            </a:br>
            <a:r>
              <a:rPr lang="es-MX" dirty="0"/>
              <a:t/>
            </a:r>
            <a:br>
              <a:rPr lang="es-MX" dirty="0"/>
            </a:br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259632" y="16024"/>
            <a:ext cx="7776864" cy="1180728"/>
          </a:xfrm>
        </p:spPr>
        <p:txBody>
          <a:bodyPr>
            <a:normAutofit lnSpcReduction="10000"/>
          </a:bodyPr>
          <a:lstStyle/>
          <a:p>
            <a:pPr marL="0"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</a:t>
            </a:r>
            <a:endParaRPr lang="es-CL" altLang="es-CL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</a:t>
            </a:r>
            <a:endParaRPr lang="es-CL" altLang="es-CL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s-CL" altLang="es-CL" sz="1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</a:t>
            </a:r>
            <a:endParaRPr lang="es-CL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5852" y="436907"/>
            <a:ext cx="5836859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272244" y="31012"/>
            <a:ext cx="6677466" cy="301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9" name="Imagen 3" descr="INSIGNIA_LP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045" y="194446"/>
            <a:ext cx="681658" cy="89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72244" y="277174"/>
            <a:ext cx="66774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LENGUAJE Y COMUNICACIÓN </a:t>
            </a:r>
            <a:r>
              <a:rPr lang="es-CL" altLang="es-CL" sz="11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QUIN</a:t>
            </a:r>
            <a:r>
              <a:rPr kumimoji="0" lang="es-CL" altLang="es-C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BÁSICO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DEPARTAMENTO DE MENTORÍA 2020</a:t>
            </a:r>
            <a:endParaRPr kumimoji="0" lang="es-CL" altLang="es-CL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988" y="3068960"/>
            <a:ext cx="4867632" cy="313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6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35388"/>
            <a:ext cx="7920880" cy="217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3. Actividades Después de la lectura.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3.1 </a:t>
            </a: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Explico</a:t>
            </a:r>
            <a:r>
              <a:rPr lang="es-E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Ricky dijo: “Ningún crimen debe quedar impune, independientemente de quién lo haya cometido”. ¿A qué se refería Ricky? ¿Estás de acuerdo con él?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1331640" y="1916832"/>
            <a:ext cx="6480720" cy="35283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014" y="5085184"/>
            <a:ext cx="1740876" cy="174087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91680" y="1916832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  <a:p>
            <a:r>
              <a:rPr lang="es-MX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7324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ángulo 4102"/>
          <p:cNvSpPr/>
          <p:nvPr/>
        </p:nvSpPr>
        <p:spPr>
          <a:xfrm>
            <a:off x="1043608" y="116632"/>
            <a:ext cx="7992888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3.2 </a:t>
            </a:r>
            <a:r>
              <a:rPr lang="es-E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Produzco.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Escribo un final diferente a la historia. Continúo a partir de lo </a:t>
            </a:r>
            <a:r>
              <a:rPr lang="es-CL" dirty="0" smtClean="0"/>
              <a:t>siguiente: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6" name="Imagen 7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124744"/>
            <a:ext cx="7488831" cy="5359524"/>
          </a:xfrm>
          <a:prstGeom prst="rect">
            <a:avLst/>
          </a:prstGeom>
          <a:noFill/>
          <a:ln>
            <a:noFill/>
          </a:ln>
        </p:spPr>
      </p:pic>
      <p:sp>
        <p:nvSpPr>
          <p:cNvPr id="4105" name="CuadroTexto 4104"/>
          <p:cNvSpPr txBox="1"/>
          <p:nvPr/>
        </p:nvSpPr>
        <p:spPr>
          <a:xfrm>
            <a:off x="1727684" y="155679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 smtClean="0"/>
              <a:t>En ese instante se pudo escuchar un lejano, pero nítido y espeluznante aullido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38970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89042" y="23169"/>
            <a:ext cx="8047454" cy="7022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07315" algn="just">
              <a:lnSpc>
                <a:spcPct val="104000"/>
              </a:lnSpc>
              <a:spcAft>
                <a:spcPts val="800"/>
              </a:spcAft>
            </a:pPr>
            <a:r>
              <a:rPr lang="es-CL" dirty="0">
                <a:ea typeface="Calibri" panose="020F0502020204030204" pitchFamily="34" charset="0"/>
                <a:cs typeface="Times New Roman" panose="02020603050405020304" pitchFamily="18" charset="0"/>
              </a:rPr>
              <a:t>3.3 </a:t>
            </a:r>
            <a:r>
              <a:rPr lang="es-CL" b="1" dirty="0">
                <a:ea typeface="Calibri" panose="020F0502020204030204" pitchFamily="34" charset="0"/>
                <a:cs typeface="Times New Roman" panose="02020603050405020304" pitchFamily="18" charset="0"/>
              </a:rPr>
              <a:t>Participo</a:t>
            </a:r>
            <a:r>
              <a:rPr lang="es-C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107315" algn="just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Completo:</a:t>
            </a: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1.-</a:t>
            </a:r>
            <a:r>
              <a:rPr lang="es-CL" dirty="0" smtClean="0"/>
              <a:t>Lo </a:t>
            </a:r>
            <a:r>
              <a:rPr lang="es-CL" dirty="0"/>
              <a:t>que más me gustó de la historia </a:t>
            </a:r>
            <a:r>
              <a:rPr lang="es-CL" dirty="0" smtClean="0"/>
              <a:t>fue ………………………......................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 smtClean="0"/>
              <a:t>……………………………………………….</a:t>
            </a:r>
            <a:r>
              <a:rPr lang="es-CL" dirty="0"/>
              <a:t>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MX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orque ………………………..........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2.- </a:t>
            </a:r>
            <a:r>
              <a:rPr lang="es-CL" dirty="0"/>
              <a:t>Después de leer el texto, aprendí </a:t>
            </a:r>
            <a:r>
              <a:rPr lang="es-CL" dirty="0" smtClean="0"/>
              <a:t>que ……………………………………….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………………………………………………. porque ……………………………...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3.- </a:t>
            </a:r>
            <a:r>
              <a:rPr lang="es-CL" dirty="0"/>
              <a:t>Lo importante de tener abuelitos </a:t>
            </a:r>
            <a:r>
              <a:rPr lang="es-CL" dirty="0" smtClean="0"/>
              <a:t>es ………………………………………….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CL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………………………………………………. porque ……………………………...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4.- </a:t>
            </a:r>
            <a:r>
              <a:rPr lang="es-CL" dirty="0"/>
              <a:t>Los valores que aparecen en el texto </a:t>
            </a:r>
            <a:r>
              <a:rPr lang="es-CL" dirty="0" smtClean="0"/>
              <a:t>son ………………………………......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CL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…………………………………………………porque …………………..………...</a:t>
            </a: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………………………………………………………………………………………...</a:t>
            </a:r>
            <a:endParaRPr lang="es-CL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7315">
              <a:lnSpc>
                <a:spcPct val="104000"/>
              </a:lnSpc>
              <a:spcAft>
                <a:spcPts val="800"/>
              </a:spcAft>
            </a:pPr>
            <a:endParaRPr lang="es-MX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81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30338"/>
            <a:ext cx="7992888" cy="3726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Ciencias Naturales. Folleto informativo</a:t>
            </a:r>
            <a:r>
              <a:rPr lang="es-CL" b="1" dirty="0" smtClean="0"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  <a:endParaRPr lang="es-MX" b="1" dirty="0">
              <a:cs typeface="Calibri" panose="020F0502020204030204" pitchFamily="34" charset="0"/>
            </a:endParaRPr>
          </a:p>
          <a:p>
            <a:pPr algn="just"/>
            <a:r>
              <a:rPr lang="es-MX" dirty="0" smtClean="0">
                <a:cs typeface="Calibri" panose="020F0502020204030204" pitchFamily="34" charset="0"/>
              </a:rPr>
              <a:t>Selecciona </a:t>
            </a:r>
            <a:r>
              <a:rPr lang="es-CL" dirty="0" smtClean="0"/>
              <a:t>uno </a:t>
            </a:r>
            <a:r>
              <a:rPr lang="es-CL" dirty="0"/>
              <a:t>de los siguientes animales: </a:t>
            </a:r>
            <a:endParaRPr lang="es-CL" dirty="0" smtClean="0"/>
          </a:p>
          <a:p>
            <a:pPr marL="285750" indent="-285750" algn="just">
              <a:buFontTx/>
              <a:buChar char="-"/>
            </a:pPr>
            <a:r>
              <a:rPr lang="es-CL" dirty="0" smtClean="0"/>
              <a:t>Pavo real</a:t>
            </a:r>
          </a:p>
          <a:p>
            <a:pPr marL="285750" indent="-285750" algn="just">
              <a:buFontTx/>
              <a:buChar char="-"/>
            </a:pPr>
            <a:r>
              <a:rPr lang="es-CL" dirty="0" smtClean="0"/>
              <a:t>Ganso</a:t>
            </a:r>
          </a:p>
          <a:p>
            <a:pPr marL="285750" indent="-285750" algn="just">
              <a:buFontTx/>
              <a:buChar char="-"/>
            </a:pPr>
            <a:r>
              <a:rPr lang="es-CL" dirty="0" smtClean="0"/>
              <a:t>Gallina</a:t>
            </a:r>
          </a:p>
          <a:p>
            <a:pPr marL="285750" indent="-285750" algn="just">
              <a:buFontTx/>
              <a:buChar char="-"/>
            </a:pPr>
            <a:r>
              <a:rPr lang="es-CL" dirty="0" smtClean="0"/>
              <a:t>Perro </a:t>
            </a:r>
            <a:r>
              <a:rPr lang="es-CL" dirty="0"/>
              <a:t>(pastor alemán, </a:t>
            </a:r>
            <a:r>
              <a:rPr lang="es-CL" dirty="0" smtClean="0"/>
              <a:t>mastín).</a:t>
            </a:r>
          </a:p>
          <a:p>
            <a:pPr algn="just"/>
            <a:r>
              <a:rPr lang="es-CL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Busca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información </a:t>
            </a:r>
            <a:r>
              <a:rPr lang="es-MX" dirty="0">
                <a:ea typeface="Calibri" panose="020F0502020204030204" pitchFamily="34" charset="0"/>
                <a:cs typeface="Times New Roman" panose="02020603050405020304" pitchFamily="18" charset="0"/>
              </a:rPr>
              <a:t>en artículos informativos, textos de Ciencias Naturales, revistas, Internet, enciclopedias, </a:t>
            </a:r>
            <a:r>
              <a:rPr lang="es-MX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etc. y e</a:t>
            </a:r>
            <a:r>
              <a:rPr lang="es-CL" dirty="0" smtClean="0"/>
              <a:t>labora </a:t>
            </a:r>
            <a:r>
              <a:rPr lang="es-CL" dirty="0"/>
              <a:t>un </a:t>
            </a:r>
            <a:r>
              <a:rPr lang="es-CL" b="1" dirty="0"/>
              <a:t>folleto</a:t>
            </a:r>
            <a:r>
              <a:rPr lang="es-CL" dirty="0"/>
              <a:t> </a:t>
            </a:r>
            <a:r>
              <a:rPr lang="es-CL" dirty="0" smtClean="0"/>
              <a:t>que </a:t>
            </a:r>
            <a:r>
              <a:rPr lang="es-CL" dirty="0"/>
              <a:t>incluya la siguiente información: nombre común y científico, breve </a:t>
            </a:r>
            <a:r>
              <a:rPr lang="es-CL" dirty="0" smtClean="0"/>
              <a:t>descripción, tipo </a:t>
            </a:r>
            <a:r>
              <a:rPr lang="es-CL" dirty="0"/>
              <a:t>de alimentación, enfermedades comunes, </a:t>
            </a:r>
            <a:r>
              <a:rPr lang="es-CL" dirty="0" smtClean="0"/>
              <a:t>etc. </a:t>
            </a:r>
          </a:p>
          <a:p>
            <a:pPr algn="just"/>
            <a:endParaRPr lang="es-MX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680" lvl="0" algn="just">
              <a:lnSpc>
                <a:spcPct val="104000"/>
              </a:lnSpc>
              <a:spcAft>
                <a:spcPts val="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3429000"/>
            <a:ext cx="5082989" cy="285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7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0"/>
            <a:ext cx="7992888" cy="3449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Educación Tecnológica. Mi barrio y nuestras mascotas</a:t>
            </a:r>
            <a:r>
              <a:rPr lang="es-CL" b="1" dirty="0" smtClean="0">
                <a:ea typeface="Arial" panose="020B060402020202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CL" dirty="0" smtClean="0"/>
              <a:t>Confecciona </a:t>
            </a:r>
            <a:r>
              <a:rPr lang="es-CL" dirty="0"/>
              <a:t>una maqueta que </a:t>
            </a:r>
            <a:r>
              <a:rPr lang="es-CL" dirty="0" smtClean="0"/>
              <a:t>se asemeje a tu barrio. Trata de representar en la maqueta a tus vecinos ayudándose </a:t>
            </a:r>
            <a:r>
              <a:rPr lang="es-CL" dirty="0"/>
              <a:t>unos a otros y a las mascotas </a:t>
            </a:r>
            <a:r>
              <a:rPr lang="es-CL" dirty="0" smtClean="0"/>
              <a:t>de tu barrio, con los </a:t>
            </a:r>
            <a:r>
              <a:rPr lang="es-CL" dirty="0"/>
              <a:t>debidos cuidados y </a:t>
            </a:r>
            <a:r>
              <a:rPr lang="es-CL" dirty="0" smtClean="0"/>
              <a:t>protección que necesitan.</a:t>
            </a:r>
          </a:p>
          <a:p>
            <a:pPr algn="just"/>
            <a:r>
              <a:rPr lang="es-CL" dirty="0" smtClean="0"/>
              <a:t>Explica </a:t>
            </a:r>
            <a:r>
              <a:rPr lang="es-CL" dirty="0"/>
              <a:t>los detalles precisos de </a:t>
            </a:r>
            <a:r>
              <a:rPr lang="es-CL" dirty="0" smtClean="0"/>
              <a:t>cómo has </a:t>
            </a:r>
            <a:r>
              <a:rPr lang="es-CL" dirty="0"/>
              <a:t>planificado esta actividad </a:t>
            </a:r>
            <a:r>
              <a:rPr lang="es-CL" dirty="0" smtClean="0"/>
              <a:t>familiar.</a:t>
            </a:r>
          </a:p>
          <a:p>
            <a:pPr algn="just"/>
            <a:endParaRPr lang="es-MX" dirty="0" smtClean="0"/>
          </a:p>
          <a:p>
            <a:pPr algn="just"/>
            <a:r>
              <a:rPr lang="es-CL" spc="20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¿Cóm</a:t>
            </a:r>
            <a:r>
              <a:rPr lang="es-CL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 </a:t>
            </a:r>
            <a:r>
              <a:rPr lang="es-CL" spc="20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</a:t>
            </a:r>
            <a:r>
              <a:rPr lang="es-CL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s-CL" spc="145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spc="20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construiría</a:t>
            </a:r>
            <a:r>
              <a:rPr lang="es-CL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s?</a:t>
            </a:r>
            <a:r>
              <a:rPr lang="es-CL" spc="205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¿Qu</a:t>
            </a:r>
            <a:r>
              <a:rPr lang="es-CL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é </a:t>
            </a:r>
            <a:r>
              <a:rPr lang="es-CL" spc="20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materiale</a:t>
            </a:r>
            <a:r>
              <a:rPr lang="es-CL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es-CL" spc="7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spc="20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utilizarías</a:t>
            </a:r>
            <a:r>
              <a:rPr lang="es-CL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?</a:t>
            </a:r>
            <a:r>
              <a:rPr lang="es-CL" spc="65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CL" spc="20" dirty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Escribe</a:t>
            </a:r>
            <a:r>
              <a:rPr lang="es-CL" spc="20" dirty="0" smtClean="0">
                <a:solidFill>
                  <a:srgbClr val="36343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algn="just"/>
            <a:endParaRPr lang="es-MX" spc="20" dirty="0">
              <a:solidFill>
                <a:srgbClr val="363435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es-CL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s-CL" dirty="0"/>
          </a:p>
          <a:p>
            <a:pPr marR="106680" lvl="0" algn="just">
              <a:lnSpc>
                <a:spcPct val="104000"/>
              </a:lnSpc>
              <a:spcAft>
                <a:spcPts val="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6984776" cy="4351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3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0304"/>
            <a:ext cx="7992888" cy="367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06680" lvl="0" indent="-342900" algn="just">
              <a:lnSpc>
                <a:spcPct val="104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es-CL" sz="2000" b="1" dirty="0">
                <a:ea typeface="Arial" panose="020B0604020202020204" pitchFamily="34" charset="0"/>
                <a:cs typeface="Calibri" panose="020F0502020204030204" pitchFamily="34" charset="0"/>
              </a:rPr>
              <a:t>Actividad transversal a la asignatura de Artes. Afiche.</a:t>
            </a:r>
            <a:endParaRPr lang="es-CL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dirty="0" smtClean="0">
                <a:ea typeface="Arial" panose="020B0604020202020204" pitchFamily="34" charset="0"/>
                <a:cs typeface="Calibri" panose="020F0502020204030204" pitchFamily="34" charset="0"/>
              </a:rPr>
              <a:t>Elabora, creativamente, un afiche </a:t>
            </a:r>
            <a:r>
              <a:rPr lang="es-CL" dirty="0">
                <a:ea typeface="Arial" panose="020B0604020202020204" pitchFamily="34" charset="0"/>
                <a:cs typeface="Calibri" panose="020F0502020204030204" pitchFamily="34" charset="0"/>
              </a:rPr>
              <a:t>que </a:t>
            </a:r>
            <a:r>
              <a:rPr lang="es-CL" dirty="0" smtClean="0">
                <a:ea typeface="Arial" panose="020B0604020202020204" pitchFamily="34" charset="0"/>
                <a:cs typeface="Calibri" panose="020F0502020204030204" pitchFamily="34" charset="0"/>
              </a:rPr>
              <a:t>promueva </a:t>
            </a:r>
            <a:r>
              <a:rPr lang="es-CL" dirty="0">
                <a:ea typeface="Arial" panose="020B0604020202020204" pitchFamily="34" charset="0"/>
                <a:cs typeface="Calibri" panose="020F0502020204030204" pitchFamily="34" charset="0"/>
              </a:rPr>
              <a:t>el respeto a los animales, </a:t>
            </a:r>
            <a:r>
              <a:rPr lang="es-CL" dirty="0" smtClean="0">
                <a:ea typeface="Arial" panose="020B0604020202020204" pitchFamily="34" charset="0"/>
                <a:cs typeface="Calibri" panose="020F0502020204030204" pitchFamily="34" charset="0"/>
              </a:rPr>
              <a:t>como apoyo puede </a:t>
            </a:r>
            <a:r>
              <a:rPr lang="es-CL" dirty="0">
                <a:ea typeface="Arial" panose="020B0604020202020204" pitchFamily="34" charset="0"/>
                <a:cs typeface="Calibri" panose="020F0502020204030204" pitchFamily="34" charset="0"/>
              </a:rPr>
              <a:t>acceder al siguiente link </a:t>
            </a:r>
            <a:r>
              <a:rPr lang="es-CL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s-CL" u="sng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www.bcn.cl/leyfacil/recurso/proteccion-a-los-animales</a:t>
            </a:r>
            <a:endParaRPr lang="es-CL" u="sng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Ejemplo: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u="sng" dirty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u="sng" dirty="0" smtClean="0">
              <a:solidFill>
                <a:srgbClr val="0000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680" algn="just">
              <a:lnSpc>
                <a:spcPct val="104000"/>
              </a:lnSpc>
              <a:spcAft>
                <a:spcPts val="800"/>
              </a:spcAft>
            </a:pPr>
            <a:endParaRPr lang="es-MX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106680" algn="just">
              <a:lnSpc>
                <a:spcPct val="104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68683"/>
            <a:ext cx="6480720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043608" y="116632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CL" b="1" dirty="0">
                <a:ea typeface="Arial" panose="020B0604020202020204" pitchFamily="34" charset="0"/>
              </a:rPr>
              <a:t>Actividad transversal a la asignatura de Música. ¡A </a:t>
            </a:r>
            <a:r>
              <a:rPr lang="es-CL" b="1" dirty="0" smtClean="0">
                <a:ea typeface="Arial" panose="020B0604020202020204" pitchFamily="34" charset="0"/>
              </a:rPr>
              <a:t>cantar!</a:t>
            </a:r>
          </a:p>
          <a:p>
            <a:pPr algn="just"/>
            <a:endParaRPr lang="es-MX" dirty="0" smtClean="0"/>
          </a:p>
          <a:p>
            <a:pPr marL="285750" indent="-285750" algn="just">
              <a:buFontTx/>
              <a:buChar char="-"/>
            </a:pPr>
            <a:r>
              <a:rPr lang="es-MX" dirty="0" smtClean="0"/>
              <a:t>Escucha alguna </a:t>
            </a:r>
            <a:r>
              <a:rPr lang="es-MX" dirty="0"/>
              <a:t>canción relacionada </a:t>
            </a:r>
            <a:r>
              <a:rPr lang="es-MX" dirty="0" smtClean="0"/>
              <a:t>con el cuidado </a:t>
            </a:r>
            <a:r>
              <a:rPr lang="es-MX" dirty="0"/>
              <a:t>de los animales</a:t>
            </a:r>
            <a:r>
              <a:rPr lang="es-MX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s-MX" dirty="0" smtClean="0"/>
              <a:t>Reconoce algunos </a:t>
            </a:r>
            <a:r>
              <a:rPr lang="es-MX" dirty="0"/>
              <a:t>instrumentos que acompañan la </a:t>
            </a:r>
            <a:r>
              <a:rPr lang="es-MX" dirty="0" smtClean="0"/>
              <a:t>canción y regístralos, también las </a:t>
            </a:r>
            <a:r>
              <a:rPr lang="es-MX" dirty="0"/>
              <a:t>sensaciones que </a:t>
            </a:r>
            <a:r>
              <a:rPr lang="es-MX" dirty="0" smtClean="0"/>
              <a:t>te produce </a:t>
            </a:r>
            <a:r>
              <a:rPr lang="es-MX" dirty="0"/>
              <a:t>escucharla. </a:t>
            </a:r>
            <a:endParaRPr lang="es-CL" dirty="0"/>
          </a:p>
          <a:p>
            <a:pPr marL="285750" indent="-285750" algn="just">
              <a:buFontTx/>
              <a:buChar char="-"/>
            </a:pPr>
            <a:r>
              <a:rPr lang="es-CL" dirty="0" smtClean="0"/>
              <a:t>Cántala con quien tú quieras y escribe en tu cuaderno la letra.</a:t>
            </a:r>
          </a:p>
          <a:p>
            <a:pPr marL="285750" indent="-285750" algn="just">
              <a:buFontTx/>
              <a:buChar char="-"/>
            </a:pPr>
            <a:r>
              <a:rPr lang="es-CL" dirty="0" smtClean="0"/>
              <a:t>Si no encuentras ninguna, acá te dejamos este link que te puede servir: </a:t>
            </a:r>
          </a:p>
          <a:p>
            <a:pPr algn="just"/>
            <a:r>
              <a:rPr lang="es-CL" u="sng" dirty="0" smtClean="0">
                <a:hlinkClick r:id="rId2"/>
              </a:rPr>
              <a:t>https://www.youtube.com/watch?v=dWp0CZWwqXA</a:t>
            </a:r>
            <a:endParaRPr lang="es-CL" dirty="0"/>
          </a:p>
          <a:p>
            <a:pPr algn="just"/>
            <a:endParaRPr lang="es-CL" dirty="0" smtClean="0"/>
          </a:p>
          <a:p>
            <a:pPr algn="just"/>
            <a:r>
              <a:rPr lang="es-MX" dirty="0" smtClean="0"/>
              <a:t>¿Qué instrumentos acompañan la canción? ¿Qué sensaciones te provoca?</a:t>
            </a:r>
          </a:p>
          <a:p>
            <a:pPr algn="just"/>
            <a:endParaRPr lang="es-MX" dirty="0" smtClean="0"/>
          </a:p>
          <a:p>
            <a:pPr algn="just"/>
            <a:endParaRPr lang="es-CL" dirty="0"/>
          </a:p>
        </p:txBody>
      </p:sp>
      <p:grpSp>
        <p:nvGrpSpPr>
          <p:cNvPr id="7" name="Group 232"/>
          <p:cNvGrpSpPr>
            <a:grpSpLocks/>
          </p:cNvGrpSpPr>
          <p:nvPr/>
        </p:nvGrpSpPr>
        <p:grpSpPr bwMode="auto">
          <a:xfrm>
            <a:off x="1691680" y="2996952"/>
            <a:ext cx="6925956" cy="3528391"/>
            <a:chOff x="1108" y="10890"/>
            <a:chExt cx="9560" cy="4500"/>
          </a:xfrm>
        </p:grpSpPr>
        <p:pic>
          <p:nvPicPr>
            <p:cNvPr id="8" name="Picture 2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" y="10890"/>
              <a:ext cx="9560" cy="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233"/>
            <p:cNvGrpSpPr>
              <a:grpSpLocks/>
            </p:cNvGrpSpPr>
            <p:nvPr/>
          </p:nvGrpSpPr>
          <p:grpSpPr bwMode="auto">
            <a:xfrm>
              <a:off x="1134" y="15368"/>
              <a:ext cx="9468" cy="0"/>
              <a:chOff x="1134" y="15368"/>
              <a:chExt cx="9468" cy="0"/>
            </a:xfrm>
          </p:grpSpPr>
          <p:sp>
            <p:nvSpPr>
              <p:cNvPr id="10" name="Freeform 234"/>
              <p:cNvSpPr>
                <a:spLocks/>
              </p:cNvSpPr>
              <p:nvPr/>
            </p:nvSpPr>
            <p:spPr bwMode="auto">
              <a:xfrm>
                <a:off x="1134" y="15368"/>
                <a:ext cx="9468" cy="0"/>
              </a:xfrm>
              <a:custGeom>
                <a:avLst/>
                <a:gdLst>
                  <a:gd name="T0" fmla="+- 0 1134 1134"/>
                  <a:gd name="T1" fmla="*/ T0 w 9468"/>
                  <a:gd name="T2" fmla="+- 0 10602 1134"/>
                  <a:gd name="T3" fmla="*/ T2 w 9468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468">
                    <a:moveTo>
                      <a:pt x="0" y="0"/>
                    </a:moveTo>
                    <a:lnTo>
                      <a:pt x="9468" y="0"/>
                    </a:lnTo>
                  </a:path>
                </a:pathLst>
              </a:custGeom>
              <a:noFill/>
              <a:ln w="25400">
                <a:solidFill>
                  <a:srgbClr val="36343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just"/>
                <a:endParaRPr lang="es-C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33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43608" y="0"/>
            <a:ext cx="7848872" cy="6928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Instrucciones generales: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plan de trabajo, entrega una serie de actividades que debes realizar durante un mes.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Puedes estar “apoyado” por un adulto. Pero siempre, la prioridad, es que trabajes solo/a.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necesariamente el trabajo debe ser realizado en una sesión. Puedes ir dividiendo el trabajo en “partes” e ir avanzando poco a poco.</a:t>
            </a:r>
            <a:endParaRPr lang="es-CL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Desarrolla el trabajo en tu cuaderno de Lenguaje y Comunicación.</a:t>
            </a: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Los materiales básicos para hacer el trabajo son: el libro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“El chupacabras de Pirque”,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alguna información sobre </a:t>
            </a:r>
            <a:r>
              <a:rPr lang="es-E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el cuidado de animales, </a:t>
            </a: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conexión a internet.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"/>
            </a:pPr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El estudiante o apoderado puede optar por uno de los siguientes medios: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1) Cuaderno (al regresar a clases).</a:t>
            </a:r>
            <a:endParaRPr lang="es-C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200" dirty="0">
                <a:latin typeface="Calibri" panose="020F0502020204030204" pitchFamily="34" charset="0"/>
                <a:cs typeface="Calibri" panose="020F0502020204030204" pitchFamily="34" charset="0"/>
              </a:rPr>
              <a:t>2) Pasar a Word las respuestas y/o actividades desarrolladas y  enviar al correo electrónico del o la docente.</a:t>
            </a:r>
          </a:p>
          <a:p>
            <a:pPr algn="just"/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15816" y="135659"/>
            <a:ext cx="4464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/>
              <a:t>ACTIVIDADES</a:t>
            </a:r>
            <a:endParaRPr lang="es-CL" sz="3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934050"/>
            <a:ext cx="5400600" cy="5366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17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25886"/>
            <a:ext cx="8028384" cy="740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9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 DOMICILIARIA: </a:t>
            </a:r>
            <a:r>
              <a:rPr lang="es-ES" sz="19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“El chupacabras de Pirque”. Autor: Pepe Pelayo.</a:t>
            </a:r>
            <a:endParaRPr lang="es-CL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1. Antes de leer</a:t>
            </a:r>
            <a:endParaRPr lang="es-CL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900" dirty="0">
                <a:ea typeface="Calibri" panose="020F0502020204030204" pitchFamily="34" charset="0"/>
                <a:cs typeface="Times New Roman" panose="02020603050405020304" pitchFamily="18" charset="0"/>
              </a:rPr>
              <a:t>1.1 </a:t>
            </a:r>
            <a:r>
              <a:rPr lang="es-CL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Observa la portada del libro y comenta con tu familia. </a:t>
            </a:r>
            <a:endParaRPr lang="es-CL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CL" sz="1600" dirty="0" smtClean="0"/>
              <a:t>Observo</a:t>
            </a:r>
            <a:r>
              <a:rPr lang="en-US" sz="1600" dirty="0" smtClean="0"/>
              <a:t> </a:t>
            </a:r>
            <a:r>
              <a:rPr lang="en-US" sz="1600" dirty="0"/>
              <a:t>la </a:t>
            </a:r>
            <a:r>
              <a:rPr lang="es-CL" sz="1600" dirty="0" smtClean="0"/>
              <a:t>carátula</a:t>
            </a:r>
            <a:r>
              <a:rPr lang="en-US" sz="1600" dirty="0" smtClean="0"/>
              <a:t> </a:t>
            </a:r>
            <a:r>
              <a:rPr lang="en-US" sz="1600" dirty="0"/>
              <a:t>del </a:t>
            </a:r>
            <a:r>
              <a:rPr lang="es-CL" sz="1600" dirty="0" smtClean="0"/>
              <a:t>texto</a:t>
            </a:r>
            <a:r>
              <a:rPr lang="en-US" sz="1600" dirty="0" smtClean="0"/>
              <a:t> </a:t>
            </a:r>
            <a:r>
              <a:rPr lang="en-US" sz="1600" dirty="0"/>
              <a:t>que </a:t>
            </a:r>
            <a:r>
              <a:rPr lang="es-CL" sz="1600" dirty="0" smtClean="0"/>
              <a:t>voy</a:t>
            </a:r>
            <a:r>
              <a:rPr lang="en-US" sz="1600" dirty="0" smtClean="0"/>
              <a:t> </a:t>
            </a:r>
            <a:r>
              <a:rPr lang="en-US" sz="1600" dirty="0"/>
              <a:t>a leer y </a:t>
            </a:r>
            <a:r>
              <a:rPr lang="es-CL" sz="1600" dirty="0" smtClean="0"/>
              <a:t>respondo</a:t>
            </a:r>
            <a:r>
              <a:rPr lang="en-US" sz="1600" dirty="0" smtClean="0"/>
              <a:t>.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- El </a:t>
            </a:r>
            <a:r>
              <a:rPr lang="es-CL" sz="1600" noProof="1" smtClean="0"/>
              <a:t>cuento</a:t>
            </a:r>
            <a:r>
              <a:rPr lang="en-US" sz="1600" dirty="0" smtClean="0"/>
              <a:t> </a:t>
            </a:r>
            <a:r>
              <a:rPr lang="en-US" sz="1600" dirty="0"/>
              <a:t>que </a:t>
            </a:r>
            <a:r>
              <a:rPr lang="es-CL" sz="1600" noProof="1" smtClean="0"/>
              <a:t>voy</a:t>
            </a:r>
            <a:r>
              <a:rPr lang="en-US" sz="1600" dirty="0" smtClean="0"/>
              <a:t> </a:t>
            </a:r>
            <a:r>
              <a:rPr lang="en-US" sz="1600" dirty="0"/>
              <a:t>a leer </a:t>
            </a:r>
            <a:r>
              <a:rPr lang="es-CL" sz="1600" noProof="1" smtClean="0"/>
              <a:t>debe</a:t>
            </a:r>
            <a:r>
              <a:rPr lang="en-US" sz="1600" dirty="0" smtClean="0"/>
              <a:t> </a:t>
            </a:r>
            <a:r>
              <a:rPr lang="es-CL" sz="1600" noProof="1" smtClean="0"/>
              <a:t>ser</a:t>
            </a:r>
            <a:r>
              <a:rPr lang="en-US" sz="1600" dirty="0" smtClean="0"/>
              <a:t>: 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 smtClean="0"/>
              <a:t>          </a:t>
            </a:r>
            <a:r>
              <a:rPr lang="es-CL" sz="1600" noProof="1" smtClean="0"/>
              <a:t>Fantástico</a:t>
            </a:r>
            <a:r>
              <a:rPr lang="en-US" sz="1600" dirty="0" smtClean="0"/>
              <a:t>                  </a:t>
            </a:r>
            <a:r>
              <a:rPr lang="es-CL" sz="1600" noProof="1" smtClean="0"/>
              <a:t>Realista</a:t>
            </a:r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- Y </a:t>
            </a:r>
            <a:r>
              <a:rPr lang="es-CL" sz="1600" dirty="0" smtClean="0"/>
              <a:t>debe</a:t>
            </a:r>
            <a:r>
              <a:rPr lang="en-US" sz="1600" dirty="0" smtClean="0"/>
              <a:t> </a:t>
            </a:r>
            <a:r>
              <a:rPr lang="es-CL" sz="1600" dirty="0" smtClean="0"/>
              <a:t>trabajar</a:t>
            </a:r>
            <a:r>
              <a:rPr lang="en-US" sz="1600" dirty="0" smtClean="0"/>
              <a:t> </a:t>
            </a:r>
            <a:r>
              <a:rPr lang="en-US" sz="1600" dirty="0"/>
              <a:t>el </a:t>
            </a:r>
            <a:r>
              <a:rPr lang="es-CL" sz="1600" dirty="0" smtClean="0"/>
              <a:t>tema</a:t>
            </a:r>
            <a:r>
              <a:rPr lang="en-US" sz="1600" dirty="0" smtClean="0"/>
              <a:t>: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 smtClean="0"/>
              <a:t>         Aventura                     </a:t>
            </a:r>
            <a:r>
              <a:rPr lang="es-CL" sz="1600" dirty="0" smtClean="0"/>
              <a:t>Misterio</a:t>
            </a:r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 smtClean="0"/>
              <a:t>         Humor                        </a:t>
            </a:r>
            <a:r>
              <a:rPr lang="es-CL" sz="1600" dirty="0" smtClean="0"/>
              <a:t>Policial</a:t>
            </a:r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r>
              <a:rPr lang="en-US" sz="1600" dirty="0"/>
              <a:t> </a:t>
            </a:r>
            <a:endParaRPr lang="es-CL" sz="1600" dirty="0"/>
          </a:p>
          <a:p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r>
              <a:rPr lang="en-US" sz="2000" dirty="0"/>
              <a:t> </a:t>
            </a:r>
            <a:endParaRPr lang="es-CL" sz="2000" dirty="0"/>
          </a:p>
          <a:p>
            <a:pPr algn="just"/>
            <a:endParaRPr lang="es-CL" sz="19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8" name="Imagen 1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749184"/>
            <a:ext cx="2448272" cy="415921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39" name="Rectángulo 1038"/>
          <p:cNvSpPr/>
          <p:nvPr/>
        </p:nvSpPr>
        <p:spPr>
          <a:xfrm>
            <a:off x="1331640" y="2420888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6" name="Rectángulo 85"/>
          <p:cNvSpPr/>
          <p:nvPr/>
        </p:nvSpPr>
        <p:spPr>
          <a:xfrm>
            <a:off x="3275856" y="2400256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7" name="Rectángulo 86"/>
          <p:cNvSpPr/>
          <p:nvPr/>
        </p:nvSpPr>
        <p:spPr>
          <a:xfrm>
            <a:off x="1284213" y="3828791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8" name="Rectángulo 87"/>
          <p:cNvSpPr/>
          <p:nvPr/>
        </p:nvSpPr>
        <p:spPr>
          <a:xfrm>
            <a:off x="1301783" y="4272019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9" name="Rectángulo 88"/>
          <p:cNvSpPr/>
          <p:nvPr/>
        </p:nvSpPr>
        <p:spPr>
          <a:xfrm>
            <a:off x="3278848" y="3828791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0" name="Rectángulo 89"/>
          <p:cNvSpPr/>
          <p:nvPr/>
        </p:nvSpPr>
        <p:spPr>
          <a:xfrm>
            <a:off x="3275856" y="4272019"/>
            <a:ext cx="360040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576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55576" y="16542"/>
            <a:ext cx="8388424" cy="7337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60">
              <a:spcBef>
                <a:spcPts val="60"/>
              </a:spcBef>
              <a:spcAft>
                <a:spcPts val="0"/>
              </a:spcAft>
            </a:pPr>
            <a:r>
              <a:rPr lang="es-CL" dirty="0">
                <a:solidFill>
                  <a:srgbClr val="F48534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El personaje de la carátula debe tener entre…</a:t>
            </a:r>
            <a:endParaRPr lang="es-CL" dirty="0">
              <a:ea typeface="Times New Roman" panose="02020603050405020304" pitchFamily="18" charset="0"/>
            </a:endParaRPr>
          </a:p>
          <a:p>
            <a:pPr>
              <a:lnSpc>
                <a:spcPts val="1300"/>
              </a:lnSpc>
              <a:spcBef>
                <a:spcPts val="35"/>
              </a:spcBef>
              <a:spcAft>
                <a:spcPts val="0"/>
              </a:spcAft>
            </a:pPr>
            <a:r>
              <a:rPr lang="es-CL" dirty="0">
                <a:ea typeface="Times New Roman" panose="02020603050405020304" pitchFamily="18" charset="0"/>
              </a:rPr>
              <a:t> </a:t>
            </a:r>
          </a:p>
          <a:p>
            <a:pPr marL="589915">
              <a:spcAft>
                <a:spcPts val="0"/>
              </a:spcAft>
            </a:pPr>
            <a:r>
              <a:rPr lang="es-CL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5</a:t>
            </a:r>
            <a:r>
              <a:rPr lang="es-CL" spc="-155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pc="-1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ñ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             </a:t>
            </a:r>
            <a:r>
              <a:rPr lang="es-CL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   9</a:t>
            </a:r>
            <a:r>
              <a:rPr lang="es-CL" spc="-155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  <a:r>
              <a:rPr lang="es-CL" spc="-16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pc="-1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ñ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      </a:t>
            </a:r>
            <a:endParaRPr lang="es-CL" dirty="0" smtClean="0">
              <a:solidFill>
                <a:srgbClr val="5F606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9915">
              <a:spcAft>
                <a:spcPts val="0"/>
              </a:spcAft>
            </a:pPr>
            <a:endParaRPr lang="es-CL" dirty="0">
              <a:solidFill>
                <a:srgbClr val="5F6062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89915">
              <a:spcAft>
                <a:spcPts val="0"/>
              </a:spcAft>
            </a:pPr>
            <a:r>
              <a:rPr lang="es-CL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13</a:t>
            </a:r>
            <a:r>
              <a:rPr lang="es-CL" spc="-165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16</a:t>
            </a:r>
            <a:r>
              <a:rPr lang="es-CL" spc="-16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pc="-1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ñ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           </a:t>
            </a:r>
            <a:r>
              <a:rPr lang="es-CL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         </a:t>
            </a:r>
            <a:r>
              <a:rPr lang="es-CL" spc="230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</a:t>
            </a:r>
            <a:r>
              <a:rPr lang="es-CL" spc="-165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y</a:t>
            </a:r>
            <a:r>
              <a:rPr lang="es-CL" spc="-15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es-CL" spc="-165" dirty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CL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CL" spc="-15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ñ</a:t>
            </a:r>
            <a:r>
              <a:rPr lang="es-CL" dirty="0" smtClean="0">
                <a:solidFill>
                  <a:srgbClr val="5F606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os</a:t>
            </a:r>
          </a:p>
          <a:p>
            <a:pPr marL="589915">
              <a:spcAft>
                <a:spcPts val="0"/>
              </a:spcAft>
            </a:pPr>
            <a:endParaRPr lang="es-MX" sz="1400" dirty="0">
              <a:solidFill>
                <a:srgbClr val="5F606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589915">
              <a:spcAft>
                <a:spcPts val="0"/>
              </a:spcAft>
            </a:pPr>
            <a:endParaRPr lang="es-MX" sz="1400" dirty="0" smtClean="0">
              <a:solidFill>
                <a:srgbClr val="5F606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CL" dirty="0" smtClean="0"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es-CL" dirty="0" smtClean="0">
                <a:ea typeface="Verdana" panose="020B0604030504040204" pitchFamily="34" charset="0"/>
              </a:rPr>
              <a:t>- </a:t>
            </a:r>
            <a:r>
              <a:rPr lang="es-CL" dirty="0">
                <a:ea typeface="Verdana" panose="020B0604030504040204" pitchFamily="34" charset="0"/>
              </a:rPr>
              <a:t>El título del cuento </a:t>
            </a:r>
            <a:r>
              <a:rPr lang="es-CL" i="1" dirty="0">
                <a:ea typeface="Verdana" panose="020B0604030504040204" pitchFamily="34" charset="0"/>
              </a:rPr>
              <a:t>El chupacabras de Pirque </a:t>
            </a:r>
            <a:r>
              <a:rPr lang="es-CL" dirty="0">
                <a:ea typeface="Verdana" panose="020B0604030504040204" pitchFamily="34" charset="0"/>
              </a:rPr>
              <a:t>debe hacer </a:t>
            </a:r>
            <a:r>
              <a:rPr lang="es-CL" dirty="0" smtClean="0">
                <a:ea typeface="Verdana" panose="020B0604030504040204" pitchFamily="34" charset="0"/>
              </a:rPr>
              <a:t>referencia a</a:t>
            </a:r>
            <a:r>
              <a:rPr lang="es-CL" dirty="0">
                <a:ea typeface="Verdana" panose="020B0604030504040204" pitchFamily="34" charset="0"/>
              </a:rPr>
              <a:t>...</a:t>
            </a:r>
          </a:p>
          <a:p>
            <a:pPr algn="just"/>
            <a:r>
              <a:rPr lang="es-CL" dirty="0"/>
              <a:t> </a:t>
            </a:r>
            <a:endParaRPr lang="es-CL" dirty="0" smtClean="0"/>
          </a:p>
          <a:p>
            <a:r>
              <a:rPr lang="es-MX" sz="1400" dirty="0"/>
              <a:t> </a:t>
            </a:r>
            <a:r>
              <a:rPr lang="es-MX" sz="1400" dirty="0" smtClean="0"/>
              <a:t>   ………………………………………………………………………………………………………………………</a:t>
            </a:r>
          </a:p>
          <a:p>
            <a:endParaRPr lang="es-MX" sz="1400" dirty="0"/>
          </a:p>
          <a:p>
            <a:r>
              <a:rPr lang="es-MX" sz="1400" dirty="0" smtClean="0"/>
              <a:t>    ………………………………………………………………………………………………………………………</a:t>
            </a:r>
          </a:p>
          <a:p>
            <a:endParaRPr lang="es-MX" sz="1400" dirty="0"/>
          </a:p>
          <a:p>
            <a:r>
              <a:rPr lang="es-MX" sz="1400" dirty="0" smtClean="0"/>
              <a:t>    …………………………………………………………………………….........................................................</a:t>
            </a:r>
          </a:p>
          <a:p>
            <a:endParaRPr lang="es-MX" sz="1400" dirty="0"/>
          </a:p>
          <a:p>
            <a:endParaRPr lang="es-MX" sz="1400" dirty="0" smtClean="0"/>
          </a:p>
          <a:p>
            <a:pPr algn="just"/>
            <a:r>
              <a:rPr lang="es-E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1.2 </a:t>
            </a:r>
            <a:r>
              <a:rPr lang="es-C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Pienso y escribo. 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/>
              <a:t>    </a:t>
            </a:r>
            <a:r>
              <a:rPr lang="es-CL" noProof="1" smtClean="0"/>
              <a:t>En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s-CL" noProof="1" smtClean="0"/>
              <a:t>historia</a:t>
            </a:r>
            <a:r>
              <a:rPr lang="en-US" dirty="0" smtClean="0"/>
              <a:t> </a:t>
            </a:r>
            <a:r>
              <a:rPr lang="en-US" dirty="0"/>
              <a:t>que </a:t>
            </a:r>
            <a:r>
              <a:rPr lang="es-CL" noProof="1" smtClean="0"/>
              <a:t>voy</a:t>
            </a:r>
            <a:r>
              <a:rPr lang="en-US" dirty="0" smtClean="0"/>
              <a:t> </a:t>
            </a:r>
            <a:r>
              <a:rPr lang="en-US" dirty="0"/>
              <a:t>a leer </a:t>
            </a:r>
            <a:r>
              <a:rPr lang="es-CL" noProof="1" smtClean="0"/>
              <a:t>sucede</a:t>
            </a:r>
            <a:r>
              <a:rPr lang="en-US" dirty="0" smtClean="0"/>
              <a:t> </a:t>
            </a:r>
            <a:r>
              <a:rPr lang="es-CL" noProof="1" smtClean="0"/>
              <a:t>algo</a:t>
            </a:r>
            <a:r>
              <a:rPr lang="en-US" dirty="0" smtClean="0"/>
              <a:t> </a:t>
            </a:r>
            <a:r>
              <a:rPr lang="es-CL" noProof="1" smtClean="0"/>
              <a:t>extraño</a:t>
            </a:r>
            <a:r>
              <a:rPr lang="en-US" dirty="0" smtClean="0"/>
              <a:t>: </a:t>
            </a:r>
            <a:r>
              <a:rPr lang="es-CL" noProof="1" smtClean="0"/>
              <a:t>muchos</a:t>
            </a:r>
            <a:r>
              <a:rPr lang="en-US" dirty="0" smtClean="0"/>
              <a:t> </a:t>
            </a:r>
            <a:r>
              <a:rPr lang="es-CL" noProof="1" smtClean="0"/>
              <a:t>animales</a:t>
            </a:r>
            <a:r>
              <a:rPr lang="en-US" dirty="0" smtClean="0"/>
              <a:t> </a:t>
            </a:r>
            <a:r>
              <a:rPr lang="es-CL" noProof="1" smtClean="0"/>
              <a:t>aparecen</a:t>
            </a:r>
          </a:p>
          <a:p>
            <a:pPr algn="just"/>
            <a:r>
              <a:rPr lang="en-US" dirty="0" smtClean="0"/>
              <a:t>    </a:t>
            </a:r>
            <a:r>
              <a:rPr lang="es-CL" dirty="0" smtClean="0"/>
              <a:t>muertos</a:t>
            </a:r>
            <a:r>
              <a:rPr lang="en-US" dirty="0" smtClean="0"/>
              <a:t>. </a:t>
            </a:r>
            <a:r>
              <a:rPr lang="en-US" dirty="0"/>
              <a:t>C</a:t>
            </a:r>
            <a:r>
              <a:rPr lang="en-US" dirty="0" smtClean="0"/>
              <a:t>onverso </a:t>
            </a:r>
            <a:r>
              <a:rPr lang="en-US" dirty="0"/>
              <a:t>con </a:t>
            </a:r>
            <a:r>
              <a:rPr lang="es-CL" dirty="0" smtClean="0"/>
              <a:t>mis</a:t>
            </a:r>
            <a:r>
              <a:rPr lang="en-US" dirty="0" smtClean="0"/>
              <a:t> </a:t>
            </a:r>
            <a:r>
              <a:rPr lang="es-CL" dirty="0" smtClean="0"/>
              <a:t>familiares</a:t>
            </a:r>
            <a:r>
              <a:rPr lang="en-US" dirty="0" smtClean="0"/>
              <a:t> </a:t>
            </a:r>
            <a:r>
              <a:rPr lang="es-CL" dirty="0" smtClean="0"/>
              <a:t>sobre</a:t>
            </a:r>
            <a:r>
              <a:rPr lang="en-US" dirty="0" smtClean="0"/>
              <a:t> </a:t>
            </a:r>
            <a:r>
              <a:rPr lang="es-CL" dirty="0" smtClean="0"/>
              <a:t>cuáles</a:t>
            </a:r>
            <a:r>
              <a:rPr lang="en-US" dirty="0" smtClean="0"/>
              <a:t> </a:t>
            </a:r>
            <a:r>
              <a:rPr lang="es-CL" dirty="0" smtClean="0"/>
              <a:t>podrían</a:t>
            </a:r>
            <a:r>
              <a:rPr lang="en-US" dirty="0" smtClean="0"/>
              <a:t> </a:t>
            </a:r>
            <a:r>
              <a:rPr lang="es-CL" dirty="0" smtClean="0"/>
              <a:t>ser</a:t>
            </a:r>
            <a:r>
              <a:rPr lang="en-US" dirty="0" smtClean="0"/>
              <a:t> </a:t>
            </a:r>
            <a:r>
              <a:rPr lang="en-US" dirty="0"/>
              <a:t>las </a:t>
            </a:r>
            <a:r>
              <a:rPr lang="es-CL" dirty="0" smtClean="0"/>
              <a:t>razones</a:t>
            </a:r>
          </a:p>
          <a:p>
            <a:pPr algn="just"/>
            <a:r>
              <a:rPr lang="en-US" dirty="0" smtClean="0"/>
              <a:t>   </a:t>
            </a:r>
            <a:r>
              <a:rPr lang="en-US" dirty="0"/>
              <a:t>de </a:t>
            </a:r>
            <a:r>
              <a:rPr lang="es-CL" dirty="0" smtClean="0"/>
              <a:t>sus</a:t>
            </a:r>
            <a:r>
              <a:rPr lang="en-US" dirty="0" smtClean="0"/>
              <a:t> </a:t>
            </a:r>
            <a:r>
              <a:rPr lang="es-CL" dirty="0" smtClean="0"/>
              <a:t>muertes</a:t>
            </a:r>
            <a:r>
              <a:rPr lang="en-US" dirty="0" smtClean="0"/>
              <a:t>. </a:t>
            </a:r>
            <a:r>
              <a:rPr lang="en-US" sz="1400" dirty="0"/>
              <a:t> </a:t>
            </a:r>
            <a:endParaRPr lang="es-CL" sz="1400" dirty="0"/>
          </a:p>
          <a:p>
            <a:r>
              <a:rPr lang="en-US" sz="1400" dirty="0"/>
              <a:t> </a:t>
            </a:r>
            <a:endParaRPr lang="en-US" sz="1400" dirty="0" smtClean="0"/>
          </a:p>
          <a:p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s-MX" sz="1400" dirty="0"/>
              <a:t> ………………………………………………………………………………………………………………………</a:t>
            </a:r>
          </a:p>
          <a:p>
            <a:endParaRPr lang="es-MX" sz="1400" dirty="0"/>
          </a:p>
          <a:p>
            <a:r>
              <a:rPr lang="es-MX" sz="1400" dirty="0"/>
              <a:t>    ………………………………………………………………………………………………………………………</a:t>
            </a:r>
          </a:p>
          <a:p>
            <a:endParaRPr lang="es-MX" sz="1400" dirty="0"/>
          </a:p>
          <a:p>
            <a:r>
              <a:rPr lang="es-MX" sz="1400" dirty="0"/>
              <a:t>    …………………………………………………………………………….........................................................</a:t>
            </a:r>
            <a:endParaRPr lang="es-CL" sz="1400" dirty="0"/>
          </a:p>
          <a:p>
            <a:r>
              <a:rPr lang="en-US" sz="1400" dirty="0"/>
              <a:t> </a:t>
            </a:r>
            <a:endParaRPr lang="es-CL" sz="1400" dirty="0"/>
          </a:p>
          <a:p>
            <a:r>
              <a:rPr lang="en-US" sz="1400" dirty="0"/>
              <a:t> </a:t>
            </a:r>
            <a:endParaRPr lang="es-CL" sz="1400" dirty="0"/>
          </a:p>
          <a:p>
            <a:r>
              <a:rPr lang="en-US" sz="1400" dirty="0"/>
              <a:t> </a:t>
            </a:r>
            <a:endParaRPr lang="es-CL" sz="1400" dirty="0"/>
          </a:p>
          <a:p>
            <a:r>
              <a:rPr lang="en-US" sz="1400" dirty="0"/>
              <a:t> </a:t>
            </a:r>
            <a:endParaRPr lang="es-CL" sz="1400" dirty="0"/>
          </a:p>
          <a:p>
            <a:pPr marL="589915">
              <a:spcAft>
                <a:spcPts val="0"/>
              </a:spcAft>
            </a:pPr>
            <a:endParaRPr lang="es-CL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59632" y="476672"/>
            <a:ext cx="432048" cy="36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259632" y="941692"/>
            <a:ext cx="432048" cy="36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ángulo 4"/>
          <p:cNvSpPr/>
          <p:nvPr/>
        </p:nvSpPr>
        <p:spPr>
          <a:xfrm>
            <a:off x="3923928" y="996478"/>
            <a:ext cx="432048" cy="36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3923928" y="516359"/>
            <a:ext cx="432048" cy="3674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71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116632"/>
            <a:ext cx="8100392" cy="6246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a typeface="Calibri" panose="020F0502020204030204" pitchFamily="34" charset="0"/>
                <a:cs typeface="Times New Roman" panose="02020603050405020304" pitchFamily="18" charset="0"/>
              </a:rPr>
              <a:t>2. Actividades Durante la lectura</a:t>
            </a:r>
            <a:endParaRPr lang="es-CL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2.1 </a:t>
            </a:r>
            <a:r>
              <a:rPr lang="es-E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Recuerdo.</a:t>
            </a:r>
          </a:p>
          <a:p>
            <a:r>
              <a:rPr lang="es-CL" dirty="0"/>
              <a:t>Recuerdo cuáles eran las pistas que incriminaban a los siguientes personajes y cómo se demostró la inocencia de cada uno de ellos</a:t>
            </a:r>
            <a:r>
              <a:rPr lang="es-CL" dirty="0" smtClean="0"/>
              <a:t>.</a:t>
            </a:r>
          </a:p>
          <a:p>
            <a:endParaRPr lang="es-MX" dirty="0"/>
          </a:p>
          <a:p>
            <a:r>
              <a:rPr lang="es-CL" dirty="0" smtClean="0"/>
              <a:t>       </a:t>
            </a:r>
            <a:r>
              <a:rPr lang="es-CL" sz="1400" dirty="0" smtClean="0"/>
              <a:t>¿</a:t>
            </a:r>
            <a:r>
              <a:rPr lang="es-CL" sz="1400" dirty="0"/>
              <a:t>Por qué podía ser el asesino?                          </a:t>
            </a:r>
            <a:r>
              <a:rPr lang="es-CL" sz="1400" dirty="0" smtClean="0"/>
              <a:t>             ¿</a:t>
            </a:r>
            <a:r>
              <a:rPr lang="es-CL" sz="1400" dirty="0"/>
              <a:t>Por qué se descarta esa hipótesis</a:t>
            </a:r>
            <a:r>
              <a:rPr lang="es-CL" sz="1400" dirty="0" smtClean="0"/>
              <a:t>?</a:t>
            </a:r>
          </a:p>
          <a:p>
            <a:endParaRPr lang="es-MX" sz="1400" dirty="0"/>
          </a:p>
          <a:p>
            <a:endParaRPr lang="es-CL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CL" dirty="0"/>
          </a:p>
        </p:txBody>
      </p:sp>
      <p:sp>
        <p:nvSpPr>
          <p:cNvPr id="3" name="Flecha derecha 2"/>
          <p:cNvSpPr/>
          <p:nvPr/>
        </p:nvSpPr>
        <p:spPr>
          <a:xfrm>
            <a:off x="1187624" y="1700808"/>
            <a:ext cx="360040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Flecha derecha 3"/>
          <p:cNvSpPr/>
          <p:nvPr/>
        </p:nvSpPr>
        <p:spPr>
          <a:xfrm>
            <a:off x="5580112" y="1747897"/>
            <a:ext cx="360040" cy="216024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4226850" y="2409305"/>
            <a:ext cx="1440160" cy="369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redondeado 9"/>
          <p:cNvSpPr/>
          <p:nvPr/>
        </p:nvSpPr>
        <p:spPr>
          <a:xfrm>
            <a:off x="6112322" y="2213283"/>
            <a:ext cx="2448272" cy="153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/>
          <p:cNvSpPr txBox="1"/>
          <p:nvPr/>
        </p:nvSpPr>
        <p:spPr>
          <a:xfrm>
            <a:off x="1566903" y="2236216"/>
            <a:ext cx="20882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El circo pasaba por una aguda crisis económica</a:t>
            </a:r>
          </a:p>
          <a:p>
            <a:pPr algn="just"/>
            <a:r>
              <a:rPr lang="es-CL" sz="1600" dirty="0"/>
              <a:t>y no lo habían</a:t>
            </a:r>
          </a:p>
          <a:p>
            <a:pPr algn="just"/>
            <a:r>
              <a:rPr lang="es-CL" sz="1600" dirty="0"/>
              <a:t>alimentado tres días</a:t>
            </a:r>
            <a:r>
              <a:rPr lang="es-CL" dirty="0"/>
              <a:t>.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1484040" y="2213248"/>
            <a:ext cx="2448272" cy="153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6112322" y="2207191"/>
            <a:ext cx="244827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600" dirty="0"/>
              <a:t>Porque ni en el sitio donde murieron los</a:t>
            </a:r>
          </a:p>
          <a:p>
            <a:pPr algn="just"/>
            <a:r>
              <a:rPr lang="es-CL" sz="1600" dirty="0"/>
              <a:t>perros ni en los alrededores había rastro de que hubiese</a:t>
            </a:r>
          </a:p>
          <a:p>
            <a:pPr algn="just"/>
            <a:r>
              <a:rPr lang="es-CL" sz="1600" dirty="0"/>
              <a:t>estado el león</a:t>
            </a:r>
            <a:r>
              <a:rPr lang="es-CL" dirty="0"/>
              <a:t>.</a:t>
            </a:r>
          </a:p>
          <a:p>
            <a:r>
              <a:rPr lang="es-CL" dirty="0"/>
              <a:t/>
            </a:r>
            <a:br>
              <a:rPr lang="es-CL" dirty="0"/>
            </a:b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226850" y="4673016"/>
            <a:ext cx="144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Melissa</a:t>
            </a:r>
            <a:endParaRPr lang="es-CL" sz="1200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1484040" y="4309864"/>
            <a:ext cx="2448272" cy="153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redondeado 15"/>
          <p:cNvSpPr/>
          <p:nvPr/>
        </p:nvSpPr>
        <p:spPr>
          <a:xfrm>
            <a:off x="6181368" y="4290434"/>
            <a:ext cx="2448272" cy="15325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CuadroTexto 16"/>
          <p:cNvSpPr txBox="1"/>
          <p:nvPr/>
        </p:nvSpPr>
        <p:spPr>
          <a:xfrm>
            <a:off x="4226850" y="2409305"/>
            <a:ext cx="144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200" b="1" dirty="0"/>
              <a:t>El león del circo</a:t>
            </a:r>
            <a:endParaRPr lang="es-CL" sz="1200" dirty="0"/>
          </a:p>
        </p:txBody>
      </p:sp>
      <p:sp>
        <p:nvSpPr>
          <p:cNvPr id="18" name="Rectángulo 17"/>
          <p:cNvSpPr/>
          <p:nvPr/>
        </p:nvSpPr>
        <p:spPr>
          <a:xfrm>
            <a:off x="4226850" y="4653136"/>
            <a:ext cx="1440159" cy="2968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45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ángulo redondeado 2073"/>
          <p:cNvSpPr/>
          <p:nvPr/>
        </p:nvSpPr>
        <p:spPr>
          <a:xfrm>
            <a:off x="5796136" y="3645024"/>
            <a:ext cx="28083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6" name="Rectángulo redondeado 95"/>
          <p:cNvSpPr/>
          <p:nvPr/>
        </p:nvSpPr>
        <p:spPr>
          <a:xfrm>
            <a:off x="5796136" y="332656"/>
            <a:ext cx="28083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7" name="Rectángulo redondeado 96"/>
          <p:cNvSpPr/>
          <p:nvPr/>
        </p:nvSpPr>
        <p:spPr>
          <a:xfrm>
            <a:off x="1259632" y="3645024"/>
            <a:ext cx="28083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8" name="Rectángulo redondeado 97"/>
          <p:cNvSpPr/>
          <p:nvPr/>
        </p:nvSpPr>
        <p:spPr>
          <a:xfrm>
            <a:off x="1262883" y="332656"/>
            <a:ext cx="2808312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75" name="Rectángulo 2074"/>
          <p:cNvSpPr/>
          <p:nvPr/>
        </p:nvSpPr>
        <p:spPr>
          <a:xfrm>
            <a:off x="4308923" y="4113076"/>
            <a:ext cx="12961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0" name="Rectángulo 99"/>
          <p:cNvSpPr/>
          <p:nvPr/>
        </p:nvSpPr>
        <p:spPr>
          <a:xfrm>
            <a:off x="4308923" y="980728"/>
            <a:ext cx="1296144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76" name="CuadroTexto 2075"/>
          <p:cNvSpPr txBox="1"/>
          <p:nvPr/>
        </p:nvSpPr>
        <p:spPr>
          <a:xfrm>
            <a:off x="4308923" y="899138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Pedro Carrillo</a:t>
            </a:r>
            <a:endParaRPr lang="es-CL" sz="1400" dirty="0"/>
          </a:p>
        </p:txBody>
      </p:sp>
      <p:sp>
        <p:nvSpPr>
          <p:cNvPr id="2077" name="CuadroTexto 2076"/>
          <p:cNvSpPr txBox="1"/>
          <p:nvPr/>
        </p:nvSpPr>
        <p:spPr>
          <a:xfrm>
            <a:off x="4308923" y="403148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/>
              <a:t>Fernando Villarroel</a:t>
            </a:r>
            <a:endParaRPr lang="es-CL" sz="1400" dirty="0"/>
          </a:p>
        </p:txBody>
      </p:sp>
    </p:spTree>
    <p:extLst>
      <p:ext uri="{BB962C8B-B14F-4D97-AF65-F5344CB8AC3E}">
        <p14:creationId xmlns:p14="http://schemas.microsoft.com/office/powerpoint/2010/main" val="42827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3608" y="0"/>
            <a:ext cx="8100392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2.2 </a:t>
            </a:r>
            <a:r>
              <a:rPr lang="es-E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Dibujo.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Elaboro un retrato del chupacabras</a:t>
            </a:r>
            <a:r>
              <a:rPr lang="es-CL" dirty="0" smtClean="0"/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ortar rectángulo de esquina sencilla 2"/>
          <p:cNvSpPr/>
          <p:nvPr/>
        </p:nvSpPr>
        <p:spPr>
          <a:xfrm>
            <a:off x="1276790" y="1247141"/>
            <a:ext cx="3312368" cy="4186342"/>
          </a:xfrm>
          <a:prstGeom prst="snip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/>
          <p:cNvSpPr txBox="1"/>
          <p:nvPr/>
        </p:nvSpPr>
        <p:spPr>
          <a:xfrm>
            <a:off x="1456810" y="1355153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“Una forma más parecida al Diablo. Es una bestia horrible, algo así como un canguro con alas de murciélago y garras de tres dedos, con uñas filosas como navajas. Tiene unos largos colmillos y sus ojos son grandes y rojos, como inyectados con la sangre que les chupa a sus víctimas para alimentarse”. (pág.</a:t>
            </a:r>
          </a:p>
          <a:p>
            <a:r>
              <a:rPr lang="es-CL" dirty="0"/>
              <a:t>45)</a:t>
            </a:r>
          </a:p>
        </p:txBody>
      </p:sp>
      <p:sp>
        <p:nvSpPr>
          <p:cNvPr id="5" name="Esquina doblada 4"/>
          <p:cNvSpPr/>
          <p:nvPr/>
        </p:nvSpPr>
        <p:spPr>
          <a:xfrm>
            <a:off x="5129710" y="935236"/>
            <a:ext cx="3510644" cy="4810151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20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9486" y="0"/>
            <a:ext cx="8174514" cy="158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ea typeface="Calibri" panose="020F0502020204030204" pitchFamily="34" charset="0"/>
                <a:cs typeface="Times New Roman" panose="02020603050405020304" pitchFamily="18" charset="0"/>
              </a:rPr>
              <a:t>2.3 </a:t>
            </a:r>
            <a:r>
              <a:rPr lang="es-ES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Recuerdo.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dirty="0"/>
              <a:t>Encierro todos los animales que fueron asesinados en la obra</a:t>
            </a:r>
            <a:r>
              <a:rPr lang="es-CL" dirty="0" smtClean="0"/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L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92" name="Imagen 30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24744"/>
            <a:ext cx="1224136" cy="1761346"/>
          </a:xfrm>
          <a:prstGeom prst="rect">
            <a:avLst/>
          </a:prstGeom>
        </p:spPr>
      </p:pic>
      <p:pic>
        <p:nvPicPr>
          <p:cNvPr id="3093" name="Imagen 309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962" y="1154461"/>
            <a:ext cx="1585497" cy="1440160"/>
          </a:xfrm>
          <a:prstGeom prst="rect">
            <a:avLst/>
          </a:prstGeom>
        </p:spPr>
      </p:pic>
      <p:pic>
        <p:nvPicPr>
          <p:cNvPr id="3094" name="Imagen 30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029" y="1605676"/>
            <a:ext cx="1344319" cy="1260299"/>
          </a:xfrm>
          <a:prstGeom prst="rect">
            <a:avLst/>
          </a:prstGeom>
        </p:spPr>
      </p:pic>
      <p:pic>
        <p:nvPicPr>
          <p:cNvPr id="3095" name="Imagen 30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176" y="1070320"/>
            <a:ext cx="1501389" cy="1815770"/>
          </a:xfrm>
          <a:prstGeom prst="rect">
            <a:avLst/>
          </a:prstGeom>
        </p:spPr>
      </p:pic>
      <p:pic>
        <p:nvPicPr>
          <p:cNvPr id="3096" name="Imagen 30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65" y="3356992"/>
            <a:ext cx="2304256" cy="2304256"/>
          </a:xfrm>
          <a:prstGeom prst="rect">
            <a:avLst/>
          </a:prstGeom>
        </p:spPr>
      </p:pic>
      <p:pic>
        <p:nvPicPr>
          <p:cNvPr id="3097" name="Imagen 309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46" y="3918312"/>
            <a:ext cx="2621305" cy="2540160"/>
          </a:xfrm>
          <a:prstGeom prst="rect">
            <a:avLst/>
          </a:prstGeom>
        </p:spPr>
      </p:pic>
      <p:pic>
        <p:nvPicPr>
          <p:cNvPr id="3098" name="Imagen 309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082" y="3386720"/>
            <a:ext cx="804094" cy="1139380"/>
          </a:xfrm>
          <a:prstGeom prst="rect">
            <a:avLst/>
          </a:prstGeom>
        </p:spPr>
      </p:pic>
      <p:pic>
        <p:nvPicPr>
          <p:cNvPr id="3100" name="Imagen 309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35" y="4609009"/>
            <a:ext cx="1281430" cy="160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7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963</TotalTime>
  <Words>826</Words>
  <Application>Microsoft Office PowerPoint</Application>
  <PresentationFormat>Presentación en pantalla (4:3)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Gill Sans MT</vt:lpstr>
      <vt:lpstr>Times New Roman</vt:lpstr>
      <vt:lpstr>Verdana</vt:lpstr>
      <vt:lpstr>Wingdings</vt:lpstr>
      <vt:lpstr>Wingdings 2</vt:lpstr>
      <vt:lpstr>Solsticio</vt:lpstr>
      <vt:lpstr>Proyecto: “Mi barrio” 5to Año de Educación General Básica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Tarea 1</dc:title>
  <dc:creator>Usuario de Windows</dc:creator>
  <cp:lastModifiedBy>Katterina Rivera Gutiérrez</cp:lastModifiedBy>
  <cp:revision>106</cp:revision>
  <dcterms:created xsi:type="dcterms:W3CDTF">2020-03-18T23:22:26Z</dcterms:created>
  <dcterms:modified xsi:type="dcterms:W3CDTF">2020-04-28T16:37:00Z</dcterms:modified>
</cp:coreProperties>
</file>