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12" autoAdjust="0"/>
    <p:restoredTop sz="94660"/>
  </p:normalViewPr>
  <p:slideViewPr>
    <p:cSldViewPr snapToGrid="0">
      <p:cViewPr varScale="1">
        <p:scale>
          <a:sx n="67" d="100"/>
          <a:sy n="67" d="100"/>
        </p:scale>
        <p:origin x="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AEB133F9-5D9C-4DB9-8172-BF7B5BB87722}" type="datetimeFigureOut">
              <a:rPr lang="es-CL" smtClean="0"/>
              <a:t>26-05-2020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119060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EB133F9-5D9C-4DB9-8172-BF7B5BB87722}" type="datetimeFigureOut">
              <a:rPr lang="es-CL" smtClean="0"/>
              <a:t>26-05-2020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1425957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EB133F9-5D9C-4DB9-8172-BF7B5BB87722}" type="datetimeFigureOut">
              <a:rPr lang="es-CL" smtClean="0"/>
              <a:t>26-05-2020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76279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AEB133F9-5D9C-4DB9-8172-BF7B5BB87722}" type="datetimeFigureOut">
              <a:rPr lang="es-CL" smtClean="0"/>
              <a:t>26-05-2020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378065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EB133F9-5D9C-4DB9-8172-BF7B5BB87722}" type="datetimeFigureOut">
              <a:rPr lang="es-CL" smtClean="0"/>
              <a:t>26-05-2020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317750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AEB133F9-5D9C-4DB9-8172-BF7B5BB87722}" type="datetimeFigureOut">
              <a:rPr lang="es-CL" smtClean="0"/>
              <a:t>26-05-2020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156001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AEB133F9-5D9C-4DB9-8172-BF7B5BB87722}" type="datetimeFigureOut">
              <a:rPr lang="es-CL" smtClean="0"/>
              <a:t>26-05-2020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52466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AEB133F9-5D9C-4DB9-8172-BF7B5BB87722}" type="datetimeFigureOut">
              <a:rPr lang="es-CL" smtClean="0"/>
              <a:t>26-05-2020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1652553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EB133F9-5D9C-4DB9-8172-BF7B5BB87722}" type="datetimeFigureOut">
              <a:rPr lang="es-CL" smtClean="0"/>
              <a:t>26-05-2020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210194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B133F9-5D9C-4DB9-8172-BF7B5BB87722}" type="datetimeFigureOut">
              <a:rPr lang="es-CL" smtClean="0"/>
              <a:t>26-05-2020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32358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B133F9-5D9C-4DB9-8172-BF7B5BB87722}" type="datetimeFigureOut">
              <a:rPr lang="es-CL" smtClean="0"/>
              <a:t>26-05-2020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3D299355-CF8D-4D09-8263-29DA23DFD23B}" type="slidenum">
              <a:rPr lang="es-CL" smtClean="0"/>
              <a:t>‹Nº›</a:t>
            </a:fld>
            <a:endParaRPr lang="es-CL"/>
          </a:p>
        </p:txBody>
      </p:sp>
    </p:spTree>
    <p:extLst>
      <p:ext uri="{BB962C8B-B14F-4D97-AF65-F5344CB8AC3E}">
        <p14:creationId xmlns:p14="http://schemas.microsoft.com/office/powerpoint/2010/main" val="106927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133F9-5D9C-4DB9-8172-BF7B5BB87722}" type="datetimeFigureOut">
              <a:rPr lang="es-CL" smtClean="0"/>
              <a:t>26-05-2020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99355-CF8D-4D09-8263-29DA23DFD23B}" type="slidenum">
              <a:rPr lang="es-CL" smtClean="0"/>
              <a:t>‹Nº›</a:t>
            </a:fld>
            <a:endParaRPr lang="es-CL"/>
          </a:p>
        </p:txBody>
      </p:sp>
    </p:spTree>
    <p:extLst>
      <p:ext uri="{BB962C8B-B14F-4D97-AF65-F5344CB8AC3E}">
        <p14:creationId xmlns:p14="http://schemas.microsoft.com/office/powerpoint/2010/main" val="1627435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5.xml"/><Relationship Id="rId4" Type="http://schemas.openxmlformats.org/officeDocument/2006/relationships/image" Target="../media/image1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47363" y="1586753"/>
            <a:ext cx="7570695" cy="2944906"/>
          </a:xfrm>
        </p:spPr>
        <p:txBody>
          <a:bodyPr>
            <a:noAutofit/>
          </a:bodyPr>
          <a:lstStyle/>
          <a:p>
            <a:r>
              <a:rPr lang="es-CL" sz="11500" dirty="0" smtClean="0">
                <a:latin typeface="AR BERKLEY" panose="02000000000000000000" pitchFamily="2" charset="0"/>
              </a:rPr>
              <a:t>Los textos informativos</a:t>
            </a:r>
            <a:endParaRPr lang="es-CL" sz="11500" dirty="0">
              <a:latin typeface="AR BERKLEY" panose="02000000000000000000" pitchFamily="2" charset="0"/>
            </a:endParaRPr>
          </a:p>
        </p:txBody>
      </p:sp>
      <p:sp>
        <p:nvSpPr>
          <p:cNvPr id="3" name="Subtítulo 2"/>
          <p:cNvSpPr>
            <a:spLocks noGrp="1"/>
          </p:cNvSpPr>
          <p:nvPr>
            <p:ph type="subTitle" idx="1"/>
          </p:nvPr>
        </p:nvSpPr>
        <p:spPr>
          <a:xfrm>
            <a:off x="11918576" y="4854388"/>
            <a:ext cx="273424" cy="322729"/>
          </a:xfrm>
        </p:spPr>
        <p:txBody>
          <a:bodyPr>
            <a:normAutofit/>
          </a:bodyPr>
          <a:lstStyle/>
          <a:p>
            <a:endParaRPr lang="es-CL" sz="800" dirty="0"/>
          </a:p>
        </p:txBody>
      </p:sp>
      <p:pic>
        <p:nvPicPr>
          <p:cNvPr id="4100" name="Picture 4" descr="La noticia periodística (con imágenes) | Proyectos de lectura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85" y="3818964"/>
            <a:ext cx="3042658" cy="2920252"/>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Periodismo: Informativo y Investigación – Martín Madero Rome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365"/>
            <a:ext cx="3552852" cy="3375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13573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102"/>
                                        </p:tgtEl>
                                        <p:attrNameLst>
                                          <p:attrName>style.visibility</p:attrName>
                                        </p:attrNameLst>
                                      </p:cBhvr>
                                      <p:to>
                                        <p:strVal val="visible"/>
                                      </p:to>
                                    </p:set>
                                    <p:animEffect transition="in" filter="wipe(down)">
                                      <p:cBhvr>
                                        <p:cTn id="13" dur="500"/>
                                        <p:tgtEl>
                                          <p:spTgt spid="410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100"/>
                                        </p:tgtEl>
                                        <p:attrNameLst>
                                          <p:attrName>style.visibility</p:attrName>
                                        </p:attrNameLst>
                                      </p:cBhvr>
                                      <p:to>
                                        <p:strVal val="visible"/>
                                      </p:to>
                                    </p:set>
                                    <p:animEffect transition="in" filter="fade">
                                      <p:cBhvr>
                                        <p:cTn id="18"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06588" y="548808"/>
            <a:ext cx="5118847" cy="1325563"/>
          </a:xfrm>
        </p:spPr>
        <p:txBody>
          <a:bodyPr/>
          <a:lstStyle/>
          <a:p>
            <a:r>
              <a:rPr lang="es-CL" b="1" dirty="0" smtClean="0"/>
              <a:t>El texto informativo</a:t>
            </a:r>
            <a:r>
              <a:rPr lang="es-CL" dirty="0" smtClean="0"/>
              <a:t> </a:t>
            </a:r>
            <a:endParaRPr lang="es-CL" dirty="0"/>
          </a:p>
        </p:txBody>
      </p:sp>
      <p:sp>
        <p:nvSpPr>
          <p:cNvPr id="6" name="Marcador de contenido 5"/>
          <p:cNvSpPr>
            <a:spLocks noGrp="1"/>
          </p:cNvSpPr>
          <p:nvPr>
            <p:ph idx="1"/>
          </p:nvPr>
        </p:nvSpPr>
        <p:spPr>
          <a:xfrm>
            <a:off x="730624" y="2259620"/>
            <a:ext cx="5925671" cy="3078862"/>
          </a:xfrm>
        </p:spPr>
        <p:txBody>
          <a:bodyPr/>
          <a:lstStyle/>
          <a:p>
            <a:r>
              <a:rPr lang="es-CL" dirty="0"/>
              <a:t>E</a:t>
            </a:r>
            <a:r>
              <a:rPr lang="es-CL" dirty="0" smtClean="0"/>
              <a:t>s </a:t>
            </a:r>
            <a:r>
              <a:rPr lang="es-CL" dirty="0"/>
              <a:t>aquella </a:t>
            </a:r>
            <a:r>
              <a:rPr lang="es-CL" b="1" dirty="0"/>
              <a:t>producción de contenido que permite al lector obtener información sobre un acontecimiento actual o pasado o cualquier otro asunto o tema</a:t>
            </a:r>
            <a:r>
              <a:rPr lang="es-CL" dirty="0"/>
              <a:t> percibido en periódicos, enciclopedias, revistas, etcétera.</a:t>
            </a:r>
          </a:p>
        </p:txBody>
      </p:sp>
      <p:pic>
        <p:nvPicPr>
          <p:cNvPr id="1029" name="Picture 5" descr="LEAD Periodismo informativo UL - Posts | Facebo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9070" y="2545977"/>
            <a:ext cx="3757519" cy="2111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357046"/>
      </p:ext>
    </p:extLst>
  </p:cSld>
  <p:clrMapOvr>
    <a:masterClrMapping/>
  </p:clrMapOvr>
  <mc:AlternateContent xmlns:mc="http://schemas.openxmlformats.org/markup-compatibility/2006">
    <mc:Choice xmlns:p14="http://schemas.microsoft.com/office/powerpoint/2010/main" Requires="p14">
      <p:transition spd="slow" p14:dur="175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animEffect transition="in" filter="wipe(down)">
                                      <p:cBhvr>
                                        <p:cTn id="19" dur="580">
                                          <p:stCondLst>
                                            <p:cond delay="0"/>
                                          </p:stCondLst>
                                        </p:cTn>
                                        <p:tgtEl>
                                          <p:spTgt spid="1029"/>
                                        </p:tgtEl>
                                      </p:cBhvr>
                                    </p:animEffect>
                                    <p:anim calcmode="lin" valueType="num">
                                      <p:cBhvr>
                                        <p:cTn id="20" dur="1822" tmFilter="0,0; 0.14,0.36; 0.43,0.73; 0.71,0.91; 1.0,1.0">
                                          <p:stCondLst>
                                            <p:cond delay="0"/>
                                          </p:stCondLst>
                                        </p:cTn>
                                        <p:tgtEl>
                                          <p:spTgt spid="1029"/>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29"/>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29"/>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29"/>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29"/>
                                        </p:tgtEl>
                                        <p:attrNameLst>
                                          <p:attrName>ppt_y</p:attrName>
                                        </p:attrNameLst>
                                      </p:cBhvr>
                                      <p:tavLst>
                                        <p:tav tm="0" fmla="#ppt_y-sin(pi*$)/81">
                                          <p:val>
                                            <p:fltVal val="0"/>
                                          </p:val>
                                        </p:tav>
                                        <p:tav tm="100000">
                                          <p:val>
                                            <p:fltVal val="1"/>
                                          </p:val>
                                        </p:tav>
                                      </p:tavLst>
                                    </p:anim>
                                    <p:animScale>
                                      <p:cBhvr>
                                        <p:cTn id="25" dur="26">
                                          <p:stCondLst>
                                            <p:cond delay="650"/>
                                          </p:stCondLst>
                                        </p:cTn>
                                        <p:tgtEl>
                                          <p:spTgt spid="1029"/>
                                        </p:tgtEl>
                                      </p:cBhvr>
                                      <p:to x="100000" y="60000"/>
                                    </p:animScale>
                                    <p:animScale>
                                      <p:cBhvr>
                                        <p:cTn id="26" dur="166" decel="50000">
                                          <p:stCondLst>
                                            <p:cond delay="676"/>
                                          </p:stCondLst>
                                        </p:cTn>
                                        <p:tgtEl>
                                          <p:spTgt spid="1029"/>
                                        </p:tgtEl>
                                      </p:cBhvr>
                                      <p:to x="100000" y="100000"/>
                                    </p:animScale>
                                    <p:animScale>
                                      <p:cBhvr>
                                        <p:cTn id="27" dur="26">
                                          <p:stCondLst>
                                            <p:cond delay="1312"/>
                                          </p:stCondLst>
                                        </p:cTn>
                                        <p:tgtEl>
                                          <p:spTgt spid="1029"/>
                                        </p:tgtEl>
                                      </p:cBhvr>
                                      <p:to x="100000" y="80000"/>
                                    </p:animScale>
                                    <p:animScale>
                                      <p:cBhvr>
                                        <p:cTn id="28" dur="166" decel="50000">
                                          <p:stCondLst>
                                            <p:cond delay="1338"/>
                                          </p:stCondLst>
                                        </p:cTn>
                                        <p:tgtEl>
                                          <p:spTgt spid="1029"/>
                                        </p:tgtEl>
                                      </p:cBhvr>
                                      <p:to x="100000" y="100000"/>
                                    </p:animScale>
                                    <p:animScale>
                                      <p:cBhvr>
                                        <p:cTn id="29" dur="26">
                                          <p:stCondLst>
                                            <p:cond delay="1642"/>
                                          </p:stCondLst>
                                        </p:cTn>
                                        <p:tgtEl>
                                          <p:spTgt spid="1029"/>
                                        </p:tgtEl>
                                      </p:cBhvr>
                                      <p:to x="100000" y="90000"/>
                                    </p:animScale>
                                    <p:animScale>
                                      <p:cBhvr>
                                        <p:cTn id="30" dur="166" decel="50000">
                                          <p:stCondLst>
                                            <p:cond delay="1668"/>
                                          </p:stCondLst>
                                        </p:cTn>
                                        <p:tgtEl>
                                          <p:spTgt spid="1029"/>
                                        </p:tgtEl>
                                      </p:cBhvr>
                                      <p:to x="100000" y="100000"/>
                                    </p:animScale>
                                    <p:animScale>
                                      <p:cBhvr>
                                        <p:cTn id="31" dur="26">
                                          <p:stCondLst>
                                            <p:cond delay="1808"/>
                                          </p:stCondLst>
                                        </p:cTn>
                                        <p:tgtEl>
                                          <p:spTgt spid="1029"/>
                                        </p:tgtEl>
                                      </p:cBhvr>
                                      <p:to x="100000" y="95000"/>
                                    </p:animScale>
                                    <p:animScale>
                                      <p:cBhvr>
                                        <p:cTn id="32" dur="166" decel="50000">
                                          <p:stCondLst>
                                            <p:cond delay="1834"/>
                                          </p:stCondLst>
                                        </p:cTn>
                                        <p:tgtEl>
                                          <p:spTgt spid="102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0" y="365125"/>
            <a:ext cx="6234953" cy="1325563"/>
          </a:xfrm>
        </p:spPr>
        <p:txBody>
          <a:bodyPr/>
          <a:lstStyle/>
          <a:p>
            <a:r>
              <a:rPr lang="es-CL" b="1" dirty="0" smtClean="0"/>
              <a:t>En cuanto a su estructura</a:t>
            </a:r>
            <a:endParaRPr lang="es-CL" dirty="0"/>
          </a:p>
        </p:txBody>
      </p:sp>
      <p:sp>
        <p:nvSpPr>
          <p:cNvPr id="3" name="Marcador de contenido 2"/>
          <p:cNvSpPr>
            <a:spLocks noGrp="1"/>
          </p:cNvSpPr>
          <p:nvPr>
            <p:ph idx="1"/>
          </p:nvPr>
        </p:nvSpPr>
        <p:spPr>
          <a:xfrm>
            <a:off x="5540188" y="1690688"/>
            <a:ext cx="5813612" cy="4750453"/>
          </a:xfrm>
        </p:spPr>
        <p:txBody>
          <a:bodyPr>
            <a:normAutofit/>
          </a:bodyPr>
          <a:lstStyle/>
          <a:p>
            <a:r>
              <a:rPr lang="es-CL" dirty="0"/>
              <a:t>L</a:t>
            </a:r>
            <a:r>
              <a:rPr lang="es-CL" dirty="0" smtClean="0"/>
              <a:t>os textos </a:t>
            </a:r>
            <a:r>
              <a:rPr lang="es-CL" dirty="0"/>
              <a:t>informativos cuentan con una introducción, </a:t>
            </a:r>
            <a:r>
              <a:rPr lang="es-CL" dirty="0" smtClean="0"/>
              <a:t>desarrollo </a:t>
            </a:r>
            <a:r>
              <a:rPr lang="es-CL" dirty="0"/>
              <a:t>y conclusión. El texto informativo debe describir situaciones reales e información precisa y veraz, es por ello que el lenguaje usado en la narración del texto informativo es objetivo, coherente, directo, y se evita el uso de recursos lingüísticos como metáforas o refranes, que puedan inducir al lector a dobles interpretaciones.</a:t>
            </a:r>
          </a:p>
        </p:txBody>
      </p:sp>
      <p:pic>
        <p:nvPicPr>
          <p:cNvPr id="6146" name="Picture 2" descr="análisis | PuntoCle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039" y="1452283"/>
            <a:ext cx="4746998" cy="4988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5075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barn(inVertical)">
                                      <p:cBhvr>
                                        <p:cTn id="1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La función principal de un texto informativo </a:t>
            </a:r>
            <a:endParaRPr lang="es-CL" dirty="0"/>
          </a:p>
        </p:txBody>
      </p:sp>
      <p:sp>
        <p:nvSpPr>
          <p:cNvPr id="3" name="Marcador de contenido 2"/>
          <p:cNvSpPr>
            <a:spLocks noGrp="1"/>
          </p:cNvSpPr>
          <p:nvPr>
            <p:ph idx="1"/>
          </p:nvPr>
        </p:nvSpPr>
        <p:spPr/>
        <p:txBody>
          <a:bodyPr>
            <a:normAutofit fontScale="92500" lnSpcReduction="10000"/>
          </a:bodyPr>
          <a:lstStyle/>
          <a:p>
            <a:pPr fontAlgn="t"/>
            <a:r>
              <a:rPr lang="es-CL" dirty="0"/>
              <a:t>E</a:t>
            </a:r>
            <a:r>
              <a:rPr lang="es-CL" dirty="0" smtClean="0"/>
              <a:t>s </a:t>
            </a:r>
            <a:r>
              <a:rPr lang="es-CL" dirty="0"/>
              <a:t>la presentación de un buen contenido sobre un hecho de actualidad, con ideas ordenadas, claras y muy bien explicadas, que permitan al lector la comprensión del texto. Por ello, es de mucha importancia el uso de ejemplos, referencias o fuentes bibliográficas y el uso adecuado de los signos de puntuación: comas, puntos, acentos, así como el uso de conectores para explicar consecuencias, finalidad, causas, etcétera.</a:t>
            </a:r>
          </a:p>
          <a:p>
            <a:pPr fontAlgn="t"/>
            <a:r>
              <a:rPr lang="es-CL" dirty="0"/>
              <a:t>También es importante emplear un vocabulario relacionado con la temática del texto, utilizando las palabras correctas para que todo tipo de lector pueda percibir lo expuesto por el autor. Asimismo, dentro de un texto informativo se pueden observar otros tipos de textos como los narrativos, expositivos o descriptivos, con el fin de conseguir mayor claridad en el escrito.</a:t>
            </a:r>
          </a:p>
          <a:p>
            <a:endParaRPr lang="es-CL" dirty="0"/>
          </a:p>
        </p:txBody>
      </p:sp>
    </p:spTree>
    <p:extLst>
      <p:ext uri="{BB962C8B-B14F-4D97-AF65-F5344CB8AC3E}">
        <p14:creationId xmlns:p14="http://schemas.microsoft.com/office/powerpoint/2010/main" val="13967943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75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4306" y="96184"/>
            <a:ext cx="8373035" cy="1073710"/>
          </a:xfrm>
        </p:spPr>
        <p:txBody>
          <a:bodyPr>
            <a:normAutofit/>
          </a:bodyPr>
          <a:lstStyle/>
          <a:p>
            <a:r>
              <a:rPr lang="es-CL" b="1" dirty="0" smtClean="0"/>
              <a:t>Características del texto informativo</a:t>
            </a:r>
            <a:endParaRPr lang="es-CL" dirty="0"/>
          </a:p>
        </p:txBody>
      </p:sp>
      <p:sp>
        <p:nvSpPr>
          <p:cNvPr id="3" name="Marcador de contenido 2"/>
          <p:cNvSpPr>
            <a:spLocks noGrp="1"/>
          </p:cNvSpPr>
          <p:nvPr>
            <p:ph idx="1"/>
          </p:nvPr>
        </p:nvSpPr>
        <p:spPr>
          <a:xfrm>
            <a:off x="311523" y="1290917"/>
            <a:ext cx="11658600" cy="5217459"/>
          </a:xfrm>
        </p:spPr>
        <p:txBody>
          <a:bodyPr>
            <a:normAutofit fontScale="70000" lnSpcReduction="20000"/>
          </a:bodyPr>
          <a:lstStyle/>
          <a:p>
            <a:r>
              <a:rPr lang="es-CL" sz="2900" dirty="0" smtClean="0"/>
              <a:t>Este </a:t>
            </a:r>
            <a:r>
              <a:rPr lang="es-CL" sz="2900" dirty="0"/>
              <a:t>tipo de textos describen acontecimientos y temáticas reales. </a:t>
            </a:r>
            <a:r>
              <a:rPr lang="es-CL" sz="2900" b="1" dirty="0"/>
              <a:t>Su propósito es transmitir información sobre la realidad, tocando diferentes temáticas</a:t>
            </a:r>
            <a:r>
              <a:rPr lang="es-CL" sz="2900" dirty="0"/>
              <a:t>. Por lo tanto, se trata de un tipo de texto en el que los datos descritos no son ficción o, al menos, están sustentados en un hecho real.</a:t>
            </a:r>
          </a:p>
          <a:p>
            <a:r>
              <a:rPr lang="es-CL" sz="2900" dirty="0"/>
              <a:t>Se evita repetir algo que ya ha sido previamente explicado y la información pretende ser dada de la forma más clara posible. Su estructura consta, generalmente, de una introducción, un desarrollo y una conclusión.</a:t>
            </a:r>
          </a:p>
          <a:p>
            <a:r>
              <a:rPr lang="es-CL" sz="2900" dirty="0"/>
              <a:t>El lenguaje utilizado puede ser especializado, variando de acuerdo con la temática explicada. Además, </a:t>
            </a:r>
            <a:r>
              <a:rPr lang="es-CL" sz="2900" b="1" dirty="0"/>
              <a:t>este lenguaje debe ser coherente, directo, objetivo y se debe evitar utilizar recursos lingüísticos tales como metáforas o jerga popular</a:t>
            </a:r>
            <a:r>
              <a:rPr lang="es-CL" sz="2900" dirty="0"/>
              <a:t>, dado que puede hacer que el lector interprete la información explicada de una forma diferente a cómo ha pretendido el emisor.</a:t>
            </a:r>
          </a:p>
          <a:p>
            <a:r>
              <a:rPr lang="es-CL" sz="2900" dirty="0"/>
              <a:t>Para facilitarle al lector la búsqueda y comprensión de la información, en el texto informativo se pueden incorporar varios recursos</a:t>
            </a:r>
            <a:r>
              <a:rPr lang="es-CL" sz="2900" dirty="0" smtClean="0"/>
              <a:t>: índice</a:t>
            </a:r>
            <a:r>
              <a:rPr lang="es-CL" sz="2900" dirty="0"/>
              <a:t>, texto en negrita o resaltado, glosario con palabras especializadas, gráficos, leyendas, tablas, además de referencias para poder expandir todavía más el conocimiento.</a:t>
            </a:r>
          </a:p>
          <a:p>
            <a:r>
              <a:rPr lang="es-CL" sz="2900" dirty="0"/>
              <a:t>Para que un texto informativo sea adecuado, </a:t>
            </a:r>
            <a:r>
              <a:rPr lang="es-CL" sz="2900" b="1" dirty="0"/>
              <a:t>es necesario que el contenido expuesto sea preciso y explicado de una manera impersonal</a:t>
            </a:r>
            <a:r>
              <a:rPr lang="es-CL" sz="2900" dirty="0"/>
              <a:t>. El propósito de este tipo de texto es siempre el de explicar a un lector una determinada temática, y que al acabar de leerlo haya adquirido un nuevo conocimiento.</a:t>
            </a:r>
          </a:p>
          <a:p>
            <a:r>
              <a:rPr lang="es-CL" sz="2900" b="1" dirty="0"/>
              <a:t>Las ideas expuestas en el texto deben venir correctamente ordenadas</a:t>
            </a:r>
            <a:r>
              <a:rPr lang="es-CL" sz="2900" dirty="0"/>
              <a:t>. Por este motivo, habitualmente se recurre a ejemplos, fuentes bibliográficas y clarificaciones por tal de lograr que el receptor entienda plenamente la temática que se le está explicando. Un aspecto que pudiera parecer una obviedad es la importancia de saber utilizar correctamente los signos de puntuación: punto, coma, signos de interrogación, etc</a:t>
            </a:r>
            <a:r>
              <a:rPr lang="es-CL" sz="2900" dirty="0" smtClean="0"/>
              <a:t>.</a:t>
            </a:r>
            <a:endParaRPr lang="es-CL" sz="2900" dirty="0"/>
          </a:p>
        </p:txBody>
      </p:sp>
    </p:spTree>
    <p:extLst>
      <p:ext uri="{BB962C8B-B14F-4D97-AF65-F5344CB8AC3E}">
        <p14:creationId xmlns:p14="http://schemas.microsoft.com/office/powerpoint/2010/main" val="34729326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circle(in)">
                                      <p:cBhvr>
                                        <p:cTn id="3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91318" y="382494"/>
            <a:ext cx="6677118" cy="1083235"/>
          </a:xfrm>
        </p:spPr>
        <p:txBody>
          <a:bodyPr>
            <a:normAutofit fontScale="90000"/>
          </a:bodyPr>
          <a:lstStyle/>
          <a:p>
            <a:r>
              <a:rPr lang="es-CL" b="1" dirty="0" smtClean="0"/>
              <a:t>Tipos: </a:t>
            </a:r>
            <a:r>
              <a:rPr lang="es-CL" sz="4000" dirty="0" smtClean="0"/>
              <a:t>Existen básicamente 4 tipos principales de texto informativo.</a:t>
            </a:r>
            <a:r>
              <a:rPr lang="es-CL" dirty="0" smtClean="0"/>
              <a:t/>
            </a:r>
            <a:br>
              <a:rPr lang="es-CL" dirty="0" smtClean="0"/>
            </a:br>
            <a:endParaRPr lang="es-CL" dirty="0"/>
          </a:p>
        </p:txBody>
      </p:sp>
      <p:sp>
        <p:nvSpPr>
          <p:cNvPr id="4" name="Marcador de texto 3"/>
          <p:cNvSpPr>
            <a:spLocks noGrp="1"/>
          </p:cNvSpPr>
          <p:nvPr>
            <p:ph type="body" idx="1"/>
          </p:nvPr>
        </p:nvSpPr>
        <p:spPr>
          <a:xfrm>
            <a:off x="275012" y="1053773"/>
            <a:ext cx="2151530" cy="823912"/>
          </a:xfrm>
        </p:spPr>
        <p:txBody>
          <a:bodyPr>
            <a:normAutofit/>
          </a:bodyPr>
          <a:lstStyle/>
          <a:p>
            <a:r>
              <a:rPr lang="es-CL" sz="3200" dirty="0" smtClean="0"/>
              <a:t>La noticia: </a:t>
            </a:r>
            <a:endParaRPr lang="es-CL" sz="3200" dirty="0"/>
          </a:p>
        </p:txBody>
      </p:sp>
      <p:sp>
        <p:nvSpPr>
          <p:cNvPr id="3" name="Marcador de contenido 2"/>
          <p:cNvSpPr>
            <a:spLocks noGrp="1"/>
          </p:cNvSpPr>
          <p:nvPr>
            <p:ph sz="half" idx="2"/>
          </p:nvPr>
        </p:nvSpPr>
        <p:spPr>
          <a:xfrm>
            <a:off x="100200" y="1903879"/>
            <a:ext cx="5157787" cy="3250266"/>
          </a:xfrm>
        </p:spPr>
        <p:txBody>
          <a:bodyPr>
            <a:normAutofit/>
          </a:bodyPr>
          <a:lstStyle/>
          <a:p>
            <a:r>
              <a:rPr lang="es-CL" dirty="0" smtClean="0"/>
              <a:t>Se </a:t>
            </a:r>
            <a:r>
              <a:rPr lang="es-CL" dirty="0"/>
              <a:t>trata de </a:t>
            </a:r>
            <a:r>
              <a:rPr lang="es-CL" b="1" dirty="0"/>
              <a:t>la descripción de un acontecimiento reciente que el emisor desea que se haga público</a:t>
            </a:r>
            <a:r>
              <a:rPr lang="es-CL" dirty="0"/>
              <a:t>. Es el texto informativo de referencia, dado que en la noticia el emisor trata de explicar el suceso de la forma más fiel a la verdad posible</a:t>
            </a:r>
            <a:r>
              <a:rPr lang="es-CL" dirty="0" smtClean="0"/>
              <a:t>.</a:t>
            </a:r>
          </a:p>
        </p:txBody>
      </p:sp>
      <p:sp>
        <p:nvSpPr>
          <p:cNvPr id="5" name="Marcador de texto 4"/>
          <p:cNvSpPr>
            <a:spLocks noGrp="1"/>
          </p:cNvSpPr>
          <p:nvPr>
            <p:ph type="body" sz="quarter" idx="3"/>
          </p:nvPr>
        </p:nvSpPr>
        <p:spPr>
          <a:xfrm>
            <a:off x="9157447" y="2150829"/>
            <a:ext cx="2541494" cy="823912"/>
          </a:xfrm>
        </p:spPr>
        <p:txBody>
          <a:bodyPr>
            <a:normAutofit/>
          </a:bodyPr>
          <a:lstStyle/>
          <a:p>
            <a:r>
              <a:rPr lang="es-CL" sz="3200" dirty="0" smtClean="0"/>
              <a:t>Carta formal:</a:t>
            </a:r>
            <a:endParaRPr lang="es-CL" sz="3200" dirty="0"/>
          </a:p>
        </p:txBody>
      </p:sp>
      <p:sp>
        <p:nvSpPr>
          <p:cNvPr id="6" name="Marcador de contenido 5"/>
          <p:cNvSpPr>
            <a:spLocks noGrp="1"/>
          </p:cNvSpPr>
          <p:nvPr>
            <p:ph sz="quarter" idx="4"/>
          </p:nvPr>
        </p:nvSpPr>
        <p:spPr>
          <a:xfrm>
            <a:off x="6817659" y="3258110"/>
            <a:ext cx="5183188" cy="3425078"/>
          </a:xfrm>
        </p:spPr>
        <p:txBody>
          <a:bodyPr>
            <a:normAutofit fontScale="85000" lnSpcReduction="20000"/>
          </a:bodyPr>
          <a:lstStyle/>
          <a:p>
            <a:r>
              <a:rPr lang="es-CL" dirty="0" smtClean="0"/>
              <a:t>Su principal objetivo es transmitir al receptor información que le concierne, que debe ser tratada seriamente.</a:t>
            </a:r>
          </a:p>
          <a:p>
            <a:r>
              <a:rPr lang="es-CL" dirty="0" smtClean="0"/>
              <a:t>Habitualmente las cartas formales </a:t>
            </a:r>
            <a:r>
              <a:rPr lang="es-CL" b="1" dirty="0" smtClean="0"/>
              <a:t>son escritas para personas que no son conocidas personalmente o con las que no se tiene una relación de amistad</a:t>
            </a:r>
            <a:r>
              <a:rPr lang="es-CL" dirty="0" smtClean="0"/>
              <a:t> y camaradería. También se puede redactar este tipo de texto informativo a una autoridad o a una empresa, por poner algunos ejemplos</a:t>
            </a:r>
            <a:endParaRPr lang="es-CL" dirty="0"/>
          </a:p>
        </p:txBody>
      </p:sp>
      <p:pic>
        <p:nvPicPr>
          <p:cNvPr id="2050" name="Picture 2" descr="Tag de libro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26682" y="4316506"/>
            <a:ext cx="2436654" cy="236668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OLEGIO CONFEDERACIÓN SUIZA. GRUPO DE APOYO PEDAGÓGICO 2010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4859" y="1477004"/>
            <a:ext cx="1748117" cy="1781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32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500"/>
                                  </p:stCondLst>
                                  <p:childTnLst>
                                    <p:set>
                                      <p:cBhvr>
                                        <p:cTn id="23" dur="1" fill="hold">
                                          <p:stCondLst>
                                            <p:cond delay="0"/>
                                          </p:stCondLst>
                                        </p:cTn>
                                        <p:tgtEl>
                                          <p:spTgt spid="205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circle(in)">
                                      <p:cBhvr>
                                        <p:cTn id="28" dur="20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fade">
                                      <p:cBhvr>
                                        <p:cTn id="33" dur="1000"/>
                                        <p:tgtEl>
                                          <p:spTgt spid="6">
                                            <p:txEl>
                                              <p:pRg st="0" end="0"/>
                                            </p:txEl>
                                          </p:spTgt>
                                        </p:tgtEl>
                                      </p:cBhvr>
                                    </p:animEffect>
                                    <p:anim calcmode="lin" valueType="num">
                                      <p:cBhvr>
                                        <p:cTn id="3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6">
                                            <p:txEl>
                                              <p:pRg st="1" end="1"/>
                                            </p:txEl>
                                          </p:spTgt>
                                        </p:tgtEl>
                                        <p:attrNameLst>
                                          <p:attrName>style.visibility</p:attrName>
                                        </p:attrNameLst>
                                      </p:cBhvr>
                                      <p:to>
                                        <p:strVal val="visible"/>
                                      </p:to>
                                    </p:set>
                                    <p:animEffect transition="in" filter="fade">
                                      <p:cBhvr>
                                        <p:cTn id="40" dur="1000"/>
                                        <p:tgtEl>
                                          <p:spTgt spid="6">
                                            <p:txEl>
                                              <p:pRg st="1" end="1"/>
                                            </p:txEl>
                                          </p:spTgt>
                                        </p:tgtEl>
                                      </p:cBhvr>
                                    </p:animEffect>
                                    <p:anim calcmode="lin" valueType="num">
                                      <p:cBhvr>
                                        <p:cTn id="4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1000"/>
                                  </p:stCondLst>
                                  <p:childTnLst>
                                    <p:set>
                                      <p:cBhvr>
                                        <p:cTn id="46"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09482" y="0"/>
            <a:ext cx="10515600" cy="45719"/>
          </a:xfrm>
        </p:spPr>
        <p:txBody>
          <a:bodyPr>
            <a:normAutofit fontScale="90000"/>
          </a:bodyPr>
          <a:lstStyle/>
          <a:p>
            <a:endParaRPr lang="es-CL" sz="800" dirty="0"/>
          </a:p>
        </p:txBody>
      </p:sp>
      <p:sp>
        <p:nvSpPr>
          <p:cNvPr id="5" name="Marcador de texto 4"/>
          <p:cNvSpPr>
            <a:spLocks noGrp="1"/>
          </p:cNvSpPr>
          <p:nvPr>
            <p:ph type="body" idx="1"/>
          </p:nvPr>
        </p:nvSpPr>
        <p:spPr>
          <a:xfrm>
            <a:off x="409482" y="252861"/>
            <a:ext cx="5157787" cy="823912"/>
          </a:xfrm>
        </p:spPr>
        <p:txBody>
          <a:bodyPr>
            <a:noAutofit/>
          </a:bodyPr>
          <a:lstStyle/>
          <a:p>
            <a:r>
              <a:rPr lang="es-CL" sz="2800" dirty="0" smtClean="0"/>
              <a:t>Memorándum o memorando: </a:t>
            </a:r>
            <a:endParaRPr lang="es-CL" sz="2800" dirty="0"/>
          </a:p>
        </p:txBody>
      </p:sp>
      <p:sp>
        <p:nvSpPr>
          <p:cNvPr id="3" name="Marcador de contenido 2"/>
          <p:cNvSpPr>
            <a:spLocks noGrp="1"/>
          </p:cNvSpPr>
          <p:nvPr>
            <p:ph sz="half" idx="2"/>
          </p:nvPr>
        </p:nvSpPr>
        <p:spPr>
          <a:xfrm>
            <a:off x="180882" y="1279319"/>
            <a:ext cx="5587906" cy="2583909"/>
          </a:xfrm>
        </p:spPr>
        <p:txBody>
          <a:bodyPr>
            <a:normAutofit/>
          </a:bodyPr>
          <a:lstStyle/>
          <a:p>
            <a:r>
              <a:rPr lang="es-CL" dirty="0" smtClean="0"/>
              <a:t>Básicamente es una carta, pero mucho más breve. Se utiliza mucho en las empresas y otros tipos de organizaciones, dado que </a:t>
            </a:r>
            <a:r>
              <a:rPr lang="es-CL" b="1" dirty="0" smtClean="0"/>
              <a:t>permite comunicar de forma rápida y sintética</a:t>
            </a:r>
            <a:r>
              <a:rPr lang="es-CL" dirty="0" smtClean="0"/>
              <a:t>.</a:t>
            </a:r>
          </a:p>
          <a:p>
            <a:endParaRPr lang="es-CL" dirty="0"/>
          </a:p>
        </p:txBody>
      </p:sp>
      <p:sp>
        <p:nvSpPr>
          <p:cNvPr id="6" name="Marcador de texto 5"/>
          <p:cNvSpPr>
            <a:spLocks noGrp="1"/>
          </p:cNvSpPr>
          <p:nvPr>
            <p:ph type="body" sz="quarter" idx="3"/>
          </p:nvPr>
        </p:nvSpPr>
        <p:spPr>
          <a:xfrm>
            <a:off x="7056016" y="1130561"/>
            <a:ext cx="1882589" cy="823912"/>
          </a:xfrm>
        </p:spPr>
        <p:txBody>
          <a:bodyPr>
            <a:normAutofit/>
          </a:bodyPr>
          <a:lstStyle/>
          <a:p>
            <a:r>
              <a:rPr lang="es-CL" sz="3200" dirty="0" smtClean="0"/>
              <a:t>Informe: </a:t>
            </a:r>
            <a:endParaRPr lang="es-CL" sz="3200" dirty="0"/>
          </a:p>
        </p:txBody>
      </p:sp>
      <p:sp>
        <p:nvSpPr>
          <p:cNvPr id="7" name="Marcador de contenido 6"/>
          <p:cNvSpPr>
            <a:spLocks noGrp="1"/>
          </p:cNvSpPr>
          <p:nvPr>
            <p:ph sz="quarter" idx="4"/>
          </p:nvPr>
        </p:nvSpPr>
        <p:spPr>
          <a:xfrm>
            <a:off x="6468035" y="2124705"/>
            <a:ext cx="5362575" cy="2752725"/>
          </a:xfrm>
        </p:spPr>
        <p:txBody>
          <a:bodyPr>
            <a:normAutofit lnSpcReduction="10000"/>
          </a:bodyPr>
          <a:lstStyle/>
          <a:p>
            <a:r>
              <a:rPr lang="es-CL" b="1" dirty="0" smtClean="0"/>
              <a:t>Es un texto informativo cuyo propósito es el de divulgar</a:t>
            </a:r>
            <a:r>
              <a:rPr lang="es-CL" dirty="0" smtClean="0"/>
              <a:t>. Es por este motivo que es un tipo de texto muy utilizado en disciplinas científicas, investigaciones o para describir la situación de una empresa.</a:t>
            </a:r>
          </a:p>
          <a:p>
            <a:endParaRPr lang="es-CL" dirty="0"/>
          </a:p>
        </p:txBody>
      </p:sp>
      <p:pic>
        <p:nvPicPr>
          <p:cNvPr id="3074" name="Picture 2" descr="Memorando - Zeeke Hernánde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116" y="3749040"/>
            <a:ext cx="3048000" cy="26955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nforme Análisis de resultado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112958" y="288894"/>
            <a:ext cx="2456460" cy="168333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Asociacion de Formulistas de Andaluc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4288" y="4667529"/>
            <a:ext cx="1866900" cy="1924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8250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wipe(down)">
                                      <p:cBhvr>
                                        <p:cTn id="19" dur="500"/>
                                        <p:tgtEl>
                                          <p:spTgt spid="307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barn(inVertical)">
                                      <p:cBhvr>
                                        <p:cTn id="30" dur="500"/>
                                        <p:tgtEl>
                                          <p:spTgt spid="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3076"/>
                                        </p:tgtEl>
                                        <p:attrNameLst>
                                          <p:attrName>style.visibility</p:attrName>
                                        </p:attrNameLst>
                                      </p:cBhvr>
                                      <p:to>
                                        <p:strVal val="visible"/>
                                      </p:to>
                                    </p:set>
                                    <p:animEffect transition="in" filter="circle(in)">
                                      <p:cBhvr>
                                        <p:cTn id="35" dur="2000"/>
                                        <p:tgtEl>
                                          <p:spTgt spid="307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078"/>
                                        </p:tgtEl>
                                        <p:attrNameLst>
                                          <p:attrName>style.visibility</p:attrName>
                                        </p:attrNameLst>
                                      </p:cBhvr>
                                      <p:to>
                                        <p:strVal val="visible"/>
                                      </p:to>
                                    </p:set>
                                    <p:animEffect transition="in" filter="fade">
                                      <p:cBhvr>
                                        <p:cTn id="40"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p:bldP spid="6" grpId="0" build="p"/>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a:xfrm>
            <a:off x="995082" y="1210235"/>
            <a:ext cx="10587318" cy="4087907"/>
          </a:xfrm>
        </p:spPr>
        <p:txBody>
          <a:bodyPr>
            <a:noAutofit/>
          </a:bodyPr>
          <a:lstStyle/>
          <a:p>
            <a:r>
              <a:rPr lang="es-CL" sz="9600" b="1" dirty="0" smtClean="0">
                <a:latin typeface="AR DECODE" panose="02000000000000000000" pitchFamily="2" charset="0"/>
              </a:rPr>
              <a:t>Ya tienes nuevos conocimientos que te ayudaran día a día a comprender nuevos desafíos </a:t>
            </a:r>
            <a:endParaRPr lang="es-CL" sz="9600" b="1" dirty="0">
              <a:latin typeface="AR DECODE" panose="02000000000000000000" pitchFamily="2" charset="0"/>
            </a:endParaRPr>
          </a:p>
        </p:txBody>
      </p:sp>
    </p:spTree>
    <p:extLst>
      <p:ext uri="{BB962C8B-B14F-4D97-AF65-F5344CB8AC3E}">
        <p14:creationId xmlns:p14="http://schemas.microsoft.com/office/powerpoint/2010/main" val="1057403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a:xfrm>
            <a:off x="2971801" y="1775012"/>
            <a:ext cx="6736976" cy="2433917"/>
          </a:xfrm>
        </p:spPr>
        <p:txBody>
          <a:bodyPr>
            <a:noAutofit/>
          </a:bodyPr>
          <a:lstStyle/>
          <a:p>
            <a:r>
              <a:rPr lang="es-CL" sz="8000" b="1" dirty="0" smtClean="0">
                <a:latin typeface="AR BERKLEY" panose="02000000000000000000" pitchFamily="2" charset="0"/>
              </a:rPr>
              <a:t>Te espero la próxima clase </a:t>
            </a:r>
            <a:endParaRPr lang="es-CL" sz="8000" b="1" dirty="0">
              <a:latin typeface="AR BERKLEY" panose="02000000000000000000" pitchFamily="2" charset="0"/>
            </a:endParaRPr>
          </a:p>
        </p:txBody>
      </p:sp>
      <p:pic>
        <p:nvPicPr>
          <p:cNvPr id="8" name="Picture 2" descr="Tipología de Textos : TEXTOS INFORMATIVO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12306" y="1450040"/>
            <a:ext cx="2743200" cy="3500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5047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373</Words>
  <Application>Microsoft Office PowerPoint</Application>
  <PresentationFormat>Panorámica</PresentationFormat>
  <Paragraphs>27</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 BERKLEY</vt:lpstr>
      <vt:lpstr>AR DECODE</vt:lpstr>
      <vt:lpstr>Arial</vt:lpstr>
      <vt:lpstr>Calibri</vt:lpstr>
      <vt:lpstr>Calibri Light</vt:lpstr>
      <vt:lpstr>Tema de Office</vt:lpstr>
      <vt:lpstr>Los textos informativos</vt:lpstr>
      <vt:lpstr>El texto informativo </vt:lpstr>
      <vt:lpstr>En cuanto a su estructura</vt:lpstr>
      <vt:lpstr>La función principal de un texto informativo </vt:lpstr>
      <vt:lpstr>Características del texto informativo</vt:lpstr>
      <vt:lpstr>Tipos: Existen básicamente 4 tipos principales de texto informativo. </vt:lpstr>
      <vt:lpstr>Presentación de PowerPoint</vt:lpstr>
      <vt:lpstr>Ya tienes nuevos conocimientos que te ayudaran día a día a comprender nuevos desafíos </vt:lpstr>
      <vt:lpstr>Te espero la próxima clase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textos informativos</dc:title>
  <dc:creator>francisco</dc:creator>
  <cp:lastModifiedBy>francisco</cp:lastModifiedBy>
  <cp:revision>7</cp:revision>
  <dcterms:created xsi:type="dcterms:W3CDTF">2020-05-26T22:25:40Z</dcterms:created>
  <dcterms:modified xsi:type="dcterms:W3CDTF">2020-05-27T00:20:13Z</dcterms:modified>
</cp:coreProperties>
</file>