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73" r:id="rId3"/>
    <p:sldId id="284" r:id="rId4"/>
    <p:sldId id="274" r:id="rId5"/>
    <p:sldId id="285" r:id="rId6"/>
    <p:sldId id="291" r:id="rId7"/>
    <p:sldId id="275" r:id="rId8"/>
    <p:sldId id="276" r:id="rId9"/>
    <p:sldId id="28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7" r:id="rId18"/>
    <p:sldId id="288" r:id="rId19"/>
    <p:sldId id="289" r:id="rId20"/>
    <p:sldId id="292" r:id="rId21"/>
    <p:sldId id="290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049F72-2270-4F6C-8AAB-DF1B7309C0E9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JiA3t0N2ZY#action=shar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1593957"/>
            <a:ext cx="6639440" cy="5003395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>
                <a:effectLst/>
                <a:latin typeface="+mn-lt"/>
              </a:rPr>
              <a:t>Proyecto </a:t>
            </a:r>
            <a:r>
              <a:rPr lang="es-CL" sz="3600" dirty="0" smtClean="0">
                <a:effectLst/>
                <a:latin typeface="+mn-lt"/>
              </a:rPr>
              <a:t>“Mi comunidad”</a:t>
            </a:r>
            <a:r>
              <a:rPr lang="es-CL" sz="3600" dirty="0">
                <a:effectLst/>
                <a:latin typeface="+mn-lt"/>
              </a:rPr>
              <a:t/>
            </a:r>
            <a:br>
              <a:rPr lang="es-CL" sz="3600" dirty="0">
                <a:effectLst/>
                <a:latin typeface="+mn-lt"/>
              </a:rPr>
            </a:br>
            <a:r>
              <a:rPr lang="es-MX" sz="2200" dirty="0" smtClean="0">
                <a:latin typeface="+mn-lt"/>
              </a:rPr>
              <a:t>6to </a:t>
            </a:r>
            <a:r>
              <a:rPr lang="es-MX" sz="2200" dirty="0">
                <a:latin typeface="+mn-lt"/>
              </a:rPr>
              <a:t>Año de Educación General </a:t>
            </a:r>
            <a:r>
              <a:rPr lang="es-MX" sz="2200" dirty="0" smtClean="0">
                <a:latin typeface="+mn-lt"/>
              </a:rPr>
              <a:t>Básica</a:t>
            </a:r>
            <a:r>
              <a:rPr lang="es-MX" sz="2200" dirty="0" smtClean="0"/>
              <a:t/>
            </a:r>
            <a:br>
              <a:rPr lang="es-MX" sz="2200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83768" y="108202"/>
            <a:ext cx="6400800" cy="1485756"/>
          </a:xfrm>
        </p:spPr>
        <p:txBody>
          <a:bodyPr/>
          <a:lstStyle/>
          <a:p>
            <a:pPr marL="0" lvl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CL" altLang="es-CL" sz="1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LENGUAJE Y COMUNICACIÓN SEXTO </a:t>
            </a:r>
            <a:r>
              <a:rPr lang="es-CL" altLang="es-CL" sz="1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BÁSICO</a:t>
            </a:r>
            <a:endParaRPr lang="es-CL" altLang="es-CL" sz="1100" dirty="0" smtClean="0">
              <a:solidFill>
                <a:schemeClr val="tx1"/>
              </a:solidFill>
            </a:endParaRPr>
          </a:p>
          <a:p>
            <a:pPr marL="0" lvl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CL" altLang="es-CL" sz="1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DEPARTAMENTO DE MENTORÍA 2020</a:t>
            </a:r>
            <a:endParaRPr lang="es-CL" altLang="es-CL" sz="1100" dirty="0" smtClean="0">
              <a:solidFill>
                <a:schemeClr val="tx1"/>
              </a:solidFill>
            </a:endParaRPr>
          </a:p>
          <a:p>
            <a:pPr marL="0" lvl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CL" altLang="es-CL" sz="1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Mentora </a:t>
            </a:r>
            <a:r>
              <a:rPr lang="es-CL" altLang="es-CL" sz="1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Katterina Rivera G.</a:t>
            </a:r>
            <a:endParaRPr lang="es-CL" altLang="es-CL" sz="1100" dirty="0">
              <a:solidFill>
                <a:schemeClr val="tx1"/>
              </a:solidFill>
            </a:endParaRPr>
          </a:p>
          <a:p>
            <a:endParaRPr lang="es-CL" dirty="0"/>
          </a:p>
        </p:txBody>
      </p:sp>
      <p:pic>
        <p:nvPicPr>
          <p:cNvPr id="4" name="Imagen 3" descr="INSIGNIA_LP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1278"/>
            <a:ext cx="681658" cy="89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50" y="3212976"/>
            <a:ext cx="4867632" cy="31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20187"/>
            <a:ext cx="8100392" cy="238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84" y="188640"/>
            <a:ext cx="7560840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2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0"/>
            <a:ext cx="7992888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L" dirty="0">
                <a:ea typeface="Times New Roman" panose="02020603050405020304" pitchFamily="18" charset="0"/>
                <a:cs typeface="Times New Roman" panose="02020603050405020304" pitchFamily="18" charset="0"/>
              </a:rPr>
              <a:t>¿Por qué </a:t>
            </a:r>
            <a:r>
              <a:rPr lang="es-CL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Jerusha</a:t>
            </a:r>
            <a:r>
              <a:rPr lang="es-CL" dirty="0">
                <a:ea typeface="Times New Roman" panose="02020603050405020304" pitchFamily="18" charset="0"/>
                <a:cs typeface="Times New Roman" panose="02020603050405020304" pitchFamily="18" charset="0"/>
              </a:rPr>
              <a:t> no acepta comprar todo lo que le dé la gana, a pesar de que a Papaíto no le importa que ella lo haga</a:t>
            </a:r>
            <a:r>
              <a:rPr lang="es-C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CL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CL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CL" dirty="0">
                <a:ea typeface="Times New Roman" panose="02020603050405020304" pitchFamily="18" charset="0"/>
                <a:cs typeface="Times New Roman" panose="02020603050405020304" pitchFamily="18" charset="0"/>
              </a:rPr>
              <a:t>Por qué </a:t>
            </a:r>
            <a:r>
              <a:rPr lang="es-CL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Jerusha</a:t>
            </a:r>
            <a:r>
              <a:rPr lang="es-CL" dirty="0">
                <a:ea typeface="Times New Roman" panose="02020603050405020304" pitchFamily="18" charset="0"/>
                <a:cs typeface="Times New Roman" panose="02020603050405020304" pitchFamily="18" charset="0"/>
              </a:rPr>
              <a:t> se ha propuesto devolver a Papaíto el dinero que ha invertido en su educación? ¿Qué </a:t>
            </a:r>
            <a:r>
              <a:rPr lang="es-C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habrías </a:t>
            </a:r>
            <a:r>
              <a:rPr lang="es-CL" dirty="0">
                <a:ea typeface="Times New Roman" panose="02020603050405020304" pitchFamily="18" charset="0"/>
                <a:cs typeface="Times New Roman" panose="02020603050405020304" pitchFamily="18" charset="0"/>
              </a:rPr>
              <a:t>hecho </a:t>
            </a:r>
            <a:r>
              <a:rPr lang="es-C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tú </a:t>
            </a:r>
            <a:r>
              <a:rPr lang="es-CL" dirty="0">
                <a:ea typeface="Times New Roman" panose="02020603050405020304" pitchFamily="18" charset="0"/>
                <a:cs typeface="Times New Roman" panose="02020603050405020304" pitchFamily="18" charset="0"/>
              </a:rPr>
              <a:t>en su </a:t>
            </a:r>
            <a:r>
              <a:rPr lang="es-C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lugar?</a:t>
            </a:r>
            <a:endParaRPr lang="es-CL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CL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CL" dirty="0">
                <a:ea typeface="Times New Roman" panose="02020603050405020304" pitchFamily="18" charset="0"/>
                <a:cs typeface="Times New Roman" panose="02020603050405020304" pitchFamily="18" charset="0"/>
              </a:rPr>
              <a:t>una carta, se demuestra que Papaíto no está de acuerdo con que </a:t>
            </a:r>
            <a:r>
              <a:rPr lang="es-CL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Jerusha</a:t>
            </a:r>
            <a:r>
              <a:rPr lang="es-CL" dirty="0">
                <a:ea typeface="Times New Roman" panose="02020603050405020304" pitchFamily="18" charset="0"/>
                <a:cs typeface="Times New Roman" panose="02020603050405020304" pitchFamily="18" charset="0"/>
              </a:rPr>
              <a:t> acepte la invitación de ir a la granja de los Mc Bride. ¿Por qué? </a:t>
            </a:r>
            <a:endParaRPr lang="es-CL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7560840" cy="3703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3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6" y="23045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CL" dirty="0"/>
              <a:t>¿Cómo reacciona </a:t>
            </a:r>
            <a:r>
              <a:rPr lang="es-CL" dirty="0" err="1"/>
              <a:t>Jerusha</a:t>
            </a:r>
            <a:r>
              <a:rPr lang="es-CL" dirty="0"/>
              <a:t> frente al parecer de Papaíto? ¿Por qué</a:t>
            </a:r>
            <a:r>
              <a:rPr lang="es-CL" dirty="0" smtClean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s-CL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CL" dirty="0" smtClean="0"/>
              <a:t>¿</a:t>
            </a:r>
            <a:r>
              <a:rPr lang="es-CL" dirty="0"/>
              <a:t>Cómo se va transformando </a:t>
            </a:r>
            <a:r>
              <a:rPr lang="es-CL" dirty="0" err="1"/>
              <a:t>Jerusha</a:t>
            </a:r>
            <a:r>
              <a:rPr lang="es-CL" dirty="0"/>
              <a:t> a lo largo de la historia? </a:t>
            </a:r>
            <a:r>
              <a:rPr lang="es-CL" dirty="0" smtClean="0"/>
              <a:t>Justifica </a:t>
            </a:r>
            <a:r>
              <a:rPr lang="es-CL" dirty="0"/>
              <a:t>su respuesta con citas o episodios del </a:t>
            </a:r>
            <a:r>
              <a:rPr lang="es-CL" dirty="0" smtClean="0"/>
              <a:t>texto.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s-CL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CL" dirty="0" err="1" smtClean="0"/>
              <a:t>Jerusha</a:t>
            </a:r>
            <a:r>
              <a:rPr lang="es-CL" dirty="0" smtClean="0"/>
              <a:t> </a:t>
            </a:r>
            <a:r>
              <a:rPr lang="es-CL" dirty="0"/>
              <a:t>se esfuerza mucho en sus estudios. ¿Qué la motiva a ello</a:t>
            </a:r>
            <a:r>
              <a:rPr lang="es-CL" dirty="0" smtClean="0"/>
              <a:t>?</a:t>
            </a:r>
            <a:endParaRPr lang="es-CL" dirty="0"/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7560840" cy="4639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9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43608" y="0"/>
            <a:ext cx="8100392" cy="625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L" dirty="0">
                <a:ea typeface="Times New Roman" panose="02020603050405020304" pitchFamily="18" charset="0"/>
                <a:cs typeface="Times New Roman" panose="02020603050405020304" pitchFamily="18" charset="0"/>
              </a:rPr>
              <a:t>¿Cómo era el ambiente en el Hogar John </a:t>
            </a:r>
            <a:r>
              <a:rPr lang="es-CL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Grier</a:t>
            </a:r>
            <a:r>
              <a:rPr lang="es-C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CL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CL" dirty="0">
                <a:ea typeface="Times New Roman" panose="02020603050405020304" pitchFamily="18" charset="0"/>
                <a:cs typeface="Times New Roman" panose="02020603050405020304" pitchFamily="18" charset="0"/>
              </a:rPr>
              <a:t>De qué modo este origen hace que </a:t>
            </a:r>
            <a:r>
              <a:rPr lang="es-CL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Jerusha</a:t>
            </a:r>
            <a:r>
              <a:rPr lang="es-CL" dirty="0">
                <a:ea typeface="Times New Roman" panose="02020603050405020304" pitchFamily="18" charset="0"/>
                <a:cs typeface="Times New Roman" panose="02020603050405020304" pitchFamily="18" charset="0"/>
              </a:rPr>
              <a:t> se sienta como una “extranjera” cuando entra a la </a:t>
            </a:r>
            <a:r>
              <a:rPr lang="es-C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universidad?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CL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Cuando </a:t>
            </a:r>
            <a:r>
              <a:rPr lang="es-CL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Jerusha</a:t>
            </a:r>
            <a:r>
              <a:rPr lang="es-CL" dirty="0">
                <a:ea typeface="Times New Roman" panose="02020603050405020304" pitchFamily="18" charset="0"/>
                <a:cs typeface="Times New Roman" panose="02020603050405020304" pitchFamily="18" charset="0"/>
              </a:rPr>
              <a:t> entra a la universidad, su origen le da mucha inseguridad. ¿Qué cosas empieza a valorar de él, poco a poco</a:t>
            </a:r>
            <a:r>
              <a:rPr lang="es-C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CL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CL" dirty="0">
                <a:ea typeface="Times New Roman" panose="02020603050405020304" pitchFamily="18" charset="0"/>
                <a:cs typeface="Times New Roman" panose="02020603050405020304" pitchFamily="18" charset="0"/>
              </a:rPr>
              <a:t>Qué critica </a:t>
            </a:r>
            <a:r>
              <a:rPr lang="es-CL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Jerusha</a:t>
            </a:r>
            <a:r>
              <a:rPr lang="es-CL" dirty="0">
                <a:ea typeface="Times New Roman" panose="02020603050405020304" pitchFamily="18" charset="0"/>
                <a:cs typeface="Times New Roman" panose="02020603050405020304" pitchFamily="18" charset="0"/>
              </a:rPr>
              <a:t> del modo de ser de algunas personas con mucho dinero</a:t>
            </a:r>
            <a:r>
              <a:rPr lang="es-C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CL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CL" dirty="0">
                <a:ea typeface="Times New Roman" panose="02020603050405020304" pitchFamily="18" charset="0"/>
                <a:cs typeface="Times New Roman" panose="02020603050405020304" pitchFamily="18" charset="0"/>
              </a:rPr>
              <a:t>Por qué ella valora tanto la austeridad que aprendió en el hogar</a:t>
            </a:r>
            <a:r>
              <a:rPr lang="es-C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CL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L" dirty="0" smtClean="0"/>
              <a:t>¿</a:t>
            </a:r>
            <a:r>
              <a:rPr lang="es-CL" dirty="0"/>
              <a:t>Cómo es el ambiente de la Granja Los Sauces</a:t>
            </a:r>
            <a:r>
              <a:rPr lang="es-CL" dirty="0" smtClean="0"/>
              <a:t>?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CL" dirty="0" smtClean="0"/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L" dirty="0" smtClean="0"/>
              <a:t>¿</a:t>
            </a:r>
            <a:r>
              <a:rPr lang="es-CL" dirty="0"/>
              <a:t>Cómo es la vida de </a:t>
            </a:r>
            <a:r>
              <a:rPr lang="es-CL" dirty="0" err="1"/>
              <a:t>Jerusha</a:t>
            </a:r>
            <a:r>
              <a:rPr lang="es-CL" dirty="0"/>
              <a:t> en ella</a:t>
            </a:r>
            <a:r>
              <a:rPr lang="es-CL" dirty="0" smtClean="0"/>
              <a:t>?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CL" dirty="0" smtClean="0"/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L" dirty="0" smtClean="0"/>
              <a:t>¿</a:t>
            </a:r>
            <a:r>
              <a:rPr lang="es-CL" dirty="0"/>
              <a:t>Qué hechos importantes transcurren en la granja?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s-CL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008123"/>
            <a:ext cx="1525214" cy="22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0"/>
            <a:ext cx="8100392" cy="278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7776864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2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0"/>
            <a:ext cx="8100392" cy="261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/>
              <a:t>3.2 </a:t>
            </a:r>
            <a:r>
              <a:rPr lang="es-ES" b="1" dirty="0"/>
              <a:t>Produzco</a:t>
            </a:r>
            <a:r>
              <a:rPr lang="es-ES" b="1" dirty="0" smtClean="0"/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CL" dirty="0" smtClean="0"/>
              <a:t>Describe el </a:t>
            </a:r>
            <a:r>
              <a:rPr lang="es-CL" dirty="0"/>
              <a:t>ambiente por escrito, utilizando </a:t>
            </a:r>
            <a:r>
              <a:rPr lang="es-CL" dirty="0" smtClean="0"/>
              <a:t>tus </a:t>
            </a:r>
            <a:r>
              <a:rPr lang="es-CL" dirty="0"/>
              <a:t>propias palabras y ampliando la descripción con detalles inferidos a partir de lo que se narra en el </a:t>
            </a:r>
            <a:r>
              <a:rPr lang="es-CL" dirty="0" smtClean="0"/>
              <a:t>relato.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84" y="1412776"/>
            <a:ext cx="756084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5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7624" y="116632"/>
            <a:ext cx="7776864" cy="6636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3.3 </a:t>
            </a:r>
            <a:r>
              <a:rPr 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Participo</a:t>
            </a:r>
            <a:r>
              <a:rPr lang="es-C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600" i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600" i="1" dirty="0" smtClean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600" i="1" dirty="0" smtClean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600" i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600" i="1" dirty="0" smtClean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600" i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600" i="1" dirty="0" smtClean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600" i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600" i="1" dirty="0" smtClean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600" i="1" dirty="0" smtClean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dirty="0" smtClean="0"/>
              <a:t>¿Qué </a:t>
            </a:r>
            <a:r>
              <a:rPr lang="es-MX" dirty="0"/>
              <a:t>valores están en juego en la situación </a:t>
            </a:r>
            <a:r>
              <a:rPr lang="es-MX" dirty="0" smtClean="0"/>
              <a:t>presentada en la historia?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dirty="0" smtClean="0"/>
              <a:t>¿Cómo </a:t>
            </a:r>
            <a:r>
              <a:rPr lang="es-MX" dirty="0"/>
              <a:t>resolvieron los personajes la situación?, ¿respetaron o pasaron a llevar sus principios</a:t>
            </a:r>
            <a:r>
              <a:rPr lang="es-MX" dirty="0" smtClean="0"/>
              <a:t>?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dirty="0" smtClean="0"/>
              <a:t>¿Qué </a:t>
            </a:r>
            <a:r>
              <a:rPr lang="es-MX" dirty="0"/>
              <a:t>diálogos o descripciones nos dicen lo que sentía el personaje frente a esa situación</a:t>
            </a:r>
            <a:r>
              <a:rPr lang="es-MX" dirty="0" smtClean="0"/>
              <a:t>?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dirty="0" smtClean="0"/>
              <a:t>¿Qué </a:t>
            </a:r>
            <a:r>
              <a:rPr lang="es-MX" dirty="0"/>
              <a:t>habría hecho yo en el lugar del personaje?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7016"/>
            <a:ext cx="4716016" cy="33639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3491880" y="280850"/>
            <a:ext cx="4572000" cy="3055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i="1" dirty="0" err="1"/>
              <a:t>Jerusha</a:t>
            </a:r>
            <a:r>
              <a:rPr lang="es-MX" i="1" dirty="0"/>
              <a:t> </a:t>
            </a:r>
            <a:r>
              <a:rPr lang="es-MX" i="1" dirty="0" err="1"/>
              <a:t>Abbot</a:t>
            </a:r>
            <a:r>
              <a:rPr lang="es-MX" i="1" dirty="0"/>
              <a:t> era una joven de 17 años que vivió toda su vida en el Hogar John </a:t>
            </a:r>
            <a:r>
              <a:rPr lang="es-MX" i="1" dirty="0" err="1"/>
              <a:t>Grier</a:t>
            </a:r>
            <a:r>
              <a:rPr lang="es-MX" i="1" dirty="0"/>
              <a:t>. Era la mayor de todos los huérfanos, trabajaba muy duro ocupándose de los niños más pequeños. Un día, la directora del Hogar pidió hablar con </a:t>
            </a:r>
            <a:r>
              <a:rPr lang="es-MX" i="1" dirty="0" err="1"/>
              <a:t>Jerusha</a:t>
            </a:r>
            <a:r>
              <a:rPr lang="es-MX" i="1" dirty="0"/>
              <a:t>, uno de los Síndicos, había decidido enviarla a la Universidad. Él costearía los estudios y brindaría a la joven una importante mensualidad. </a:t>
            </a:r>
          </a:p>
        </p:txBody>
      </p:sp>
    </p:spTree>
    <p:extLst>
      <p:ext uri="{BB962C8B-B14F-4D97-AF65-F5344CB8AC3E}">
        <p14:creationId xmlns:p14="http://schemas.microsoft.com/office/powerpoint/2010/main" val="19925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7560840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8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6" y="23045"/>
            <a:ext cx="7920880" cy="2607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6680" lvl="0" indent="-342900" algn="just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L" b="1" dirty="0">
                <a:ea typeface="Arial" panose="020B0604020202020204" pitchFamily="34" charset="0"/>
                <a:cs typeface="Calibri" panose="020F0502020204030204" pitchFamily="34" charset="0"/>
              </a:rPr>
              <a:t>Actividad transversal a la asignatura de Ciencias Naturales. Folleto informativo.</a:t>
            </a:r>
            <a:endParaRPr lang="es-MX" b="1" dirty="0">
              <a:cs typeface="Calibri" panose="020F0502020204030204" pitchFamily="34" charset="0"/>
            </a:endParaRPr>
          </a:p>
          <a:p>
            <a:pPr algn="just"/>
            <a:r>
              <a:rPr lang="es-CL" dirty="0" smtClean="0"/>
              <a:t>.</a:t>
            </a:r>
            <a:endParaRPr lang="es-CL" dirty="0"/>
          </a:p>
          <a:p>
            <a:pPr algn="just"/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Busca 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información en artículos informativos, textos de Ciencias Naturales, revistas, Internet, enciclopedias, etc. y e</a:t>
            </a:r>
            <a:r>
              <a:rPr lang="es-CL" dirty="0"/>
              <a:t>labora un </a:t>
            </a:r>
            <a:r>
              <a:rPr lang="es-CL" b="1" dirty="0"/>
              <a:t>folleto</a:t>
            </a:r>
            <a:r>
              <a:rPr lang="es-CL" dirty="0"/>
              <a:t> que </a:t>
            </a:r>
            <a:r>
              <a:rPr lang="es-CL" dirty="0" smtClean="0"/>
              <a:t>incluya información sobre el insecto </a:t>
            </a:r>
            <a:r>
              <a:rPr lang="es-CL" b="1" dirty="0" smtClean="0"/>
              <a:t>papaíto piernas largas </a:t>
            </a:r>
            <a:r>
              <a:rPr lang="es-CL" dirty="0" smtClean="0"/>
              <a:t>(insecto al cual asemeja </a:t>
            </a:r>
            <a:r>
              <a:rPr lang="es-CL" dirty="0" err="1" smtClean="0"/>
              <a:t>Jerusha</a:t>
            </a:r>
            <a:r>
              <a:rPr lang="es-CL" dirty="0" smtClean="0"/>
              <a:t> a su benefactor).</a:t>
            </a:r>
          </a:p>
          <a:p>
            <a:pPr algn="just"/>
            <a:r>
              <a:rPr lang="es-CL" dirty="0" smtClean="0"/>
              <a:t>Ejemplo:</a:t>
            </a:r>
          </a:p>
          <a:p>
            <a:pPr algn="just"/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17460"/>
            <a:ext cx="6107103" cy="343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-19260"/>
            <a:ext cx="7920880" cy="2595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6680" lvl="0" indent="-342900" algn="just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L" sz="20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Actividad transversal a la asignatura de Educación Tecnológica. Mi </a:t>
            </a:r>
            <a:r>
              <a:rPr lang="es-CL" sz="2000" b="1" dirty="0" smtClean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comunidad.</a:t>
            </a:r>
            <a:endParaRPr lang="es-CL" dirty="0" smtClean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marR="106680" indent="-285750" algn="just">
              <a:lnSpc>
                <a:spcPct val="104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CL" dirty="0" smtClean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La </a:t>
            </a:r>
            <a:r>
              <a:rPr lang="es-CL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historia del libro </a:t>
            </a:r>
            <a:r>
              <a:rPr lang="es-CL" dirty="0" smtClean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presenta distintos ambientes, elige uno de ellos: Hogar John </a:t>
            </a:r>
            <a:r>
              <a:rPr lang="es-CL" dirty="0" err="1" smtClean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Grier</a:t>
            </a:r>
            <a:r>
              <a:rPr lang="es-CL" dirty="0" smtClean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Universidad, Casa de Julia en Nueva York o la Granja de Los Sauces. </a:t>
            </a:r>
            <a:r>
              <a:rPr lang="es-CL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Con ayuda de </a:t>
            </a:r>
            <a:r>
              <a:rPr lang="es-CL" dirty="0" smtClean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tu </a:t>
            </a:r>
            <a:r>
              <a:rPr lang="es-CL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familia, </a:t>
            </a:r>
            <a:r>
              <a:rPr lang="es-CL" dirty="0" smtClean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confecciona </a:t>
            </a:r>
            <a:r>
              <a:rPr lang="es-CL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una maqueta que </a:t>
            </a:r>
            <a:r>
              <a:rPr lang="es-CL" dirty="0" smtClean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se asemeje a tu comunidad y en el centro de ella elabora uno de los lugares mencionados anteriormente. Para ello explica cómo has </a:t>
            </a:r>
            <a:r>
              <a:rPr lang="es-CL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planificado esta </a:t>
            </a:r>
            <a:r>
              <a:rPr lang="es-CL" dirty="0" smtClean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actividad.</a:t>
            </a:r>
          </a:p>
          <a:p>
            <a:pPr marR="106680" algn="just">
              <a:lnSpc>
                <a:spcPct val="104000"/>
              </a:lnSpc>
              <a:spcAft>
                <a:spcPts val="800"/>
              </a:spcAft>
            </a:pP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1187624" y="2276749"/>
            <a:ext cx="7632848" cy="4176464"/>
            <a:chOff x="1172" y="11897"/>
            <a:chExt cx="9560" cy="3420"/>
          </a:xfrm>
        </p:grpSpPr>
        <p:pic>
          <p:nvPicPr>
            <p:cNvPr id="4" name="Picture 1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" y="11897"/>
              <a:ext cx="4410" cy="3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126"/>
            <p:cNvGrpSpPr>
              <a:grpSpLocks/>
            </p:cNvGrpSpPr>
            <p:nvPr/>
          </p:nvGrpSpPr>
          <p:grpSpPr bwMode="auto">
            <a:xfrm>
              <a:off x="5560" y="11900"/>
              <a:ext cx="5172" cy="3413"/>
              <a:chOff x="5560" y="11900"/>
              <a:chExt cx="5172" cy="3413"/>
            </a:xfrm>
          </p:grpSpPr>
          <p:sp>
            <p:nvSpPr>
              <p:cNvPr id="6" name="Freeform 131"/>
              <p:cNvSpPr>
                <a:spLocks/>
              </p:cNvSpPr>
              <p:nvPr/>
            </p:nvSpPr>
            <p:spPr bwMode="auto">
              <a:xfrm>
                <a:off x="5560" y="11917"/>
                <a:ext cx="5152" cy="0"/>
              </a:xfrm>
              <a:custGeom>
                <a:avLst/>
                <a:gdLst>
                  <a:gd name="T0" fmla="+- 0 5560 5560"/>
                  <a:gd name="T1" fmla="*/ T0 w 5152"/>
                  <a:gd name="T2" fmla="+- 0 10712 5560"/>
                  <a:gd name="T3" fmla="*/ T2 w 515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152">
                    <a:moveTo>
                      <a:pt x="0" y="0"/>
                    </a:moveTo>
                    <a:lnTo>
                      <a:pt x="5152" y="0"/>
                    </a:lnTo>
                  </a:path>
                </a:pathLst>
              </a:custGeom>
              <a:noFill/>
              <a:ln w="29210">
                <a:solidFill>
                  <a:srgbClr val="36343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CL"/>
              </a:p>
            </p:txBody>
          </p:sp>
          <p:grpSp>
            <p:nvGrpSpPr>
              <p:cNvPr id="7" name="Group 127"/>
              <p:cNvGrpSpPr>
                <a:grpSpLocks/>
              </p:cNvGrpSpPr>
              <p:nvPr/>
            </p:nvGrpSpPr>
            <p:grpSpPr bwMode="auto">
              <a:xfrm>
                <a:off x="5560" y="11900"/>
                <a:ext cx="5172" cy="3413"/>
                <a:chOff x="5560" y="11900"/>
                <a:chExt cx="5172" cy="3413"/>
              </a:xfrm>
            </p:grpSpPr>
            <p:sp>
              <p:nvSpPr>
                <p:cNvPr id="8" name="Freeform 130"/>
                <p:cNvSpPr>
                  <a:spLocks/>
                </p:cNvSpPr>
                <p:nvPr/>
              </p:nvSpPr>
              <p:spPr bwMode="auto">
                <a:xfrm>
                  <a:off x="5560" y="15298"/>
                  <a:ext cx="5152" cy="0"/>
                </a:xfrm>
                <a:custGeom>
                  <a:avLst/>
                  <a:gdLst>
                    <a:gd name="T0" fmla="+- 0 5560 5560"/>
                    <a:gd name="T1" fmla="*/ T0 w 5152"/>
                    <a:gd name="T2" fmla="+- 0 10712 5560"/>
                    <a:gd name="T3" fmla="*/ T2 w 5152"/>
                  </a:gdLst>
                  <a:ahLst/>
                  <a:cxnLst>
                    <a:cxn ang="0">
                      <a:pos x="T1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152">
                      <a:moveTo>
                        <a:pt x="0" y="0"/>
                      </a:moveTo>
                      <a:lnTo>
                        <a:pt x="5152" y="0"/>
                      </a:lnTo>
                    </a:path>
                  </a:pathLst>
                </a:custGeom>
                <a:noFill/>
                <a:ln w="29210">
                  <a:solidFill>
                    <a:srgbClr val="36343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CL"/>
                </a:p>
              </p:txBody>
            </p:sp>
            <p:grpSp>
              <p:nvGrpSpPr>
                <p:cNvPr id="9" name="Group 128"/>
                <p:cNvGrpSpPr>
                  <a:grpSpLocks/>
                </p:cNvGrpSpPr>
                <p:nvPr/>
              </p:nvGrpSpPr>
              <p:grpSpPr bwMode="auto">
                <a:xfrm>
                  <a:off x="10732" y="11900"/>
                  <a:ext cx="0" cy="3413"/>
                  <a:chOff x="10732" y="11900"/>
                  <a:chExt cx="0" cy="3413"/>
                </a:xfrm>
              </p:grpSpPr>
              <p:sp>
                <p:nvSpPr>
                  <p:cNvPr id="10" name="Freeform 129"/>
                  <p:cNvSpPr>
                    <a:spLocks/>
                  </p:cNvSpPr>
                  <p:nvPr/>
                </p:nvSpPr>
                <p:spPr bwMode="auto">
                  <a:xfrm>
                    <a:off x="10732" y="11900"/>
                    <a:ext cx="0" cy="3413"/>
                  </a:xfrm>
                  <a:custGeom>
                    <a:avLst/>
                    <a:gdLst>
                      <a:gd name="T0" fmla="+- 0 11900 11900"/>
                      <a:gd name="T1" fmla="*/ 11900 h 3413"/>
                      <a:gd name="T2" fmla="+- 0 15313 11900"/>
                      <a:gd name="T3" fmla="*/ 15313 h 3413"/>
                    </a:gdLst>
                    <a:ahLst/>
                    <a:cxnLst>
                      <a:cxn ang="0">
                        <a:pos x="0" y="T1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3413">
                        <a:moveTo>
                          <a:pt x="0" y="0"/>
                        </a:moveTo>
                        <a:lnTo>
                          <a:pt x="0" y="3413"/>
                        </a:lnTo>
                      </a:path>
                    </a:pathLst>
                  </a:custGeom>
                  <a:noFill/>
                  <a:ln w="29210">
                    <a:solidFill>
                      <a:srgbClr val="363435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s-CL"/>
                  </a:p>
                </p:txBody>
              </p:sp>
            </p:grpSp>
          </p:grpSp>
        </p:grpSp>
      </p:grpSp>
      <p:sp>
        <p:nvSpPr>
          <p:cNvPr id="11" name="Rectángulo 10"/>
          <p:cNvSpPr/>
          <p:nvPr/>
        </p:nvSpPr>
        <p:spPr>
          <a:xfrm>
            <a:off x="1835696" y="2478313"/>
            <a:ext cx="140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spc="10" dirty="0" smtClean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Materiales:</a:t>
            </a:r>
            <a:endParaRPr lang="es-CL" dirty="0"/>
          </a:p>
        </p:txBody>
      </p:sp>
      <p:sp>
        <p:nvSpPr>
          <p:cNvPr id="12" name="Rectángulo 11"/>
          <p:cNvSpPr/>
          <p:nvPr/>
        </p:nvSpPr>
        <p:spPr>
          <a:xfrm>
            <a:off x="1843903" y="4179705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spc="10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Pasos a seguir: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99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-2131"/>
            <a:ext cx="7920880" cy="597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generales:</a:t>
            </a:r>
            <a:endParaRPr lang="es-CL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plan de trabajo, entrega una serie de actividades que debes realizar durante un mes.</a:t>
            </a:r>
            <a:endParaRPr lang="es-CL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Puedes estar “apoyado” por un adulto. Pero siempre, la prioridad, es que trabajes solo/a.</a:t>
            </a:r>
            <a:endParaRPr lang="es-CL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necesariamente el trabajo debe ser realizado en una sesión. Puedes ir dividiendo el trabajo en “partes” e ir avanzando poco a poco.</a:t>
            </a:r>
            <a:endParaRPr lang="es-CL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 el trabajo en tu cuaderno de Lenguaje y Comunicación.</a:t>
            </a:r>
          </a:p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Los materiales básicos para hacer el trabajo son: 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Libro: “Papaíto piernas largas” y conexión 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a internet.</a:t>
            </a:r>
            <a:endParaRPr lang="es-C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El estudiante o apoderado puede optar por uno de los siguientes medios:</a:t>
            </a:r>
            <a:endParaRPr lang="es-C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1) Cuaderno (al regresar a clases).</a:t>
            </a:r>
            <a:endParaRPr lang="es-C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2) Pasar a Word las respuestas y/o actividades desarrolladas y  enviar al correo electrónico del o la docente.</a:t>
            </a:r>
          </a:p>
        </p:txBody>
      </p:sp>
    </p:spTree>
    <p:extLst>
      <p:ext uri="{BB962C8B-B14F-4D97-AF65-F5344CB8AC3E}">
        <p14:creationId xmlns:p14="http://schemas.microsoft.com/office/powerpoint/2010/main" val="29153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116632"/>
            <a:ext cx="7992888" cy="102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6680" lvl="0" indent="-342900" algn="just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L" sz="2000" b="1" dirty="0">
                <a:ea typeface="Arial" panose="020B0604020202020204" pitchFamily="34" charset="0"/>
                <a:cs typeface="Calibri" panose="020F0502020204030204" pitchFamily="34" charset="0"/>
              </a:rPr>
              <a:t>Actividad transversal a la asignatura de Artes. </a:t>
            </a:r>
            <a:endParaRPr lang="es-C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6680" lvl="0" indent="-342900" algn="just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L" sz="2000" b="1" dirty="0">
                <a:ea typeface="Arial" panose="020B0604020202020204" pitchFamily="34" charset="0"/>
                <a:cs typeface="Calibri" panose="020F0502020204030204" pitchFamily="34" charset="0"/>
              </a:rPr>
              <a:t>Afiche.</a:t>
            </a:r>
            <a:endParaRPr lang="es-C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 smtClean="0">
                <a:ea typeface="Arial" panose="020B0604020202020204" pitchFamily="34" charset="0"/>
                <a:cs typeface="Calibri" panose="020F0502020204030204" pitchFamily="34" charset="0"/>
              </a:rPr>
              <a:t>Elabora </a:t>
            </a:r>
            <a:r>
              <a:rPr lang="es-CL" dirty="0">
                <a:ea typeface="Arial" panose="020B0604020202020204" pitchFamily="34" charset="0"/>
                <a:cs typeface="Calibri" panose="020F0502020204030204" pitchFamily="34" charset="0"/>
              </a:rPr>
              <a:t>un afiche que promueva la lectura </a:t>
            </a:r>
            <a:r>
              <a:rPr lang="es-CL" dirty="0" smtClean="0">
                <a:ea typeface="Arial" panose="020B0604020202020204" pitchFamily="34" charset="0"/>
                <a:cs typeface="Calibri" panose="020F0502020204030204" pitchFamily="34" charset="0"/>
              </a:rPr>
              <a:t>de este </a:t>
            </a:r>
            <a:r>
              <a:rPr lang="es-CL" dirty="0">
                <a:ea typeface="Arial" panose="020B0604020202020204" pitchFamily="34" charset="0"/>
                <a:cs typeface="Calibri" panose="020F0502020204030204" pitchFamily="34" charset="0"/>
              </a:rPr>
              <a:t>libro</a:t>
            </a:r>
            <a:r>
              <a:rPr lang="es-CL" dirty="0" smtClean="0">
                <a:ea typeface="Arial" panose="020B0604020202020204" pitchFamily="34" charset="0"/>
                <a:cs typeface="Calibri" panose="020F0502020204030204" pitchFamily="34" charset="0"/>
              </a:rPr>
              <a:t>. </a:t>
            </a: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1043608" y="1052736"/>
            <a:ext cx="8100392" cy="5805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99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71600" y="0"/>
            <a:ext cx="8172400" cy="227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6680" lvl="0" indent="-342900" algn="just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L" sz="2000" b="1" dirty="0">
                <a:ea typeface="Arial" panose="020B0604020202020204" pitchFamily="34" charset="0"/>
                <a:cs typeface="Calibri" panose="020F0502020204030204" pitchFamily="34" charset="0"/>
              </a:rPr>
              <a:t>Actividad transversal a la asignatura de Música. </a:t>
            </a:r>
            <a:endParaRPr lang="es-C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6680" lvl="0" indent="-342900" algn="just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L" sz="2000" b="1" dirty="0">
                <a:ea typeface="Arial" panose="020B0604020202020204" pitchFamily="34" charset="0"/>
                <a:cs typeface="Calibri" panose="020F0502020204030204" pitchFamily="34" charset="0"/>
              </a:rPr>
              <a:t>¡A cantar!</a:t>
            </a:r>
            <a:endParaRPr lang="es-C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6680" algn="just">
              <a:lnSpc>
                <a:spcPct val="104000"/>
              </a:lnSpc>
              <a:spcAft>
                <a:spcPts val="800"/>
              </a:spcAft>
            </a:pPr>
            <a:r>
              <a:rPr lang="es-MX" dirty="0" smtClean="0">
                <a:ea typeface="Calibri" panose="020F0502020204030204" pitchFamily="34" charset="0"/>
                <a:cs typeface="Calibri" panose="020F0502020204030204" pitchFamily="34" charset="0"/>
              </a:rPr>
              <a:t>Busca o crea una canción alusiva al tema del libro (historia de amor entre una joven e inteligente huérfana y su joven benefactor). </a:t>
            </a:r>
            <a:r>
              <a:rPr lang="es-MX" dirty="0" smtClean="0"/>
              <a:t>Relaciona </a:t>
            </a:r>
            <a:r>
              <a:rPr lang="es-MX" dirty="0"/>
              <a:t>lo escuchado con sensaciones, emociones e ideas por diversos medios (escrito, oral, corporal, visual) en forma clara, cuidada y significativa.</a:t>
            </a:r>
            <a:endParaRPr lang="es-MX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06680" algn="just">
              <a:lnSpc>
                <a:spcPct val="104000"/>
              </a:lnSpc>
              <a:spcAft>
                <a:spcPts val="800"/>
              </a:spcAft>
            </a:pP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64289"/>
            <a:ext cx="6697564" cy="4465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33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an Webster , Papaito piernas largas | Piernas largas, Libros, L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74" y="1196753"/>
            <a:ext cx="3545273" cy="50405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923928" y="332656"/>
            <a:ext cx="1927131" cy="39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42137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1640" y="260648"/>
            <a:ext cx="7704856" cy="604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LECTURA DOMICILIARIA: “Papaíto piernas largas”. </a:t>
            </a:r>
            <a:endParaRPr lang="es-ES" b="1" dirty="0" smtClean="0"/>
          </a:p>
          <a:p>
            <a:pPr algn="just"/>
            <a:r>
              <a:rPr lang="es-ES" b="1" dirty="0" smtClean="0"/>
              <a:t>Autor                                 : </a:t>
            </a:r>
            <a:r>
              <a:rPr lang="es-CL" b="1" dirty="0"/>
              <a:t>Jean </a:t>
            </a:r>
            <a:r>
              <a:rPr lang="es-CL" b="1" dirty="0" err="1"/>
              <a:t>Webster</a:t>
            </a:r>
            <a:r>
              <a:rPr lang="es-CL" b="1" dirty="0"/>
              <a:t>.</a:t>
            </a:r>
            <a:endParaRPr lang="es-CL" dirty="0"/>
          </a:p>
          <a:p>
            <a:pPr algn="just"/>
            <a:r>
              <a:rPr lang="es-ES" b="1" dirty="0"/>
              <a:t>1. Antes de </a:t>
            </a:r>
            <a:r>
              <a:rPr lang="es-ES" b="1" dirty="0" smtClean="0"/>
              <a:t>leer.</a:t>
            </a:r>
          </a:p>
          <a:p>
            <a:pPr algn="just"/>
            <a:endParaRPr lang="es-CL" dirty="0"/>
          </a:p>
          <a:p>
            <a:pPr algn="just"/>
            <a:r>
              <a:rPr lang="es-ES" dirty="0"/>
              <a:t>1.1 </a:t>
            </a:r>
            <a:r>
              <a:rPr lang="es-CL" b="1" dirty="0" smtClean="0"/>
              <a:t>Observa </a:t>
            </a:r>
            <a:r>
              <a:rPr lang="es-CL" b="1" dirty="0"/>
              <a:t>video en el siguiente link  y </a:t>
            </a:r>
            <a:r>
              <a:rPr lang="es-CL" b="1" dirty="0" smtClean="0"/>
              <a:t>comenta </a:t>
            </a:r>
            <a:r>
              <a:rPr lang="es-CL" b="1" dirty="0"/>
              <a:t>con </a:t>
            </a:r>
            <a:r>
              <a:rPr lang="es-CL" b="1" dirty="0" smtClean="0"/>
              <a:t>tu </a:t>
            </a:r>
            <a:r>
              <a:rPr lang="es-CL" b="1" dirty="0"/>
              <a:t>familia. </a:t>
            </a:r>
            <a:endParaRPr lang="es-CL" dirty="0"/>
          </a:p>
          <a:p>
            <a:pPr algn="just"/>
            <a:r>
              <a:rPr lang="es-CL" u="sng" dirty="0">
                <a:hlinkClick r:id="rId2"/>
              </a:rPr>
              <a:t>https://www.youtube.com/watch?v=dJiA3t0N2ZY#action=share</a:t>
            </a:r>
            <a:endParaRPr lang="es-CL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/>
              <a:t>1.2 </a:t>
            </a:r>
            <a:r>
              <a:rPr lang="es-CL" b="1" dirty="0"/>
              <a:t>Piensa y escribe.</a:t>
            </a:r>
            <a:endParaRPr lang="es-CL" dirty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dirty="0"/>
              <a:t>¿De qué </a:t>
            </a:r>
            <a:r>
              <a:rPr lang="es-MX" dirty="0" smtClean="0"/>
              <a:t>crees </a:t>
            </a:r>
            <a:r>
              <a:rPr lang="es-MX" dirty="0"/>
              <a:t>que se tratará la novela</a:t>
            </a:r>
            <a:r>
              <a:rPr lang="es-MX" dirty="0" smtClean="0"/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dirty="0" smtClean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dirty="0" smtClean="0"/>
              <a:t>¿</a:t>
            </a:r>
            <a:r>
              <a:rPr lang="es-MX" dirty="0"/>
              <a:t>De qué género es: policial, romance, aventuras, ciencia ficción</a:t>
            </a:r>
            <a:r>
              <a:rPr lang="es-MX" dirty="0" smtClean="0"/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dirty="0" smtClean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dirty="0" smtClean="0"/>
              <a:t>¿</a:t>
            </a:r>
            <a:r>
              <a:rPr lang="es-MX" dirty="0"/>
              <a:t>Quién será el personaje principal</a:t>
            </a:r>
            <a:r>
              <a:rPr lang="es-MX" dirty="0" smtClean="0"/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dirty="0" smtClean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dirty="0" smtClean="0"/>
              <a:t>¿</a:t>
            </a:r>
            <a:r>
              <a:rPr lang="es-MX" dirty="0"/>
              <a:t>Qué </a:t>
            </a:r>
            <a:r>
              <a:rPr lang="es-MX" dirty="0" smtClean="0"/>
              <a:t>te </a:t>
            </a:r>
            <a:r>
              <a:rPr lang="es-MX" dirty="0"/>
              <a:t>llama la atención del video</a:t>
            </a:r>
            <a:r>
              <a:rPr lang="es-MX" dirty="0" smtClean="0"/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dirty="0" smtClean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dirty="0" smtClean="0"/>
              <a:t>¿</a:t>
            </a:r>
            <a:r>
              <a:rPr lang="es-MX" dirty="0"/>
              <a:t>Qué se sugiere en el video y cómo?</a:t>
            </a:r>
            <a:endParaRPr lang="es-CL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7704855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1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1600" y="0"/>
            <a:ext cx="8064896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1.3 </a:t>
            </a:r>
            <a:r>
              <a:rPr lang="es-CL" b="1" dirty="0">
                <a:ea typeface="Calibri" panose="020F0502020204030204" pitchFamily="34" charset="0"/>
                <a:cs typeface="Calibri" panose="020F0502020204030204" pitchFamily="34" charset="0"/>
              </a:rPr>
              <a:t>Invento una historia.</a:t>
            </a:r>
            <a:endParaRPr lang="es-C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ea typeface="Calibri" panose="020F0502020204030204" pitchFamily="34" charset="0"/>
                <a:cs typeface="Calibri" panose="020F0502020204030204" pitchFamily="34" charset="0"/>
              </a:rPr>
              <a:t>Después de </a:t>
            </a:r>
            <a:r>
              <a:rPr lang="es-CL" dirty="0" smtClean="0">
                <a:ea typeface="Calibri" panose="020F0502020204030204" pitchFamily="34" charset="0"/>
                <a:cs typeface="Calibri" panose="020F0502020204030204" pitchFamily="34" charset="0"/>
              </a:rPr>
              <a:t>ver el </a:t>
            </a:r>
            <a:r>
              <a:rPr lang="es-CL" dirty="0">
                <a:ea typeface="Calibri" panose="020F0502020204030204" pitchFamily="34" charset="0"/>
                <a:cs typeface="Calibri" panose="020F0502020204030204" pitchFamily="34" charset="0"/>
              </a:rPr>
              <a:t>video, </a:t>
            </a:r>
            <a:r>
              <a:rPr lang="es-AR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escribe </a:t>
            </a:r>
            <a:r>
              <a:rPr lang="es-AR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un cuento inventado por </a:t>
            </a:r>
            <a:r>
              <a:rPr lang="es-AR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ti, el cuento debe estar basado </a:t>
            </a:r>
            <a:r>
              <a:rPr lang="es-AR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 el mismo video</a:t>
            </a:r>
            <a:r>
              <a:rPr lang="es-CL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CL" dirty="0" smtClean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53" y="1090910"/>
            <a:ext cx="6914590" cy="5767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9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0"/>
            <a:ext cx="8100392" cy="4355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2. Actividades Durante la lectura</a:t>
            </a:r>
            <a:endParaRPr lang="es-CL" dirty="0"/>
          </a:p>
          <a:p>
            <a:pPr algn="just"/>
            <a:r>
              <a:rPr lang="es-ES" dirty="0"/>
              <a:t>2.1 </a:t>
            </a:r>
            <a:r>
              <a:rPr lang="es-ES" b="1" dirty="0"/>
              <a:t>Recuerdo</a:t>
            </a:r>
            <a:r>
              <a:rPr lang="es-ES" b="1" dirty="0" smtClean="0"/>
              <a:t>.</a:t>
            </a:r>
          </a:p>
          <a:p>
            <a:pPr algn="just"/>
            <a:endParaRPr lang="es-ES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/>
              <a:t>¿Cuál es la situación inicial del protagonista en la historia</a:t>
            </a:r>
            <a:r>
              <a:rPr lang="es-MX" dirty="0" smtClean="0"/>
              <a:t>?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 smtClean="0"/>
              <a:t>¿</a:t>
            </a:r>
            <a:r>
              <a:rPr lang="es-MX" dirty="0"/>
              <a:t>Qué suceso inicia la acción</a:t>
            </a:r>
            <a:r>
              <a:rPr lang="es-MX" dirty="0" smtClean="0"/>
              <a:t>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 smtClean="0"/>
              <a:t>¿</a:t>
            </a:r>
            <a:r>
              <a:rPr lang="es-MX" dirty="0"/>
              <a:t>Qué acontecimientos cambian el curso de la historia</a:t>
            </a:r>
            <a:r>
              <a:rPr lang="es-MX" dirty="0" smtClean="0"/>
              <a:t>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 smtClean="0"/>
              <a:t>¿</a:t>
            </a:r>
            <a:r>
              <a:rPr lang="es-MX" dirty="0"/>
              <a:t>Qué hecho provoca el desenlace del cuento?</a:t>
            </a:r>
            <a:endParaRPr lang="es-CL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51720" y="2852936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r>
              <a:rPr lang="es-MX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1655676" y="2996952"/>
            <a:ext cx="6480720" cy="3528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0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0"/>
          <a:stretch/>
        </p:blipFill>
        <p:spPr>
          <a:xfrm>
            <a:off x="4139951" y="53627"/>
            <a:ext cx="1080120" cy="10417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971600" y="19793"/>
            <a:ext cx="8064896" cy="358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/>
              <a:t>2.2 </a:t>
            </a:r>
            <a:r>
              <a:rPr lang="es-ES" b="1" dirty="0"/>
              <a:t>Dibujo</a:t>
            </a:r>
            <a:r>
              <a:rPr lang="es-ES" b="1" dirty="0" smtClean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ortar rectángulo de esquina sencilla 3"/>
          <p:cNvSpPr/>
          <p:nvPr/>
        </p:nvSpPr>
        <p:spPr>
          <a:xfrm>
            <a:off x="1187624" y="1247140"/>
            <a:ext cx="3816424" cy="5318234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squina doblada 4"/>
          <p:cNvSpPr/>
          <p:nvPr/>
        </p:nvSpPr>
        <p:spPr>
          <a:xfrm>
            <a:off x="5220071" y="1247140"/>
            <a:ext cx="3816425" cy="5318234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1276790" y="1302395"/>
            <a:ext cx="33123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L</a:t>
            </a:r>
            <a:r>
              <a:rPr lang="es-MX" sz="1600" dirty="0" smtClean="0"/>
              <a:t>a </a:t>
            </a:r>
            <a:r>
              <a:rPr lang="es-MX" sz="1600" dirty="0"/>
              <a:t>protagonista pudo ver la sombra de uno de los Síndicos (los que mantenían económicamente al orfanato), que ya estaba a punto de marcharse. En su sombra, las piernas se proyectaban tan largas, que ella pensó que se trataba de un verdadero “Papaíto Piernas-Largas</a:t>
            </a:r>
            <a:r>
              <a:rPr lang="es-MX" sz="1600" dirty="0" smtClean="0"/>
              <a:t>”. </a:t>
            </a:r>
            <a:r>
              <a:rPr lang="es-MX" sz="1600" dirty="0"/>
              <a:t>el Síndico que acababa de ver había decidido enviarla a la Universidad para que se convirtiera en escritora, tras leer una historia de la joven”. Él costearía los estudios y brindaría a la joven una importante mensualidad, pidiendo a cambio solamente una carta mensual de </a:t>
            </a:r>
            <a:r>
              <a:rPr lang="es-MX" sz="1600" dirty="0" err="1"/>
              <a:t>Jerusha</a:t>
            </a:r>
            <a:r>
              <a:rPr lang="es-MX" sz="1600" dirty="0"/>
              <a:t>, donde contaría sus progresos en los estudios y sus actividades </a:t>
            </a:r>
            <a:r>
              <a:rPr lang="es-MX" sz="1600" dirty="0" smtClean="0"/>
              <a:t>cotidianas.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1710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35388"/>
            <a:ext cx="7992888" cy="609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3. Actividades Después de la lectura.</a:t>
            </a:r>
            <a:endParaRPr lang="es-C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3.1 </a:t>
            </a: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Explico</a:t>
            </a:r>
            <a:r>
              <a:rPr lang="es-E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dirty="0" smtClean="0"/>
              <a:t>Los protagonistas </a:t>
            </a:r>
            <a:r>
              <a:rPr lang="es-MX" dirty="0"/>
              <a:t>del relato, ¿se </a:t>
            </a:r>
            <a:r>
              <a:rPr lang="es-MX" dirty="0" smtClean="0"/>
              <a:t>parecen </a:t>
            </a:r>
            <a:r>
              <a:rPr lang="es-MX" dirty="0"/>
              <a:t>a alguien que </a:t>
            </a:r>
            <a:r>
              <a:rPr lang="es-MX" dirty="0" smtClean="0"/>
              <a:t>tú conozcas? </a:t>
            </a:r>
            <a:r>
              <a:rPr lang="es-MX" dirty="0"/>
              <a:t>¿En </a:t>
            </a:r>
            <a:r>
              <a:rPr lang="es-MX" dirty="0" smtClean="0"/>
              <a:t>qué?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dirty="0" smtClean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MX" dirty="0" smtClean="0"/>
              <a:t>La </a:t>
            </a:r>
            <a:r>
              <a:rPr lang="es-MX" dirty="0"/>
              <a:t>historia que </a:t>
            </a:r>
            <a:r>
              <a:rPr lang="es-MX" dirty="0" smtClean="0"/>
              <a:t>leíste, </a:t>
            </a:r>
            <a:r>
              <a:rPr lang="es-MX" dirty="0"/>
              <a:t>¿se parece a algún otro </a:t>
            </a:r>
            <a:r>
              <a:rPr lang="es-MX" dirty="0" smtClean="0"/>
              <a:t>relato</a:t>
            </a:r>
            <a:r>
              <a:rPr lang="es-MX" dirty="0"/>
              <a:t>? ¿En qué</a:t>
            </a:r>
            <a:r>
              <a:rPr lang="es-MX" dirty="0" smtClean="0"/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CL" dirty="0"/>
              <a:t>¿Qué te llama la atención sobre </a:t>
            </a:r>
            <a:r>
              <a:rPr lang="es-CL" dirty="0" err="1"/>
              <a:t>Jerusha</a:t>
            </a:r>
            <a:r>
              <a:rPr lang="es-CL" dirty="0" smtClean="0"/>
              <a:t>?</a:t>
            </a:r>
          </a:p>
          <a:p>
            <a:pPr lvl="0" algn="just"/>
            <a:endParaRPr lang="es-CL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es-CL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CL" dirty="0"/>
              <a:t>¿Qué la caracteriza? Justifica con citas o episodios de la novela</a:t>
            </a:r>
            <a:r>
              <a:rPr lang="es-CL" dirty="0" smtClean="0"/>
              <a:t>.</a:t>
            </a:r>
          </a:p>
          <a:p>
            <a:pPr lvl="0" algn="just"/>
            <a:endParaRPr lang="es-CL" dirty="0" smtClean="0"/>
          </a:p>
          <a:p>
            <a:pPr lvl="0" algn="just"/>
            <a:endParaRPr lang="es-CL" dirty="0"/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CL" dirty="0"/>
              <a:t>¿Qué la distingue de sus compañeras? Justifica con citas o episodios de la novela.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s-MX" dirty="0" smtClean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s-E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547</TotalTime>
  <Words>1192</Words>
  <Application>Microsoft Office PowerPoint</Application>
  <PresentationFormat>Presentación en pantalla (4:3)</PresentationFormat>
  <Paragraphs>136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Solsticio</vt:lpstr>
      <vt:lpstr>Proyecto “Mi comunidad” 6to Año de Educación General Básica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Tarea 1</dc:title>
  <dc:creator>Usuario de Windows</dc:creator>
  <cp:lastModifiedBy>Katterina Rivera Gutiérrez</cp:lastModifiedBy>
  <cp:revision>48</cp:revision>
  <dcterms:created xsi:type="dcterms:W3CDTF">2020-03-18T23:22:26Z</dcterms:created>
  <dcterms:modified xsi:type="dcterms:W3CDTF">2020-04-27T20:13:09Z</dcterms:modified>
</cp:coreProperties>
</file>