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txLlA_fyL5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725770"/>
            <a:ext cx="8915399" cy="2240923"/>
          </a:xfrm>
        </p:spPr>
        <p:txBody>
          <a:bodyPr/>
          <a:lstStyle/>
          <a:p>
            <a:r>
              <a:rPr lang="es-CL" dirty="0" smtClean="0"/>
              <a:t>“Mi comunidad”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Números y operatoria.</a:t>
            </a:r>
          </a:p>
          <a:p>
            <a:r>
              <a:rPr lang="es-CL" dirty="0" smtClean="0"/>
              <a:t>Mínimo común múltiplo.</a:t>
            </a:r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133341" y="410857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/>
              <a:t>6° Básico</a:t>
            </a:r>
            <a:endParaRPr lang="es-CL" sz="4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18454"/>
          <a:stretch/>
        </p:blipFill>
        <p:spPr>
          <a:xfrm>
            <a:off x="7315200" y="513541"/>
            <a:ext cx="4189412" cy="19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970468" y="437882"/>
            <a:ext cx="9534144" cy="627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Antes de empezar, observa el vídeo…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https://www.youtube.com/watch?v=txLlA_fyL5g</a:t>
            </a:r>
            <a:endParaRPr lang="es-CL" dirty="0"/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404" t="18618" r="36373" b="28741"/>
          <a:stretch/>
        </p:blipFill>
        <p:spPr>
          <a:xfrm>
            <a:off x="2498502" y="2021983"/>
            <a:ext cx="7315200" cy="38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r>
              <a:rPr lang="es-ES" dirty="0" smtClean="0"/>
              <a:t>Para complementar la información del vídeo…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828674"/>
            <a:ext cx="7553996" cy="56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589213" y="515938"/>
            <a:ext cx="8915400" cy="53959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CL" sz="2400" dirty="0" err="1" smtClean="0"/>
              <a:t>Ej</a:t>
            </a:r>
            <a:r>
              <a:rPr lang="es-CL" sz="2400" dirty="0" smtClean="0"/>
              <a:t>: Encontrar el </a:t>
            </a:r>
            <a:r>
              <a:rPr lang="es-CL" sz="2400" dirty="0" err="1" smtClean="0"/>
              <a:t>m.c.m</a:t>
            </a:r>
            <a:r>
              <a:rPr lang="es-CL" sz="2400" dirty="0" smtClean="0"/>
              <a:t>. entre 12 y 15 hay dos formas de resolverlo a las cuales les llamaremos </a:t>
            </a:r>
            <a:r>
              <a:rPr lang="es-CL" sz="2400" b="1" dirty="0" smtClean="0"/>
              <a:t>estrategias</a:t>
            </a:r>
            <a:r>
              <a:rPr lang="es-CL" sz="2400" dirty="0" smtClean="0"/>
              <a:t>…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b="1" dirty="0" smtClean="0"/>
              <a:t>Primera estrategia</a:t>
            </a:r>
            <a:r>
              <a:rPr lang="es-CL" sz="2400" dirty="0" smtClean="0"/>
              <a:t>:</a:t>
            </a:r>
          </a:p>
          <a:p>
            <a:pPr marL="0" indent="0">
              <a:buNone/>
            </a:pPr>
            <a:r>
              <a:rPr lang="es-CL" dirty="0" smtClean="0"/>
              <a:t>Consiste en ubicar los números 12 y 15 en una tabla de multiplicar horizontal, en donde sólo debes comenzar a multiplicar hasta encontrar el primer número que se repita en ambas filas.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r>
              <a:rPr lang="es-CL" sz="2400" dirty="0" smtClean="0"/>
              <a:t>El </a:t>
            </a:r>
            <a:r>
              <a:rPr lang="es-CL" sz="2400" dirty="0" err="1" smtClean="0"/>
              <a:t>m.c.m</a:t>
            </a:r>
            <a:r>
              <a:rPr lang="es-CL" sz="2400" dirty="0" smtClean="0"/>
              <a:t>. entre 12 y 15 es </a:t>
            </a:r>
            <a:r>
              <a:rPr lang="es-CL" sz="2400" dirty="0" smtClean="0">
                <a:solidFill>
                  <a:srgbClr val="FF0000"/>
                </a:solidFill>
              </a:rPr>
              <a:t>60</a:t>
            </a:r>
            <a:endParaRPr lang="es-CL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55069"/>
              </p:ext>
            </p:extLst>
          </p:nvPr>
        </p:nvGraphicFramePr>
        <p:xfrm>
          <a:off x="2701703" y="3527260"/>
          <a:ext cx="81280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x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12890" y="244699"/>
            <a:ext cx="9791722" cy="6362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L" sz="2800" b="1" dirty="0" smtClean="0"/>
          </a:p>
          <a:p>
            <a:pPr marL="0" indent="0">
              <a:buNone/>
            </a:pPr>
            <a:r>
              <a:rPr lang="es-CL" sz="2800" b="1" dirty="0" smtClean="0"/>
              <a:t>Segunda estrategia:</a:t>
            </a:r>
          </a:p>
          <a:p>
            <a:pPr marL="0" indent="0">
              <a:buNone/>
            </a:pPr>
            <a:r>
              <a:rPr lang="es-CL" sz="2100" dirty="0"/>
              <a:t>Consiste en ubicar los números 12 y 15 en una tabla </a:t>
            </a:r>
            <a:r>
              <a:rPr lang="es-CL" sz="2100" dirty="0" smtClean="0"/>
              <a:t>en sentido vertical, donde deberás comenzar a dividir cada número, comenzando por el más pequeño que siempre será el 2…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sz="1900" dirty="0" smtClean="0"/>
          </a:p>
          <a:p>
            <a:pPr marL="0" indent="0">
              <a:buNone/>
            </a:pPr>
            <a:r>
              <a:rPr lang="es-CL" sz="2400" dirty="0" smtClean="0"/>
              <a:t>                             </a:t>
            </a:r>
          </a:p>
          <a:p>
            <a:pPr marL="0" indent="0">
              <a:buNone/>
            </a:pPr>
            <a:r>
              <a:rPr lang="es-CL" sz="2400" dirty="0" smtClean="0"/>
              <a:t>                                </a:t>
            </a:r>
            <a:endParaRPr lang="es-CL" dirty="0" smtClean="0"/>
          </a:p>
          <a:p>
            <a:pPr marL="0" indent="0">
              <a:buNone/>
            </a:pPr>
            <a:r>
              <a:rPr lang="es-CL" sz="2400" dirty="0"/>
              <a:t> </a:t>
            </a:r>
            <a:r>
              <a:rPr lang="es-CL" sz="2400" dirty="0" smtClean="0"/>
              <a:t>                              </a:t>
            </a:r>
            <a:endParaRPr lang="es-CL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03267"/>
              </p:ext>
            </p:extLst>
          </p:nvPr>
        </p:nvGraphicFramePr>
        <p:xfrm>
          <a:off x="4198513" y="2511380"/>
          <a:ext cx="2887731" cy="311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577"/>
                <a:gridCol w="962577"/>
                <a:gridCol w="962577"/>
              </a:tblGrid>
              <a:tr h="62333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: 2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333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: 2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33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: 3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33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: 5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337">
                <a:tc>
                  <a:txBody>
                    <a:bodyPr/>
                    <a:lstStyle/>
                    <a:p>
                      <a:pPr algn="ctr"/>
                      <a:endParaRPr lang="es-CL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6117465" y="2511380"/>
            <a:ext cx="0" cy="3013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198513" y="3090930"/>
            <a:ext cx="2897746" cy="12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1983" y="592428"/>
            <a:ext cx="9482629" cy="5318794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Comenzamos </a:t>
            </a:r>
            <a:r>
              <a:rPr lang="es-CL" dirty="0"/>
              <a:t>con el 2, encontramos la mitad de 12 = 6 y como 15 no tiene mitad exacta la dejamos igual…</a:t>
            </a:r>
          </a:p>
          <a:p>
            <a:pPr marL="0" indent="0">
              <a:buNone/>
            </a:pPr>
            <a:r>
              <a:rPr lang="es-CL" dirty="0"/>
              <a:t>Continuamos con el 2, encontramos la mitad de 6 = 3 y nuevamente 15 queda igual…</a:t>
            </a:r>
          </a:p>
          <a:p>
            <a:pPr marL="0" indent="0">
              <a:buNone/>
            </a:pPr>
            <a:r>
              <a:rPr lang="es-CL" dirty="0"/>
              <a:t>Cambiamos el divisor a 3, ¿te fijaste?, 3 : 3 = 1, y 15 : 3 = 5…</a:t>
            </a:r>
          </a:p>
          <a:p>
            <a:pPr marL="0" indent="0">
              <a:buNone/>
            </a:pPr>
            <a:r>
              <a:rPr lang="es-CL" dirty="0"/>
              <a:t>Seguimos con el 5, 5 : 5 = 1</a:t>
            </a:r>
            <a:r>
              <a:rPr lang="es-CL" dirty="0" smtClean="0"/>
              <a:t>…</a:t>
            </a:r>
          </a:p>
          <a:p>
            <a:pPr marL="0" indent="0">
              <a:buNone/>
            </a:pPr>
            <a:r>
              <a:rPr lang="es-CL" dirty="0" smtClean="0"/>
              <a:t>Cuando llegues al </a:t>
            </a:r>
            <a:r>
              <a:rPr lang="es-CL" dirty="0" smtClean="0">
                <a:solidFill>
                  <a:srgbClr val="FF0000"/>
                </a:solidFill>
              </a:rPr>
              <a:t>1</a:t>
            </a:r>
            <a:r>
              <a:rPr lang="es-CL" dirty="0" smtClean="0">
                <a:solidFill>
                  <a:schemeClr val="tx1"/>
                </a:solidFill>
              </a:rPr>
              <a:t>, significa que has terminado de dividir…sólo nos falta…</a:t>
            </a:r>
            <a:endParaRPr lang="es-C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711" t="45731" r="37066" b="22403"/>
          <a:stretch/>
        </p:blipFill>
        <p:spPr>
          <a:xfrm>
            <a:off x="2228045" y="450760"/>
            <a:ext cx="2240924" cy="2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1983" y="824247"/>
            <a:ext cx="9482629" cy="5267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/>
              <a:t>Multiplicar los divisores entre si…¿cómo?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 smtClean="0"/>
              <a:t>Así…                    </a:t>
            </a:r>
            <a:r>
              <a:rPr lang="es-CL" sz="4000" dirty="0" smtClean="0"/>
              <a:t>2 x 2 x 3 x 5</a:t>
            </a:r>
          </a:p>
          <a:p>
            <a:pPr marL="0" indent="0">
              <a:buNone/>
            </a:pPr>
            <a:r>
              <a:rPr lang="es-CL" sz="4000" dirty="0"/>
              <a:t>	</a:t>
            </a:r>
            <a:r>
              <a:rPr lang="es-CL" sz="4000" dirty="0" smtClean="0"/>
              <a:t>				 2 x 2 = 4 x 3 = 12 x 5 = </a:t>
            </a:r>
            <a:r>
              <a:rPr lang="es-CL" sz="4000" dirty="0" smtClean="0">
                <a:solidFill>
                  <a:srgbClr val="FF0000"/>
                </a:solidFill>
              </a:rPr>
              <a:t>60</a:t>
            </a:r>
          </a:p>
          <a:p>
            <a:pPr marL="0" indent="0">
              <a:buNone/>
            </a:pPr>
            <a:endParaRPr lang="es-CL" sz="4000" dirty="0"/>
          </a:p>
          <a:p>
            <a:pPr marL="0" indent="0">
              <a:buNone/>
            </a:pPr>
            <a:r>
              <a:rPr lang="es-CL" sz="2400" dirty="0" smtClean="0"/>
              <a:t>Entonces, el </a:t>
            </a:r>
            <a:r>
              <a:rPr lang="es-CL" sz="2400" dirty="0" err="1" smtClean="0"/>
              <a:t>m.c.m</a:t>
            </a:r>
            <a:r>
              <a:rPr lang="es-CL" sz="2400" dirty="0" smtClean="0"/>
              <a:t>. entre 12 y 15 es </a:t>
            </a:r>
            <a:r>
              <a:rPr lang="es-CL" sz="2400" dirty="0" smtClean="0">
                <a:solidFill>
                  <a:srgbClr val="FF0000"/>
                </a:solidFill>
              </a:rPr>
              <a:t>60</a:t>
            </a:r>
            <a:r>
              <a:rPr lang="es-CL" sz="4000" dirty="0" smtClean="0"/>
              <a:t>	</a:t>
            </a:r>
            <a:endParaRPr lang="es-CL" sz="4000" dirty="0"/>
          </a:p>
        </p:txBody>
      </p:sp>
      <p:sp>
        <p:nvSpPr>
          <p:cNvPr id="4" name="Flecha curvada hacia abajo 3"/>
          <p:cNvSpPr/>
          <p:nvPr/>
        </p:nvSpPr>
        <p:spPr>
          <a:xfrm>
            <a:off x="4623515" y="1468192"/>
            <a:ext cx="888643" cy="3606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" name="Flecha curvada hacia abajo 4"/>
          <p:cNvSpPr/>
          <p:nvPr/>
        </p:nvSpPr>
        <p:spPr>
          <a:xfrm>
            <a:off x="5512158" y="1468192"/>
            <a:ext cx="888643" cy="3606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Flecha curvada hacia abajo 5"/>
          <p:cNvSpPr/>
          <p:nvPr/>
        </p:nvSpPr>
        <p:spPr>
          <a:xfrm>
            <a:off x="6400801" y="1493950"/>
            <a:ext cx="888643" cy="3606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1"/>
          <p:cNvSpPr txBox="1">
            <a:spLocks noGrp="1"/>
          </p:cNvSpPr>
          <p:nvPr>
            <p:ph idx="1"/>
          </p:nvPr>
        </p:nvSpPr>
        <p:spPr>
          <a:xfrm>
            <a:off x="2589213" y="695325"/>
            <a:ext cx="8915400" cy="5216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 en el texto, páginas </a:t>
            </a:r>
            <a:r>
              <a:rPr lang="es-ES_tradnl" sz="3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 29, 30 y 31.</a:t>
            </a:r>
            <a:endParaRPr lang="es-CL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47" t="9463" r="52607" b="11840"/>
          <a:stretch/>
        </p:blipFill>
        <p:spPr>
          <a:xfrm>
            <a:off x="5314133" y="1648496"/>
            <a:ext cx="3178749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</TotalTime>
  <Words>295</Words>
  <Application>Microsoft Office PowerPoint</Application>
  <PresentationFormat>Panorámica</PresentationFormat>
  <Paragraphs>85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Espiral</vt:lpstr>
      <vt:lpstr>“Mi comunidad”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“Los cinco árboles más longevos del planeta”.</dc:title>
  <dc:creator>Vergara01</dc:creator>
  <cp:lastModifiedBy>Vergara01</cp:lastModifiedBy>
  <cp:revision>20</cp:revision>
  <dcterms:created xsi:type="dcterms:W3CDTF">2020-04-15T17:15:04Z</dcterms:created>
  <dcterms:modified xsi:type="dcterms:W3CDTF">2020-04-25T23:16:55Z</dcterms:modified>
</cp:coreProperties>
</file>