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71" r:id="rId13"/>
    <p:sldId id="268" r:id="rId14"/>
    <p:sldId id="269" r:id="rId15"/>
    <p:sldId id="272" r:id="rId16"/>
    <p:sldId id="270" r:id="rId1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42F7-8F39-4380-B02C-19E6C78316B2}" type="datetimeFigureOut">
              <a:rPr lang="es-CL" smtClean="0"/>
              <a:t>16-05-2020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15D0149-799E-43AB-B6A6-9CF2CE3518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0745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42F7-8F39-4380-B02C-19E6C78316B2}" type="datetimeFigureOut">
              <a:rPr lang="es-CL" smtClean="0"/>
              <a:t>16-05-2020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15D0149-799E-43AB-B6A6-9CF2CE3518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2405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42F7-8F39-4380-B02C-19E6C78316B2}" type="datetimeFigureOut">
              <a:rPr lang="es-CL" smtClean="0"/>
              <a:t>16-05-2020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15D0149-799E-43AB-B6A6-9CF2CE351834}" type="slidenum">
              <a:rPr lang="es-CL" smtClean="0"/>
              <a:t>‹Nº›</a:t>
            </a:fld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2083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42F7-8F39-4380-B02C-19E6C78316B2}" type="datetimeFigureOut">
              <a:rPr lang="es-CL" smtClean="0"/>
              <a:t>16-05-2020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15D0149-799E-43AB-B6A6-9CF2CE3518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2540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42F7-8F39-4380-B02C-19E6C78316B2}" type="datetimeFigureOut">
              <a:rPr lang="es-CL" smtClean="0"/>
              <a:t>16-05-2020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15D0149-799E-43AB-B6A6-9CF2CE351834}" type="slidenum">
              <a:rPr lang="es-CL" smtClean="0"/>
              <a:t>‹Nº›</a:t>
            </a:fld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322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42F7-8F39-4380-B02C-19E6C78316B2}" type="datetimeFigureOut">
              <a:rPr lang="es-CL" smtClean="0"/>
              <a:t>16-05-2020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15D0149-799E-43AB-B6A6-9CF2CE3518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9373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42F7-8F39-4380-B02C-19E6C78316B2}" type="datetimeFigureOut">
              <a:rPr lang="es-CL" smtClean="0"/>
              <a:t>16-05-2020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D0149-799E-43AB-B6A6-9CF2CE3518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77252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42F7-8F39-4380-B02C-19E6C78316B2}" type="datetimeFigureOut">
              <a:rPr lang="es-CL" smtClean="0"/>
              <a:t>16-05-2020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D0149-799E-43AB-B6A6-9CF2CE3518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2093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42F7-8F39-4380-B02C-19E6C78316B2}" type="datetimeFigureOut">
              <a:rPr lang="es-CL" smtClean="0"/>
              <a:t>16-05-2020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D0149-799E-43AB-B6A6-9CF2CE3518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3881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42F7-8F39-4380-B02C-19E6C78316B2}" type="datetimeFigureOut">
              <a:rPr lang="es-CL" smtClean="0"/>
              <a:t>16-05-2020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15D0149-799E-43AB-B6A6-9CF2CE3518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331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42F7-8F39-4380-B02C-19E6C78316B2}" type="datetimeFigureOut">
              <a:rPr lang="es-CL" smtClean="0"/>
              <a:t>16-05-2020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15D0149-799E-43AB-B6A6-9CF2CE3518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7805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42F7-8F39-4380-B02C-19E6C78316B2}" type="datetimeFigureOut">
              <a:rPr lang="es-CL" smtClean="0"/>
              <a:t>16-05-2020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15D0149-799E-43AB-B6A6-9CF2CE3518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720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42F7-8F39-4380-B02C-19E6C78316B2}" type="datetimeFigureOut">
              <a:rPr lang="es-CL" smtClean="0"/>
              <a:t>16-05-2020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D0149-799E-43AB-B6A6-9CF2CE3518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5724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42F7-8F39-4380-B02C-19E6C78316B2}" type="datetimeFigureOut">
              <a:rPr lang="es-CL" smtClean="0"/>
              <a:t>16-05-2020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D0149-799E-43AB-B6A6-9CF2CE3518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6381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42F7-8F39-4380-B02C-19E6C78316B2}" type="datetimeFigureOut">
              <a:rPr lang="es-CL" smtClean="0"/>
              <a:t>16-05-2020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D0149-799E-43AB-B6A6-9CF2CE3518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0342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42F7-8F39-4380-B02C-19E6C78316B2}" type="datetimeFigureOut">
              <a:rPr lang="es-CL" smtClean="0"/>
              <a:t>16-05-2020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15D0149-799E-43AB-B6A6-9CF2CE3518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6910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F42F7-8F39-4380-B02C-19E6C78316B2}" type="datetimeFigureOut">
              <a:rPr lang="es-CL" smtClean="0"/>
              <a:t>16-05-2020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15D0149-799E-43AB-B6A6-9CF2CE3518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7794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jpe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jpe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Teorías del poblamiento</a:t>
            </a:r>
            <a:r>
              <a:rPr lang="es-CL" b="1" dirty="0"/>
              <a:t/>
            </a:r>
            <a:br>
              <a:rPr lang="es-CL" b="1" dirty="0"/>
            </a:br>
            <a:r>
              <a:rPr lang="es-ES" dirty="0"/>
              <a:t>americano</a:t>
            </a:r>
            <a:r>
              <a:rPr lang="es-CL" dirty="0"/>
              <a:t/>
            </a:r>
            <a:br>
              <a:rPr lang="es-CL" dirty="0"/>
            </a:br>
            <a:r>
              <a:rPr lang="es-ES" dirty="0"/>
              <a:t/>
            </a:r>
            <a:br>
              <a:rPr lang="es-ES" dirty="0"/>
            </a:b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3296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-112295" y="-343436"/>
            <a:ext cx="12593053" cy="7477913"/>
            <a:chOff x="115" y="1934"/>
            <a:chExt cx="14116" cy="8796"/>
          </a:xfrm>
        </p:grpSpPr>
        <p:pic>
          <p:nvPicPr>
            <p:cNvPr id="7198" name="Picture 3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" y="2085"/>
              <a:ext cx="13589" cy="11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97" name="Picture 2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" y="1934"/>
              <a:ext cx="13901" cy="13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96" name="Picture 2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2" y="2111"/>
              <a:ext cx="13471" cy="10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95" name="Picture 2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5" y="3339"/>
              <a:ext cx="8845" cy="73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94" name="Picture 2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" y="7188"/>
              <a:ext cx="4877" cy="29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93" name="Picture 25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" y="7041"/>
              <a:ext cx="5194" cy="32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92" name="Picture 2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" y="7214"/>
              <a:ext cx="4763" cy="28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23"/>
            <p:cNvSpPr>
              <a:spLocks noChangeArrowheads="1"/>
            </p:cNvSpPr>
            <p:nvPr/>
          </p:nvSpPr>
          <p:spPr bwMode="auto">
            <a:xfrm>
              <a:off x="396" y="7214"/>
              <a:ext cx="4763" cy="2860"/>
            </a:xfrm>
            <a:prstGeom prst="rect">
              <a:avLst/>
            </a:prstGeom>
            <a:noFill/>
            <a:ln w="9525">
              <a:solidFill>
                <a:srgbClr val="97B85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pic>
          <p:nvPicPr>
            <p:cNvPr id="7190" name="Picture 22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" y="4015"/>
              <a:ext cx="4992" cy="25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89" name="Picture 21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" y="3864"/>
              <a:ext cx="5309" cy="29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88" name="Picture 20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" y="4039"/>
              <a:ext cx="4877" cy="24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19"/>
            <p:cNvSpPr>
              <a:spLocks noChangeArrowheads="1"/>
            </p:cNvSpPr>
            <p:nvPr/>
          </p:nvSpPr>
          <p:spPr bwMode="auto">
            <a:xfrm>
              <a:off x="396" y="4039"/>
              <a:ext cx="4877" cy="2472"/>
            </a:xfrm>
            <a:prstGeom prst="rect">
              <a:avLst/>
            </a:prstGeom>
            <a:noFill/>
            <a:ln w="9525">
              <a:solidFill>
                <a:srgbClr val="497DB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7" name="Text Box 18"/>
            <p:cNvSpPr txBox="1">
              <a:spLocks noChangeArrowheads="1"/>
            </p:cNvSpPr>
            <p:nvPr/>
          </p:nvSpPr>
          <p:spPr bwMode="auto">
            <a:xfrm>
              <a:off x="540" y="4102"/>
              <a:ext cx="1303" cy="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Pueblos</a:t>
              </a:r>
              <a:endParaRPr kumimoji="0" lang="es-ES" alt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Text Box 17"/>
            <p:cNvSpPr txBox="1">
              <a:spLocks noChangeArrowheads="1"/>
            </p:cNvSpPr>
            <p:nvPr/>
          </p:nvSpPr>
          <p:spPr bwMode="auto">
            <a:xfrm>
              <a:off x="2398" y="4102"/>
              <a:ext cx="1989" cy="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australianos</a:t>
              </a:r>
              <a:endParaRPr kumimoji="0" lang="es-ES" alt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Text Box 16"/>
            <p:cNvSpPr txBox="1">
              <a:spLocks noChangeArrowheads="1"/>
            </p:cNvSpPr>
            <p:nvPr/>
          </p:nvSpPr>
          <p:spPr bwMode="auto">
            <a:xfrm>
              <a:off x="4943" y="4102"/>
              <a:ext cx="201" cy="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y</a:t>
              </a:r>
              <a:endParaRPr kumimoji="0" lang="es-ES" alt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Text Box 15"/>
            <p:cNvSpPr txBox="1">
              <a:spLocks noChangeArrowheads="1"/>
            </p:cNvSpPr>
            <p:nvPr/>
          </p:nvSpPr>
          <p:spPr bwMode="auto">
            <a:xfrm>
              <a:off x="540" y="4486"/>
              <a:ext cx="4605" cy="7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30250" algn="l"/>
                  <a:tab pos="2616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30250" algn="l"/>
                  <a:tab pos="2616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30250" algn="l"/>
                  <a:tab pos="2616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30250" algn="l"/>
                  <a:tab pos="2616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30250" algn="l"/>
                  <a:tab pos="2616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30250" algn="l"/>
                  <a:tab pos="2616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30250" algn="l"/>
                  <a:tab pos="2616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30250" algn="l"/>
                  <a:tab pos="2616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30250" algn="l"/>
                  <a:tab pos="2616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730250" algn="l"/>
                  <a:tab pos="2616200" algn="l"/>
                </a:tabLst>
              </a:pPr>
              <a:r>
                <a:rPr kumimoji="0" lang="es-ES" altLang="es-CL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polinésicos  habrían llegado</a:t>
              </a:r>
              <a:endParaRPr kumimoji="0" lang="es-ES" altLang="es-CL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730250" algn="l"/>
                  <a:tab pos="2616200" algn="l"/>
                </a:tabLst>
              </a:pPr>
              <a:r>
                <a:rPr kumimoji="0" lang="es-ES" altLang="es-CL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a	Sudamérica,	vía</a:t>
              </a:r>
              <a:endParaRPr kumimoji="0" lang="es-ES" alt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Text Box 14"/>
            <p:cNvSpPr txBox="1">
              <a:spLocks noChangeArrowheads="1"/>
            </p:cNvSpPr>
            <p:nvPr/>
          </p:nvSpPr>
          <p:spPr bwMode="auto">
            <a:xfrm>
              <a:off x="540" y="5254"/>
              <a:ext cx="1842" cy="1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navegación (evidencia genética).</a:t>
              </a:r>
              <a:endParaRPr kumimoji="0" lang="es-ES" altLang="es-C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3680" y="5254"/>
              <a:ext cx="1463" cy="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primitiva</a:t>
              </a:r>
              <a:endParaRPr kumimoji="0" lang="es-ES" alt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2960" y="5638"/>
              <a:ext cx="1254" cy="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cultural</a:t>
              </a:r>
              <a:endParaRPr kumimoji="0" lang="es-ES" alt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4948" y="5638"/>
              <a:ext cx="201" cy="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y</a:t>
              </a:r>
              <a:endParaRPr kumimoji="0" lang="es-ES" alt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540" y="7278"/>
              <a:ext cx="829" cy="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Hace</a:t>
              </a:r>
              <a:endParaRPr kumimoji="0" lang="es-ES" alt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Text Box 9"/>
            <p:cNvSpPr txBox="1">
              <a:spLocks noChangeArrowheads="1"/>
            </p:cNvSpPr>
            <p:nvPr/>
          </p:nvSpPr>
          <p:spPr bwMode="auto">
            <a:xfrm>
              <a:off x="1908" y="7278"/>
              <a:ext cx="1965" cy="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6.000-2.000</a:t>
              </a:r>
              <a:endParaRPr kumimoji="0" lang="es-ES" alt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>
              <a:off x="4415" y="7278"/>
              <a:ext cx="616" cy="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a.C.</a:t>
              </a:r>
              <a:endParaRPr kumimoji="0" lang="es-ES" alt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540" y="7663"/>
              <a:ext cx="4494" cy="1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6335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6335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6335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6335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6335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6335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6335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6335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6335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633538" algn="l"/>
                </a:tabLst>
              </a:pPr>
              <a:r>
                <a:rPr kumimoji="0" lang="es-ES" altLang="es-CL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habrían	retrocedido importantes masas de hielo antártico dejando</a:t>
              </a:r>
              <a:endParaRPr kumimoji="0" lang="es-ES" alt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Text Box 6"/>
            <p:cNvSpPr txBox="1">
              <a:spLocks noChangeArrowheads="1"/>
            </p:cNvSpPr>
            <p:nvPr/>
          </p:nvSpPr>
          <p:spPr bwMode="auto">
            <a:xfrm>
              <a:off x="540" y="8815"/>
              <a:ext cx="1715" cy="1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libres australes antárticas.</a:t>
              </a:r>
              <a:endParaRPr kumimoji="0" lang="es-ES" alt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Text Box 5"/>
            <p:cNvSpPr txBox="1">
              <a:spLocks noChangeArrowheads="1"/>
            </p:cNvSpPr>
            <p:nvPr/>
          </p:nvSpPr>
          <p:spPr bwMode="auto">
            <a:xfrm>
              <a:off x="2249" y="8815"/>
              <a:ext cx="1265" cy="7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algunas</a:t>
              </a:r>
              <a:endParaRPr kumimoji="0" lang="es-ES" altLang="es-CL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y</a:t>
              </a:r>
              <a:endParaRPr kumimoji="0" lang="es-ES" alt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Text Box 4"/>
            <p:cNvSpPr txBox="1">
              <a:spLocks noChangeArrowheads="1"/>
            </p:cNvSpPr>
            <p:nvPr/>
          </p:nvSpPr>
          <p:spPr bwMode="auto">
            <a:xfrm>
              <a:off x="3968" y="8815"/>
              <a:ext cx="1064" cy="7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22225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islas tierras</a:t>
              </a:r>
              <a:endParaRPr kumimoji="0" lang="es-ES" alt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370563" y="58556"/>
            <a:ext cx="9814129" cy="576263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CL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Teoría del origen multiétnico (Ruta Transpacífica)</a:t>
            </a:r>
            <a:endParaRPr kumimoji="0" lang="es-ES" alt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-440029" y="-80063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330096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25" name="Rectangle 47"/>
          <p:cNvSpPr>
            <a:spLocks noChangeArrowheads="1"/>
          </p:cNvSpPr>
          <p:nvPr/>
        </p:nvSpPr>
        <p:spPr bwMode="auto">
          <a:xfrm>
            <a:off x="-440029" y="-34343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26" name="Rectangle 49"/>
          <p:cNvSpPr>
            <a:spLocks noChangeArrowheads="1"/>
          </p:cNvSpPr>
          <p:nvPr/>
        </p:nvSpPr>
        <p:spPr bwMode="auto">
          <a:xfrm>
            <a:off x="-440029" y="23282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27" name="Rectangle 51"/>
          <p:cNvSpPr>
            <a:spLocks noChangeArrowheads="1"/>
          </p:cNvSpPr>
          <p:nvPr/>
        </p:nvSpPr>
        <p:spPr bwMode="auto">
          <a:xfrm>
            <a:off x="-440029" y="23282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1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1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1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1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1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1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1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1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1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19325" algn="l"/>
              </a:tabLst>
            </a:pPr>
            <a:endParaRPr kumimoji="0" lang="es-ES" altLang="es-CL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19325" algn="l"/>
              </a:tabLst>
            </a:pPr>
            <a:r>
              <a:rPr kumimoji="0" lang="es-ES" altLang="es-CL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kumimoji="0" lang="es-ES" altLang="es-CL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es-CL" altLang="es-CL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19325" algn="l"/>
              </a:tabLst>
            </a:pPr>
            <a:r>
              <a:rPr kumimoji="0" lang="es-ES" altLang="es-CL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19325" algn="l"/>
              </a:tabLst>
            </a:pPr>
            <a:r>
              <a:rPr kumimoji="0" lang="es-ES" altLang="es-CL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kumimoji="0" lang="es-ES" altLang="es-CL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es-ES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843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1805694" y="1488138"/>
            <a:ext cx="9487947" cy="2506346"/>
          </a:xfrm>
          <a:prstGeom prst="rect">
            <a:avLst/>
          </a:prstGeom>
          <a:noFill/>
          <a:ln w="9525">
            <a:solidFill>
              <a:srgbClr val="F6924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CL" sz="4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Paul </a:t>
            </a:r>
            <a:r>
              <a:rPr kumimoji="0" lang="es-ES" altLang="es-CL" sz="44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Rivet</a:t>
            </a:r>
            <a:r>
              <a:rPr kumimoji="0" lang="es-ES" altLang="es-CL" sz="4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planteó que la población americana proviene de varias migraciones por diferentes rutas. (hipótesis de un origen multiétnico)</a:t>
            </a:r>
            <a:endParaRPr kumimoji="0" lang="es-ES" altLang="es-CL" sz="4400" b="1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399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5494"/>
            <a:ext cx="12192000" cy="6883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0437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818177" y="967976"/>
            <a:ext cx="5771816" cy="2067320"/>
            <a:chOff x="2861" y="183"/>
            <a:chExt cx="9221" cy="2194"/>
          </a:xfrm>
        </p:grpSpPr>
        <p:pic>
          <p:nvPicPr>
            <p:cNvPr id="8211" name="Picture 1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4" y="228"/>
              <a:ext cx="9077" cy="20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10" name="Picture 1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0" y="182"/>
              <a:ext cx="9221" cy="21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09" name="Picture 1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4" y="255"/>
              <a:ext cx="8959" cy="18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 Box 16"/>
            <p:cNvSpPr txBox="1">
              <a:spLocks noChangeArrowheads="1"/>
            </p:cNvSpPr>
            <p:nvPr/>
          </p:nvSpPr>
          <p:spPr bwMode="auto">
            <a:xfrm>
              <a:off x="3004" y="255"/>
              <a:ext cx="8959" cy="1891"/>
            </a:xfrm>
            <a:prstGeom prst="rect">
              <a:avLst/>
            </a:prstGeom>
            <a:noFill/>
            <a:ln w="9525">
              <a:solidFill>
                <a:srgbClr val="BD4A4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20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Antonio </a:t>
              </a:r>
              <a:r>
                <a:rPr kumimoji="0" lang="es-ES" altLang="es-CL" sz="2000" b="1" i="0" u="none" strike="noStrike" cap="none" normalizeH="0" baseline="0" dirty="0" err="1" smtClean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Mendez</a:t>
              </a:r>
              <a:r>
                <a:rPr kumimoji="0" lang="es-ES" altLang="es-CL" sz="20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Correa, postuló que el poblamiento americano se había realizado desde Australia y a través de la Antártida, debido a las condiciones climáticas favorables (glaciaciones).</a:t>
              </a:r>
              <a:endParaRPr kumimoji="0" lang="es-ES" altLang="es-CL" sz="20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143554" y="2946546"/>
            <a:ext cx="4244874" cy="3759054"/>
            <a:chOff x="705" y="3245"/>
            <a:chExt cx="4455" cy="3058"/>
          </a:xfrm>
        </p:grpSpPr>
        <p:pic>
          <p:nvPicPr>
            <p:cNvPr id="8206" name="Picture 1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9" y="3290"/>
              <a:ext cx="4200" cy="28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05" name="Picture 1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5" y="3245"/>
              <a:ext cx="4455" cy="30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04" name="Picture 1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9" y="3349"/>
              <a:ext cx="4083" cy="27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11"/>
            <p:cNvSpPr>
              <a:spLocks noChangeArrowheads="1"/>
            </p:cNvSpPr>
            <p:nvPr/>
          </p:nvSpPr>
          <p:spPr bwMode="auto">
            <a:xfrm>
              <a:off x="849" y="3317"/>
              <a:ext cx="4083" cy="2763"/>
            </a:xfrm>
            <a:prstGeom prst="rect">
              <a:avLst/>
            </a:prstGeom>
            <a:noFill/>
            <a:ln w="9525">
              <a:solidFill>
                <a:srgbClr val="97B85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8" name="Text Box 10"/>
            <p:cNvSpPr txBox="1">
              <a:spLocks noChangeArrowheads="1"/>
            </p:cNvSpPr>
            <p:nvPr/>
          </p:nvSpPr>
          <p:spPr bwMode="auto">
            <a:xfrm>
              <a:off x="994" y="3458"/>
              <a:ext cx="1138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Estos</a:t>
              </a:r>
              <a:endParaRPr kumimoji="0" lang="es-ES" altLang="es-C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497" y="3458"/>
              <a:ext cx="1603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estudios</a:t>
              </a:r>
              <a:endParaRPr kumimoji="0" lang="es-ES" altLang="es-C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4160" y="3458"/>
              <a:ext cx="642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se</a:t>
              </a:r>
              <a:endParaRPr kumimoji="0" lang="es-ES" altLang="es-C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994" y="3890"/>
              <a:ext cx="3814" cy="2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24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respaldan en semejanzas</a:t>
              </a:r>
              <a:endParaRPr kumimoji="0" lang="es-ES" altLang="es-CL" sz="2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24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lingüísticas y físicas entre los indígenas australianos y los indígenas de Tierra del Fuego</a:t>
              </a:r>
              <a:endParaRPr kumimoji="0" lang="es-ES" altLang="es-CL" sz="2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2" name="Group 1"/>
          <p:cNvGrpSpPr>
            <a:grpSpLocks/>
          </p:cNvGrpSpPr>
          <p:nvPr/>
        </p:nvGrpSpPr>
        <p:grpSpPr bwMode="auto">
          <a:xfrm>
            <a:off x="8767721" y="3988479"/>
            <a:ext cx="2894889" cy="2350545"/>
            <a:chOff x="9892" y="3523"/>
            <a:chExt cx="3687" cy="2626"/>
          </a:xfrm>
        </p:grpSpPr>
        <p:pic>
          <p:nvPicPr>
            <p:cNvPr id="8197" name="Picture 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76" y="3574"/>
              <a:ext cx="3519" cy="24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96" name="Picture 4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92" y="3523"/>
              <a:ext cx="3687" cy="26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95" name="Picture 3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35" y="3598"/>
              <a:ext cx="3402" cy="23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 Box 2"/>
            <p:cNvSpPr txBox="1">
              <a:spLocks noChangeArrowheads="1"/>
            </p:cNvSpPr>
            <p:nvPr/>
          </p:nvSpPr>
          <p:spPr bwMode="auto">
            <a:xfrm>
              <a:off x="9951" y="3633"/>
              <a:ext cx="3402" cy="2327"/>
            </a:xfrm>
            <a:prstGeom prst="rect">
              <a:avLst/>
            </a:prstGeom>
            <a:noFill/>
            <a:ln w="9525">
              <a:solidFill>
                <a:srgbClr val="F6924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Sin embargo es la teoría con mas difícil comprobación debido a la falta de evidencia.</a:t>
              </a:r>
              <a:endParaRPr kumimoji="0" lang="es-ES" altLang="es-C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8212" name="image44.jpeg" descr="Resultado de imagen de antonio mendes correa terioa de poblamiento americano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8428" y="2946546"/>
            <a:ext cx="3538981" cy="3759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0" y="-397352"/>
            <a:ext cx="12577010" cy="1651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634800" rIns="91440" bIns="1777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CL" sz="36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Teoría de origen australiano (ruta Oceanía - Antártica)</a:t>
            </a:r>
            <a:endParaRPr kumimoji="0" lang="es-CL" altLang="es-CL" sz="3600" b="1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700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48.jpeg" descr="Resultado de imagen de antonio mendes correa terioa de poblamiento americano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625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oblamientoamericanoMC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440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-32084"/>
            <a:ext cx="12352421" cy="7075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1160" marR="1077595" algn="ctr">
              <a:lnSpc>
                <a:spcPts val="4835"/>
              </a:lnSpc>
              <a:spcAft>
                <a:spcPts val="0"/>
              </a:spcAft>
            </a:pPr>
            <a:r>
              <a:rPr lang="es-ES" sz="36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síntesis</a:t>
            </a:r>
            <a:endParaRPr lang="es-CL" sz="3600" b="1" kern="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5"/>
              </a:spcBef>
              <a:spcAft>
                <a:spcPts val="0"/>
              </a:spcAft>
            </a:pPr>
            <a:r>
              <a:rPr lang="es-E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CL" sz="36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944880" lvl="0" indent="-342900">
              <a:lnSpc>
                <a:spcPct val="78000"/>
              </a:lnSpc>
              <a:spcBef>
                <a:spcPts val="695"/>
              </a:spcBef>
              <a:spcAft>
                <a:spcPts val="0"/>
              </a:spcAft>
              <a:buSzPts val="3000"/>
              <a:buFont typeface="Arial" panose="020B0604020202020204" pitchFamily="34" charset="0"/>
              <a:buChar char="•"/>
              <a:tabLst>
                <a:tab pos="892810" algn="l"/>
                <a:tab pos="893445" algn="l"/>
              </a:tabLst>
            </a:pPr>
            <a:r>
              <a:rPr lang="es-E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Existen </a:t>
            </a:r>
            <a:r>
              <a:rPr lang="es-ES" sz="3600" b="1" spc="-15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diversas </a:t>
            </a:r>
            <a:r>
              <a:rPr lang="es-E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teorías de como el ser</a:t>
            </a:r>
            <a:r>
              <a:rPr lang="es-ES" sz="3600" b="1" spc="-215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humano pobló el continente</a:t>
            </a:r>
            <a:r>
              <a:rPr lang="es-ES" sz="3600" b="1" spc="-115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americano.</a:t>
            </a:r>
          </a:p>
          <a:p>
            <a:pPr marL="342900" marR="944880" lvl="0" indent="-342900">
              <a:lnSpc>
                <a:spcPct val="78000"/>
              </a:lnSpc>
              <a:spcBef>
                <a:spcPts val="695"/>
              </a:spcBef>
              <a:spcAft>
                <a:spcPts val="0"/>
              </a:spcAft>
              <a:buSzPts val="3000"/>
              <a:buFont typeface="Arial" panose="020B0604020202020204" pitchFamily="34" charset="0"/>
              <a:buChar char="•"/>
              <a:tabLst>
                <a:tab pos="892810" algn="l"/>
                <a:tab pos="893445" algn="l"/>
              </a:tabLst>
            </a:pPr>
            <a:endParaRPr lang="es-CL" sz="36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marR="1056005" lvl="0" indent="-342900">
              <a:lnSpc>
                <a:spcPct val="78000"/>
              </a:lnSpc>
              <a:spcBef>
                <a:spcPts val="700"/>
              </a:spcBef>
              <a:spcAft>
                <a:spcPts val="0"/>
              </a:spcAft>
              <a:buSzPts val="3000"/>
              <a:buFont typeface="Arial" panose="020B0604020202020204" pitchFamily="34" charset="0"/>
              <a:buChar char="•"/>
              <a:tabLst>
                <a:tab pos="892810" algn="l"/>
                <a:tab pos="893445" algn="l"/>
              </a:tabLst>
            </a:pPr>
            <a:r>
              <a:rPr lang="es-ES" sz="3600" b="1" spc="-15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Estas </a:t>
            </a:r>
            <a:r>
              <a:rPr lang="es-E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teorías en su mayoría se </a:t>
            </a:r>
            <a:r>
              <a:rPr lang="es-ES" sz="3600" b="1" spc="-15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ven</a:t>
            </a:r>
            <a:r>
              <a:rPr lang="es-ES" sz="3600" b="1" spc="-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respaldadas por evidencia biológica, geológica y</a:t>
            </a:r>
            <a:r>
              <a:rPr lang="es-ES" sz="3600" b="1" spc="-18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cultural.</a:t>
            </a:r>
          </a:p>
          <a:p>
            <a:pPr marL="342900" marR="1056005" lvl="0" indent="-342900">
              <a:lnSpc>
                <a:spcPct val="78000"/>
              </a:lnSpc>
              <a:spcBef>
                <a:spcPts val="700"/>
              </a:spcBef>
              <a:spcAft>
                <a:spcPts val="0"/>
              </a:spcAft>
              <a:buSzPts val="3000"/>
              <a:buFont typeface="Arial" panose="020B0604020202020204" pitchFamily="34" charset="0"/>
              <a:buChar char="•"/>
              <a:tabLst>
                <a:tab pos="892810" algn="l"/>
                <a:tab pos="893445" algn="l"/>
              </a:tabLst>
            </a:pPr>
            <a:endParaRPr lang="es-CL" sz="36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marR="801370" lvl="0" indent="-342900">
              <a:lnSpc>
                <a:spcPct val="78000"/>
              </a:lnSpc>
              <a:spcBef>
                <a:spcPts val="695"/>
              </a:spcBef>
              <a:spcAft>
                <a:spcPts val="0"/>
              </a:spcAft>
              <a:buSzPts val="3000"/>
              <a:buFont typeface="Arial" panose="020B0604020202020204" pitchFamily="34" charset="0"/>
              <a:buChar char="•"/>
              <a:tabLst>
                <a:tab pos="892810" algn="l"/>
                <a:tab pos="893445" algn="l"/>
              </a:tabLst>
            </a:pPr>
            <a:r>
              <a:rPr lang="es-ES" sz="3600" b="1" spc="-15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Estas </a:t>
            </a:r>
            <a:r>
              <a:rPr lang="es-E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teorías comprueban los múltiples</a:t>
            </a:r>
            <a:r>
              <a:rPr lang="es-ES" sz="3600" b="1" spc="-145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orígenes de la población</a:t>
            </a:r>
            <a:r>
              <a:rPr lang="es-ES" sz="3600" b="1" spc="-85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americana.</a:t>
            </a:r>
          </a:p>
          <a:p>
            <a:pPr marL="342900" marR="801370" lvl="0" indent="-342900">
              <a:lnSpc>
                <a:spcPct val="78000"/>
              </a:lnSpc>
              <a:spcBef>
                <a:spcPts val="695"/>
              </a:spcBef>
              <a:spcAft>
                <a:spcPts val="0"/>
              </a:spcAft>
              <a:buSzPts val="3000"/>
              <a:buFont typeface="Arial" panose="020B0604020202020204" pitchFamily="34" charset="0"/>
              <a:buChar char="•"/>
              <a:tabLst>
                <a:tab pos="892810" algn="l"/>
                <a:tab pos="893445" algn="l"/>
              </a:tabLst>
            </a:pPr>
            <a:endParaRPr lang="es-CL" sz="36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marR="1530350" lvl="0" indent="-342900" algn="just">
              <a:lnSpc>
                <a:spcPct val="78000"/>
              </a:lnSpc>
              <a:spcBef>
                <a:spcPts val="695"/>
              </a:spcBef>
              <a:spcAft>
                <a:spcPts val="0"/>
              </a:spcAft>
              <a:buSzPts val="3000"/>
              <a:buFont typeface="Arial" panose="020B0604020202020204" pitchFamily="34" charset="0"/>
              <a:buChar char="•"/>
              <a:tabLst>
                <a:tab pos="893445" algn="l"/>
              </a:tabLst>
            </a:pPr>
            <a:r>
              <a:rPr lang="es-ES" sz="3600" b="1" spc="-15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Recordemos </a:t>
            </a:r>
            <a:r>
              <a:rPr lang="es-E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que el ser humano que llega</a:t>
            </a:r>
            <a:r>
              <a:rPr lang="es-ES" sz="3600" b="1" spc="-175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al continente americano </a:t>
            </a:r>
            <a:r>
              <a:rPr lang="es-ES" sz="3600" b="1" spc="-2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está </a:t>
            </a:r>
            <a:r>
              <a:rPr lang="es-ES" sz="3600" b="1" spc="-15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completamente </a:t>
            </a:r>
            <a:r>
              <a:rPr lang="es-E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evolucionado.</a:t>
            </a:r>
            <a:endParaRPr lang="es-CL" sz="3600" b="1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731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614823" y="1496751"/>
            <a:ext cx="4415186" cy="1608467"/>
            <a:chOff x="-681" y="-577"/>
            <a:chExt cx="6952" cy="2532"/>
          </a:xfrm>
        </p:grpSpPr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58" y="-239"/>
              <a:ext cx="6629" cy="21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681" y="-577"/>
              <a:ext cx="6254" cy="23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 Box 24"/>
            <p:cNvSpPr txBox="1">
              <a:spLocks noChangeArrowheads="1"/>
            </p:cNvSpPr>
            <p:nvPr/>
          </p:nvSpPr>
          <p:spPr bwMode="auto">
            <a:xfrm>
              <a:off x="-681" y="-539"/>
              <a:ext cx="6254" cy="2327"/>
            </a:xfrm>
            <a:prstGeom prst="rect">
              <a:avLst/>
            </a:prstGeom>
            <a:noFill/>
            <a:ln w="9525">
              <a:solidFill>
                <a:srgbClr val="46AAC5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1. El contexto ambiental de la Tierra corresponde a épocas de grandes glaciaciones. Esto provoca variaciones en el nivel del mar.</a:t>
              </a:r>
              <a:endParaRPr kumimoji="0" lang="es-ES" altLang="es-C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6770174" y="2197877"/>
            <a:ext cx="4537379" cy="1994387"/>
          </a:xfrm>
          <a:prstGeom prst="rect">
            <a:avLst/>
          </a:prstGeom>
          <a:noFill/>
          <a:ln w="9525">
            <a:solidFill>
              <a:srgbClr val="97B85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C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2. Recordar que las sociedades durante el periodo Paleolítico eran nómades, es decir, estaban en constante movimiento buscando un hábitat favorable (clima, alimentos, menor cantidad de amenazas naturales)</a:t>
            </a:r>
            <a:endParaRPr kumimoji="0" lang="es-ES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802403" y="3680488"/>
            <a:ext cx="3745192" cy="2096631"/>
          </a:xfrm>
          <a:prstGeom prst="rect">
            <a:avLst/>
          </a:prstGeom>
          <a:noFill/>
          <a:ln w="9525">
            <a:solidFill>
              <a:srgbClr val="7C5F9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C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3. Si bien los primeros homínidos se originaron en África, el Homo </a:t>
            </a:r>
            <a:r>
              <a:rPr kumimoji="0" lang="es-ES" altLang="es-CL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Erectus</a:t>
            </a:r>
            <a:r>
              <a:rPr kumimoji="0" lang="es-ES" altLang="es-C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es el primero en salir de este continente y el Homo  Sapiens </a:t>
            </a:r>
            <a:r>
              <a:rPr kumimoji="0" lang="es-ES" altLang="es-CL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Sapiens</a:t>
            </a:r>
            <a:r>
              <a:rPr kumimoji="0" lang="es-ES" altLang="es-C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(humano actual) fue el que llegó a poblar el continente americano.</a:t>
            </a:r>
            <a:endParaRPr kumimoji="0" lang="es-ES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28"/>
          <p:cNvSpPr>
            <a:spLocks noChangeArrowheads="1"/>
          </p:cNvSpPr>
          <p:nvPr/>
        </p:nvSpPr>
        <p:spPr bwMode="auto">
          <a:xfrm>
            <a:off x="524729" y="12538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584016" rIns="91440" bIns="1777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CL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Antes de empezar debemos aclarar:</a:t>
            </a:r>
            <a:endParaRPr kumimoji="0" lang="es-CL" altLang="es-CL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31"/>
          <p:cNvSpPr>
            <a:spLocks noChangeArrowheads="1"/>
          </p:cNvSpPr>
          <p:nvPr/>
        </p:nvSpPr>
        <p:spPr bwMode="auto">
          <a:xfrm>
            <a:off x="1092557" y="269597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CL" sz="3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CL" sz="3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kumimoji="0" lang="es-ES" altLang="es-CL" sz="3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es-CL" altLang="es-CL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40"/>
          <p:cNvSpPr>
            <a:spLocks noChangeArrowheads="1"/>
          </p:cNvSpPr>
          <p:nvPr/>
        </p:nvSpPr>
        <p:spPr bwMode="auto">
          <a:xfrm>
            <a:off x="1092557" y="269597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CL" sz="3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CL" sz="3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kumimoji="0" lang="es-ES" altLang="es-CL" sz="3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es-ES" altLang="es-CL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CL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kumimoji="0" lang="es-ES" altLang="es-CL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es-ES" alt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5" name="Group 41"/>
          <p:cNvGrpSpPr>
            <a:grpSpLocks/>
          </p:cNvGrpSpPr>
          <p:nvPr/>
        </p:nvGrpSpPr>
        <p:grpSpPr bwMode="auto">
          <a:xfrm>
            <a:off x="5457374" y="4189446"/>
            <a:ext cx="4559121" cy="2622178"/>
            <a:chOff x="7757" y="427"/>
            <a:chExt cx="5942" cy="3684"/>
          </a:xfrm>
        </p:grpSpPr>
        <p:pic>
          <p:nvPicPr>
            <p:cNvPr id="2098" name="Picture 5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57" y="427"/>
              <a:ext cx="5793" cy="3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Rectangle 49"/>
            <p:cNvSpPr>
              <a:spLocks noChangeArrowheads="1"/>
            </p:cNvSpPr>
            <p:nvPr/>
          </p:nvSpPr>
          <p:spPr bwMode="auto">
            <a:xfrm>
              <a:off x="7757" y="427"/>
              <a:ext cx="5793" cy="3684"/>
            </a:xfrm>
            <a:prstGeom prst="rect">
              <a:avLst/>
            </a:prstGeom>
            <a:noFill/>
            <a:ln w="9525">
              <a:solidFill>
                <a:srgbClr val="97B85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7" name="Text Box 48"/>
            <p:cNvSpPr txBox="1">
              <a:spLocks noChangeArrowheads="1"/>
            </p:cNvSpPr>
            <p:nvPr/>
          </p:nvSpPr>
          <p:spPr bwMode="auto">
            <a:xfrm>
              <a:off x="7904" y="567"/>
              <a:ext cx="5795" cy="10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01638" algn="l"/>
                  <a:tab pos="927100" algn="l"/>
                  <a:tab pos="1792288" algn="l"/>
                  <a:tab pos="23082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01638" algn="l"/>
                  <a:tab pos="927100" algn="l"/>
                  <a:tab pos="1792288" algn="l"/>
                  <a:tab pos="23082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01638" algn="l"/>
                  <a:tab pos="927100" algn="l"/>
                  <a:tab pos="1792288" algn="l"/>
                  <a:tab pos="23082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01638" algn="l"/>
                  <a:tab pos="927100" algn="l"/>
                  <a:tab pos="1792288" algn="l"/>
                  <a:tab pos="23082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01638" algn="l"/>
                  <a:tab pos="927100" algn="l"/>
                  <a:tab pos="1792288" algn="l"/>
                  <a:tab pos="23082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01638" algn="l"/>
                  <a:tab pos="927100" algn="l"/>
                  <a:tab pos="1792288" algn="l"/>
                  <a:tab pos="23082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01638" algn="l"/>
                  <a:tab pos="927100" algn="l"/>
                  <a:tab pos="1792288" algn="l"/>
                  <a:tab pos="23082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01638" algn="l"/>
                  <a:tab pos="927100" algn="l"/>
                  <a:tab pos="1792288" algn="l"/>
                  <a:tab pos="23082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01638" algn="l"/>
                  <a:tab pos="927100" algn="l"/>
                  <a:tab pos="1792288" algn="l"/>
                  <a:tab pos="23082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01638" algn="l"/>
                  <a:tab pos="927100" algn="l"/>
                  <a:tab pos="1792288" algn="l"/>
                  <a:tab pos="2308225" algn="l"/>
                </a:tabLst>
              </a:pPr>
              <a:r>
                <a:rPr kumimoji="0" lang="es-ES" altLang="es-C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4.	Las	teorías	del	poblamiento</a:t>
              </a:r>
              <a:endParaRPr kumimoji="0" lang="es-ES" altLang="es-C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Text Box 47"/>
            <p:cNvSpPr txBox="1">
              <a:spLocks noChangeArrowheads="1"/>
            </p:cNvSpPr>
            <p:nvPr/>
          </p:nvSpPr>
          <p:spPr bwMode="auto">
            <a:xfrm>
              <a:off x="7904" y="1000"/>
              <a:ext cx="1564" cy="7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americano</a:t>
              </a:r>
              <a:endParaRPr kumimoji="0" lang="es-ES" altLang="es-CL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evidencias</a:t>
              </a:r>
              <a:endParaRPr kumimoji="0" lang="es-ES" alt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Text Box 46"/>
            <p:cNvSpPr txBox="1">
              <a:spLocks noChangeArrowheads="1"/>
            </p:cNvSpPr>
            <p:nvPr/>
          </p:nvSpPr>
          <p:spPr bwMode="auto">
            <a:xfrm>
              <a:off x="10016" y="1000"/>
              <a:ext cx="337" cy="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se</a:t>
              </a:r>
              <a:endParaRPr kumimoji="0" lang="es-ES" alt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Text Box 45"/>
            <p:cNvSpPr txBox="1">
              <a:spLocks noChangeArrowheads="1"/>
            </p:cNvSpPr>
            <p:nvPr/>
          </p:nvSpPr>
          <p:spPr bwMode="auto">
            <a:xfrm>
              <a:off x="10900" y="1000"/>
              <a:ext cx="1457" cy="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respaldan</a:t>
              </a:r>
              <a:endParaRPr kumimoji="0" lang="es-ES" altLang="es-C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Text Box 44"/>
            <p:cNvSpPr txBox="1">
              <a:spLocks noChangeArrowheads="1"/>
            </p:cNvSpPr>
            <p:nvPr/>
          </p:nvSpPr>
          <p:spPr bwMode="auto">
            <a:xfrm>
              <a:off x="10122" y="1432"/>
              <a:ext cx="2051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arqueológicas</a:t>
              </a:r>
              <a:endParaRPr kumimoji="0" lang="es-ES" alt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48" name="Text Box 43"/>
            <p:cNvSpPr txBox="1">
              <a:spLocks noChangeArrowheads="1"/>
            </p:cNvSpPr>
            <p:nvPr/>
          </p:nvSpPr>
          <p:spPr bwMode="auto">
            <a:xfrm>
              <a:off x="12849" y="1000"/>
              <a:ext cx="578" cy="7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por</a:t>
              </a:r>
              <a:endParaRPr kumimoji="0" lang="es-ES" altLang="es-CL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que</a:t>
              </a:r>
              <a:endParaRPr kumimoji="0" lang="es-ES" alt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49" name="Text Box 42"/>
            <p:cNvSpPr txBox="1">
              <a:spLocks noChangeArrowheads="1"/>
            </p:cNvSpPr>
            <p:nvPr/>
          </p:nvSpPr>
          <p:spPr bwMode="auto">
            <a:xfrm>
              <a:off x="7904" y="1864"/>
              <a:ext cx="5532" cy="2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consisten las técnicas de fabricación</a:t>
              </a:r>
              <a:endParaRPr kumimoji="0" lang="es-ES" altLang="es-CL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C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de herramientas (tecnología </a:t>
              </a:r>
              <a:r>
                <a:rPr kumimoji="0" lang="es-ES" altLang="es-CL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clovis</a:t>
              </a:r>
              <a:r>
                <a:rPr kumimoji="0" lang="es-ES" altLang="es-C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), el estudio genético de los restos humanos y a la evidencia geológica de las glaciaciones</a:t>
              </a:r>
              <a:r>
                <a:rPr kumimoji="0" lang="es-ES" altLang="es-CL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.</a:t>
              </a:r>
              <a:endParaRPr kumimoji="0" lang="es-ES" altLang="es-C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050" name="Rectangle 58"/>
          <p:cNvSpPr>
            <a:spLocks noChangeArrowheads="1"/>
          </p:cNvSpPr>
          <p:nvPr/>
        </p:nvSpPr>
        <p:spPr bwMode="auto">
          <a:xfrm>
            <a:off x="2137892" y="374032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584016" rIns="91440" bIns="177744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2051" name="Rectangle 67"/>
          <p:cNvSpPr>
            <a:spLocks noChangeArrowheads="1"/>
          </p:cNvSpPr>
          <p:nvPr/>
        </p:nvSpPr>
        <p:spPr bwMode="auto">
          <a:xfrm>
            <a:off x="2137892" y="419752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CL" sz="3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CL" sz="3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kumimoji="0" lang="es-ES" altLang="es-CL" sz="3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es-ES" altLang="es-CL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CL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kumimoji="0" lang="es-ES" altLang="es-CL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es-ES" alt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2" name="Imagen 205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7326" y="0"/>
            <a:ext cx="2863122" cy="214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157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sz="53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53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53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5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5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Panorama </a:t>
            </a:r>
            <a:r>
              <a:rPr lang="es-ES" sz="5300" b="1" dirty="0">
                <a:latin typeface="Arial" panose="020B0604020202020204" pitchFamily="34" charset="0"/>
                <a:cs typeface="Arial" panose="020B0604020202020204" pitchFamily="34" charset="0"/>
              </a:rPr>
              <a:t>del proceso de</a:t>
            </a:r>
            <a:r>
              <a:rPr lang="es-CL" sz="53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L" sz="5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5300" dirty="0">
                <a:latin typeface="Arial" panose="020B0604020202020204" pitchFamily="34" charset="0"/>
                <a:cs typeface="Arial" panose="020B0604020202020204" pitchFamily="34" charset="0"/>
              </a:rPr>
              <a:t>poblamiento global durante el Paleolítico</a:t>
            </a:r>
            <a:r>
              <a:rPr lang="es-CL" dirty="0"/>
              <a:t/>
            </a:r>
            <a:br>
              <a:rPr lang="es-CL" dirty="0"/>
            </a:br>
            <a:r>
              <a:rPr lang="es-ES" dirty="0"/>
              <a:t/>
            </a:r>
            <a:br>
              <a:rPr lang="es-ES" dirty="0"/>
            </a:br>
            <a:endParaRPr lang="es-CL" dirty="0"/>
          </a:p>
        </p:txBody>
      </p:sp>
      <p:sp>
        <p:nvSpPr>
          <p:cNvPr id="4" name="Rectángulo 3"/>
          <p:cNvSpPr/>
          <p:nvPr/>
        </p:nvSpPr>
        <p:spPr>
          <a:xfrm>
            <a:off x="3048000" y="252298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es-ES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25960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13.png" descr="mapa-mundo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233" y="-23813"/>
            <a:ext cx="12077767" cy="5564767"/>
          </a:xfrm>
          <a:prstGeom prst="rect">
            <a:avLst/>
          </a:prstGeom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33732" y="5540954"/>
            <a:ext cx="11566347" cy="1197735"/>
          </a:xfrm>
          <a:prstGeom prst="rect">
            <a:avLst/>
          </a:prstGeom>
          <a:noFill/>
          <a:ln w="25400">
            <a:solidFill>
              <a:srgbClr val="F7954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5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s-CL" altLang="es-C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Hace aproximadamente un millón de años, durante el paleolítico inferior, se calcula que el mundo tenía 125.000 habitantes humanos. Todos en África.</a:t>
            </a:r>
            <a:endParaRPr kumimoji="0" lang="es-CL" altLang="es-CL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427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14.png" descr="mapa-mundo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23813"/>
            <a:ext cx="12192000" cy="4943543"/>
          </a:xfrm>
          <a:prstGeom prst="rect">
            <a:avLst/>
          </a:prstGeom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4881093"/>
            <a:ext cx="12192000" cy="1854558"/>
          </a:xfrm>
          <a:prstGeom prst="rect">
            <a:avLst/>
          </a:prstGeom>
          <a:noFill/>
          <a:ln w="25400">
            <a:solidFill>
              <a:srgbClr val="F7954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63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s-CL" altLang="es-C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Hace trescientos mil años...</a:t>
            </a:r>
          </a:p>
          <a:p>
            <a:pPr marL="0" marR="360363" lvl="0" indent="0" algn="l" defTabSz="914400" rtl="0" eaLnBrk="0" fontAlgn="base" latinLnBrk="0" hangingPunct="0">
              <a:lnSpc>
                <a:spcPct val="100000"/>
              </a:lnSpc>
              <a:spcBef>
                <a:spcPts val="113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s-CL" altLang="es-C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Durante el paleolítico medio, se calcula que el mundo tenía un millón de habitantes humanos.	Ya ocupaban Eurasia.</a:t>
            </a:r>
            <a:endParaRPr kumimoji="0" lang="es-CL" altLang="es-C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804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758"/>
            <a:ext cx="12192000" cy="5203065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5241701"/>
            <a:ext cx="12192000" cy="1616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Hace diez mil años... </a:t>
            </a:r>
          </a:p>
          <a:p>
            <a:r>
              <a:rPr lang="es-MX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Poco antes de comenzar el neolítico, se calcula que el mundo tenía cinco millones de habitantes humanos. Ya ocupaban todo el mundo. </a:t>
            </a:r>
            <a:endParaRPr lang="es-CL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76824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CL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16.jpeg" descr="http://www.aztlanvirtual.com/aztlan/nueva_aztlan/qa/imagenes/qa_diciembre09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95698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1019599" y="0"/>
            <a:ext cx="120546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4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L" sz="4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L" sz="4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Teorías del Poblamiento americano </a:t>
            </a:r>
            <a:endParaRPr lang="es-CL" sz="4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207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6769" y="0"/>
            <a:ext cx="3029377" cy="3795188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266160" y="367579"/>
            <a:ext cx="4430332" cy="28075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s-CL" dirty="0"/>
          </a:p>
          <a:p>
            <a:pPr algn="just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Alex </a:t>
            </a:r>
            <a:r>
              <a:rPr lang="es-MX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Hardlicka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 postuló, a principios del siglo XX, que los primeros pobladores de América provinieron del nordeste de Asia hace 10.000 años atrás. </a:t>
            </a:r>
          </a:p>
          <a:p>
            <a:pPr algn="just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En la actualidad se habla que esta migración se realizó en varias etapas , hace 40.000 a 70.000 años atrás. </a:t>
            </a:r>
            <a:endParaRPr lang="es-C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06062" y="3542752"/>
            <a:ext cx="86803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  <a:p>
            <a:r>
              <a:rPr lang="es-MX" sz="3200" b="1" dirty="0">
                <a:latin typeface="Arial" panose="020B0604020202020204" pitchFamily="34" charset="0"/>
                <a:cs typeface="Arial" panose="020B0604020202020204" pitchFamily="34" charset="0"/>
              </a:rPr>
              <a:t>Teoría de origen asiático (Ruta de Bering) </a:t>
            </a:r>
            <a:endParaRPr lang="es-CL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7358039" y="4337162"/>
            <a:ext cx="4542039" cy="2520837"/>
            <a:chOff x="7589" y="145"/>
            <a:chExt cx="6792" cy="2904"/>
          </a:xfrm>
        </p:grpSpPr>
        <p:pic>
          <p:nvPicPr>
            <p:cNvPr id="5123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01" y="204"/>
              <a:ext cx="6476" cy="2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88" y="144"/>
              <a:ext cx="6792" cy="2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5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57" y="231"/>
              <a:ext cx="6360" cy="2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7757" y="231"/>
              <a:ext cx="6360" cy="2569"/>
            </a:xfrm>
            <a:prstGeom prst="rect">
              <a:avLst/>
            </a:prstGeom>
            <a:noFill/>
            <a:ln w="9525">
              <a:solidFill>
                <a:srgbClr val="46AAC5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198438" lvl="0" indent="0" algn="just" defTabSz="914400" rtl="0" eaLnBrk="0" fontAlgn="base" latinLnBrk="0" hangingPunct="0">
                <a:lnSpc>
                  <a:spcPct val="100000"/>
                </a:lnSpc>
                <a:spcBef>
                  <a:spcPts val="338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es-CL" altLang="es-CL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Ingreso por el Oeste desde Siberia (Asia) hacia Alaska (América) por un puente terrestre, llamado Beringia producido por el descenso de mar debido a la última glaciación .</a:t>
              </a:r>
              <a:endParaRPr kumimoji="0" lang="es-CL" alt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155575" y="158116"/>
            <a:ext cx="6621518" cy="6113896"/>
            <a:chOff x="456" y="3317"/>
            <a:chExt cx="9086" cy="9665"/>
          </a:xfrm>
        </p:grpSpPr>
        <p:pic>
          <p:nvPicPr>
            <p:cNvPr id="5128" name="Picture 8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4" y="3382"/>
              <a:ext cx="6466" cy="1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9" name="Picture 9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" y="3317"/>
              <a:ext cx="6620" cy="1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0" name="Picture 10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" y="10643"/>
              <a:ext cx="9086" cy="2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1256" y="10761"/>
              <a:ext cx="6351" cy="1115"/>
            </a:xfrm>
            <a:prstGeom prst="rect">
              <a:avLst/>
            </a:prstGeom>
            <a:noFill/>
            <a:ln w="9525">
              <a:solidFill>
                <a:srgbClr val="BD4A4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93000"/>
                </a:lnSpc>
                <a:spcBef>
                  <a:spcPts val="30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es-CL" altLang="es-CL" sz="2000" b="1" i="0" u="none" strike="noStrike" cap="none" normalizeH="0" baseline="0" dirty="0" smtClean="0">
                  <a:ln>
                    <a:noFill/>
                  </a:ln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Esta teoría indica que el ser humano</a:t>
              </a:r>
            </a:p>
            <a:p>
              <a:pPr marL="0" marR="0" lvl="0" indent="0" algn="l" defTabSz="914400" rtl="0" eaLnBrk="0" fontAlgn="base" latinLnBrk="0" hangingPunct="0">
                <a:lnSpc>
                  <a:spcPct val="193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es-CL" altLang="es-CL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americano tiene un origen asiático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5551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27.jpeg" descr="Resultado de imagen de puente terrestre de beri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403550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</TotalTime>
  <Words>461</Words>
  <Application>Microsoft Office PowerPoint</Application>
  <PresentationFormat>Panorámica</PresentationFormat>
  <Paragraphs>79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Times New Roman</vt:lpstr>
      <vt:lpstr>Wingdings 3</vt:lpstr>
      <vt:lpstr>Espiral</vt:lpstr>
      <vt:lpstr>Teorías del poblamiento americano  </vt:lpstr>
      <vt:lpstr>Presentación de PowerPoint</vt:lpstr>
      <vt:lpstr>  Panorama del proceso de poblamiento global durante el Paleolítico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Teorías del poblamiento americano</dc:title>
  <dc:creator>Cuenta Microsoft</dc:creator>
  <cp:lastModifiedBy>Cuenta Microsoft</cp:lastModifiedBy>
  <cp:revision>6</cp:revision>
  <dcterms:created xsi:type="dcterms:W3CDTF">2020-05-17T02:33:10Z</dcterms:created>
  <dcterms:modified xsi:type="dcterms:W3CDTF">2020-05-17T03:13:35Z</dcterms:modified>
</cp:coreProperties>
</file>