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  <p:sldId id="268" r:id="rId14"/>
    <p:sldId id="269" r:id="rId15"/>
    <p:sldId id="272" r:id="rId16"/>
    <p:sldId id="270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074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40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2083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54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22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373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7725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209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88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3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78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2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572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38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034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691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42F7-8F39-4380-B02C-19E6C78316B2}" type="datetimeFigureOut">
              <a:rPr lang="es-CL" smtClean="0"/>
              <a:t>16-05-2020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5D0149-799E-43AB-B6A6-9CF2CE3518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79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jpe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jpe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Teorías del poblamiento</a:t>
            </a:r>
            <a:r>
              <a:rPr lang="es-CL" b="1" dirty="0"/>
              <a:t/>
            </a:r>
            <a:br>
              <a:rPr lang="es-CL" b="1" dirty="0"/>
            </a:br>
            <a:r>
              <a:rPr lang="es-ES" dirty="0"/>
              <a:t>americano</a:t>
            </a:r>
            <a:r>
              <a:rPr lang="es-CL" dirty="0"/>
              <a:t/>
            </a:r>
            <a:br>
              <a:rPr lang="es-CL" dirty="0"/>
            </a:br>
            <a:r>
              <a:rPr lang="es-ES" dirty="0"/>
              <a:t/>
            </a:r>
            <a:br>
              <a:rPr lang="es-ES" dirty="0"/>
            </a:b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29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-112295" y="-343436"/>
            <a:ext cx="12593053" cy="7477913"/>
            <a:chOff x="115" y="1934"/>
            <a:chExt cx="14116" cy="8796"/>
          </a:xfrm>
        </p:grpSpPr>
        <p:pic>
          <p:nvPicPr>
            <p:cNvPr id="7198" name="Picture 3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" y="2085"/>
              <a:ext cx="13589" cy="1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7" name="Picture 2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" y="1934"/>
              <a:ext cx="13901" cy="1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6" name="Picture 2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" y="2111"/>
              <a:ext cx="13471" cy="10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5" name="Picture 2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5" y="3339"/>
              <a:ext cx="8845" cy="73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4" name="Picture 2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" y="7188"/>
              <a:ext cx="4877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3" name="Picture 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7041"/>
              <a:ext cx="5194" cy="3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" y="7214"/>
              <a:ext cx="4763" cy="2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23"/>
            <p:cNvSpPr>
              <a:spLocks noChangeArrowheads="1"/>
            </p:cNvSpPr>
            <p:nvPr/>
          </p:nvSpPr>
          <p:spPr bwMode="auto">
            <a:xfrm>
              <a:off x="396" y="7214"/>
              <a:ext cx="4763" cy="2860"/>
            </a:xfrm>
            <a:prstGeom prst="rect">
              <a:avLst/>
            </a:prstGeom>
            <a:noFill/>
            <a:ln w="9525">
              <a:solidFill>
                <a:srgbClr val="97B85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pic>
          <p:nvPicPr>
            <p:cNvPr id="7190" name="Picture 2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" y="4015"/>
              <a:ext cx="4992" cy="2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" y="3864"/>
              <a:ext cx="5309" cy="2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8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" y="4039"/>
              <a:ext cx="4877" cy="2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396" y="4039"/>
              <a:ext cx="4877" cy="2472"/>
            </a:xfrm>
            <a:prstGeom prst="rect">
              <a:avLst/>
            </a:prstGeom>
            <a:noFill/>
            <a:ln w="9525">
              <a:solidFill>
                <a:srgbClr val="497DB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540" y="4102"/>
              <a:ext cx="1303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Pueblos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2398" y="4102"/>
              <a:ext cx="1989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australianos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4943" y="4102"/>
              <a:ext cx="201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y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540" y="4486"/>
              <a:ext cx="4605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0250" algn="l"/>
                  <a:tab pos="26162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30250" algn="l"/>
                  <a:tab pos="2616200" algn="l"/>
                </a:tabLst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polinésicos  habrían llegado</a:t>
              </a:r>
              <a:endParaRPr kumimoji="0" lang="es-ES" altLang="es-C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30250" algn="l"/>
                  <a:tab pos="2616200" algn="l"/>
                </a:tabLst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	Sudamérica,	vía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540" y="5254"/>
              <a:ext cx="1842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navegación (evidencia genética).</a:t>
              </a:r>
              <a:endPara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680" y="5254"/>
              <a:ext cx="1463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primitiva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960" y="5638"/>
              <a:ext cx="1254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cultural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948" y="5638"/>
              <a:ext cx="201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y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40" y="7278"/>
              <a:ext cx="829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Hace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908" y="7278"/>
              <a:ext cx="1965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6.000-2.000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415" y="7278"/>
              <a:ext cx="616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a.C.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540" y="7663"/>
              <a:ext cx="4494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335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633538" algn="l"/>
                </a:tabLst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habrían	retrocedido importantes masas de hielo antártico dejando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540" y="8815"/>
              <a:ext cx="1715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libres australes antárticas.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249" y="8815"/>
              <a:ext cx="1265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algunas</a:t>
              </a:r>
              <a:endParaRPr kumimoji="0" lang="es-ES" altLang="es-C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y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968" y="8815"/>
              <a:ext cx="1064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222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islas tierras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370563" y="58556"/>
            <a:ext cx="9814129" cy="57626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Teoría del origen multiétnico (Ruta Transpacífica)</a:t>
            </a:r>
            <a:endParaRPr kumimoji="0" lang="es-ES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-440029" y="-8006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30096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-440029" y="-3434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6" name="Rectangle 49"/>
          <p:cNvSpPr>
            <a:spLocks noChangeArrowheads="1"/>
          </p:cNvSpPr>
          <p:nvPr/>
        </p:nvSpPr>
        <p:spPr bwMode="auto">
          <a:xfrm>
            <a:off x="-440029" y="2328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7" name="Rectangle 51"/>
          <p:cNvSpPr>
            <a:spLocks noChangeArrowheads="1"/>
          </p:cNvSpPr>
          <p:nvPr/>
        </p:nvSpPr>
        <p:spPr bwMode="auto">
          <a:xfrm>
            <a:off x="-440029" y="2328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endParaRPr kumimoji="0" lang="es-ES" altLang="es-CL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ES" altLang="es-CL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ES" altLang="es-C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ES" altLang="es-C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4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805694" y="1488138"/>
            <a:ext cx="9487947" cy="2506346"/>
          </a:xfrm>
          <a:prstGeom prst="rect">
            <a:avLst/>
          </a:prstGeom>
          <a:noFill/>
          <a:ln w="9525">
            <a:solidFill>
              <a:srgbClr val="F692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4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Paul </a:t>
            </a:r>
            <a:r>
              <a:rPr kumimoji="0" lang="es-ES" altLang="es-CL" sz="4400" b="1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Rivet</a:t>
            </a:r>
            <a:r>
              <a:rPr kumimoji="0" lang="es-ES" altLang="es-CL" sz="4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planteó que la población americana proviene de varias migraciones por diferentes rutas. (hipótesis de un origen multiétnico)</a:t>
            </a:r>
            <a:endParaRPr kumimoji="0" lang="es-ES" altLang="es-CL" sz="44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9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94"/>
            <a:ext cx="12192000" cy="688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43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818177" y="967976"/>
            <a:ext cx="5771816" cy="2067320"/>
            <a:chOff x="2861" y="183"/>
            <a:chExt cx="9221" cy="2194"/>
          </a:xfrm>
        </p:grpSpPr>
        <p:pic>
          <p:nvPicPr>
            <p:cNvPr id="8211" name="Picture 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" y="228"/>
              <a:ext cx="9077" cy="2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10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0" y="182"/>
              <a:ext cx="9221" cy="2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9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" y="255"/>
              <a:ext cx="8959" cy="18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3004" y="255"/>
              <a:ext cx="8959" cy="1891"/>
            </a:xfrm>
            <a:prstGeom prst="rect">
              <a:avLst/>
            </a:prstGeom>
            <a:noFill/>
            <a:ln w="9525">
              <a:solidFill>
                <a:srgbClr val="BD4A4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Antonio </a:t>
              </a:r>
              <a:r>
                <a:rPr kumimoji="0" lang="es-ES" altLang="es-CL" sz="2000" b="1" i="0" u="none" strike="noStrike" cap="none" normalizeH="0" baseline="0" dirty="0" err="1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Mendez</a:t>
              </a:r>
              <a:r>
                <a:rPr kumimoji="0" lang="es-ES" altLang="es-CL" sz="20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Correa, postuló que el poblamiento americano se había realizado desde Australia y a través de la Antártida, debido a las condiciones climáticas favorables (glaciaciones).</a:t>
              </a:r>
              <a:endParaRPr kumimoji="0" lang="es-ES" altLang="es-CL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43554" y="2946546"/>
            <a:ext cx="4244874" cy="3759054"/>
            <a:chOff x="705" y="3245"/>
            <a:chExt cx="4455" cy="3058"/>
          </a:xfrm>
        </p:grpSpPr>
        <p:pic>
          <p:nvPicPr>
            <p:cNvPr id="8206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" y="3290"/>
              <a:ext cx="4200" cy="2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5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" y="3245"/>
              <a:ext cx="4455" cy="3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4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" y="3349"/>
              <a:ext cx="4083" cy="27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849" y="3317"/>
              <a:ext cx="4083" cy="2763"/>
            </a:xfrm>
            <a:prstGeom prst="rect">
              <a:avLst/>
            </a:prstGeom>
            <a:noFill/>
            <a:ln w="9525">
              <a:solidFill>
                <a:srgbClr val="97B85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994" y="3458"/>
              <a:ext cx="1138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Estos</a:t>
              </a:r>
              <a:endParaRPr kumimoji="0" lang="es-ES" alt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497" y="3458"/>
              <a:ext cx="1603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estudios</a:t>
              </a:r>
              <a:endParaRPr kumimoji="0" lang="es-ES" alt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160" y="3458"/>
              <a:ext cx="64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se</a:t>
              </a:r>
              <a:endParaRPr kumimoji="0" lang="es-ES" altLang="es-C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994" y="3890"/>
              <a:ext cx="3814" cy="2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respaldan en semejanzas</a:t>
              </a:r>
              <a:endParaRPr kumimoji="0" lang="es-ES" altLang="es-CL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400" b="1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lingüísticas y físicas entre los indígenas australianos y los indígenas de Tierra del Fuego</a:t>
              </a:r>
              <a:endParaRPr kumimoji="0" lang="es-ES" altLang="es-CL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2" name="Group 1"/>
          <p:cNvGrpSpPr>
            <a:grpSpLocks/>
          </p:cNvGrpSpPr>
          <p:nvPr/>
        </p:nvGrpSpPr>
        <p:grpSpPr bwMode="auto">
          <a:xfrm>
            <a:off x="8767721" y="3988479"/>
            <a:ext cx="2894889" cy="2350545"/>
            <a:chOff x="9892" y="3523"/>
            <a:chExt cx="3687" cy="2626"/>
          </a:xfrm>
        </p:grpSpPr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6" y="3574"/>
              <a:ext cx="3519" cy="2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2" y="3523"/>
              <a:ext cx="3687" cy="2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5" y="3598"/>
              <a:ext cx="3402" cy="2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9951" y="3633"/>
              <a:ext cx="3402" cy="2327"/>
            </a:xfrm>
            <a:prstGeom prst="rect">
              <a:avLst/>
            </a:prstGeom>
            <a:noFill/>
            <a:ln w="9525">
              <a:solidFill>
                <a:srgbClr val="F6924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Sin embargo es la teoría con mas difícil comprobación debido a la falta de evidencia.</a:t>
              </a:r>
              <a:endParaRPr kumimoji="0" lang="es-ES" altLang="es-C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8212" name="image44.jpeg" descr="Resultado de imagen de antonio mendes correa terioa de poblamiento american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428" y="2946546"/>
            <a:ext cx="3538981" cy="375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-397352"/>
            <a:ext cx="12577010" cy="165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34800" rIns="9144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Teoría de origen australiano (ruta Oceanía - Antártica)</a:t>
            </a:r>
            <a:endParaRPr kumimoji="0" lang="es-CL" altLang="es-CL" sz="3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700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48.jpeg" descr="Resultado de imagen de antonio mendes correa terioa de poblamiento americano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2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oblamientoamericanoMC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4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-32084"/>
            <a:ext cx="12352421" cy="707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1160" marR="1077595" algn="ctr">
              <a:lnSpc>
                <a:spcPts val="4835"/>
              </a:lnSpc>
              <a:spcAft>
                <a:spcPts val="0"/>
              </a:spcAft>
            </a:pPr>
            <a:r>
              <a:rPr lang="es-ES" sz="3600" b="1" kern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síntesis</a:t>
            </a:r>
            <a:endParaRPr lang="es-CL" sz="3600" b="1" kern="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</a:pP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L" sz="36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944880" lvl="0" indent="-342900">
              <a:lnSpc>
                <a:spcPct val="78000"/>
              </a:lnSpc>
              <a:spcBef>
                <a:spcPts val="695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2810" algn="l"/>
                <a:tab pos="893445" algn="l"/>
              </a:tabLst>
            </a:pP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Existen </a:t>
            </a:r>
            <a:r>
              <a:rPr lang="es-ES" sz="36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diversas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teorías de como el ser</a:t>
            </a:r>
            <a:r>
              <a:rPr lang="es-ES" sz="3600" b="1" spc="-2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humano pobló el continente</a:t>
            </a:r>
            <a:r>
              <a:rPr lang="es-ES" sz="3600" b="1" spc="-1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americano.</a:t>
            </a:r>
          </a:p>
          <a:p>
            <a:pPr marL="342900" marR="944880" lvl="0" indent="-342900">
              <a:lnSpc>
                <a:spcPct val="78000"/>
              </a:lnSpc>
              <a:spcBef>
                <a:spcPts val="695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2810" algn="l"/>
                <a:tab pos="893445" algn="l"/>
              </a:tabLst>
            </a:pPr>
            <a:endParaRPr lang="es-CL" sz="36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056005" lvl="0" indent="-342900">
              <a:lnSpc>
                <a:spcPct val="78000"/>
              </a:lnSpc>
              <a:spcBef>
                <a:spcPts val="70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2810" algn="l"/>
                <a:tab pos="893445" algn="l"/>
              </a:tabLst>
            </a:pPr>
            <a:r>
              <a:rPr lang="es-ES" sz="36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Estas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teorías en su mayoría se </a:t>
            </a:r>
            <a:r>
              <a:rPr lang="es-ES" sz="36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ven</a:t>
            </a:r>
            <a:r>
              <a:rPr lang="es-ES" sz="3600" b="1" spc="-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respaldadas por evidencia biológica, geológica y</a:t>
            </a:r>
            <a:r>
              <a:rPr lang="es-ES" sz="3600" b="1" spc="-18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cultural.</a:t>
            </a:r>
          </a:p>
          <a:p>
            <a:pPr marL="342900" marR="1056005" lvl="0" indent="-342900">
              <a:lnSpc>
                <a:spcPct val="78000"/>
              </a:lnSpc>
              <a:spcBef>
                <a:spcPts val="700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2810" algn="l"/>
                <a:tab pos="893445" algn="l"/>
              </a:tabLst>
            </a:pPr>
            <a:endParaRPr lang="es-CL" sz="36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801370" lvl="0" indent="-342900">
              <a:lnSpc>
                <a:spcPct val="78000"/>
              </a:lnSpc>
              <a:spcBef>
                <a:spcPts val="695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2810" algn="l"/>
                <a:tab pos="893445" algn="l"/>
              </a:tabLst>
            </a:pPr>
            <a:r>
              <a:rPr lang="es-ES" sz="36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Estas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teorías comprueban los múltiples</a:t>
            </a:r>
            <a:r>
              <a:rPr lang="es-ES" sz="3600" b="1" spc="-14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orígenes de la población</a:t>
            </a:r>
            <a:r>
              <a:rPr lang="es-ES" sz="3600" b="1" spc="-8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americana.</a:t>
            </a:r>
          </a:p>
          <a:p>
            <a:pPr marL="342900" marR="801370" lvl="0" indent="-342900">
              <a:lnSpc>
                <a:spcPct val="78000"/>
              </a:lnSpc>
              <a:spcBef>
                <a:spcPts val="695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2810" algn="l"/>
                <a:tab pos="893445" algn="l"/>
              </a:tabLst>
            </a:pPr>
            <a:endParaRPr lang="es-CL" sz="36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1530350" lvl="0" indent="-342900" algn="just">
              <a:lnSpc>
                <a:spcPct val="78000"/>
              </a:lnSpc>
              <a:spcBef>
                <a:spcPts val="695"/>
              </a:spcBef>
              <a:spcAft>
                <a:spcPts val="0"/>
              </a:spcAft>
              <a:buSzPts val="3000"/>
              <a:buFont typeface="Arial" panose="020B0604020202020204" pitchFamily="34" charset="0"/>
              <a:buChar char="•"/>
              <a:tabLst>
                <a:tab pos="893445" algn="l"/>
              </a:tabLst>
            </a:pPr>
            <a:r>
              <a:rPr lang="es-ES" sz="36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Recordemos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el ser humano que llega</a:t>
            </a:r>
            <a:r>
              <a:rPr lang="es-ES" sz="3600" b="1" spc="-17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 continente americano </a:t>
            </a:r>
            <a:r>
              <a:rPr lang="es-ES" sz="3600" b="1" spc="-2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ES" sz="3600" b="1" spc="-15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completamente </a:t>
            </a:r>
            <a:r>
              <a:rPr lang="es-E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evolucionado.</a:t>
            </a:r>
            <a:endParaRPr lang="es-CL" sz="36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3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14823" y="1496751"/>
            <a:ext cx="4415186" cy="1608467"/>
            <a:chOff x="-681" y="-577"/>
            <a:chExt cx="6952" cy="2532"/>
          </a:xfrm>
        </p:grpSpPr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8" y="-239"/>
              <a:ext cx="6629" cy="2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81" y="-577"/>
              <a:ext cx="6254" cy="23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-681" y="-539"/>
              <a:ext cx="6254" cy="2327"/>
            </a:xfrm>
            <a:prstGeom prst="rect">
              <a:avLst/>
            </a:prstGeom>
            <a:noFill/>
            <a:ln w="9525">
              <a:solidFill>
                <a:srgbClr val="46AAC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1. El contexto ambiental de la Tierra corresponde a épocas de grandes glaciaciones. Esto provoca variaciones en el nivel del mar.</a:t>
              </a:r>
              <a:endPara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770174" y="2197877"/>
            <a:ext cx="4537379" cy="1994387"/>
          </a:xfrm>
          <a:prstGeom prst="rect">
            <a:avLst/>
          </a:prstGeom>
          <a:noFill/>
          <a:ln w="9525">
            <a:solidFill>
              <a:srgbClr val="97B85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 Recordar que las sociedades durante el periodo Paleolítico eran nómades, es decir, estaban en constante movimiento buscando un hábitat favorable (clima, alimentos, menor cantidad de amenazas naturales)</a:t>
            </a:r>
            <a:endParaRPr kumimoji="0" lang="es-ES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02403" y="3680488"/>
            <a:ext cx="3745192" cy="2096631"/>
          </a:xfrm>
          <a:prstGeom prst="rect">
            <a:avLst/>
          </a:prstGeom>
          <a:noFill/>
          <a:ln w="9525">
            <a:solidFill>
              <a:srgbClr val="7C5F9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3. Si bien los primeros homínidos se originaron en África, el Homo </a:t>
            </a:r>
            <a:r>
              <a:rPr kumimoji="0" lang="es-ES" altLang="es-C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Erectus</a:t>
            </a:r>
            <a:r>
              <a: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es el primero en salir de este continente y el Homo  Sapiens </a:t>
            </a:r>
            <a:r>
              <a:rPr kumimoji="0" lang="es-ES" altLang="es-C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Sapiens</a:t>
            </a:r>
            <a:r>
              <a: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(humano actual) fue el que llegó a poblar el continente americano.</a:t>
            </a:r>
            <a:endParaRPr kumimoji="0" lang="es-ES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524729" y="1253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84016" rIns="91440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Antes de empezar debemos aclarar:</a:t>
            </a:r>
            <a:endParaRPr kumimoji="0" lang="es-CL" altLang="es-CL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1092557" y="26959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CL" altLang="es-CL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1092557" y="26959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C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Group 41"/>
          <p:cNvGrpSpPr>
            <a:grpSpLocks/>
          </p:cNvGrpSpPr>
          <p:nvPr/>
        </p:nvGrpSpPr>
        <p:grpSpPr bwMode="auto">
          <a:xfrm>
            <a:off x="5457374" y="4189446"/>
            <a:ext cx="4559121" cy="2622178"/>
            <a:chOff x="7757" y="427"/>
            <a:chExt cx="5942" cy="3684"/>
          </a:xfrm>
        </p:grpSpPr>
        <p:pic>
          <p:nvPicPr>
            <p:cNvPr id="2098" name="Picture 5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7" y="427"/>
              <a:ext cx="5793" cy="3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49"/>
            <p:cNvSpPr>
              <a:spLocks noChangeArrowheads="1"/>
            </p:cNvSpPr>
            <p:nvPr/>
          </p:nvSpPr>
          <p:spPr bwMode="auto">
            <a:xfrm>
              <a:off x="7757" y="427"/>
              <a:ext cx="5793" cy="3684"/>
            </a:xfrm>
            <a:prstGeom prst="rect">
              <a:avLst/>
            </a:prstGeom>
            <a:noFill/>
            <a:ln w="9525">
              <a:solidFill>
                <a:srgbClr val="97B85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Text Box 48"/>
            <p:cNvSpPr txBox="1">
              <a:spLocks noChangeArrowheads="1"/>
            </p:cNvSpPr>
            <p:nvPr/>
          </p:nvSpPr>
          <p:spPr bwMode="auto">
            <a:xfrm>
              <a:off x="7904" y="567"/>
              <a:ext cx="5795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1638" algn="l"/>
                  <a:tab pos="927100" algn="l"/>
                  <a:tab pos="1792288" algn="l"/>
                  <a:tab pos="23082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01638" algn="l"/>
                  <a:tab pos="927100" algn="l"/>
                  <a:tab pos="1792288" algn="l"/>
                  <a:tab pos="2308225" algn="l"/>
                </a:tabLst>
              </a:pPr>
              <a:r>
                <a:rPr kumimoji="0" lang="es-ES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4.	Las	teorías	del	poblamiento</a:t>
              </a:r>
              <a:endPara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7904" y="1000"/>
              <a:ext cx="1564" cy="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americano</a:t>
              </a:r>
              <a:endParaRPr kumimoji="0" lang="es-ES" altLang="es-C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evidencias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46"/>
            <p:cNvSpPr txBox="1">
              <a:spLocks noChangeArrowheads="1"/>
            </p:cNvSpPr>
            <p:nvPr/>
          </p:nvSpPr>
          <p:spPr bwMode="auto">
            <a:xfrm>
              <a:off x="10016" y="1000"/>
              <a:ext cx="337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se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45"/>
            <p:cNvSpPr txBox="1">
              <a:spLocks noChangeArrowheads="1"/>
            </p:cNvSpPr>
            <p:nvPr/>
          </p:nvSpPr>
          <p:spPr bwMode="auto">
            <a:xfrm>
              <a:off x="10900" y="1000"/>
              <a:ext cx="1457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respaldan</a:t>
              </a:r>
              <a:endPara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44"/>
            <p:cNvSpPr txBox="1">
              <a:spLocks noChangeArrowheads="1"/>
            </p:cNvSpPr>
            <p:nvPr/>
          </p:nvSpPr>
          <p:spPr bwMode="auto">
            <a:xfrm>
              <a:off x="10122" y="1432"/>
              <a:ext cx="2051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arqueológicas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8" name="Text Box 43"/>
            <p:cNvSpPr txBox="1">
              <a:spLocks noChangeArrowheads="1"/>
            </p:cNvSpPr>
            <p:nvPr/>
          </p:nvSpPr>
          <p:spPr bwMode="auto">
            <a:xfrm>
              <a:off x="12849" y="1000"/>
              <a:ext cx="578" cy="7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por</a:t>
              </a:r>
              <a:endParaRPr kumimoji="0" lang="es-ES" altLang="es-C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que</a:t>
              </a:r>
              <a:endParaRPr kumimoji="0" lang="es-ES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9" name="Text Box 42"/>
            <p:cNvSpPr txBox="1">
              <a:spLocks noChangeArrowheads="1"/>
            </p:cNvSpPr>
            <p:nvPr/>
          </p:nvSpPr>
          <p:spPr bwMode="auto">
            <a:xfrm>
              <a:off x="7904" y="1864"/>
              <a:ext cx="5532" cy="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consisten las técnicas de fabricación</a:t>
              </a:r>
              <a:endParaRPr kumimoji="0" lang="es-ES" alt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de herramientas (tecnología </a:t>
              </a:r>
              <a:r>
                <a:rPr kumimoji="0" lang="es-ES" altLang="es-CL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clovis</a:t>
              </a:r>
              <a:r>
                <a:rPr kumimoji="0" lang="es-ES" alt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), el estudio genético de los restos humanos y a la evidencia geológica de las glaciaciones</a:t>
              </a:r>
              <a:r>
                <a:rPr kumimoji="0" lang="es-ES" altLang="es-CL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.</a:t>
              </a:r>
              <a:endParaRPr kumimoji="0" lang="es-ES" alt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50" name="Rectangle 58"/>
          <p:cNvSpPr>
            <a:spLocks noChangeArrowheads="1"/>
          </p:cNvSpPr>
          <p:nvPr/>
        </p:nvSpPr>
        <p:spPr bwMode="auto">
          <a:xfrm>
            <a:off x="2137892" y="37403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584016" rIns="91440" bIns="17774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2051" name="Rectangle 67"/>
          <p:cNvSpPr>
            <a:spLocks noChangeArrowheads="1"/>
          </p:cNvSpPr>
          <p:nvPr/>
        </p:nvSpPr>
        <p:spPr bwMode="auto">
          <a:xfrm>
            <a:off x="2137892" y="4197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L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CL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ES" altLang="es-CL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s-ES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Imagen 20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326" y="0"/>
            <a:ext cx="2863122" cy="214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5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3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Panorama </a:t>
            </a:r>
            <a:r>
              <a:rPr lang="es-ES" sz="5300" b="1" dirty="0">
                <a:latin typeface="Arial" panose="020B0604020202020204" pitchFamily="34" charset="0"/>
                <a:cs typeface="Arial" panose="020B0604020202020204" pitchFamily="34" charset="0"/>
              </a:rPr>
              <a:t>del proceso de</a:t>
            </a:r>
            <a:r>
              <a:rPr lang="es-CL" sz="53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300" dirty="0">
                <a:latin typeface="Arial" panose="020B0604020202020204" pitchFamily="34" charset="0"/>
                <a:cs typeface="Arial" panose="020B0604020202020204" pitchFamily="34" charset="0"/>
              </a:rPr>
              <a:t>poblamiento global durante el Paleolítico</a:t>
            </a:r>
            <a:r>
              <a:rPr lang="es-CL" dirty="0"/>
              <a:t/>
            </a:r>
            <a:br>
              <a:rPr lang="es-CL" dirty="0"/>
            </a:br>
            <a:r>
              <a:rPr lang="es-ES" dirty="0"/>
              <a:t/>
            </a:r>
            <a:br>
              <a:rPr lang="es-ES" dirty="0"/>
            </a:b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3048000" y="25229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596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13.png" descr="mapa-mundo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233" y="-23813"/>
            <a:ext cx="12077767" cy="5564767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33732" y="5540954"/>
            <a:ext cx="11566347" cy="1197735"/>
          </a:xfrm>
          <a:prstGeom prst="rect">
            <a:avLst/>
          </a:prstGeom>
          <a:noFill/>
          <a:ln w="25400">
            <a:solidFill>
              <a:srgbClr val="F795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5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CL" altLang="es-C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Hace aproximadamente un millón de años, durante el paleolítico inferior, se calcula que el mundo tenía 125.000 habitantes humanos. Todos en África.</a:t>
            </a:r>
            <a:endParaRPr kumimoji="0" lang="es-CL" altLang="es-CL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2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14.png" descr="mapa-mundo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23813"/>
            <a:ext cx="12192000" cy="4943543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4881093"/>
            <a:ext cx="12192000" cy="1854558"/>
          </a:xfrm>
          <a:prstGeom prst="rect">
            <a:avLst/>
          </a:prstGeom>
          <a:noFill/>
          <a:ln w="25400">
            <a:solidFill>
              <a:srgbClr val="F795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63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CL" altLang="es-C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Hace trescientos mil años...</a:t>
            </a:r>
          </a:p>
          <a:p>
            <a:pPr marL="0" marR="360363" lvl="0" indent="0" algn="l" defTabSz="914400" rtl="0" eaLnBrk="0" fontAlgn="base" latinLnBrk="0" hangingPunct="0">
              <a:lnSpc>
                <a:spcPct val="100000"/>
              </a:lnSpc>
              <a:spcBef>
                <a:spcPts val="113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s-CL" altLang="es-CL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Durante el paleolítico medio, se calcula que el mundo tenía un millón de habitantes humanos.	Ya ocupaban Eurasia.</a:t>
            </a:r>
            <a:endParaRPr kumimoji="0" lang="es-CL" altLang="es-CL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0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58"/>
            <a:ext cx="12192000" cy="520306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5241701"/>
            <a:ext cx="12192000" cy="16162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 diez mil años... </a:t>
            </a:r>
          </a:p>
          <a:p>
            <a:r>
              <a:rPr lang="es-MX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Poco antes de comenzar el neolítico, se calcula que el mundo tenía cinco millones de habitantes humanos. Ya ocupaban todo el mundo. </a:t>
            </a:r>
            <a:endParaRPr lang="es-CL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682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L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16.jpeg" descr="http://www.aztlanvirtual.com/aztlan/nueva_aztlan/qa/imagenes/qa_diciembre0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95698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019599" y="0"/>
            <a:ext cx="12054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4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Teorías del Poblamiento americano </a:t>
            </a:r>
            <a:endParaRPr lang="es-CL" sz="4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07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769" y="0"/>
            <a:ext cx="3029377" cy="3795188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66160" y="367579"/>
            <a:ext cx="4430332" cy="2807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CL" dirty="0"/>
          </a:p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Alex </a:t>
            </a:r>
            <a:r>
              <a:rPr lang="es-MX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Hardlicka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postuló, a principios del siglo XX, que los primeros pobladores de América provinieron del nordeste de Asia hace 10.000 años atrás. </a:t>
            </a:r>
          </a:p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En la actualidad se habla que esta migración se realizó en varias etapas , hace 40.000 a 70.000 años atrás. </a:t>
            </a:r>
            <a:endParaRPr lang="es-C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6062" y="3542752"/>
            <a:ext cx="86803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Teoría de origen asiático (Ruta de Bering) </a:t>
            </a:r>
            <a:endParaRPr lang="es-C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358039" y="4337162"/>
            <a:ext cx="4542039" cy="2520837"/>
            <a:chOff x="7589" y="145"/>
            <a:chExt cx="6792" cy="2904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1" y="204"/>
              <a:ext cx="6476" cy="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8" y="144"/>
              <a:ext cx="6792" cy="2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7" y="231"/>
              <a:ext cx="6360" cy="2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757" y="231"/>
              <a:ext cx="6360" cy="2569"/>
            </a:xfrm>
            <a:prstGeom prst="rect">
              <a:avLst/>
            </a:prstGeom>
            <a:noFill/>
            <a:ln w="9525">
              <a:solidFill>
                <a:srgbClr val="46AAC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198438" lvl="0" indent="0" algn="just" defTabSz="914400" rtl="0" eaLnBrk="0" fontAlgn="base" latinLnBrk="0" hangingPunct="0">
                <a:lnSpc>
                  <a:spcPct val="100000"/>
                </a:lnSpc>
                <a:spcBef>
                  <a:spcPts val="338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Ingreso por el Oeste desde Siberia (Asia) hacia Alaska (América) por un puente terrestre, llamado Beringia producido por el descenso de mar debido a la última glaciación .</a:t>
              </a:r>
              <a:endPara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55575" y="158116"/>
            <a:ext cx="6621518" cy="6113896"/>
            <a:chOff x="456" y="3317"/>
            <a:chExt cx="9086" cy="9665"/>
          </a:xfrm>
        </p:grpSpPr>
        <p:pic>
          <p:nvPicPr>
            <p:cNvPr id="5128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" y="3382"/>
              <a:ext cx="6466" cy="1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" y="3317"/>
              <a:ext cx="6620" cy="1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0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" y="10643"/>
              <a:ext cx="9086" cy="2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1256" y="10761"/>
              <a:ext cx="6351" cy="1115"/>
            </a:xfrm>
            <a:prstGeom prst="rect">
              <a:avLst/>
            </a:prstGeom>
            <a:noFill/>
            <a:ln w="9525">
              <a:solidFill>
                <a:srgbClr val="BD4A4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93000"/>
                </a:lnSpc>
                <a:spcBef>
                  <a:spcPts val="30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2000" b="1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Esta teoría indica que el ser humano</a:t>
              </a:r>
            </a:p>
            <a:p>
              <a:pPr marL="0" marR="0" lvl="0" indent="0" algn="l" defTabSz="914400" rtl="0" eaLnBrk="0" fontAlgn="base" latinLnBrk="0" hangingPunct="0">
                <a:lnSpc>
                  <a:spcPct val="193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es-CL" altLang="es-CL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americano tiene un origen asiático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555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27.jpeg" descr="Resultado de imagen de puente terrestre de beri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0355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461</Words>
  <Application>Microsoft Office PowerPoint</Application>
  <PresentationFormat>Panorámica</PresentationFormat>
  <Paragraphs>79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Espiral</vt:lpstr>
      <vt:lpstr>Teorías del poblamiento americano  </vt:lpstr>
      <vt:lpstr>Presentación de PowerPoint</vt:lpstr>
      <vt:lpstr>  Panorama del proceso de poblamiento global durante el Paleolítico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Teorías del poblamiento americano</dc:title>
  <dc:creator>Cuenta Microsoft</dc:creator>
  <cp:lastModifiedBy>Cuenta Microsoft</cp:lastModifiedBy>
  <cp:revision>6</cp:revision>
  <dcterms:created xsi:type="dcterms:W3CDTF">2020-05-17T02:33:10Z</dcterms:created>
  <dcterms:modified xsi:type="dcterms:W3CDTF">2020-05-17T03:13:35Z</dcterms:modified>
</cp:coreProperties>
</file>