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1489DBC-D84E-4EB1-BD38-1DA8CF0358A7}" type="datetimeFigureOut">
              <a:rPr lang="es-MX" smtClean="0"/>
              <a:t>02/05/2020</a:t>
            </a:fld>
            <a:endParaRPr lang="es-MX"/>
          </a:p>
        </p:txBody>
      </p:sp>
      <p:sp>
        <p:nvSpPr>
          <p:cNvPr id="5" name="Footer Placeholder 4"/>
          <p:cNvSpPr>
            <a:spLocks noGrp="1"/>
          </p:cNvSpPr>
          <p:nvPr>
            <p:ph type="ftr" sz="quarter" idx="11"/>
          </p:nvPr>
        </p:nvSpPr>
        <p:spPr/>
        <p:txBody>
          <a:bodyPr/>
          <a:lstStyle/>
          <a:p>
            <a:endParaRPr lang="es-MX"/>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247721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1489DBC-D84E-4EB1-BD38-1DA8CF0358A7}" type="datetimeFigureOut">
              <a:rPr lang="es-MX" smtClean="0"/>
              <a:t>02/05/2020</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279653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1489DBC-D84E-4EB1-BD38-1DA8CF0358A7}" type="datetimeFigureOut">
              <a:rPr lang="es-MX" smtClean="0"/>
              <a:t>02/05/2020</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41728F-F081-461A-AC34-02BDF78DF955}" type="slidenum">
              <a:rPr lang="es-MX" smtClean="0"/>
              <a:t>‹Nº›</a:t>
            </a:fld>
            <a:endParaRPr lang="es-MX"/>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82533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1489DBC-D84E-4EB1-BD38-1DA8CF0358A7}" type="datetimeFigureOut">
              <a:rPr lang="es-MX" smtClean="0"/>
              <a:t>02/05/2020</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1082639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1489DBC-D84E-4EB1-BD38-1DA8CF0358A7}" type="datetimeFigureOut">
              <a:rPr lang="es-MX" smtClean="0"/>
              <a:t>02/05/2020</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41728F-F081-461A-AC34-02BDF78DF955}" type="slidenum">
              <a:rPr lang="es-MX" smtClean="0"/>
              <a:t>‹Nº›</a:t>
            </a:fld>
            <a:endParaRPr lang="es-MX"/>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67145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1489DBC-D84E-4EB1-BD38-1DA8CF0358A7}" type="datetimeFigureOut">
              <a:rPr lang="es-MX" smtClean="0"/>
              <a:t>02/05/2020</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1043423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1489DBC-D84E-4EB1-BD38-1DA8CF0358A7}" type="datetimeFigureOut">
              <a:rPr lang="es-MX" smtClean="0"/>
              <a:t>02/05/2020</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1189876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1489DBC-D84E-4EB1-BD38-1DA8CF0358A7}" type="datetimeFigureOut">
              <a:rPr lang="es-MX" smtClean="0"/>
              <a:t>02/05/2020</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1843143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1489DBC-D84E-4EB1-BD38-1DA8CF0358A7}" type="datetimeFigureOut">
              <a:rPr lang="es-MX" smtClean="0"/>
              <a:t>02/05/2020</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114820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1489DBC-D84E-4EB1-BD38-1DA8CF0358A7}" type="datetimeFigureOut">
              <a:rPr lang="es-MX" smtClean="0"/>
              <a:t>02/05/2020</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108147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1489DBC-D84E-4EB1-BD38-1DA8CF0358A7}" type="datetimeFigureOut">
              <a:rPr lang="es-MX" smtClean="0"/>
              <a:t>02/05/2020</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207494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1489DBC-D84E-4EB1-BD38-1DA8CF0358A7}" type="datetimeFigureOut">
              <a:rPr lang="es-MX" smtClean="0"/>
              <a:t>02/05/2020</a:t>
            </a:fld>
            <a:endParaRPr lang="es-MX"/>
          </a:p>
        </p:txBody>
      </p:sp>
      <p:sp>
        <p:nvSpPr>
          <p:cNvPr id="8" name="Footer Placeholder 7"/>
          <p:cNvSpPr>
            <a:spLocks noGrp="1"/>
          </p:cNvSpPr>
          <p:nvPr>
            <p:ph type="ftr" sz="quarter" idx="11"/>
          </p:nvPr>
        </p:nvSpPr>
        <p:spPr/>
        <p:txBody>
          <a:bodyPr/>
          <a:lstStyle/>
          <a:p>
            <a:endParaRPr lang="es-MX"/>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210176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1489DBC-D84E-4EB1-BD38-1DA8CF0358A7}" type="datetimeFigureOut">
              <a:rPr lang="es-MX" smtClean="0"/>
              <a:t>02/05/2020</a:t>
            </a:fld>
            <a:endParaRPr lang="es-MX"/>
          </a:p>
        </p:txBody>
      </p:sp>
      <p:sp>
        <p:nvSpPr>
          <p:cNvPr id="4" name="Footer Placeholder 3"/>
          <p:cNvSpPr>
            <a:spLocks noGrp="1"/>
          </p:cNvSpPr>
          <p:nvPr>
            <p:ph type="ftr" sz="quarter" idx="11"/>
          </p:nvPr>
        </p:nvSpPr>
        <p:spPr/>
        <p:txBody>
          <a:bodyPr/>
          <a:lstStyle/>
          <a:p>
            <a:endParaRPr lang="es-MX"/>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3202946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489DBC-D84E-4EB1-BD38-1DA8CF0358A7}" type="datetimeFigureOut">
              <a:rPr lang="es-MX" smtClean="0"/>
              <a:t>02/05/2020</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1907440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1489DBC-D84E-4EB1-BD38-1DA8CF0358A7}" type="datetimeFigureOut">
              <a:rPr lang="es-MX" smtClean="0"/>
              <a:t>02/05/2020</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714188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1489DBC-D84E-4EB1-BD38-1DA8CF0358A7}" type="datetimeFigureOut">
              <a:rPr lang="es-MX" smtClean="0"/>
              <a:t>02/05/2020</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41728F-F081-461A-AC34-02BDF78DF955}" type="slidenum">
              <a:rPr lang="es-MX" smtClean="0"/>
              <a:t>‹Nº›</a:t>
            </a:fld>
            <a:endParaRPr lang="es-MX"/>
          </a:p>
        </p:txBody>
      </p:sp>
    </p:spTree>
    <p:extLst>
      <p:ext uri="{BB962C8B-B14F-4D97-AF65-F5344CB8AC3E}">
        <p14:creationId xmlns:p14="http://schemas.microsoft.com/office/powerpoint/2010/main" val="349960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1489DBC-D84E-4EB1-BD38-1DA8CF0358A7}" type="datetimeFigureOut">
              <a:rPr lang="es-MX" smtClean="0"/>
              <a:t>02/05/2020</a:t>
            </a:fld>
            <a:endParaRPr lang="es-MX"/>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B41728F-F081-461A-AC34-02BDF78DF955}" type="slidenum">
              <a:rPr lang="es-MX" smtClean="0"/>
              <a:t>‹Nº›</a:t>
            </a:fld>
            <a:endParaRPr lang="es-MX"/>
          </a:p>
        </p:txBody>
      </p:sp>
    </p:spTree>
    <p:extLst>
      <p:ext uri="{BB962C8B-B14F-4D97-AF65-F5344CB8AC3E}">
        <p14:creationId xmlns:p14="http://schemas.microsoft.com/office/powerpoint/2010/main" val="2885319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B463F9-69A9-4D9D-A9C8-57096508CC62}"/>
              </a:ext>
            </a:extLst>
          </p:cNvPr>
          <p:cNvSpPr>
            <a:spLocks noGrp="1"/>
          </p:cNvSpPr>
          <p:nvPr>
            <p:ph type="ctrTitle"/>
          </p:nvPr>
        </p:nvSpPr>
        <p:spPr>
          <a:xfrm>
            <a:off x="2072379" y="949230"/>
            <a:ext cx="8915399" cy="2262781"/>
          </a:xfrm>
        </p:spPr>
        <p:txBody>
          <a:bodyPr>
            <a:normAutofit fontScale="90000"/>
          </a:bodyPr>
          <a:lstStyle/>
          <a:p>
            <a:r>
              <a:rPr lang="es-MX" dirty="0"/>
              <a:t>Lee el siguiente texto y contesta las preguntas mientras vas leyendo. </a:t>
            </a:r>
          </a:p>
        </p:txBody>
      </p:sp>
      <p:graphicFrame>
        <p:nvGraphicFramePr>
          <p:cNvPr id="4" name="Tabla 3">
            <a:extLst>
              <a:ext uri="{FF2B5EF4-FFF2-40B4-BE49-F238E27FC236}">
                <a16:creationId xmlns:a16="http://schemas.microsoft.com/office/drawing/2014/main" id="{F24FC0C4-3452-48A9-A0C7-532FAD0383E9}"/>
              </a:ext>
            </a:extLst>
          </p:cNvPr>
          <p:cNvGraphicFramePr>
            <a:graphicFrameLocks noGrp="1"/>
          </p:cNvGraphicFramePr>
          <p:nvPr>
            <p:extLst>
              <p:ext uri="{D42A27DB-BD31-4B8C-83A1-F6EECF244321}">
                <p14:modId xmlns:p14="http://schemas.microsoft.com/office/powerpoint/2010/main" val="1693113894"/>
              </p:ext>
            </p:extLst>
          </p:nvPr>
        </p:nvGraphicFramePr>
        <p:xfrm>
          <a:off x="887896" y="3573779"/>
          <a:ext cx="10866782" cy="2601734"/>
        </p:xfrm>
        <a:graphic>
          <a:graphicData uri="http://schemas.openxmlformats.org/drawingml/2006/table">
            <a:tbl>
              <a:tblPr>
                <a:tableStyleId>{5C22544A-7EE6-4342-B048-85BDC9FD1C3A}</a:tableStyleId>
              </a:tblPr>
              <a:tblGrid>
                <a:gridCol w="10866782">
                  <a:extLst>
                    <a:ext uri="{9D8B030D-6E8A-4147-A177-3AD203B41FA5}">
                      <a16:colId xmlns:a16="http://schemas.microsoft.com/office/drawing/2014/main" val="1628298813"/>
                    </a:ext>
                  </a:extLst>
                </a:gridCol>
              </a:tblGrid>
              <a:tr h="2601734">
                <a:tc>
                  <a:txBody>
                    <a:bodyPr/>
                    <a:lstStyle/>
                    <a:p>
                      <a:pPr algn="just">
                        <a:spcAft>
                          <a:spcPts val="0"/>
                        </a:spcAft>
                        <a:tabLst>
                          <a:tab pos="1019175" algn="l"/>
                        </a:tabLst>
                      </a:pPr>
                      <a:r>
                        <a:rPr lang="es-CL" sz="1600" b="1" dirty="0">
                          <a:effectLst/>
                        </a:rPr>
                        <a:t>Vocabulario:</a:t>
                      </a:r>
                      <a:endParaRPr lang="es-MX" sz="1600" b="1" dirty="0">
                        <a:effectLst/>
                      </a:endParaRPr>
                    </a:p>
                    <a:p>
                      <a:pPr algn="l">
                        <a:spcAft>
                          <a:spcPts val="0"/>
                        </a:spcAft>
                      </a:pPr>
                      <a:r>
                        <a:rPr lang="es-CL" sz="1600" b="1" dirty="0">
                          <a:effectLst/>
                        </a:rPr>
                        <a:t>Giboso: </a:t>
                      </a:r>
                      <a:r>
                        <a:rPr lang="es-CL" sz="1600" dirty="0">
                          <a:effectLst/>
                        </a:rPr>
                        <a:t>que tiene una giba o joroba</a:t>
                      </a:r>
                      <a:endParaRPr lang="es-MX" sz="1600" dirty="0">
                        <a:effectLst/>
                      </a:endParaRPr>
                    </a:p>
                    <a:p>
                      <a:pPr algn="l">
                        <a:spcAft>
                          <a:spcPts val="0"/>
                        </a:spcAft>
                      </a:pPr>
                      <a:r>
                        <a:rPr lang="es-CL" sz="1600" b="1" dirty="0">
                          <a:effectLst/>
                        </a:rPr>
                        <a:t>Severo: </a:t>
                      </a:r>
                      <a:r>
                        <a:rPr lang="es-CL" sz="1600" dirty="0">
                          <a:effectLst/>
                        </a:rPr>
                        <a:t>riguroso o duro en el trato o castigo.</a:t>
                      </a:r>
                      <a:endParaRPr lang="es-MX" sz="1600" dirty="0">
                        <a:effectLst/>
                      </a:endParaRPr>
                    </a:p>
                    <a:p>
                      <a:pPr algn="l">
                        <a:spcAft>
                          <a:spcPts val="0"/>
                        </a:spcAft>
                      </a:pPr>
                      <a:r>
                        <a:rPr lang="es-CL" sz="1600" b="1" dirty="0">
                          <a:effectLst/>
                        </a:rPr>
                        <a:t>Excusado: </a:t>
                      </a:r>
                      <a:r>
                        <a:rPr lang="es-CL" sz="1600" dirty="0">
                          <a:effectLst/>
                        </a:rPr>
                        <a:t>lugar con las instalaciones necesarias para orinar y evacuar el vientre</a:t>
                      </a:r>
                      <a:endParaRPr lang="es-MX" sz="1600" dirty="0">
                        <a:effectLst/>
                      </a:endParaRPr>
                    </a:p>
                    <a:p>
                      <a:pPr algn="l">
                        <a:spcAft>
                          <a:spcPts val="0"/>
                        </a:spcAft>
                      </a:pPr>
                      <a:r>
                        <a:rPr lang="es-CL" sz="1600" b="1" dirty="0">
                          <a:effectLst/>
                        </a:rPr>
                        <a:t>División: </a:t>
                      </a:r>
                      <a:r>
                        <a:rPr lang="es-CL" sz="1600" dirty="0">
                          <a:effectLst/>
                        </a:rPr>
                        <a:t>grupo.</a:t>
                      </a:r>
                      <a:endParaRPr lang="es-MX" sz="1600" dirty="0">
                        <a:effectLst/>
                      </a:endParaRPr>
                    </a:p>
                    <a:p>
                      <a:pPr algn="l">
                        <a:spcAft>
                          <a:spcPts val="0"/>
                        </a:spcAft>
                      </a:pPr>
                      <a:r>
                        <a:rPr lang="es-CL" sz="1600" b="1" dirty="0">
                          <a:effectLst/>
                        </a:rPr>
                        <a:t>Cadalso: </a:t>
                      </a:r>
                      <a:r>
                        <a:rPr lang="es-CL" sz="1600" dirty="0">
                          <a:effectLst/>
                        </a:rPr>
                        <a:t>lugar construido para la ejecución de la pena de muerte.</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4197201994"/>
                  </a:ext>
                </a:extLst>
              </a:tr>
            </a:tbl>
          </a:graphicData>
        </a:graphic>
      </p:graphicFrame>
    </p:spTree>
    <p:extLst>
      <p:ext uri="{BB962C8B-B14F-4D97-AF65-F5344CB8AC3E}">
        <p14:creationId xmlns:p14="http://schemas.microsoft.com/office/powerpoint/2010/main" val="984620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009BA753-0C0A-4344-9CED-B4600ABA6603}"/>
              </a:ext>
            </a:extLst>
          </p:cNvPr>
          <p:cNvGraphicFramePr>
            <a:graphicFrameLocks noGrp="1"/>
          </p:cNvGraphicFramePr>
          <p:nvPr>
            <p:ph idx="1"/>
            <p:extLst>
              <p:ext uri="{D42A27DB-BD31-4B8C-83A1-F6EECF244321}">
                <p14:modId xmlns:p14="http://schemas.microsoft.com/office/powerpoint/2010/main" val="2485415830"/>
              </p:ext>
            </p:extLst>
          </p:nvPr>
        </p:nvGraphicFramePr>
        <p:xfrm>
          <a:off x="794267" y="520148"/>
          <a:ext cx="10603465" cy="5817704"/>
        </p:xfrm>
        <a:graphic>
          <a:graphicData uri="http://schemas.openxmlformats.org/drawingml/2006/table">
            <a:tbl>
              <a:tblPr>
                <a:tableStyleId>{5C22544A-7EE6-4342-B048-85BDC9FD1C3A}</a:tableStyleId>
              </a:tblPr>
              <a:tblGrid>
                <a:gridCol w="10603465">
                  <a:extLst>
                    <a:ext uri="{9D8B030D-6E8A-4147-A177-3AD203B41FA5}">
                      <a16:colId xmlns:a16="http://schemas.microsoft.com/office/drawing/2014/main" val="812110311"/>
                    </a:ext>
                  </a:extLst>
                </a:gridCol>
              </a:tblGrid>
              <a:tr h="5817704">
                <a:tc>
                  <a:txBody>
                    <a:bodyPr/>
                    <a:lstStyle/>
                    <a:p>
                      <a:pPr algn="just">
                        <a:spcAft>
                          <a:spcPts val="0"/>
                        </a:spcAft>
                        <a:tabLst>
                          <a:tab pos="1019175" algn="l"/>
                        </a:tabLst>
                      </a:pPr>
                      <a:r>
                        <a:rPr lang="es-CL" sz="1800" dirty="0">
                          <a:effectLst/>
                        </a:rPr>
                        <a:t>Las clases terminaban a las cuatro. Ya en las últimas clases la impaciencia de todos era mayor que nunca; los rumores de la sala se multiplicaban, se volvían más rápidos y más inquietos. Muchos estaban distraídos; otros ponían una atención furiosa, sabiendo que pronto quedarían libres. José, se obsesionaba de nuevo con el trabajo que hacían los operarios. Lo mismo que pocas horas antes, una sensación de angustiosa le oprimía el estómago. </a:t>
                      </a:r>
                      <a:endParaRPr lang="es-MX" sz="1800" dirty="0">
                        <a:effectLst/>
                      </a:endParaRPr>
                    </a:p>
                    <a:p>
                      <a:pPr algn="just">
                        <a:spcAft>
                          <a:spcPts val="0"/>
                        </a:spcAft>
                        <a:tabLst>
                          <a:tab pos="1019175" algn="l"/>
                        </a:tabLst>
                      </a:pPr>
                      <a:r>
                        <a:rPr lang="es-CL" sz="1800" dirty="0">
                          <a:effectLst/>
                        </a:rPr>
                        <a:t> </a:t>
                      </a:r>
                      <a:endParaRPr lang="es-MX" sz="1800" dirty="0">
                        <a:effectLst/>
                      </a:endParaRPr>
                    </a:p>
                    <a:p>
                      <a:pPr algn="just">
                        <a:spcAft>
                          <a:spcPts val="0"/>
                        </a:spcAft>
                        <a:tabLst>
                          <a:tab pos="1019175" algn="l"/>
                        </a:tabLst>
                      </a:pPr>
                      <a:r>
                        <a:rPr lang="es-CL" sz="1800" dirty="0">
                          <a:effectLst/>
                        </a:rPr>
                        <a:t>Cuando sonó la campana, José sintió violentas palpitaciones. Recogió sus libros y cuadernos temblando un poco, tratando de disimular su temblor. Los alumnos formaron filas y se dirigieron a la división. Allá se sacarían el overol, los externos, los internos y medio – pupilos dejarían sus libros para ir a tomar té, y el padre prefecto de división les leería las listas de los castigados. Los alumnos mostraban los efectos de un día completo de clase tanto en las manchas y arrugas del overol, como en las manchas de las manos y la cara, llenas de tinta y suciedad. Marchaban balanceado los brazos, apoyándose contra las murallas o deshaciendo las filas. En cambio, José caminaba rectamente, con los mismos pasos seguros con que algunos presos caminan al cadalso. Iba un poso más giboso que de costumbre.</a:t>
                      </a:r>
                      <a:endParaRPr lang="es-MX" sz="1800" dirty="0">
                        <a:effectLst/>
                      </a:endParaRPr>
                    </a:p>
                    <a:p>
                      <a:pPr algn="just">
                        <a:spcAft>
                          <a:spcPts val="0"/>
                        </a:spcAft>
                        <a:tabLst>
                          <a:tab pos="1019175" algn="l"/>
                        </a:tabLst>
                      </a:pPr>
                      <a:r>
                        <a:rPr lang="es-CL" sz="1800" dirty="0">
                          <a:effectLst/>
                        </a:rPr>
                        <a:t> </a:t>
                      </a:r>
                      <a:endParaRPr lang="es-MX" sz="1800" dirty="0">
                        <a:effectLst/>
                      </a:endParaRPr>
                    </a:p>
                    <a:p>
                      <a:pPr algn="just">
                        <a:spcAft>
                          <a:spcPts val="0"/>
                        </a:spcAft>
                        <a:tabLst>
                          <a:tab pos="1019175" algn="l"/>
                        </a:tabLst>
                      </a:pPr>
                      <a:r>
                        <a:rPr lang="es-CL" sz="1800" dirty="0">
                          <a:effectLst/>
                        </a:rPr>
                        <a:t>Cuando los externos terminaron de quitarse los overoles y solo quedaban en el aire las partículas de polvo que les habían sacudido, el padre Valverde, de pie, y apoyando desde abajo la tarima contra su escritorio, comenzó a leer las listas de los castigados. Primero leyó la de los atrasados, después la de los de mala conducta. Terminadas las listas las guardó en su bolsillo y tomó un papelito que tenía sobre el escritorio-</a:t>
                      </a:r>
                      <a:endParaRPr lang="es-MX" sz="1800" dirty="0">
                        <a:effectLst/>
                        <a:latin typeface="Calibri" panose="020F0502020204030204" pitchFamily="34" charset="0"/>
                        <a:ea typeface="Calibri" panose="020F0502020204030204" pitchFamily="34" charset="0"/>
                      </a:endParaRPr>
                    </a:p>
                  </a:txBody>
                  <a:tcPr marL="89535" marR="89535" marT="0" marB="0"/>
                </a:tc>
                <a:extLst>
                  <a:ext uri="{0D108BD9-81ED-4DB2-BD59-A6C34878D82A}">
                    <a16:rowId xmlns:a16="http://schemas.microsoft.com/office/drawing/2014/main" val="355319439"/>
                  </a:ext>
                </a:extLst>
              </a:tr>
            </a:tbl>
          </a:graphicData>
        </a:graphic>
      </p:graphicFrame>
    </p:spTree>
    <p:extLst>
      <p:ext uri="{BB962C8B-B14F-4D97-AF65-F5344CB8AC3E}">
        <p14:creationId xmlns:p14="http://schemas.microsoft.com/office/powerpoint/2010/main" val="3914338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0BD015FC-0FE5-4C28-B737-DB082C94DF58}"/>
              </a:ext>
            </a:extLst>
          </p:cNvPr>
          <p:cNvGraphicFramePr>
            <a:graphicFrameLocks noGrp="1"/>
          </p:cNvGraphicFramePr>
          <p:nvPr>
            <p:ph idx="1"/>
            <p:extLst>
              <p:ext uri="{D42A27DB-BD31-4B8C-83A1-F6EECF244321}">
                <p14:modId xmlns:p14="http://schemas.microsoft.com/office/powerpoint/2010/main" val="162304403"/>
              </p:ext>
            </p:extLst>
          </p:nvPr>
        </p:nvGraphicFramePr>
        <p:xfrm>
          <a:off x="3048000" y="689113"/>
          <a:ext cx="8363848" cy="5821680"/>
        </p:xfrm>
        <a:graphic>
          <a:graphicData uri="http://schemas.openxmlformats.org/drawingml/2006/table">
            <a:tbl>
              <a:tblPr>
                <a:tableStyleId>{5C22544A-7EE6-4342-B048-85BDC9FD1C3A}</a:tableStyleId>
              </a:tblPr>
              <a:tblGrid>
                <a:gridCol w="8363848">
                  <a:extLst>
                    <a:ext uri="{9D8B030D-6E8A-4147-A177-3AD203B41FA5}">
                      <a16:colId xmlns:a16="http://schemas.microsoft.com/office/drawing/2014/main" val="1715569885"/>
                    </a:ext>
                  </a:extLst>
                </a:gridCol>
              </a:tblGrid>
              <a:tr h="5124312">
                <a:tc>
                  <a:txBody>
                    <a:bodyPr/>
                    <a:lstStyle/>
                    <a:p>
                      <a:pPr algn="just">
                        <a:spcAft>
                          <a:spcPts val="0"/>
                        </a:spcAft>
                        <a:tabLst>
                          <a:tab pos="1019175" algn="l"/>
                        </a:tabLst>
                      </a:pPr>
                      <a:r>
                        <a:rPr lang="es-CL" sz="1100" dirty="0">
                          <a:effectLst/>
                        </a:rPr>
                        <a:t> </a:t>
                      </a:r>
                      <a:endParaRPr lang="es-MX" sz="1100" dirty="0">
                        <a:effectLst/>
                      </a:endParaRPr>
                    </a:p>
                    <a:p>
                      <a:pPr algn="just">
                        <a:spcAft>
                          <a:spcPts val="0"/>
                        </a:spcAft>
                        <a:tabLst>
                          <a:tab pos="1019175" algn="l"/>
                        </a:tabLst>
                      </a:pPr>
                      <a:r>
                        <a:rPr lang="es-CL" sz="1800" dirty="0">
                          <a:effectLst/>
                        </a:rPr>
                        <a:t>-El señor José Casas- dijo - se quedará sin salida de domingo.</a:t>
                      </a:r>
                      <a:endParaRPr lang="es-MX" sz="1800" dirty="0">
                        <a:effectLst/>
                      </a:endParaRPr>
                    </a:p>
                    <a:p>
                      <a:pPr algn="just">
                        <a:spcAft>
                          <a:spcPts val="0"/>
                        </a:spcAft>
                        <a:tabLst>
                          <a:tab pos="1019175" algn="l"/>
                        </a:tabLst>
                      </a:pPr>
                      <a:r>
                        <a:rPr lang="es-CL" sz="1800" dirty="0">
                          <a:effectLst/>
                        </a:rPr>
                        <a:t> </a:t>
                      </a:r>
                      <a:endParaRPr lang="es-MX" sz="1800" dirty="0">
                        <a:effectLst/>
                      </a:endParaRPr>
                    </a:p>
                    <a:p>
                      <a:pPr algn="just">
                        <a:spcAft>
                          <a:spcPts val="0"/>
                        </a:spcAft>
                        <a:tabLst>
                          <a:tab pos="1019175" algn="l"/>
                        </a:tabLst>
                      </a:pPr>
                      <a:r>
                        <a:rPr lang="es-CL" sz="1800" dirty="0">
                          <a:effectLst/>
                        </a:rPr>
                        <a:t>La división se dio vuelta para mirar a José, que tenía la vista fija en sus pupitres, lívido e inmóvil. Sus manos estaban cruzadas en el banco y los anteojos le brillaban, reflejando la luminosidad que entraba por una ventana. Mientras sus dedos se movían levemente, el resto de su cuerpo permanecía quieto, muy inclinado sobre el escritorio, recibiendo las miradas de unos cien alumnos, que no sabían a qué atribuir el castigo. El padre Valverde toca su campanilla y los externos comenzaron a salir. Después formaron fila los internos y medio-pupilos y se retiraron ordenadamente. Cruzaron una galería, pasando al lado de la sala de clase y salieron al patio. Pausaron en seguida frente a las “casitas” y siguieron por el centro del patio. Iban encaminándose a los comedores, cuando José vio que todos sus compañeros miraban hacia arriba, mientras se oía un murmullo general. José a su vez miró hacia arriba. Divisó un objeto que colgaba muy alto, lánguidamente mecido por el viento, que también hacia oscilar el alambrado. Pronto se descubría su forma y una observación más detenida hubiera permitido distinguir, grabados en buen hilo rojo, un par de iniciales y un número.</a:t>
                      </a:r>
                      <a:endParaRPr lang="es-MX" sz="1800" dirty="0">
                        <a:effectLst/>
                      </a:endParaRPr>
                    </a:p>
                    <a:p>
                      <a:pPr algn="l">
                        <a:spcAft>
                          <a:spcPts val="0"/>
                        </a:spcAft>
                      </a:pPr>
                      <a:r>
                        <a:rPr lang="es-CL" sz="1800" dirty="0">
                          <a:effectLst/>
                        </a:rPr>
                        <a:t> </a:t>
                      </a:r>
                      <a:endParaRPr lang="es-MX" sz="1800" dirty="0">
                        <a:effectLst/>
                      </a:endParaRPr>
                    </a:p>
                    <a:p>
                      <a:pPr algn="r">
                        <a:spcAft>
                          <a:spcPts val="0"/>
                        </a:spcAft>
                      </a:pPr>
                      <a:r>
                        <a:rPr lang="es-CL" sz="1100" dirty="0">
                          <a:effectLst/>
                        </a:rPr>
                        <a:t>Fuente: Edwards, J. (1952). “La desgracia”. En El patio, página 83 a la 99.</a:t>
                      </a:r>
                      <a:endParaRPr lang="es-MX" sz="1100" dirty="0">
                        <a:effectLst/>
                        <a:latin typeface="Calibri" panose="020F0502020204030204" pitchFamily="34" charset="0"/>
                        <a:ea typeface="Calibri" panose="020F0502020204030204" pitchFamily="34" charset="0"/>
                      </a:endParaRPr>
                    </a:p>
                  </a:txBody>
                  <a:tcPr marL="89535" marR="89535" marT="0" marB="0"/>
                </a:tc>
                <a:extLst>
                  <a:ext uri="{0D108BD9-81ED-4DB2-BD59-A6C34878D82A}">
                    <a16:rowId xmlns:a16="http://schemas.microsoft.com/office/drawing/2014/main" val="2439790659"/>
                  </a:ext>
                </a:extLst>
              </a:tr>
            </a:tbl>
          </a:graphicData>
        </a:graphic>
      </p:graphicFrame>
      <p:sp>
        <p:nvSpPr>
          <p:cNvPr id="5" name="Rectángulo redondeado 17">
            <a:extLst>
              <a:ext uri="{FF2B5EF4-FFF2-40B4-BE49-F238E27FC236}">
                <a16:creationId xmlns:a16="http://schemas.microsoft.com/office/drawing/2014/main" id="{F5A5D65F-D9E2-4633-ADC5-8559C629634E}"/>
              </a:ext>
            </a:extLst>
          </p:cNvPr>
          <p:cNvSpPr/>
          <p:nvPr/>
        </p:nvSpPr>
        <p:spPr>
          <a:xfrm>
            <a:off x="439048" y="1417375"/>
            <a:ext cx="2608952" cy="3228975"/>
          </a:xfrm>
          <a:prstGeom prst="roundRect">
            <a:avLst/>
          </a:prstGeom>
          <a:noFill/>
          <a:ln w="22225" cap="flat" cmpd="dbl" algn="ctr">
            <a:solidFill>
              <a:schemeClr val="tx1"/>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s-CL" sz="1600" dirty="0">
                <a:solidFill>
                  <a:srgbClr val="000000"/>
                </a:solidFill>
                <a:effectLst/>
                <a:latin typeface="Calibri" panose="020F0502020204030204" pitchFamily="34" charset="0"/>
                <a:ea typeface="Calibri" panose="020F0502020204030204" pitchFamily="34" charset="0"/>
              </a:rPr>
              <a:t>Finalmente, descubrieron a José, si fue así… ¿cómo lo hicieron?, ¿cuál fue su castigo?</a:t>
            </a:r>
            <a:endParaRPr lang="es-MX" sz="1600" dirty="0">
              <a:effectLst/>
              <a:latin typeface="Calibri" panose="020F0502020204030204" pitchFamily="34" charset="0"/>
              <a:ea typeface="Calibri" panose="020F0502020204030204" pitchFamily="34" charset="0"/>
            </a:endParaRPr>
          </a:p>
          <a:p>
            <a:pPr algn="just">
              <a:spcAft>
                <a:spcPts val="0"/>
              </a:spcAft>
            </a:pPr>
            <a:r>
              <a:rPr lang="es-CL" sz="1100" dirty="0">
                <a:solidFill>
                  <a:srgbClr val="000000"/>
                </a:solidFill>
                <a:effectLst/>
                <a:latin typeface="Calibri" panose="020F0502020204030204" pitchFamily="34" charset="0"/>
                <a:ea typeface="Calibri" panose="020F0502020204030204" pitchFamily="34" charset="0"/>
              </a:rPr>
              <a:t> </a:t>
            </a:r>
            <a:endParaRPr lang="es-MX" sz="11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626006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7F55A3EF-C181-48C6-8DD8-E8D34F89E773}"/>
              </a:ext>
            </a:extLst>
          </p:cNvPr>
          <p:cNvGraphicFramePr>
            <a:graphicFrameLocks noGrp="1"/>
          </p:cNvGraphicFramePr>
          <p:nvPr>
            <p:ph idx="1"/>
            <p:extLst>
              <p:ext uri="{D42A27DB-BD31-4B8C-83A1-F6EECF244321}">
                <p14:modId xmlns:p14="http://schemas.microsoft.com/office/powerpoint/2010/main" val="1003578649"/>
              </p:ext>
            </p:extLst>
          </p:nvPr>
        </p:nvGraphicFramePr>
        <p:xfrm>
          <a:off x="874644" y="185779"/>
          <a:ext cx="8070574" cy="5486400"/>
        </p:xfrm>
        <a:graphic>
          <a:graphicData uri="http://schemas.openxmlformats.org/drawingml/2006/table">
            <a:tbl>
              <a:tblPr>
                <a:tableStyleId>{5C22544A-7EE6-4342-B048-85BDC9FD1C3A}</a:tableStyleId>
              </a:tblPr>
              <a:tblGrid>
                <a:gridCol w="8070574">
                  <a:extLst>
                    <a:ext uri="{9D8B030D-6E8A-4147-A177-3AD203B41FA5}">
                      <a16:colId xmlns:a16="http://schemas.microsoft.com/office/drawing/2014/main" val="268405781"/>
                    </a:ext>
                  </a:extLst>
                </a:gridCol>
              </a:tblGrid>
              <a:tr h="4286367">
                <a:tc>
                  <a:txBody>
                    <a:bodyPr/>
                    <a:lstStyle/>
                    <a:p>
                      <a:pPr algn="just">
                        <a:spcAft>
                          <a:spcPts val="0"/>
                        </a:spcAft>
                        <a:tabLst>
                          <a:tab pos="1019175" algn="l"/>
                        </a:tabLst>
                      </a:pPr>
                      <a:r>
                        <a:rPr lang="es-CL" sz="2000" dirty="0">
                          <a:effectLst/>
                        </a:rPr>
                        <a:t>José Casas era un niño muy delgado, giboso y corto de vista. Sus pómulos sobresalían como dos aletas en su cara y sus manos eran de nudos pronunciados y brillantes. Tenía un color amarillento, algo enfermizo, para ciertas personas repugnante, y una voz pastosa, que pocas veces se dejaba oír. Era uno de los últimos alumnos de la clase, a pesar de su muy buena conducta. Siempre sus cuadernos estaban manchados, doblados en las esquinas, llenos de faltas de ortografía e innumerables borrones.</a:t>
                      </a:r>
                      <a:endParaRPr lang="es-MX" sz="2000" dirty="0">
                        <a:effectLst/>
                      </a:endParaRPr>
                    </a:p>
                    <a:p>
                      <a:pPr algn="just">
                        <a:spcAft>
                          <a:spcPts val="0"/>
                        </a:spcAft>
                        <a:tabLst>
                          <a:tab pos="1019175" algn="l"/>
                        </a:tabLst>
                      </a:pPr>
                      <a:r>
                        <a:rPr lang="es-CL" sz="2000" dirty="0">
                          <a:effectLst/>
                        </a:rPr>
                        <a:t> </a:t>
                      </a:r>
                      <a:endParaRPr lang="es-MX" sz="2000" dirty="0">
                        <a:effectLst/>
                      </a:endParaRPr>
                    </a:p>
                    <a:p>
                      <a:pPr algn="l">
                        <a:spcAft>
                          <a:spcPts val="0"/>
                        </a:spcAft>
                      </a:pPr>
                      <a:r>
                        <a:rPr lang="es-CL" sz="2000" dirty="0">
                          <a:effectLst/>
                        </a:rPr>
                        <a:t> </a:t>
                      </a:r>
                      <a:endParaRPr lang="es-MX" sz="2000" dirty="0">
                        <a:effectLst/>
                      </a:endParaRPr>
                    </a:p>
                    <a:p>
                      <a:pPr algn="l"/>
                      <a:r>
                        <a:rPr lang="es-CL" sz="2000" dirty="0">
                          <a:effectLst/>
                        </a:rPr>
                        <a:t>José Casas tenía la costumbre de indicar en clase y de salir en seguida con un enredo que no entendía ni él mismo. Se confundían sus ideas, una niebla espesa le oscurecía la mente y su nerviosa tartamudez terminaba por llevarlo todo al diablo. José Casas pestañeaba frente a los estallidos de impaciencia de sus profesores y se volvía a sentar en el banco, más giboso que nunca, oyendo un conjunto de risas sofocadas. </a:t>
                      </a:r>
                      <a:endParaRPr lang="es-MX" sz="2000" dirty="0">
                        <a:effectLst/>
                      </a:endParaRPr>
                    </a:p>
                  </a:txBody>
                  <a:tcPr marL="89535" marR="89535" marT="0" marB="0"/>
                </a:tc>
                <a:extLst>
                  <a:ext uri="{0D108BD9-81ED-4DB2-BD59-A6C34878D82A}">
                    <a16:rowId xmlns:a16="http://schemas.microsoft.com/office/drawing/2014/main" val="3667881547"/>
                  </a:ext>
                </a:extLst>
              </a:tr>
            </a:tbl>
          </a:graphicData>
        </a:graphic>
      </p:graphicFrame>
      <p:sp>
        <p:nvSpPr>
          <p:cNvPr id="5" name="Rectángulo redondeado 11">
            <a:extLst>
              <a:ext uri="{FF2B5EF4-FFF2-40B4-BE49-F238E27FC236}">
                <a16:creationId xmlns:a16="http://schemas.microsoft.com/office/drawing/2014/main" id="{4912A4BD-6F19-4155-BA42-78E89D23F44D}"/>
              </a:ext>
            </a:extLst>
          </p:cNvPr>
          <p:cNvSpPr/>
          <p:nvPr/>
        </p:nvSpPr>
        <p:spPr>
          <a:xfrm>
            <a:off x="9090992" y="923676"/>
            <a:ext cx="2358390" cy="2733924"/>
          </a:xfrm>
          <a:prstGeom prst="roundRect">
            <a:avLst/>
          </a:prstGeom>
          <a:noFill/>
          <a:ln w="222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s-CL" dirty="0">
                <a:solidFill>
                  <a:srgbClr val="000000"/>
                </a:solidFill>
                <a:effectLst/>
                <a:ea typeface="Calibri" panose="020F0502020204030204" pitchFamily="34" charset="0"/>
              </a:rPr>
              <a:t>¿Cómo era la personalidad de José Casas?</a:t>
            </a:r>
            <a:endParaRPr lang="es-MX" dirty="0">
              <a:effectLst/>
              <a:ea typeface="Calibri" panose="020F0502020204030204" pitchFamily="34" charset="0"/>
            </a:endParaRPr>
          </a:p>
          <a:p>
            <a:pPr>
              <a:spcAft>
                <a:spcPts val="0"/>
              </a:spcAft>
            </a:pPr>
            <a:r>
              <a:rPr lang="es-CL" dirty="0">
                <a:effectLst/>
                <a:ea typeface="Calibri" panose="020F0502020204030204" pitchFamily="34" charset="0"/>
              </a:rPr>
              <a:t> </a:t>
            </a:r>
            <a:endParaRPr lang="es-MX" dirty="0">
              <a:effectLst/>
              <a:ea typeface="Calibri" panose="020F0502020204030204" pitchFamily="34" charset="0"/>
            </a:endParaRPr>
          </a:p>
        </p:txBody>
      </p:sp>
    </p:spTree>
    <p:extLst>
      <p:ext uri="{BB962C8B-B14F-4D97-AF65-F5344CB8AC3E}">
        <p14:creationId xmlns:p14="http://schemas.microsoft.com/office/powerpoint/2010/main" val="1525850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992E0EC4-B5F6-4659-A966-01E097EDF362}"/>
              </a:ext>
            </a:extLst>
          </p:cNvPr>
          <p:cNvGraphicFramePr>
            <a:graphicFrameLocks noGrp="1"/>
          </p:cNvGraphicFramePr>
          <p:nvPr>
            <p:ph idx="1"/>
            <p:extLst>
              <p:ext uri="{D42A27DB-BD31-4B8C-83A1-F6EECF244321}">
                <p14:modId xmlns:p14="http://schemas.microsoft.com/office/powerpoint/2010/main" val="16207230"/>
              </p:ext>
            </p:extLst>
          </p:nvPr>
        </p:nvGraphicFramePr>
        <p:xfrm>
          <a:off x="675861" y="437321"/>
          <a:ext cx="10828752" cy="6217920"/>
        </p:xfrm>
        <a:graphic>
          <a:graphicData uri="http://schemas.openxmlformats.org/drawingml/2006/table">
            <a:tbl>
              <a:tblPr>
                <a:tableStyleId>{5C22544A-7EE6-4342-B048-85BDC9FD1C3A}</a:tableStyleId>
              </a:tblPr>
              <a:tblGrid>
                <a:gridCol w="10828752">
                  <a:extLst>
                    <a:ext uri="{9D8B030D-6E8A-4147-A177-3AD203B41FA5}">
                      <a16:colId xmlns:a16="http://schemas.microsoft.com/office/drawing/2014/main" val="4036505560"/>
                    </a:ext>
                  </a:extLst>
                </a:gridCol>
              </a:tblGrid>
              <a:tr h="6188765">
                <a:tc>
                  <a:txBody>
                    <a:bodyPr/>
                    <a:lstStyle/>
                    <a:p>
                      <a:pPr algn="just">
                        <a:spcAft>
                          <a:spcPts val="0"/>
                        </a:spcAft>
                        <a:tabLst>
                          <a:tab pos="1019175" algn="l"/>
                        </a:tabLst>
                      </a:pPr>
                      <a:r>
                        <a:rPr lang="es-CL" sz="1700" dirty="0">
                          <a:effectLst/>
                        </a:rPr>
                        <a:t>La vida de José Casas en el colegio era relativamente extraña. Despertaba, casi siempre, antes que sus compañeros y ya estaba listo cuando se daban las señales de comenzar a vestirse. Según algunos, hacía esto para que no lo vieran en las duchas, con su cuerpo demasiado débil. Comulgaba casi todos los días, como los demás, pero su confesor no era ninguno de los escogidos por la mayoría del alumnado. Al contrario, era un padre muy viejo y un poquito sordo, que parecía dormitar en su confesionario, allá en el rincón de la iglesia, ya que recibía muy escasos visitantes; José Casas y dos o tres ancianas, arrugadas hasta los mismos huesos, constituían su reducida clientela. Después, José Casas tomaba desayuno, como todo el mundo, pero participando muy poco en el bullicio general. Se inclinaba sobre su café, sorbiendo ruidosamente y mirando hacia todos lados desde el fondo de sus anteojos, desde sus ojos débiles y como sin color. A veces hablaba y se reía él mismo de lo que había dicho, sin que su risa encontrara eco. Después venían las clases, con sus dolorosas intervenciones el almuerzo, las clases de la tarde, en las cuales él languidecía, y las horas de estudio y recreo anteriores a la comida. Estas eran las más duras, ya que en ellas el ocio se ahincaba en los alumnos, los cuales, entre otros medios de hacerlos llevadero, habían descubierto el empleo de la crueldad con José Casas. La gama de suplicios iba de la simple burla a los insultos, golpes y empujones. Esa era la hora de recurrir al escondite. El escondite que daba debajo de una escala. Desde ahí podían oírse, casi constantemente, los pasos de los reverendos padres subiendo con mucha parsimonia, a veces corriendo en la punta de los pies, con la sotana arremangada. Entonces, crujían los peldaños y llegaba al escondite un rumor de vestiduras monacales. </a:t>
                      </a:r>
                      <a:endParaRPr lang="es-MX" sz="1700" dirty="0">
                        <a:effectLst/>
                      </a:endParaRPr>
                    </a:p>
                    <a:p>
                      <a:pPr algn="just">
                        <a:spcAft>
                          <a:spcPts val="0"/>
                        </a:spcAft>
                        <a:tabLst>
                          <a:tab pos="1019175" algn="l"/>
                        </a:tabLst>
                      </a:pPr>
                      <a:r>
                        <a:rPr lang="es-CL" sz="1700" dirty="0">
                          <a:effectLst/>
                        </a:rPr>
                        <a:t> </a:t>
                      </a:r>
                      <a:endParaRPr lang="es-MX" sz="1700" dirty="0">
                        <a:effectLst/>
                      </a:endParaRPr>
                    </a:p>
                    <a:p>
                      <a:pPr algn="just">
                        <a:spcAft>
                          <a:spcPts val="0"/>
                        </a:spcAft>
                        <a:tabLst>
                          <a:tab pos="1019175" algn="l"/>
                        </a:tabLst>
                      </a:pPr>
                      <a:r>
                        <a:rPr lang="es-CL" sz="1700" dirty="0">
                          <a:effectLst/>
                        </a:rPr>
                        <a:t>Debajo de la escala tenía una silla de sólo tres patas, llena de polvo, donde poder sentarse, y varios retratos semidestruidos de santos jesuitas. Estos, aunque carcomidos por el tiempo, no dejaban de mirarlo, fijando en él sus cara exaltada y descolorida.</a:t>
                      </a:r>
                      <a:endParaRPr lang="es-MX" sz="1700" dirty="0">
                        <a:effectLst/>
                        <a:latin typeface="Calibri" panose="020F0502020204030204" pitchFamily="34" charset="0"/>
                        <a:ea typeface="Calibri" panose="020F0502020204030204" pitchFamily="34" charset="0"/>
                      </a:endParaRPr>
                    </a:p>
                  </a:txBody>
                  <a:tcPr marL="89535" marR="89535" marT="0" marB="0"/>
                </a:tc>
                <a:extLst>
                  <a:ext uri="{0D108BD9-81ED-4DB2-BD59-A6C34878D82A}">
                    <a16:rowId xmlns:a16="http://schemas.microsoft.com/office/drawing/2014/main" val="4149703320"/>
                  </a:ext>
                </a:extLst>
              </a:tr>
            </a:tbl>
          </a:graphicData>
        </a:graphic>
      </p:graphicFrame>
    </p:spTree>
    <p:extLst>
      <p:ext uri="{BB962C8B-B14F-4D97-AF65-F5344CB8AC3E}">
        <p14:creationId xmlns:p14="http://schemas.microsoft.com/office/powerpoint/2010/main" val="2199486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0F3F97-CA84-43DF-AD56-0527666C4D6A}"/>
              </a:ext>
            </a:extLst>
          </p:cNvPr>
          <p:cNvSpPr>
            <a:spLocks noGrp="1"/>
          </p:cNvSpPr>
          <p:nvPr>
            <p:ph type="title"/>
          </p:nvPr>
        </p:nvSpPr>
        <p:spPr/>
        <p:txBody>
          <a:bodyPr/>
          <a:lstStyle/>
          <a:p>
            <a:endParaRPr lang="es-MX"/>
          </a:p>
        </p:txBody>
      </p:sp>
      <p:graphicFrame>
        <p:nvGraphicFramePr>
          <p:cNvPr id="4" name="Marcador de contenido 3">
            <a:extLst>
              <a:ext uri="{FF2B5EF4-FFF2-40B4-BE49-F238E27FC236}">
                <a16:creationId xmlns:a16="http://schemas.microsoft.com/office/drawing/2014/main" id="{DCA006CE-D542-49AE-BD93-0D3D5D63678E}"/>
              </a:ext>
            </a:extLst>
          </p:cNvPr>
          <p:cNvGraphicFramePr>
            <a:graphicFrameLocks noGrp="1"/>
          </p:cNvGraphicFramePr>
          <p:nvPr>
            <p:ph idx="1"/>
            <p:extLst>
              <p:ext uri="{D42A27DB-BD31-4B8C-83A1-F6EECF244321}">
                <p14:modId xmlns:p14="http://schemas.microsoft.com/office/powerpoint/2010/main" val="1856344988"/>
              </p:ext>
            </p:extLst>
          </p:nvPr>
        </p:nvGraphicFramePr>
        <p:xfrm>
          <a:off x="530087" y="624110"/>
          <a:ext cx="9250017" cy="5760720"/>
        </p:xfrm>
        <a:graphic>
          <a:graphicData uri="http://schemas.openxmlformats.org/drawingml/2006/table">
            <a:tbl>
              <a:tblPr>
                <a:tableStyleId>{5C22544A-7EE6-4342-B048-85BDC9FD1C3A}</a:tableStyleId>
              </a:tblPr>
              <a:tblGrid>
                <a:gridCol w="9250017">
                  <a:extLst>
                    <a:ext uri="{9D8B030D-6E8A-4147-A177-3AD203B41FA5}">
                      <a16:colId xmlns:a16="http://schemas.microsoft.com/office/drawing/2014/main" val="3650085351"/>
                    </a:ext>
                  </a:extLst>
                </a:gridCol>
              </a:tblGrid>
              <a:tr h="5750186">
                <a:tc>
                  <a:txBody>
                    <a:bodyPr/>
                    <a:lstStyle/>
                    <a:p>
                      <a:pPr algn="just">
                        <a:spcAft>
                          <a:spcPts val="0"/>
                        </a:spcAft>
                        <a:tabLst>
                          <a:tab pos="1019175" algn="l"/>
                        </a:tabLst>
                      </a:pPr>
                      <a:endParaRPr lang="es-MX" sz="1800" dirty="0">
                        <a:effectLst/>
                      </a:endParaRPr>
                    </a:p>
                    <a:p>
                      <a:pPr algn="just">
                        <a:spcAft>
                          <a:spcPts val="0"/>
                        </a:spcAft>
                        <a:tabLst>
                          <a:tab pos="1019175" algn="l"/>
                        </a:tabLst>
                      </a:pPr>
                      <a:r>
                        <a:rPr lang="es-CL" sz="1800" dirty="0">
                          <a:effectLst/>
                        </a:rPr>
                        <a:t>Por ese tiempo, al conjunto de las penurias padecidas por José Casas vino a agregarse una nueva, la cual hizo recrudecer las burlas de sus compañeros. Fue una debilidad crónica al estómago, contra la cual el hermano enfermero, adicto sólo al </a:t>
                      </a:r>
                      <a:r>
                        <a:rPr lang="es-CL" sz="1800" dirty="0" err="1">
                          <a:effectLst/>
                        </a:rPr>
                        <a:t>salofeno</a:t>
                      </a:r>
                      <a:r>
                        <a:rPr lang="es-CL" sz="1800" dirty="0">
                          <a:effectLst/>
                        </a:rPr>
                        <a:t> y al yodo no encontraba remedio adecuado. José tuvo que ocupar, a partir de entonces, buena parte de su tiempo en las “casitas”.</a:t>
                      </a:r>
                      <a:r>
                        <a:rPr lang="es-MX" sz="1800" dirty="0">
                          <a:effectLst/>
                        </a:rPr>
                        <a:t> </a:t>
                      </a:r>
                      <a:r>
                        <a:rPr lang="es-CL" sz="1800" dirty="0">
                          <a:effectLst/>
                        </a:rPr>
                        <a:t> </a:t>
                      </a:r>
                      <a:endParaRPr lang="es-MX" sz="1800" dirty="0">
                        <a:effectLst/>
                      </a:endParaRPr>
                    </a:p>
                    <a:p>
                      <a:pPr algn="just">
                        <a:spcAft>
                          <a:spcPts val="0"/>
                        </a:spcAft>
                        <a:tabLst>
                          <a:tab pos="1019175" algn="l"/>
                        </a:tabLst>
                      </a:pPr>
                      <a:r>
                        <a:rPr lang="es-CL" sz="1800" dirty="0">
                          <a:effectLst/>
                        </a:rPr>
                        <a:t>Un día tocaba concurso de matemáticas. Se decidía la nota del bimestre y el premio, Ambas cosas preocupaban a José, que soñaba con alguna distinción que provocara el respeto de sus compañeros.</a:t>
                      </a:r>
                      <a:endParaRPr lang="es-MX" sz="1800" dirty="0">
                        <a:effectLst/>
                      </a:endParaRPr>
                    </a:p>
                    <a:p>
                      <a:pPr algn="just">
                        <a:spcAft>
                          <a:spcPts val="0"/>
                        </a:spcAft>
                        <a:tabLst>
                          <a:tab pos="1019175" algn="l"/>
                        </a:tabLst>
                      </a:pPr>
                      <a:r>
                        <a:rPr lang="es-CL" sz="1800" dirty="0">
                          <a:effectLst/>
                        </a:rPr>
                        <a:t> </a:t>
                      </a:r>
                      <a:endParaRPr lang="es-MX" sz="1800" dirty="0">
                        <a:effectLst/>
                      </a:endParaRPr>
                    </a:p>
                    <a:p>
                      <a:pPr algn="just">
                        <a:spcAft>
                          <a:spcPts val="0"/>
                        </a:spcAft>
                        <a:tabLst>
                          <a:tab pos="1019175" algn="l"/>
                        </a:tabLst>
                      </a:pPr>
                      <a:r>
                        <a:rPr lang="es-CL" sz="1800" dirty="0">
                          <a:effectLst/>
                        </a:rPr>
                        <a:t>Era invierno y hacía bastante frío. A pesar de ser las diez de la mañana, la helada no se derretía en las baldosas del patio. Dentro de la clase estaba tibio, la atmósfera era densa, gracias a que las puertas y ventanas fueron cerradas herméticamente. Se oía el ruido monótono de las lapiceras rasgando el papel. Un hacinamiento de multiplicaciones y divisiones, ordenadas según su dificultad, llenaba la pizarra. Los alumnos miraban las hojas, mordiendo nerviosamente la punta de las lapiceras o levantaban la vista hacia el pizarrón para copiar las operaciones con toda rapidez. El padre Gutiérrez tenía las amarillas manos cruzadas sobre el escritorio. Leía atentamente un libro y de cuando en cuando dirigía sus miradas severas a los alumnos. Todos temían demasiado a su voz imperativa y ronca y su aspecto grave como para pretender copia la prueba.</a:t>
                      </a:r>
                      <a:endParaRPr lang="es-MX" sz="1800" dirty="0">
                        <a:effectLst/>
                        <a:latin typeface="Calibri" panose="020F0502020204030204" pitchFamily="34" charset="0"/>
                        <a:ea typeface="Calibri" panose="020F0502020204030204" pitchFamily="34" charset="0"/>
                      </a:endParaRPr>
                    </a:p>
                  </a:txBody>
                  <a:tcPr marL="89535" marR="89535" marT="0" marB="0"/>
                </a:tc>
                <a:extLst>
                  <a:ext uri="{0D108BD9-81ED-4DB2-BD59-A6C34878D82A}">
                    <a16:rowId xmlns:a16="http://schemas.microsoft.com/office/drawing/2014/main" val="2447337631"/>
                  </a:ext>
                </a:extLst>
              </a:tr>
            </a:tbl>
          </a:graphicData>
        </a:graphic>
      </p:graphicFrame>
      <p:sp>
        <p:nvSpPr>
          <p:cNvPr id="5" name="Rectángulo redondeado 2">
            <a:extLst>
              <a:ext uri="{FF2B5EF4-FFF2-40B4-BE49-F238E27FC236}">
                <a16:creationId xmlns:a16="http://schemas.microsoft.com/office/drawing/2014/main" id="{A998CBBA-3929-4789-B690-23B5E2EAD674}"/>
              </a:ext>
            </a:extLst>
          </p:cNvPr>
          <p:cNvSpPr/>
          <p:nvPr/>
        </p:nvSpPr>
        <p:spPr>
          <a:xfrm>
            <a:off x="9780104" y="1012824"/>
            <a:ext cx="2245001" cy="2989333"/>
          </a:xfrm>
          <a:prstGeom prst="roundRect">
            <a:avLst/>
          </a:prstGeom>
          <a:noFill/>
          <a:ln w="22225" cap="flat" cmpd="dbl" algn="ctr">
            <a:solidFill>
              <a:schemeClr val="tx1"/>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s-CL" sz="1600" dirty="0">
                <a:effectLst/>
                <a:latin typeface="Calibri" panose="020F0502020204030204" pitchFamily="34" charset="0"/>
                <a:ea typeface="Calibri" panose="020F0502020204030204" pitchFamily="34" charset="0"/>
                <a:cs typeface="Times New Roman" panose="02020603050405020304" pitchFamily="18" charset="0"/>
              </a:rPr>
              <a:t>Infiere según el contexto, ¿A qué le llamaban “las casitas”?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9553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FD756F92-9A18-438F-977D-434DDBB43DA5}"/>
              </a:ext>
            </a:extLst>
          </p:cNvPr>
          <p:cNvGraphicFramePr>
            <a:graphicFrameLocks noGrp="1"/>
          </p:cNvGraphicFramePr>
          <p:nvPr>
            <p:ph idx="1"/>
            <p:extLst>
              <p:ext uri="{D42A27DB-BD31-4B8C-83A1-F6EECF244321}">
                <p14:modId xmlns:p14="http://schemas.microsoft.com/office/powerpoint/2010/main" val="1215253025"/>
              </p:ext>
            </p:extLst>
          </p:nvPr>
        </p:nvGraphicFramePr>
        <p:xfrm>
          <a:off x="516835" y="397565"/>
          <a:ext cx="8348868" cy="5836325"/>
        </p:xfrm>
        <a:graphic>
          <a:graphicData uri="http://schemas.openxmlformats.org/drawingml/2006/table">
            <a:tbl>
              <a:tblPr>
                <a:tableStyleId>{5C22544A-7EE6-4342-B048-85BDC9FD1C3A}</a:tableStyleId>
              </a:tblPr>
              <a:tblGrid>
                <a:gridCol w="8348868">
                  <a:extLst>
                    <a:ext uri="{9D8B030D-6E8A-4147-A177-3AD203B41FA5}">
                      <a16:colId xmlns:a16="http://schemas.microsoft.com/office/drawing/2014/main" val="2910992646"/>
                    </a:ext>
                  </a:extLst>
                </a:gridCol>
              </a:tblGrid>
              <a:tr h="5836325">
                <a:tc>
                  <a:txBody>
                    <a:bodyPr/>
                    <a:lstStyle/>
                    <a:p>
                      <a:pPr algn="just">
                        <a:spcAft>
                          <a:spcPts val="0"/>
                        </a:spcAft>
                        <a:tabLst>
                          <a:tab pos="1019175" algn="l"/>
                        </a:tabLst>
                      </a:pPr>
                      <a:r>
                        <a:rPr lang="es-CL" sz="1800" dirty="0">
                          <a:effectLst/>
                        </a:rPr>
                        <a:t>José casas estaba con los dedos helados, apenas podía escribir. No tuvo tropiezos, sin embargo, en hacer la primera y la segunda operación. Se disponía a iniciar la tercera cuando se presentaron los síntomas de su debilidad. Quiso prescindir de ello, pero le fue imposible. Comenzó a ponerse cada vez más nervioso y los nervios le impidieron solucionar su multiplicación. Entonces, José tragó saliva e indicó con el dedo. El padre Gutiérrez había advertido, al comenzar la clase, que no </a:t>
                      </a:r>
                      <a:r>
                        <a:rPr lang="es-MX" sz="1800" dirty="0">
                          <a:effectLst/>
                        </a:rPr>
                        <a:t> </a:t>
                      </a:r>
                      <a:r>
                        <a:rPr lang="es-CL" sz="1800" dirty="0">
                          <a:effectLst/>
                        </a:rPr>
                        <a:t>admitiría consultas de ninguna especie transcurridos los primeros cinco minutos. Por lo tanto, cuando vio que José Casas indicaba, movió la cabeza negativamente. José Casas se mordió los dedos. Intentó concentrarse de nuevo en su problema. Era inútil. Miró por la ventana hacia afuera, reunió todas sus fuerzas y volvió a indicar. El padre Gutiérrez, sin mover la cabeza, que permaneció inclinada sobre el libro le dijo:</a:t>
                      </a:r>
                      <a:r>
                        <a:rPr lang="es-MX" sz="1800" dirty="0">
                          <a:effectLst/>
                        </a:rPr>
                        <a:t> </a:t>
                      </a:r>
                      <a:r>
                        <a:rPr lang="es-CL" sz="1800" dirty="0">
                          <a:effectLst/>
                        </a:rPr>
                        <a:t> </a:t>
                      </a:r>
                      <a:endParaRPr lang="es-MX" sz="1800" dirty="0">
                        <a:effectLst/>
                      </a:endParaRPr>
                    </a:p>
                    <a:p>
                      <a:pPr marL="342900" lvl="0" indent="-342900" algn="just">
                        <a:lnSpc>
                          <a:spcPct val="115000"/>
                        </a:lnSpc>
                        <a:spcAft>
                          <a:spcPts val="1000"/>
                        </a:spcAft>
                        <a:buFont typeface="Calibri" panose="020F0502020204030204" pitchFamily="34" charset="0"/>
                        <a:buChar char="-"/>
                        <a:tabLst>
                          <a:tab pos="1019175" algn="l"/>
                        </a:tabLst>
                      </a:pPr>
                      <a:r>
                        <a:rPr lang="es-ES" sz="1800" dirty="0">
                          <a:effectLst/>
                        </a:rPr>
                        <a:t>¿Qué quiere? – José Casas se acercó y le habló en voz baja-. Si quiere seguir el concurso – dijo el padre Gutiérrez – se queda aquí. Si sale, antes tendrá que devolver su hoja.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765272401"/>
                  </a:ext>
                </a:extLst>
              </a:tr>
            </a:tbl>
          </a:graphicData>
        </a:graphic>
      </p:graphicFrame>
      <p:sp>
        <p:nvSpPr>
          <p:cNvPr id="5" name="Rectángulo redondeado 8">
            <a:extLst>
              <a:ext uri="{FF2B5EF4-FFF2-40B4-BE49-F238E27FC236}">
                <a16:creationId xmlns:a16="http://schemas.microsoft.com/office/drawing/2014/main" id="{7BAE8C0A-E30D-416F-9525-9A2120138E42}"/>
              </a:ext>
            </a:extLst>
          </p:cNvPr>
          <p:cNvSpPr/>
          <p:nvPr/>
        </p:nvSpPr>
        <p:spPr>
          <a:xfrm>
            <a:off x="9024730" y="397565"/>
            <a:ext cx="2650435" cy="4041913"/>
          </a:xfrm>
          <a:prstGeom prst="roundRect">
            <a:avLst>
              <a:gd name="adj" fmla="val 6578"/>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s-CL" sz="1600" dirty="0">
                <a:solidFill>
                  <a:srgbClr val="000000"/>
                </a:solidFill>
                <a:effectLst/>
                <a:ea typeface="Calibri" panose="020F0502020204030204" pitchFamily="34" charset="0"/>
              </a:rPr>
              <a:t>Según lo relatado, ¿cómo era la relación entre los estudiantes y los profesores en aquella época? Subraya una parte que sirva de ejemplo.</a:t>
            </a:r>
            <a:endParaRPr lang="es-MX" sz="1600" dirty="0">
              <a:effectLst/>
              <a:ea typeface="Calibri" panose="020F0502020204030204" pitchFamily="34" charset="0"/>
            </a:endParaRPr>
          </a:p>
        </p:txBody>
      </p:sp>
    </p:spTree>
    <p:extLst>
      <p:ext uri="{BB962C8B-B14F-4D97-AF65-F5344CB8AC3E}">
        <p14:creationId xmlns:p14="http://schemas.microsoft.com/office/powerpoint/2010/main" val="163106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873A1A72-3F51-4BC9-B7DE-DD8704DC7DCD}"/>
              </a:ext>
            </a:extLst>
          </p:cNvPr>
          <p:cNvGraphicFramePr>
            <a:graphicFrameLocks noGrp="1"/>
          </p:cNvGraphicFramePr>
          <p:nvPr>
            <p:ph idx="1"/>
            <p:extLst>
              <p:ext uri="{D42A27DB-BD31-4B8C-83A1-F6EECF244321}">
                <p14:modId xmlns:p14="http://schemas.microsoft.com/office/powerpoint/2010/main" val="2487777247"/>
              </p:ext>
            </p:extLst>
          </p:nvPr>
        </p:nvGraphicFramePr>
        <p:xfrm>
          <a:off x="3169235" y="437322"/>
          <a:ext cx="8638452" cy="5351973"/>
        </p:xfrm>
        <a:graphic>
          <a:graphicData uri="http://schemas.openxmlformats.org/drawingml/2006/table">
            <a:tbl>
              <a:tblPr>
                <a:tableStyleId>{5C22544A-7EE6-4342-B048-85BDC9FD1C3A}</a:tableStyleId>
              </a:tblPr>
              <a:tblGrid>
                <a:gridCol w="8638452">
                  <a:extLst>
                    <a:ext uri="{9D8B030D-6E8A-4147-A177-3AD203B41FA5}">
                      <a16:colId xmlns:a16="http://schemas.microsoft.com/office/drawing/2014/main" val="2711198746"/>
                    </a:ext>
                  </a:extLst>
                </a:gridCol>
              </a:tblGrid>
              <a:tr h="5351973">
                <a:tc>
                  <a:txBody>
                    <a:bodyPr/>
                    <a:lstStyle/>
                    <a:p>
                      <a:pPr algn="just">
                        <a:spcAft>
                          <a:spcPts val="0"/>
                        </a:spcAft>
                        <a:tabLst>
                          <a:tab pos="1019175" algn="l"/>
                        </a:tabLst>
                      </a:pPr>
                      <a:endParaRPr lang="es-MX" sz="1100" dirty="0">
                        <a:effectLst/>
                      </a:endParaRPr>
                    </a:p>
                    <a:p>
                      <a:pPr algn="just">
                        <a:spcAft>
                          <a:spcPts val="0"/>
                        </a:spcAft>
                        <a:tabLst>
                          <a:tab pos="1019175" algn="l"/>
                        </a:tabLst>
                      </a:pPr>
                      <a:r>
                        <a:rPr lang="es-CL" sz="2000" dirty="0">
                          <a:effectLst/>
                        </a:rPr>
                        <a:t>José volvió a su puesto. Necesitaba hacer por lo menos unas seis operaciones más. Miró a sus compañeros, que estaban inclinados sobre las hojas, escribiendo apresuradamente, y tomó su lapicera. La tercera operación, en la cual se había detenido, pudo resolverla. Entonces, levantó la vista y comenzó a copiar la cuarta. Era considerablemente más difícil que las anteriores. Mientras el padre Gutiérrez miraba, severamente inmóvil, y sus compañeros rasgaban el papel con las lapiceras, o miraban el techo, o copiaban de la pizarra, él trataba de hacer la cuarta operación y sentía los síntomas de su enfermedad agudizarse a cada momento. Los nervios volvieron a impedirle solucionar su problema, se le nubló la vista, comenzó a morder la punta de su lapicera, y sucedió una gran desgracia, cuyo conocimiento hubiera desencadenado las más crueles burlas de sus compañeros. José Casas entregó rápidamente su hoja y salió al patio. Nadie advirtió nada.</a:t>
                      </a:r>
                      <a:r>
                        <a:rPr lang="es-MX" sz="2000" dirty="0">
                          <a:effectLst/>
                        </a:rPr>
                        <a:t> </a:t>
                      </a:r>
                      <a:r>
                        <a:rPr lang="es-CL" sz="1100" dirty="0">
                          <a:effectLst/>
                        </a:rPr>
                        <a:t> </a:t>
                      </a:r>
                      <a:endParaRPr lang="es-MX" sz="1100" dirty="0">
                        <a:effectLst/>
                        <a:latin typeface="Calibri" panose="020F0502020204030204" pitchFamily="34" charset="0"/>
                        <a:ea typeface="Calibri" panose="020F0502020204030204" pitchFamily="34" charset="0"/>
                      </a:endParaRPr>
                    </a:p>
                  </a:txBody>
                  <a:tcPr marL="77885" marR="77885" marT="0" marB="0"/>
                </a:tc>
                <a:extLst>
                  <a:ext uri="{0D108BD9-81ED-4DB2-BD59-A6C34878D82A}">
                    <a16:rowId xmlns:a16="http://schemas.microsoft.com/office/drawing/2014/main" val="3426425544"/>
                  </a:ext>
                </a:extLst>
              </a:tr>
            </a:tbl>
          </a:graphicData>
        </a:graphic>
      </p:graphicFrame>
      <p:sp>
        <p:nvSpPr>
          <p:cNvPr id="5" name="Rectángulo redondeado 13">
            <a:extLst>
              <a:ext uri="{FF2B5EF4-FFF2-40B4-BE49-F238E27FC236}">
                <a16:creationId xmlns:a16="http://schemas.microsoft.com/office/drawing/2014/main" id="{96286374-1C28-4528-B0FB-45ECD9408092}"/>
              </a:ext>
            </a:extLst>
          </p:cNvPr>
          <p:cNvSpPr/>
          <p:nvPr/>
        </p:nvSpPr>
        <p:spPr>
          <a:xfrm>
            <a:off x="569844" y="1285461"/>
            <a:ext cx="2430532" cy="4524789"/>
          </a:xfrm>
          <a:prstGeom prst="roundRect">
            <a:avLst/>
          </a:prstGeom>
          <a:noFill/>
          <a:ln w="22225" cap="flat" cmpd="dbl" algn="ctr">
            <a:solidFill>
              <a:schemeClr val="tx1"/>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s-CL" sz="2000" dirty="0">
                <a:solidFill>
                  <a:srgbClr val="000000"/>
                </a:solidFill>
                <a:effectLst/>
                <a:latin typeface="Calibri" panose="020F0502020204030204" pitchFamily="34" charset="0"/>
                <a:ea typeface="Calibri" panose="020F0502020204030204" pitchFamily="34" charset="0"/>
              </a:rPr>
              <a:t>¿Qué le ocurre a José? ¿Por qué abandonó la sala de clases?  </a:t>
            </a:r>
            <a:endParaRPr lang="es-MX"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80332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9FC37142-80D4-4A35-98D5-B0F090F7D492}"/>
              </a:ext>
            </a:extLst>
          </p:cNvPr>
          <p:cNvGraphicFramePr>
            <a:graphicFrameLocks noGrp="1"/>
          </p:cNvGraphicFramePr>
          <p:nvPr>
            <p:ph idx="1"/>
            <p:extLst>
              <p:ext uri="{D42A27DB-BD31-4B8C-83A1-F6EECF244321}">
                <p14:modId xmlns:p14="http://schemas.microsoft.com/office/powerpoint/2010/main" val="1899273598"/>
              </p:ext>
            </p:extLst>
          </p:nvPr>
        </p:nvGraphicFramePr>
        <p:xfrm>
          <a:off x="434939" y="198784"/>
          <a:ext cx="8788574" cy="6400800"/>
        </p:xfrm>
        <a:graphic>
          <a:graphicData uri="http://schemas.openxmlformats.org/drawingml/2006/table">
            <a:tbl>
              <a:tblPr>
                <a:tableStyleId>{5C22544A-7EE6-4342-B048-85BDC9FD1C3A}</a:tableStyleId>
              </a:tblPr>
              <a:tblGrid>
                <a:gridCol w="8788574">
                  <a:extLst>
                    <a:ext uri="{9D8B030D-6E8A-4147-A177-3AD203B41FA5}">
                      <a16:colId xmlns:a16="http://schemas.microsoft.com/office/drawing/2014/main" val="1143714306"/>
                    </a:ext>
                  </a:extLst>
                </a:gridCol>
              </a:tblGrid>
              <a:tr h="6400800">
                <a:tc>
                  <a:txBody>
                    <a:bodyPr/>
                    <a:lstStyle/>
                    <a:p>
                      <a:pPr algn="just">
                        <a:spcAft>
                          <a:spcPts val="0"/>
                        </a:spcAft>
                        <a:tabLst>
                          <a:tab pos="1019175" algn="l"/>
                        </a:tabLst>
                      </a:pPr>
                      <a:endParaRPr lang="es-MX" sz="1000" dirty="0">
                        <a:effectLst/>
                      </a:endParaRPr>
                    </a:p>
                    <a:p>
                      <a:pPr algn="just">
                        <a:spcAft>
                          <a:spcPts val="0"/>
                        </a:spcAft>
                        <a:tabLst>
                          <a:tab pos="1019175" algn="l"/>
                        </a:tabLst>
                      </a:pPr>
                      <a:r>
                        <a:rPr lang="es-CL" sz="2000" dirty="0">
                          <a:effectLst/>
                        </a:rPr>
                        <a:t>Cruzó el patio helado, donde no se divisaba un alma, y se encerró en una de las “casitas”. Como lo principal era impedir que nadie supiera su desgracia, se sacó los calzoncillos inmundos, marcados con sus iniciales en rojo y haciendo un atado muy chico, lo empujó con la mano dentro del excusado. En seguida, tiro la cadena tres o cuatro veces. Salió de la “casita” y se lavó las manos en un agua helada y con un penetrante olor a cloro. Se sintió aliviado y feliz y cruzó el patio tranquilamente, respirando a pleno pulmón. La sala de clases le pareció bien cálida después de su salida y ya no se preocupó de su concurso. Pensó que alguna vez tendría ocasión de mejorar su nota. Sacó de su escritorio el libro de lectura y alegremente se puso a leer.</a:t>
                      </a:r>
                      <a:r>
                        <a:rPr lang="es-MX" sz="2000" dirty="0">
                          <a:effectLst/>
                        </a:rPr>
                        <a:t> </a:t>
                      </a:r>
                      <a:r>
                        <a:rPr lang="es-CL" sz="2000" dirty="0">
                          <a:effectLst/>
                        </a:rPr>
                        <a:t> </a:t>
                      </a:r>
                      <a:endParaRPr lang="es-MX" sz="2000" dirty="0">
                        <a:effectLst/>
                      </a:endParaRPr>
                    </a:p>
                    <a:p>
                      <a:pPr algn="just">
                        <a:spcAft>
                          <a:spcPts val="0"/>
                        </a:spcAft>
                        <a:tabLst>
                          <a:tab pos="1019175" algn="l"/>
                        </a:tabLst>
                      </a:pPr>
                      <a:r>
                        <a:rPr lang="es-CL" sz="2000" dirty="0">
                          <a:effectLst/>
                        </a:rPr>
                        <a:t>Cuando pasaron tres días, uno de los internos fue a quejarse al hermano que cuidaba la división, de que un excusado estaba tapado y no podía usarse. El hermano fue a mirar el excusado y vio un montón de papeles y excremento, flotando en un agua negra y pestilente. Dio aviso al prefecto del colegio, el cual miró el excusado y dijo que sería preciso avisarle al rector, quien fue oportunamente avisado. El padre rector dio orden de que nadie usara el excusado, orden a todas luces inútil, y llamó a unos operarios que un sacerdote le recomendó.</a:t>
                      </a:r>
                      <a:endParaRPr lang="es-MX" sz="2000" dirty="0">
                        <a:effectLst/>
                        <a:latin typeface="Calibri" panose="020F0502020204030204" pitchFamily="34" charset="0"/>
                        <a:ea typeface="Calibri" panose="020F0502020204030204" pitchFamily="34" charset="0"/>
                      </a:endParaRPr>
                    </a:p>
                  </a:txBody>
                  <a:tcPr marL="82825" marR="82825" marT="0" marB="0"/>
                </a:tc>
                <a:extLst>
                  <a:ext uri="{0D108BD9-81ED-4DB2-BD59-A6C34878D82A}">
                    <a16:rowId xmlns:a16="http://schemas.microsoft.com/office/drawing/2014/main" val="1892183856"/>
                  </a:ext>
                </a:extLst>
              </a:tr>
            </a:tbl>
          </a:graphicData>
        </a:graphic>
      </p:graphicFrame>
      <p:sp>
        <p:nvSpPr>
          <p:cNvPr id="5" name="Rectángulo redondeado 14">
            <a:extLst>
              <a:ext uri="{FF2B5EF4-FFF2-40B4-BE49-F238E27FC236}">
                <a16:creationId xmlns:a16="http://schemas.microsoft.com/office/drawing/2014/main" id="{74B8751E-435E-493C-98E4-3CD8CFB17C3C}"/>
              </a:ext>
            </a:extLst>
          </p:cNvPr>
          <p:cNvSpPr/>
          <p:nvPr/>
        </p:nvSpPr>
        <p:spPr>
          <a:xfrm>
            <a:off x="9436394" y="742122"/>
            <a:ext cx="1933971" cy="3313043"/>
          </a:xfrm>
          <a:prstGeom prst="roundRect">
            <a:avLst/>
          </a:prstGeom>
          <a:noFill/>
          <a:ln w="22225" cap="flat" cmpd="dbl" algn="ctr">
            <a:solidFill>
              <a:schemeClr val="tx1"/>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s-CL" sz="1600" dirty="0">
                <a:effectLst/>
                <a:latin typeface="Calibri" panose="020F0502020204030204" pitchFamily="34" charset="0"/>
                <a:ea typeface="Calibri" panose="020F0502020204030204" pitchFamily="34" charset="0"/>
              </a:rPr>
              <a:t>¿Por qué su ropa interior estaba marcada con rojo?</a:t>
            </a:r>
            <a:endParaRPr lang="es-MX" sz="1600" dirty="0">
              <a:effectLst/>
              <a:latin typeface="Calibri" panose="020F0502020204030204" pitchFamily="34" charset="0"/>
              <a:ea typeface="Calibri" panose="020F0502020204030204" pitchFamily="34" charset="0"/>
            </a:endParaRPr>
          </a:p>
          <a:p>
            <a:pPr>
              <a:spcAft>
                <a:spcPts val="0"/>
              </a:spcAft>
            </a:pPr>
            <a:r>
              <a:rPr lang="es-CL" sz="1100" u="none" strike="noStrike" dirty="0">
                <a:solidFill>
                  <a:srgbClr val="FF0000"/>
                </a:solidFill>
                <a:effectLst/>
                <a:uFill>
                  <a:solidFill>
                    <a:srgbClr val="000000"/>
                  </a:solidFill>
                </a:uFill>
                <a:latin typeface="Calibri" panose="020F0502020204030204" pitchFamily="34" charset="0"/>
                <a:ea typeface="Calibri" panose="020F0502020204030204" pitchFamily="34" charset="0"/>
              </a:rPr>
              <a:t> </a:t>
            </a:r>
            <a:endParaRPr lang="es-MX" sz="11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032919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6E8DCE82-6BB6-4F48-907E-99BBE1B6E853}"/>
              </a:ext>
            </a:extLst>
          </p:cNvPr>
          <p:cNvGraphicFramePr>
            <a:graphicFrameLocks noGrp="1"/>
          </p:cNvGraphicFramePr>
          <p:nvPr>
            <p:ph idx="1"/>
            <p:extLst>
              <p:ext uri="{D42A27DB-BD31-4B8C-83A1-F6EECF244321}">
                <p14:modId xmlns:p14="http://schemas.microsoft.com/office/powerpoint/2010/main" val="3687847580"/>
              </p:ext>
            </p:extLst>
          </p:nvPr>
        </p:nvGraphicFramePr>
        <p:xfrm>
          <a:off x="1020417" y="649357"/>
          <a:ext cx="8282609" cy="5539408"/>
        </p:xfrm>
        <a:graphic>
          <a:graphicData uri="http://schemas.openxmlformats.org/drawingml/2006/table">
            <a:tbl>
              <a:tblPr>
                <a:tableStyleId>{5C22544A-7EE6-4342-B048-85BDC9FD1C3A}</a:tableStyleId>
              </a:tblPr>
              <a:tblGrid>
                <a:gridCol w="8282609">
                  <a:extLst>
                    <a:ext uri="{9D8B030D-6E8A-4147-A177-3AD203B41FA5}">
                      <a16:colId xmlns:a16="http://schemas.microsoft.com/office/drawing/2014/main" val="1984408647"/>
                    </a:ext>
                  </a:extLst>
                </a:gridCol>
              </a:tblGrid>
              <a:tr h="5539408">
                <a:tc>
                  <a:txBody>
                    <a:bodyPr/>
                    <a:lstStyle/>
                    <a:p>
                      <a:pPr algn="just">
                        <a:spcAft>
                          <a:spcPts val="0"/>
                        </a:spcAft>
                        <a:tabLst>
                          <a:tab pos="1019175" algn="l"/>
                        </a:tabLst>
                      </a:pPr>
                      <a:endParaRPr lang="es-MX" sz="1100" dirty="0">
                        <a:effectLst/>
                      </a:endParaRPr>
                    </a:p>
                    <a:p>
                      <a:pPr algn="l"/>
                      <a:r>
                        <a:rPr lang="es-CL" sz="2400" dirty="0">
                          <a:effectLst/>
                        </a:rPr>
                        <a:t>Al día siguiente, la mañana estaba húmeda y neblinosa, como todas las mañanas de invierno. José Casas no se sentía con el mejor de los ánimos. Miraba la neblina escurriéndose por los vetustos pilares del patio, deslizándose por los corredores, a ras de suelo, haciéndose espesa junto al tejado, y una sensación de angustia le retorcía el estómago. Oyó ruido de voces. Un grupo de operarios con sus maletines de trabajo apareció por una galería. José los vio dirigirse a la “casita” que él había utilizado días antes. El corazón le dio un vuelco y tuvo miedo. Ese miedo no lo dejó en todo el día y lo revivía cada vez que resonaba el golpe seco y deprimente de los martillazos de los operarios.</a:t>
                      </a:r>
                      <a:r>
                        <a:rPr lang="es-MX" sz="2400" dirty="0">
                          <a:effectLst/>
                        </a:rPr>
                        <a:t> </a:t>
                      </a:r>
                    </a:p>
                  </a:txBody>
                  <a:tcPr marL="89535" marR="89535" marT="0" marB="0"/>
                </a:tc>
                <a:extLst>
                  <a:ext uri="{0D108BD9-81ED-4DB2-BD59-A6C34878D82A}">
                    <a16:rowId xmlns:a16="http://schemas.microsoft.com/office/drawing/2014/main" val="331872392"/>
                  </a:ext>
                </a:extLst>
              </a:tr>
            </a:tbl>
          </a:graphicData>
        </a:graphic>
      </p:graphicFrame>
      <p:sp>
        <p:nvSpPr>
          <p:cNvPr id="5" name="Rectángulo redondeado 15">
            <a:extLst>
              <a:ext uri="{FF2B5EF4-FFF2-40B4-BE49-F238E27FC236}">
                <a16:creationId xmlns:a16="http://schemas.microsoft.com/office/drawing/2014/main" id="{20FA5FC5-1838-4E8F-A8C5-49F6095C2E17}"/>
              </a:ext>
            </a:extLst>
          </p:cNvPr>
          <p:cNvSpPr/>
          <p:nvPr/>
        </p:nvSpPr>
        <p:spPr>
          <a:xfrm>
            <a:off x="9515061" y="1155507"/>
            <a:ext cx="2491409" cy="2000250"/>
          </a:xfrm>
          <a:prstGeom prst="roundRect">
            <a:avLst/>
          </a:prstGeom>
          <a:noFill/>
          <a:ln w="22225" cap="flat" cmpd="dbl" algn="ctr">
            <a:solidFill>
              <a:schemeClr val="tx1"/>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s-CL" dirty="0">
                <a:solidFill>
                  <a:srgbClr val="000000"/>
                </a:solidFill>
                <a:effectLst/>
                <a:latin typeface="Calibri" panose="020F0502020204030204" pitchFamily="34" charset="0"/>
                <a:ea typeface="Calibri" panose="020F0502020204030204" pitchFamily="34" charset="0"/>
              </a:rPr>
              <a:t>¿Por qué José Casas siente miedo?</a:t>
            </a:r>
            <a:endParaRPr lang="es-MX"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33411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3C171932-585E-4F2D-BA2D-D7810F6AC6B0}"/>
              </a:ext>
            </a:extLst>
          </p:cNvPr>
          <p:cNvGraphicFramePr>
            <a:graphicFrameLocks noGrp="1"/>
          </p:cNvGraphicFramePr>
          <p:nvPr>
            <p:ph idx="1"/>
            <p:extLst>
              <p:ext uri="{D42A27DB-BD31-4B8C-83A1-F6EECF244321}">
                <p14:modId xmlns:p14="http://schemas.microsoft.com/office/powerpoint/2010/main" val="1460314144"/>
              </p:ext>
            </p:extLst>
          </p:nvPr>
        </p:nvGraphicFramePr>
        <p:xfrm>
          <a:off x="622852" y="175260"/>
          <a:ext cx="10972800" cy="6507480"/>
        </p:xfrm>
        <a:graphic>
          <a:graphicData uri="http://schemas.openxmlformats.org/drawingml/2006/table">
            <a:tbl>
              <a:tblPr>
                <a:tableStyleId>{5C22544A-7EE6-4342-B048-85BDC9FD1C3A}</a:tableStyleId>
              </a:tblPr>
              <a:tblGrid>
                <a:gridCol w="10972800">
                  <a:extLst>
                    <a:ext uri="{9D8B030D-6E8A-4147-A177-3AD203B41FA5}">
                      <a16:colId xmlns:a16="http://schemas.microsoft.com/office/drawing/2014/main" val="3083189983"/>
                    </a:ext>
                  </a:extLst>
                </a:gridCol>
              </a:tblGrid>
              <a:tr h="5782282">
                <a:tc>
                  <a:txBody>
                    <a:bodyPr/>
                    <a:lstStyle/>
                    <a:p>
                      <a:pPr algn="just">
                        <a:spcAft>
                          <a:spcPts val="0"/>
                        </a:spcAft>
                        <a:tabLst>
                          <a:tab pos="1019175" algn="l"/>
                        </a:tabLst>
                      </a:pPr>
                      <a:r>
                        <a:rPr lang="es-CL" sz="1600" dirty="0">
                          <a:effectLst/>
                        </a:rPr>
                        <a:t>Desde su pupitre José divisó al rector que pasaba por el patio, con sus pasos lentos y balanceados. Tenía las manos en los bolsillos, como siempre, y miraba para todas partes. Estuvo conversando un rato con los operarios. Ellos le mostraron el montón de baldosas que habían sacado y la parte de la cañería que iba quedando al descubierto. José miró a sus compañeros de clases. Estaban todos inclinados sobre los cuadernos. De nuevo oía el ruido de las lapiceras rasgando el papel. Se mordió las uñas y miró hacia fuera. Nadie estaba pendiente de lo que él hacía: ni el padre Gutiérrez, ni los operarios, ni sus compañeros. Quería hundirse debajo de la tierra, para que siempre fuera así.</a:t>
                      </a:r>
                      <a:endParaRPr lang="es-MX" sz="1600" dirty="0">
                        <a:effectLst/>
                      </a:endParaRPr>
                    </a:p>
                    <a:p>
                      <a:pPr algn="just">
                        <a:spcAft>
                          <a:spcPts val="0"/>
                        </a:spcAft>
                        <a:tabLst>
                          <a:tab pos="1019175" algn="l"/>
                        </a:tabLst>
                      </a:pPr>
                      <a:r>
                        <a:rPr lang="es-CL" sz="1600" dirty="0">
                          <a:effectLst/>
                        </a:rPr>
                        <a:t>Sonó la campana y comenzó a sentirse un rumor general de pupitres que se abren, de movimientos inquietos, de bancos crujiendo, de voces entremezcladas y bajas. El padre Gutiérrez dijo que la clase no había terminado. Siguió dictando durante unos segundos Después se acercó a su mesa, cerró un libro que estaba encima, se volvió a los alumnos y mirando seriamente al muro que quedaba al frente suyo, se persignó:</a:t>
                      </a:r>
                      <a:endParaRPr lang="es-MX" sz="1600" dirty="0">
                        <a:effectLst/>
                      </a:endParaRPr>
                    </a:p>
                    <a:p>
                      <a:pPr algn="just">
                        <a:spcAft>
                          <a:spcPts val="0"/>
                        </a:spcAft>
                        <a:tabLst>
                          <a:tab pos="1019175" algn="l"/>
                        </a:tabLst>
                      </a:pPr>
                      <a:r>
                        <a:rPr lang="es-CL" sz="1600" dirty="0">
                          <a:effectLst/>
                        </a:rPr>
                        <a:t> </a:t>
                      </a:r>
                      <a:endParaRPr lang="es-MX" sz="1600" dirty="0">
                        <a:effectLst/>
                      </a:endParaRPr>
                    </a:p>
                    <a:p>
                      <a:pPr algn="just">
                        <a:spcAft>
                          <a:spcPts val="0"/>
                        </a:spcAft>
                        <a:tabLst>
                          <a:tab pos="1019175" algn="l"/>
                        </a:tabLst>
                      </a:pPr>
                      <a:r>
                        <a:rPr lang="es-CL" sz="1600" dirty="0">
                          <a:effectLst/>
                        </a:rPr>
                        <a:t>- En el nombre del Padre, del hijo y del Espíritu Santo. - La clase contestó apresuradamente, para salir más luego, las mismas palabras. </a:t>
                      </a:r>
                      <a:endParaRPr lang="es-MX" sz="1600" dirty="0">
                        <a:effectLst/>
                      </a:endParaRPr>
                    </a:p>
                    <a:p>
                      <a:pPr algn="just">
                        <a:spcAft>
                          <a:spcPts val="0"/>
                        </a:spcAft>
                        <a:tabLst>
                          <a:tab pos="1019175" algn="l"/>
                        </a:tabLst>
                      </a:pPr>
                      <a:r>
                        <a:rPr lang="es-CL" sz="1600" dirty="0">
                          <a:effectLst/>
                        </a:rPr>
                        <a:t> </a:t>
                      </a:r>
                      <a:endParaRPr lang="es-MX" sz="1600" dirty="0">
                        <a:effectLst/>
                      </a:endParaRPr>
                    </a:p>
                    <a:p>
                      <a:pPr algn="just">
                        <a:spcAft>
                          <a:spcPts val="0"/>
                        </a:spcAft>
                        <a:tabLst>
                          <a:tab pos="1019175" algn="l"/>
                        </a:tabLst>
                      </a:pPr>
                      <a:r>
                        <a:rPr lang="es-CL" sz="1600" dirty="0">
                          <a:effectLst/>
                        </a:rPr>
                        <a:t>Después se oyó un ruido de pasos rápidos y un estallido de conversaciones contendidas. José se quedó un rato en el banco, mientras sus compañeros corrían; sus gritos resonaban afuera. En seguida salió y, como quien no se dirige a ningún lugar determinado, fue a observar la labor de los operarios. Había algunos alumnos que hacían círculo alrededor de ellos. Quienes trabajaban sin mirarlos. También se encontraba un sacerdote que miraba impávidamente, con los brazos cruzados. Un olor fuerte y pegajoso salía de las cañerías, que iban destapando, y de del excusado. José sintió que su malestar aumentaba al sentir ese olor, que se asociaba con su enfermedad. Pasado un rato, se dio cuenta que lo habían dejado solo, ya que los demás alumnos se habían puesto a jugar y el padre no se divisaba por ninguna parte. Temeroso de que sospecharan cualquier cosa, fue a sentarse en una de las gradas de piedra que tenía el patio, para dejar pasar las horas.</a:t>
                      </a:r>
                      <a:endParaRPr lang="es-MX" sz="1600" dirty="0">
                        <a:effectLst/>
                      </a:endParaRPr>
                    </a:p>
                    <a:p>
                      <a:pPr algn="just">
                        <a:spcAft>
                          <a:spcPts val="0"/>
                        </a:spcAft>
                        <a:tabLst>
                          <a:tab pos="1019175" algn="l"/>
                        </a:tabLst>
                      </a:pPr>
                      <a:r>
                        <a:rPr lang="es-CL" sz="1100" dirty="0">
                          <a:effectLst/>
                        </a:rPr>
                        <a:t> </a:t>
                      </a:r>
                      <a:endParaRPr lang="es-MX" sz="1100" dirty="0">
                        <a:effectLst/>
                        <a:latin typeface="Calibri" panose="020F0502020204030204" pitchFamily="34" charset="0"/>
                        <a:ea typeface="Calibri" panose="020F0502020204030204" pitchFamily="34" charset="0"/>
                      </a:endParaRPr>
                    </a:p>
                  </a:txBody>
                  <a:tcPr marL="89535" marR="89535" marT="0" marB="0"/>
                </a:tc>
                <a:extLst>
                  <a:ext uri="{0D108BD9-81ED-4DB2-BD59-A6C34878D82A}">
                    <a16:rowId xmlns:a16="http://schemas.microsoft.com/office/drawing/2014/main" val="658058785"/>
                  </a:ext>
                </a:extLst>
              </a:tr>
            </a:tbl>
          </a:graphicData>
        </a:graphic>
      </p:graphicFrame>
    </p:spTree>
    <p:extLst>
      <p:ext uri="{BB962C8B-B14F-4D97-AF65-F5344CB8AC3E}">
        <p14:creationId xmlns:p14="http://schemas.microsoft.com/office/powerpoint/2010/main" val="2294786349"/>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TotalTime>
  <Words>2845</Words>
  <Application>Microsoft Office PowerPoint</Application>
  <PresentationFormat>Panorámica</PresentationFormat>
  <Paragraphs>56</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Century Gothic</vt:lpstr>
      <vt:lpstr>Wingdings 3</vt:lpstr>
      <vt:lpstr>Espiral</vt:lpstr>
      <vt:lpstr>Lee el siguiente texto y contesta las preguntas mientras vas leyendo.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 el siguiente texto y contesta las preguntas mientras vas leyendo.</dc:title>
  <dc:creator>Judith</dc:creator>
  <cp:lastModifiedBy>Judith</cp:lastModifiedBy>
  <cp:revision>4</cp:revision>
  <dcterms:created xsi:type="dcterms:W3CDTF">2020-05-03T01:23:15Z</dcterms:created>
  <dcterms:modified xsi:type="dcterms:W3CDTF">2020-05-03T01:51:31Z</dcterms:modified>
</cp:coreProperties>
</file>