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6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87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783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03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6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39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06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1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1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5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9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9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6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4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6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4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11D15-8DA9-47EC-8E01-E3FAD41E84E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2A4BA-0292-4CC9-B848-2898FC520B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9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Definiciones primera clase bicentenario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058142"/>
              </p:ext>
            </p:extLst>
          </p:nvPr>
        </p:nvGraphicFramePr>
        <p:xfrm>
          <a:off x="731520" y="1358537"/>
          <a:ext cx="10907485" cy="50422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07485">
                  <a:extLst>
                    <a:ext uri="{9D8B030D-6E8A-4147-A177-3AD203B41FA5}">
                      <a16:colId xmlns:a16="http://schemas.microsoft.com/office/drawing/2014/main" val="3280491754"/>
                    </a:ext>
                  </a:extLst>
                </a:gridCol>
              </a:tblGrid>
              <a:tr h="50422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s-CL" sz="1800" dirty="0">
                          <a:effectLst/>
                        </a:rPr>
                        <a:t>Hola, nos contaron que estas teniendo problemas de conectividad, es por esto que, en conjunto con los demás profesores y el liceo, queremos facilitarte las cosas, por lo que recibirás algunas guías, para que no pierdas el vínculo con los estudios, debido a lo que está sucediendo, esperamos que este material que se te está facilitando sea de ayuda para que puedas retomar tus estudios de la mejor manera posible.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s-CL" sz="1800" dirty="0">
                          <a:effectLst/>
                        </a:rPr>
                        <a:t>En cuanto al formato de revisión, te solicitaremos que tengas una carpeta o archivador, donde puedas recopilar las guías de la asignatura, para poder revisarlas posteriormente, cuando nos volvamos a reencontrar en el liceo.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s-CL" sz="1800" dirty="0">
                          <a:effectLst/>
                        </a:rPr>
                        <a:t>Esperamos en conjunto con los demás profesores del departamento de lenguaje, que te encuentres bien, y deseamos que tú y los tuyos puedan llevar esta cuarentena de la mejor manera posible, y recuerda que cada día más de cuarentena es un día menos para poder volver a retomar nuestras vidas.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9698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38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3016" y="764373"/>
            <a:ext cx="8593183" cy="35903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319350"/>
            <a:ext cx="10820400" cy="4899336"/>
          </a:xfrm>
        </p:spPr>
        <p:txBody>
          <a:bodyPr>
            <a:noAutofit/>
          </a:bodyPr>
          <a:lstStyle/>
          <a:p>
            <a:r>
              <a:rPr lang="es-MX" sz="2000" dirty="0" smtClean="0">
                <a:latin typeface="+mj-lt"/>
              </a:rPr>
              <a:t>En este </a:t>
            </a:r>
            <a:r>
              <a:rPr lang="es-MX" sz="2000" dirty="0" err="1" smtClean="0">
                <a:latin typeface="+mj-lt"/>
              </a:rPr>
              <a:t>power</a:t>
            </a:r>
            <a:r>
              <a:rPr lang="es-MX" sz="2000" dirty="0" smtClean="0">
                <a:latin typeface="+mj-lt"/>
              </a:rPr>
              <a:t> </a:t>
            </a:r>
            <a:r>
              <a:rPr lang="es-MX" sz="2000" dirty="0" err="1" smtClean="0">
                <a:latin typeface="+mj-lt"/>
              </a:rPr>
              <a:t>point</a:t>
            </a:r>
            <a:r>
              <a:rPr lang="es-MX" sz="2000" dirty="0" smtClean="0">
                <a:latin typeface="+mj-lt"/>
              </a:rPr>
              <a:t>, podrás encontrar la explicación a ciertos temas que quizás te puedan parecer poco cercanos o desconocidos.</a:t>
            </a:r>
          </a:p>
          <a:p>
            <a:r>
              <a:rPr lang="es-MX" sz="2000" dirty="0" smtClean="0">
                <a:latin typeface="+mj-lt"/>
              </a:rPr>
              <a:t>El objetivo de esta primera guía es: “</a:t>
            </a:r>
            <a:r>
              <a:rPr lang="es-ES" sz="2000" dirty="0" smtClean="0">
                <a:latin typeface="+mj-lt"/>
                <a:ea typeface="Times New Roman" panose="02020603050405020304" pitchFamily="18" charset="0"/>
              </a:rPr>
              <a:t>Analizar </a:t>
            </a:r>
            <a:r>
              <a:rPr lang="es-ES" sz="2000" dirty="0">
                <a:latin typeface="+mj-lt"/>
                <a:ea typeface="Times New Roman" panose="02020603050405020304" pitchFamily="18" charset="0"/>
              </a:rPr>
              <a:t>las narraciones leídas considerando las creencias, prejuicios y estereotipos presentes en el </a:t>
            </a:r>
            <a:r>
              <a:rPr lang="es-ES" sz="2000" dirty="0" smtClean="0">
                <a:latin typeface="+mj-lt"/>
                <a:ea typeface="Times New Roman" panose="02020603050405020304" pitchFamily="18" charset="0"/>
              </a:rPr>
              <a:t>relato”. </a:t>
            </a:r>
          </a:p>
          <a:p>
            <a:r>
              <a:rPr lang="es-ES" sz="2000" dirty="0" smtClean="0">
                <a:latin typeface="+mj-lt"/>
              </a:rPr>
              <a:t>Creencia: </a:t>
            </a:r>
            <a:r>
              <a:rPr lang="es-MX" sz="2000" dirty="0">
                <a:latin typeface="+mj-lt"/>
              </a:rPr>
              <a:t>Una creencia es el estado de la mente en el que un individuo supone verdadero el conocimiento o la experiencia que tiene acerca de un suceso o cosa;​ cuando se objetiva, el contenido de la creencia presenta una proposición lógica, y puede expresarse mediante un enunciado lingüístico como afirmación.</a:t>
            </a:r>
            <a:r>
              <a:rPr lang="es-MX" sz="2000" dirty="0" smtClean="0">
                <a:latin typeface="+mj-lt"/>
              </a:rPr>
              <a:t>​</a:t>
            </a:r>
          </a:p>
          <a:p>
            <a:r>
              <a:rPr lang="es-MX" sz="2000" dirty="0" smtClean="0">
                <a:latin typeface="+mj-lt"/>
              </a:rPr>
              <a:t>Prejuicio</a:t>
            </a:r>
            <a:r>
              <a:rPr lang="es-MX" sz="2000" dirty="0">
                <a:latin typeface="+mj-lt"/>
              </a:rPr>
              <a:t>: Un prejuicio es el proceso de formación de un concepto o juicio sobre alguna persona, objeto o idea de manera anticipada. En términos psicológicos, es una actividad mental inconsciente que distorsiona la percepción</a:t>
            </a:r>
            <a:r>
              <a:rPr lang="es-MX" sz="2000" dirty="0" smtClean="0">
                <a:latin typeface="+mj-lt"/>
              </a:rPr>
              <a:t>.</a:t>
            </a:r>
          </a:p>
          <a:p>
            <a:r>
              <a:rPr lang="es-MX" sz="2000" dirty="0">
                <a:latin typeface="+mj-lt"/>
              </a:rPr>
              <a:t>Estereotipo</a:t>
            </a:r>
            <a:r>
              <a:rPr lang="es-MX" sz="2000" dirty="0" smtClean="0">
                <a:latin typeface="+mj-lt"/>
              </a:rPr>
              <a:t>: Se </a:t>
            </a:r>
            <a:r>
              <a:rPr lang="es-MX" sz="2000" dirty="0">
                <a:latin typeface="+mj-lt"/>
              </a:rPr>
              <a:t>conoce con el nombre de </a:t>
            </a:r>
            <a:r>
              <a:rPr lang="es-MX" sz="2000" dirty="0" smtClean="0">
                <a:latin typeface="+mj-lt"/>
              </a:rPr>
              <a:t>estereotipo​ </a:t>
            </a:r>
            <a:r>
              <a:rPr lang="es-MX" sz="2000" dirty="0">
                <a:latin typeface="+mj-lt"/>
              </a:rPr>
              <a:t>a la percepción exagerada y con pocos detalles, simplificada, que se tiene sobre una persona o grupo de personas que comparten ciertas características, cualidades y habilidades, que busca «justificar o racionalizar una cierta conducta en relación a determinada categoría social».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896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16233"/>
          </a:xfrm>
        </p:spPr>
        <p:txBody>
          <a:bodyPr/>
          <a:lstStyle/>
          <a:p>
            <a:r>
              <a:rPr lang="es-MX" dirty="0" smtClean="0"/>
              <a:t>Lenguaje literal y figurado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s-MX" b="1" dirty="0"/>
              <a:t>El lenguaje literal </a:t>
            </a:r>
            <a:r>
              <a:rPr lang="es-MX" dirty="0"/>
              <a:t>es el que designa el significado real y directo de una palabra o expresión. Ejemplo: El cielo está nublado. Es un enunciado informativo, real, concreto. Todas las palabras de la oración expresan un contenido que se puede verificar y no se interpretan de una manera diferente a lo que significan.</a:t>
            </a:r>
          </a:p>
          <a:p>
            <a:pPr fontAlgn="base"/>
            <a:r>
              <a:rPr lang="es-MX" b="1" dirty="0"/>
              <a:t>El lenguaje figurado </a:t>
            </a:r>
            <a:r>
              <a:rPr lang="es-MX" dirty="0"/>
              <a:t>es aquel en el cual las palabras o las expresiones tienen un significado distinto al que originalmente poseen. </a:t>
            </a:r>
          </a:p>
          <a:p>
            <a:pPr fontAlgn="base"/>
            <a:r>
              <a:rPr lang="es-MX" dirty="0"/>
              <a:t>Ejemplo: </a:t>
            </a:r>
            <a:r>
              <a:rPr lang="es-MX" i="1" dirty="0"/>
              <a:t>Su corazón está en llamas por esa mujer</a:t>
            </a:r>
            <a:r>
              <a:rPr lang="es-MX" dirty="0"/>
              <a:t>. Cuando leemos una oración como del ejemplo, lo primero que pensamos es en estado de enamoramiento de una persona. </a:t>
            </a:r>
          </a:p>
          <a:p>
            <a:pPr fontAlgn="base"/>
            <a:r>
              <a:rPr lang="es-MX" dirty="0"/>
              <a:t>La expresión corazón en llamas constituye una metáfora para explicar de una forma distinta el estado emocional de alguien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989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Narcisismo: </a:t>
            </a:r>
            <a:r>
              <a:rPr lang="es-MX" dirty="0"/>
              <a:t>Cualidades de la personalidad que incluyen tener una imagen muy elevada de uno mismo, necesitar admiración, creer que los demás son inferiores y no tener empatía por los demás.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1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659478"/>
          </a:xfrm>
        </p:spPr>
        <p:txBody>
          <a:bodyPr/>
          <a:lstStyle/>
          <a:p>
            <a:r>
              <a:rPr lang="es-MX" dirty="0" smtClean="0"/>
              <a:t>Visión de mundo</a:t>
            </a:r>
            <a:endParaRPr lang="en-U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904131"/>
              </p:ext>
            </p:extLst>
          </p:nvPr>
        </p:nvGraphicFramePr>
        <p:xfrm>
          <a:off x="627017" y="3226525"/>
          <a:ext cx="10983686" cy="33482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0165">
                  <a:extLst>
                    <a:ext uri="{9D8B030D-6E8A-4147-A177-3AD203B41FA5}">
                      <a16:colId xmlns:a16="http://schemas.microsoft.com/office/drawing/2014/main" val="2696352836"/>
                    </a:ext>
                  </a:extLst>
                </a:gridCol>
                <a:gridCol w="8343521">
                  <a:extLst>
                    <a:ext uri="{9D8B030D-6E8A-4147-A177-3AD203B41FA5}">
                      <a16:colId xmlns:a16="http://schemas.microsoft.com/office/drawing/2014/main" val="513659749"/>
                    </a:ext>
                  </a:extLst>
                </a:gridCol>
              </a:tblGrid>
              <a:tr h="591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Creencias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Identifica las creencias, sean estas religiosas o valóricas, que tengan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los personajes.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835672"/>
                  </a:ext>
                </a:extLst>
              </a:tr>
              <a:tr h="995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Costumbres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Presta atención a lo que hacen y dicen los personajes. Pueden ser celebraciones religiosas o simplemente conversaciones</a:t>
                      </a:r>
                      <a:endParaRPr lang="en-US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de amigos. En ellas se ve siempre en qué piensan y cuáles son los intereses colectivos que tienen.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4814552"/>
                  </a:ext>
                </a:extLst>
              </a:tr>
              <a:tr h="793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Motivaciones de los personajes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Lo que los personajes buscan, lo que quieren y desean, siempre tiene relación con una forma de ver el mundo. Por ejemplo, en el caso de Narciso su gran interés por la belleza externa.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9308518"/>
                  </a:ext>
                </a:extLst>
              </a:tr>
              <a:tr h="793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Conflictos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Lo que a los personajes les duele, les molesta o les causa pesar,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nos ilustra qué ideas o cosas tenían importancia en su época (año 43 </a:t>
                      </a:r>
                      <a:r>
                        <a:rPr lang="es-ES" sz="1600" dirty="0" err="1">
                          <a:effectLst/>
                        </a:rPr>
                        <a:t>aC</a:t>
                      </a:r>
                      <a:r>
                        <a:rPr lang="es-E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1104603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506306"/>
              </p:ext>
            </p:extLst>
          </p:nvPr>
        </p:nvGraphicFramePr>
        <p:xfrm>
          <a:off x="627017" y="1397725"/>
          <a:ext cx="1098368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3686">
                  <a:extLst>
                    <a:ext uri="{9D8B030D-6E8A-4147-A177-3AD203B41FA5}">
                      <a16:colId xmlns:a16="http://schemas.microsoft.com/office/drawing/2014/main" val="2434974567"/>
                    </a:ext>
                  </a:extLst>
                </a:gridCol>
              </a:tblGrid>
              <a:tr h="863357">
                <a:tc>
                  <a:txBody>
                    <a:bodyPr/>
                    <a:lstStyle/>
                    <a:p>
                      <a:r>
                        <a:rPr lang="es-E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visión de mundo es una idea o conjunto de ideas que tiene una persona o una cultura en una época determinada. Estas ideas explican las costumbres, las formas de ser y las creencias que un pueblo puede tener. 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s-E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Para reconocer la visión de mundo presente en un texto o relato te recomendamos prestar atención a algunos aspectos en los que puedes apreciar las ideas de la época o contexto histórico del relato. 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922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0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99</TotalTime>
  <Words>591</Words>
  <Application>Microsoft Office PowerPoint</Application>
  <PresentationFormat>Panorámica</PresentationFormat>
  <Paragraphs>30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</vt:lpstr>
      <vt:lpstr>Estela de condensación</vt:lpstr>
      <vt:lpstr>Definiciones primera clase bicentenario</vt:lpstr>
      <vt:lpstr>Presentación de PowerPoint</vt:lpstr>
      <vt:lpstr>Presentación de PowerPoint</vt:lpstr>
      <vt:lpstr>Lenguaje literal y figurado</vt:lpstr>
      <vt:lpstr>Presentación de PowerPoint</vt:lpstr>
      <vt:lpstr>Visión de mundo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Definiciones primera clase bicentenario</dc:title>
  <dc:creator>User</dc:creator>
  <cp:lastModifiedBy>User</cp:lastModifiedBy>
  <cp:revision>11</cp:revision>
  <dcterms:created xsi:type="dcterms:W3CDTF">2020-04-24T17:40:23Z</dcterms:created>
  <dcterms:modified xsi:type="dcterms:W3CDTF">2020-05-05T01:36:34Z</dcterms:modified>
</cp:coreProperties>
</file>