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AC311D15-8DA9-47EC-8E01-E3FAD41E84EC}" type="datetimeFigureOut">
              <a:rPr lang="en-US" smtClean="0"/>
              <a:t>5/4/2020</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89564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29356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836487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082A4BA-0292-4CC9-B848-2898FC520BE1}" type="slidenum">
              <a:rPr lang="en-US" smtClean="0"/>
              <a:t>‹Nº›</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97833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2004603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AC311D15-8DA9-47EC-8E01-E3FAD41E84EC}"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276006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AC311D15-8DA9-47EC-8E01-E3FAD41E84EC}"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785239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C311D15-8DA9-47EC-8E01-E3FAD41E84EC}"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614006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C311D15-8DA9-47EC-8E01-E3FAD41E84EC}" type="datetimeFigureOut">
              <a:rPr lang="en-US" smtClean="0"/>
              <a:t>5/4/2020</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88431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C311D15-8DA9-47EC-8E01-E3FAD41E84EC}"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423401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C311D15-8DA9-47EC-8E01-E3FAD41E84EC}" type="datetimeFigureOut">
              <a:rPr lang="en-US" smtClean="0"/>
              <a:t>5/4/2020</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108975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200159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C311D15-8DA9-47EC-8E01-E3FAD41E84EC}"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40924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C311D15-8DA9-47EC-8E01-E3FAD41E84EC}"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815562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311D15-8DA9-47EC-8E01-E3FAD41E84EC}"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1317543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46816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C311D15-8DA9-47EC-8E01-E3FAD41E84EC}"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A4BA-0292-4CC9-B848-2898FC520BE1}" type="slidenum">
              <a:rPr lang="en-US" smtClean="0"/>
              <a:t>‹Nº›</a:t>
            </a:fld>
            <a:endParaRPr lang="en-US"/>
          </a:p>
        </p:txBody>
      </p:sp>
    </p:spTree>
    <p:extLst>
      <p:ext uri="{BB962C8B-B14F-4D97-AF65-F5344CB8AC3E}">
        <p14:creationId xmlns:p14="http://schemas.microsoft.com/office/powerpoint/2010/main" val="314214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C311D15-8DA9-47EC-8E01-E3FAD41E84EC}" type="datetimeFigureOut">
              <a:rPr lang="en-US" smtClean="0"/>
              <a:t>5/4/2020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082A4BA-0292-4CC9-B848-2898FC520BE1}" type="slidenum">
              <a:rPr lang="en-US" smtClean="0"/>
              <a:t>‹Nº›</a:t>
            </a:fld>
            <a:endParaRPr lang="en-US"/>
          </a:p>
        </p:txBody>
      </p:sp>
    </p:spTree>
    <p:extLst>
      <p:ext uri="{BB962C8B-B14F-4D97-AF65-F5344CB8AC3E}">
        <p14:creationId xmlns:p14="http://schemas.microsoft.com/office/powerpoint/2010/main" val="397459676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Definiciones segunda clase bicentenario</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39994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828484256"/>
              </p:ext>
            </p:extLst>
          </p:nvPr>
        </p:nvGraphicFramePr>
        <p:xfrm>
          <a:off x="542108" y="1462405"/>
          <a:ext cx="10907485" cy="5042263"/>
        </p:xfrm>
        <a:graphic>
          <a:graphicData uri="http://schemas.openxmlformats.org/drawingml/2006/table">
            <a:tbl>
              <a:tblPr firstRow="1" firstCol="1" bandRow="1">
                <a:tableStyleId>{5C22544A-7EE6-4342-B048-85BDC9FD1C3A}</a:tableStyleId>
              </a:tblPr>
              <a:tblGrid>
                <a:gridCol w="10907485">
                  <a:extLst>
                    <a:ext uri="{9D8B030D-6E8A-4147-A177-3AD203B41FA5}">
                      <a16:colId xmlns:a16="http://schemas.microsoft.com/office/drawing/2014/main" val="448261461"/>
                    </a:ext>
                  </a:extLst>
                </a:gridCol>
              </a:tblGrid>
              <a:tr h="5042263">
                <a:tc>
                  <a:txBody>
                    <a:bodyPr/>
                    <a:lstStyle/>
                    <a:p>
                      <a:pPr marL="342900" lvl="0" indent="-342900" algn="just">
                        <a:lnSpc>
                          <a:spcPct val="150000"/>
                        </a:lnSpc>
                        <a:spcAft>
                          <a:spcPts val="0"/>
                        </a:spcAft>
                        <a:buFont typeface="Wingdings" panose="05000000000000000000" pitchFamily="2" charset="2"/>
                        <a:buChar char=""/>
                      </a:pPr>
                      <a:r>
                        <a:rPr lang="es-CL" sz="1800" dirty="0">
                          <a:effectLst/>
                        </a:rPr>
                        <a:t>Hola, nos contaron que estas teniendo problemas de conectividad, es por esto que, en conjunto con los demás profesores y el liceo, queremos facilitarte las cosas, por lo que recibirás algunas guías, para que no pierdas el vínculo con los estudios, debido a lo que está sucediendo, esperamos que este material que se te está facilitando sea de ayuda para que puedas retomar tus estudios de la mejor manera posible.</a:t>
                      </a:r>
                      <a:endParaRPr lang="en-US" sz="1800" dirty="0">
                        <a:effectLst/>
                      </a:endParaRPr>
                    </a:p>
                    <a:p>
                      <a:pPr marL="342900" lvl="0" indent="-342900" algn="just">
                        <a:lnSpc>
                          <a:spcPct val="150000"/>
                        </a:lnSpc>
                        <a:spcAft>
                          <a:spcPts val="0"/>
                        </a:spcAft>
                        <a:buFont typeface="Wingdings" panose="05000000000000000000" pitchFamily="2" charset="2"/>
                        <a:buChar char=""/>
                      </a:pPr>
                      <a:r>
                        <a:rPr lang="es-CL" sz="1800" dirty="0">
                          <a:effectLst/>
                        </a:rPr>
                        <a:t>En cuanto al formato de revisión, te solicitaremos que tengas una carpeta o archivador, donde puedas recopilar las guías de la asignatura, para poder revisarlas posteriormente, cuando nos volvamos a reencontrar en el liceo.</a:t>
                      </a:r>
                      <a:endParaRPr lang="en-US" sz="1800" dirty="0">
                        <a:effectLst/>
                      </a:endParaRPr>
                    </a:p>
                    <a:p>
                      <a:pPr marL="342900" lvl="0" indent="-342900" algn="just">
                        <a:lnSpc>
                          <a:spcPct val="150000"/>
                        </a:lnSpc>
                        <a:spcAft>
                          <a:spcPts val="1000"/>
                        </a:spcAft>
                        <a:buFont typeface="Wingdings" panose="05000000000000000000" pitchFamily="2" charset="2"/>
                        <a:buChar char=""/>
                      </a:pPr>
                      <a:r>
                        <a:rPr lang="es-CL" sz="1800" dirty="0">
                          <a:effectLst/>
                        </a:rPr>
                        <a:t>Esperamos en conjunto con los demás profesores del departamento de lenguaje, que te encuentres bien, y deseamos que tú y los tuyos puedan llevar esta cuarentena de la mejor manera posible, y recuerda que cada día más de cuarentena es un día menos para poder volver a retomar nuestras vidas.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4885041"/>
                  </a:ext>
                </a:extLst>
              </a:tr>
            </a:tbl>
          </a:graphicData>
        </a:graphic>
      </p:graphicFrame>
    </p:spTree>
    <p:extLst>
      <p:ext uri="{BB962C8B-B14F-4D97-AF65-F5344CB8AC3E}">
        <p14:creationId xmlns:p14="http://schemas.microsoft.com/office/powerpoint/2010/main" val="3999856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3016" y="764373"/>
            <a:ext cx="8593183" cy="359033"/>
          </a:xfrm>
        </p:spPr>
        <p:txBody>
          <a:bodyPr>
            <a:normAutofit fontScale="90000"/>
          </a:bodyPr>
          <a:lstStyle/>
          <a:p>
            <a:endParaRPr lang="en-US" dirty="0"/>
          </a:p>
        </p:txBody>
      </p:sp>
      <p:sp>
        <p:nvSpPr>
          <p:cNvPr id="3" name="Marcador de contenido 2"/>
          <p:cNvSpPr>
            <a:spLocks noGrp="1"/>
          </p:cNvSpPr>
          <p:nvPr>
            <p:ph idx="1"/>
          </p:nvPr>
        </p:nvSpPr>
        <p:spPr>
          <a:xfrm>
            <a:off x="685800" y="1319350"/>
            <a:ext cx="10820400" cy="4899336"/>
          </a:xfrm>
        </p:spPr>
        <p:txBody>
          <a:bodyPr>
            <a:noAutofit/>
          </a:bodyPr>
          <a:lstStyle/>
          <a:p>
            <a:r>
              <a:rPr lang="es-MX" sz="1800" dirty="0" smtClean="0">
                <a:latin typeface="+mj-lt"/>
              </a:rPr>
              <a:t>En este </a:t>
            </a:r>
            <a:r>
              <a:rPr lang="es-MX" sz="1800" dirty="0" err="1" smtClean="0">
                <a:latin typeface="+mj-lt"/>
              </a:rPr>
              <a:t>power</a:t>
            </a:r>
            <a:r>
              <a:rPr lang="es-MX" sz="1800" dirty="0" smtClean="0">
                <a:latin typeface="+mj-lt"/>
              </a:rPr>
              <a:t> </a:t>
            </a:r>
            <a:r>
              <a:rPr lang="es-MX" sz="1800" dirty="0" err="1" smtClean="0">
                <a:latin typeface="+mj-lt"/>
              </a:rPr>
              <a:t>point</a:t>
            </a:r>
            <a:r>
              <a:rPr lang="es-MX" sz="1800" dirty="0" smtClean="0">
                <a:latin typeface="+mj-lt"/>
              </a:rPr>
              <a:t>, podrás encontrar la explicación a ciertos temas que quizás te puedan parecer poco cercanos o desconocidos.</a:t>
            </a:r>
          </a:p>
          <a:p>
            <a:r>
              <a:rPr lang="es-MX" sz="1800" dirty="0" smtClean="0">
                <a:latin typeface="+mj-lt"/>
              </a:rPr>
              <a:t>El objetivo de esta segunda guía es: “</a:t>
            </a:r>
            <a:r>
              <a:rPr lang="es-ES" sz="1800" dirty="0"/>
              <a:t>Interpretar una obra literaria considerando la relación entre la visión de mundo que proyecta y el contexto de </a:t>
            </a:r>
            <a:r>
              <a:rPr lang="es-ES" sz="1800" dirty="0" smtClean="0"/>
              <a:t>producción”.</a:t>
            </a:r>
            <a:endParaRPr lang="es-ES" sz="1800" dirty="0" smtClean="0">
              <a:latin typeface="+mj-lt"/>
              <a:ea typeface="Times New Roman" panose="02020603050405020304" pitchFamily="18" charset="0"/>
            </a:endParaRPr>
          </a:p>
          <a:p>
            <a:r>
              <a:rPr lang="es-CL" sz="1800" b="1" dirty="0"/>
              <a:t>Motivo lírico: </a:t>
            </a:r>
            <a:r>
              <a:rPr lang="es-CL" sz="1800" dirty="0"/>
              <a:t>Corresponde al concepto o a la idea presente en una determinada composición poética. Esta idea o concepto representa lo más importante del mensaje, siendo por lo general un sustantivo abstracto, como la tristeza, el amor, la soledad, la nostalgia, la angustia, etc. En otras palabras, se refiere al sentimiento que surge del estado anímico y de la circunstancia</a:t>
            </a:r>
            <a:r>
              <a:rPr lang="es-CL" sz="1800" dirty="0" smtClean="0"/>
              <a:t>.</a:t>
            </a:r>
          </a:p>
          <a:p>
            <a:r>
              <a:rPr lang="es-MX" sz="1800" b="1" dirty="0" smtClean="0"/>
              <a:t>Dichos populares: </a:t>
            </a:r>
            <a:r>
              <a:rPr lang="es-MX" sz="1800" dirty="0" smtClean="0"/>
              <a:t>Los </a:t>
            </a:r>
            <a:r>
              <a:rPr lang="es-MX" sz="1800" dirty="0"/>
              <a:t>dichos son expresiones anónimas, de origen popular, que pertenecen al acervo de un país o idioma. Por un lado, enriquecen la lengua, dotándola de expresividad, pero, por el otro, son difíciles de traducir. Los dichos deben ser usados con pertinencia y sentido de la oportunidad.</a:t>
            </a:r>
            <a:endParaRPr lang="es-CL" sz="1800" dirty="0"/>
          </a:p>
          <a:p>
            <a:r>
              <a:rPr lang="es-MX" sz="1800" b="1" dirty="0"/>
              <a:t>Estereotipo: </a:t>
            </a:r>
            <a:r>
              <a:rPr lang="es-MX" sz="1800" dirty="0"/>
              <a:t>Se conoce con el nombre de estereotipo​ a la percepción exagerada y con pocos detalles, simplificada, que se tiene sobre una persona o grupo de personas que comparten ciertas características, cualidades y habilidades, que busca «justificar o racionalizar una cierta conducta en relación a determinada categoría social».</a:t>
            </a:r>
            <a:endParaRPr lang="en-US" sz="1800" dirty="0"/>
          </a:p>
          <a:p>
            <a:endParaRPr lang="en-US" sz="1800" dirty="0">
              <a:latin typeface="+mj-lt"/>
            </a:endParaRPr>
          </a:p>
        </p:txBody>
      </p:sp>
    </p:spTree>
    <p:extLst>
      <p:ext uri="{BB962C8B-B14F-4D97-AF65-F5344CB8AC3E}">
        <p14:creationId xmlns:p14="http://schemas.microsoft.com/office/powerpoint/2010/main" val="3058960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5600" y="764373"/>
            <a:ext cx="8610600" cy="816233"/>
          </a:xfrm>
        </p:spPr>
        <p:txBody>
          <a:bodyPr/>
          <a:lstStyle/>
          <a:p>
            <a:r>
              <a:rPr lang="es-MX" dirty="0" smtClean="0"/>
              <a:t>Lenguaje literal y figurado</a:t>
            </a:r>
            <a:endParaRPr lang="en-US" dirty="0"/>
          </a:p>
        </p:txBody>
      </p:sp>
      <p:sp>
        <p:nvSpPr>
          <p:cNvPr id="3" name="Marcador de contenido 2"/>
          <p:cNvSpPr>
            <a:spLocks noGrp="1"/>
          </p:cNvSpPr>
          <p:nvPr>
            <p:ph idx="1"/>
          </p:nvPr>
        </p:nvSpPr>
        <p:spPr/>
        <p:txBody>
          <a:bodyPr>
            <a:normAutofit lnSpcReduction="10000"/>
          </a:bodyPr>
          <a:lstStyle/>
          <a:p>
            <a:pPr fontAlgn="base"/>
            <a:r>
              <a:rPr lang="es-MX" b="1" dirty="0"/>
              <a:t>El lenguaje literal </a:t>
            </a:r>
            <a:r>
              <a:rPr lang="es-MX" dirty="0"/>
              <a:t>es el que designa el significado real y directo de una palabra o expresión. Ejemplo: El cielo está nublado. Es un enunciado informativo, real, concreto. Todas las palabras de la oración expresan un contenido que se puede verificar y no se interpretan de una manera diferente a lo que significan.</a:t>
            </a:r>
          </a:p>
          <a:p>
            <a:pPr fontAlgn="base"/>
            <a:r>
              <a:rPr lang="es-MX" b="1" dirty="0"/>
              <a:t>El lenguaje figurado </a:t>
            </a:r>
            <a:r>
              <a:rPr lang="es-MX" dirty="0"/>
              <a:t>es aquel en el cual las palabras o las expresiones tienen un significado distinto al que originalmente poseen. </a:t>
            </a:r>
          </a:p>
          <a:p>
            <a:pPr fontAlgn="base"/>
            <a:r>
              <a:rPr lang="es-MX" dirty="0"/>
              <a:t>Ejemplo: </a:t>
            </a:r>
            <a:r>
              <a:rPr lang="es-MX" i="1" dirty="0"/>
              <a:t>Su corazón está en llamas por esa mujer</a:t>
            </a:r>
            <a:r>
              <a:rPr lang="es-MX" dirty="0"/>
              <a:t>. Cuando leemos una oración como del ejemplo, lo primero que pensamos es en estado de enamoramiento de una persona. </a:t>
            </a:r>
          </a:p>
          <a:p>
            <a:pPr fontAlgn="base"/>
            <a:r>
              <a:rPr lang="es-MX" dirty="0"/>
              <a:t>La expresión corazón en llamas constituye una metáfora para explicar de una forma distinta el estado emocional de alguien</a:t>
            </a:r>
            <a:r>
              <a:rPr lang="es-MX" dirty="0" smtClean="0"/>
              <a:t>.</a:t>
            </a:r>
            <a:endParaRPr lang="es-MX" dirty="0"/>
          </a:p>
        </p:txBody>
      </p:sp>
    </p:spTree>
    <p:extLst>
      <p:ext uri="{BB962C8B-B14F-4D97-AF65-F5344CB8AC3E}">
        <p14:creationId xmlns:p14="http://schemas.microsoft.com/office/powerpoint/2010/main" val="2439895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81051" y="607619"/>
            <a:ext cx="9625149" cy="1293028"/>
          </a:xfrm>
        </p:spPr>
        <p:txBody>
          <a:bodyPr/>
          <a:lstStyle/>
          <a:p>
            <a:r>
              <a:rPr lang="es-MX" dirty="0" smtClean="0"/>
              <a:t>Prejuicios y estereotipos</a:t>
            </a:r>
            <a:endParaRPr lang="en-US" dirty="0"/>
          </a:p>
        </p:txBody>
      </p:sp>
      <p:sp>
        <p:nvSpPr>
          <p:cNvPr id="3" name="Marcador de contenido 2"/>
          <p:cNvSpPr>
            <a:spLocks noGrp="1"/>
          </p:cNvSpPr>
          <p:nvPr>
            <p:ph idx="1"/>
          </p:nvPr>
        </p:nvSpPr>
        <p:spPr/>
        <p:txBody>
          <a:bodyPr>
            <a:normAutofit fontScale="92500" lnSpcReduction="10000"/>
          </a:bodyPr>
          <a:lstStyle/>
          <a:p>
            <a:r>
              <a:rPr lang="es-MX" dirty="0"/>
              <a:t>Los </a:t>
            </a:r>
            <a:r>
              <a:rPr lang="es-MX" b="1" dirty="0"/>
              <a:t>estereotipos</a:t>
            </a:r>
            <a:r>
              <a:rPr lang="es-MX" dirty="0"/>
              <a:t> se diferencian de los </a:t>
            </a:r>
            <a:r>
              <a:rPr lang="es-MX" b="1" dirty="0"/>
              <a:t>prejuicios</a:t>
            </a:r>
            <a:r>
              <a:rPr lang="es-MX" dirty="0"/>
              <a:t> en estos dos aspectos: se trata de e trata de un conjunto de ideas y se suelen atribuir a grupos de personas. un conjunto de ideas y se suelen atribuir a grupos de personas. El </a:t>
            </a:r>
            <a:r>
              <a:rPr lang="es-MX" b="1" dirty="0"/>
              <a:t>prejuicio</a:t>
            </a:r>
            <a:r>
              <a:rPr lang="es-MX" dirty="0"/>
              <a:t> es un juicio o valoración sin experiencia directa o real, generalmente negativo</a:t>
            </a:r>
            <a:r>
              <a:rPr lang="es-MX" dirty="0" smtClean="0"/>
              <a:t>.</a:t>
            </a:r>
          </a:p>
          <a:p>
            <a:r>
              <a:rPr lang="es-MX" dirty="0"/>
              <a:t>Un </a:t>
            </a:r>
            <a:r>
              <a:rPr lang="es-MX" b="1" u="sng" dirty="0"/>
              <a:t>prejuicio</a:t>
            </a:r>
            <a:r>
              <a:rPr lang="es-MX" dirty="0"/>
              <a:t> </a:t>
            </a:r>
            <a:r>
              <a:rPr lang="es-MX" dirty="0" smtClean="0"/>
              <a:t>es un </a:t>
            </a:r>
            <a:r>
              <a:rPr lang="es-MX" dirty="0"/>
              <a:t>juicio u opinión, generalmente negativo, que se forma sin motivo y sin el conocimiento necesario. Supone tener una actitud negativa y hostil hacia una persona que identificamos como perteneciente a un grupo, por el simple hecho de pertenecer a ese grupo. </a:t>
            </a:r>
            <a:endParaRPr lang="es-MX" dirty="0" smtClean="0"/>
          </a:p>
          <a:p>
            <a:r>
              <a:rPr lang="es-MX" dirty="0"/>
              <a:t>Un </a:t>
            </a:r>
            <a:r>
              <a:rPr lang="es-MX" b="1" u="sng" dirty="0"/>
              <a:t>estereotipo</a:t>
            </a:r>
            <a:r>
              <a:rPr lang="es-MX" dirty="0"/>
              <a:t> </a:t>
            </a:r>
            <a:r>
              <a:rPr lang="es-MX" dirty="0" smtClean="0"/>
              <a:t>es una imagen </a:t>
            </a:r>
            <a:r>
              <a:rPr lang="es-MX" dirty="0"/>
              <a:t>mental muy simplificada, con pocos detalles, acerca de un grupo de gente que comparte ciertas cualidades características. Puede ser tanto positivo como negativo, aunque normalmente es negativo. Suele ser un conjunto de creencias compartidas socialmente sobre las características de una persona que suelen exagerar un determinado rasgo que se cree que tiene una determinado grupo. </a:t>
            </a:r>
            <a:endParaRPr lang="en-US" dirty="0"/>
          </a:p>
        </p:txBody>
      </p:sp>
    </p:spTree>
    <p:extLst>
      <p:ext uri="{BB962C8B-B14F-4D97-AF65-F5344CB8AC3E}">
        <p14:creationId xmlns:p14="http://schemas.microsoft.com/office/powerpoint/2010/main" val="326719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5600" y="764373"/>
            <a:ext cx="8610600" cy="659478"/>
          </a:xfrm>
        </p:spPr>
        <p:txBody>
          <a:bodyPr/>
          <a:lstStyle/>
          <a:p>
            <a:r>
              <a:rPr lang="es-MX" dirty="0" smtClean="0"/>
              <a:t>Visión de mundo</a:t>
            </a:r>
            <a:endParaRPr lang="en-US"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697904131"/>
              </p:ext>
            </p:extLst>
          </p:nvPr>
        </p:nvGraphicFramePr>
        <p:xfrm>
          <a:off x="627017" y="3226525"/>
          <a:ext cx="10983686" cy="3348294"/>
        </p:xfrm>
        <a:graphic>
          <a:graphicData uri="http://schemas.openxmlformats.org/drawingml/2006/table">
            <a:tbl>
              <a:tblPr firstRow="1" firstCol="1" bandRow="1">
                <a:tableStyleId>{5C22544A-7EE6-4342-B048-85BDC9FD1C3A}</a:tableStyleId>
              </a:tblPr>
              <a:tblGrid>
                <a:gridCol w="2640165">
                  <a:extLst>
                    <a:ext uri="{9D8B030D-6E8A-4147-A177-3AD203B41FA5}">
                      <a16:colId xmlns:a16="http://schemas.microsoft.com/office/drawing/2014/main" val="2696352836"/>
                    </a:ext>
                  </a:extLst>
                </a:gridCol>
                <a:gridCol w="8343521">
                  <a:extLst>
                    <a:ext uri="{9D8B030D-6E8A-4147-A177-3AD203B41FA5}">
                      <a16:colId xmlns:a16="http://schemas.microsoft.com/office/drawing/2014/main" val="513659749"/>
                    </a:ext>
                  </a:extLst>
                </a:gridCol>
              </a:tblGrid>
              <a:tr h="591780">
                <a:tc>
                  <a:txBody>
                    <a:bodyPr/>
                    <a:lstStyle/>
                    <a:p>
                      <a:pPr>
                        <a:lnSpc>
                          <a:spcPct val="115000"/>
                        </a:lnSpc>
                        <a:spcAft>
                          <a:spcPts val="0"/>
                        </a:spcAft>
                      </a:pPr>
                      <a:r>
                        <a:rPr lang="es-ES" sz="1600" dirty="0">
                          <a:effectLst/>
                        </a:rPr>
                        <a:t>Creencias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ES" sz="1600" dirty="0">
                          <a:effectLst/>
                        </a:rPr>
                        <a:t>Identifica las creencias, sean estas religiosas o valóricas, que tengan</a:t>
                      </a:r>
                      <a:endParaRPr lang="en-US" sz="1600" dirty="0">
                        <a:effectLst/>
                      </a:endParaRPr>
                    </a:p>
                    <a:p>
                      <a:pPr>
                        <a:lnSpc>
                          <a:spcPct val="115000"/>
                        </a:lnSpc>
                        <a:spcAft>
                          <a:spcPts val="0"/>
                        </a:spcAft>
                      </a:pPr>
                      <a:r>
                        <a:rPr lang="es-ES" sz="1600" dirty="0">
                          <a:effectLst/>
                        </a:rPr>
                        <a:t>los personajes.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2835672"/>
                  </a:ext>
                </a:extLst>
              </a:tr>
              <a:tr h="995292">
                <a:tc>
                  <a:txBody>
                    <a:bodyPr/>
                    <a:lstStyle/>
                    <a:p>
                      <a:pPr>
                        <a:lnSpc>
                          <a:spcPct val="115000"/>
                        </a:lnSpc>
                        <a:spcAft>
                          <a:spcPts val="0"/>
                        </a:spcAft>
                      </a:pPr>
                      <a:r>
                        <a:rPr lang="es-ES" sz="1600">
                          <a:effectLst/>
                        </a:rPr>
                        <a:t>Costumbres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ES" sz="1600">
                          <a:effectLst/>
                        </a:rPr>
                        <a:t>Presta atención a lo que hacen y dicen los personajes. Pueden ser celebraciones religiosas o simplemente conversaciones</a:t>
                      </a:r>
                      <a:endParaRPr lang="en-US" sz="1600">
                        <a:effectLst/>
                      </a:endParaRPr>
                    </a:p>
                    <a:p>
                      <a:pPr>
                        <a:lnSpc>
                          <a:spcPct val="115000"/>
                        </a:lnSpc>
                        <a:spcAft>
                          <a:spcPts val="0"/>
                        </a:spcAft>
                      </a:pPr>
                      <a:r>
                        <a:rPr lang="es-ES" sz="1600">
                          <a:effectLst/>
                        </a:rPr>
                        <a:t>de amigos. En ellas se ve siempre en qué piensan y cuáles son los intereses colectivos que tienen.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44814552"/>
                  </a:ext>
                </a:extLst>
              </a:tr>
              <a:tr h="793602">
                <a:tc>
                  <a:txBody>
                    <a:bodyPr/>
                    <a:lstStyle/>
                    <a:p>
                      <a:pPr>
                        <a:lnSpc>
                          <a:spcPct val="115000"/>
                        </a:lnSpc>
                        <a:spcAft>
                          <a:spcPts val="0"/>
                        </a:spcAft>
                      </a:pPr>
                      <a:r>
                        <a:rPr lang="es-ES" sz="1600">
                          <a:effectLst/>
                        </a:rPr>
                        <a:t>Motivaciones de los personajes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ES" sz="1600">
                          <a:effectLst/>
                        </a:rPr>
                        <a:t>Lo que los personajes buscan, lo que quieren y desean, siempre tiene relación con una forma de ver el mundo. Por ejemplo, en el caso de Narciso su gran interés por la belleza externa.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9308518"/>
                  </a:ext>
                </a:extLst>
              </a:tr>
              <a:tr h="793602">
                <a:tc>
                  <a:txBody>
                    <a:bodyPr/>
                    <a:lstStyle/>
                    <a:p>
                      <a:pPr>
                        <a:lnSpc>
                          <a:spcPct val="115000"/>
                        </a:lnSpc>
                        <a:spcAft>
                          <a:spcPts val="0"/>
                        </a:spcAft>
                      </a:pPr>
                      <a:r>
                        <a:rPr lang="es-ES" sz="1600">
                          <a:effectLst/>
                        </a:rPr>
                        <a:t>Conflictos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ES" sz="1600" dirty="0">
                          <a:effectLst/>
                        </a:rPr>
                        <a:t>Lo que a los personajes les duele, les molesta o les causa pesar,</a:t>
                      </a:r>
                      <a:endParaRPr lang="en-US" sz="1600" dirty="0">
                        <a:effectLst/>
                      </a:endParaRPr>
                    </a:p>
                    <a:p>
                      <a:pPr>
                        <a:lnSpc>
                          <a:spcPct val="115000"/>
                        </a:lnSpc>
                        <a:spcAft>
                          <a:spcPts val="0"/>
                        </a:spcAft>
                      </a:pPr>
                      <a:r>
                        <a:rPr lang="es-ES" sz="1600" dirty="0">
                          <a:effectLst/>
                        </a:rPr>
                        <a:t>nos ilustra qué ideas o cosas tenían importancia en su época (año 43 </a:t>
                      </a:r>
                      <a:r>
                        <a:rPr lang="es-ES" sz="1600" dirty="0" err="1">
                          <a:effectLst/>
                        </a:rPr>
                        <a:t>aC</a:t>
                      </a:r>
                      <a:r>
                        <a:rPr lang="es-ES" sz="1600" dirty="0">
                          <a:effectLst/>
                        </a:rPr>
                        <a: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11046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966506306"/>
              </p:ext>
            </p:extLst>
          </p:nvPr>
        </p:nvGraphicFramePr>
        <p:xfrm>
          <a:off x="627017" y="1397725"/>
          <a:ext cx="10983686" cy="1554480"/>
        </p:xfrm>
        <a:graphic>
          <a:graphicData uri="http://schemas.openxmlformats.org/drawingml/2006/table">
            <a:tbl>
              <a:tblPr firstRow="1" bandRow="1">
                <a:tableStyleId>{5C22544A-7EE6-4342-B048-85BDC9FD1C3A}</a:tableStyleId>
              </a:tblPr>
              <a:tblGrid>
                <a:gridCol w="10983686">
                  <a:extLst>
                    <a:ext uri="{9D8B030D-6E8A-4147-A177-3AD203B41FA5}">
                      <a16:colId xmlns:a16="http://schemas.microsoft.com/office/drawing/2014/main" val="2434974567"/>
                    </a:ext>
                  </a:extLst>
                </a:gridCol>
              </a:tblGrid>
              <a:tr h="863357">
                <a:tc>
                  <a:txBody>
                    <a:bodyPr/>
                    <a:lstStyle/>
                    <a:p>
                      <a:r>
                        <a:rPr lang="es-ES" sz="1600" b="1" kern="1200" dirty="0" smtClean="0">
                          <a:solidFill>
                            <a:schemeClr val="lt1"/>
                          </a:solidFill>
                          <a:effectLst/>
                          <a:latin typeface="+mn-lt"/>
                          <a:ea typeface="+mn-ea"/>
                          <a:cs typeface="+mn-cs"/>
                        </a:rPr>
                        <a:t>La visión de mundo es una idea o conjunto de ideas que tiene una persona o una cultura en una época determinada. Estas ideas explican las costumbres, las formas de ser y las creencias que un pueblo puede tener. </a:t>
                      </a:r>
                      <a:endParaRPr lang="en-US" sz="1600" b="1" kern="1200" dirty="0" smtClean="0">
                        <a:solidFill>
                          <a:schemeClr val="lt1"/>
                        </a:solidFill>
                        <a:effectLst/>
                        <a:latin typeface="+mn-lt"/>
                        <a:ea typeface="+mn-ea"/>
                        <a:cs typeface="+mn-cs"/>
                      </a:endParaRPr>
                    </a:p>
                    <a:p>
                      <a:r>
                        <a:rPr lang="es-ES" sz="1600" b="1" kern="1200" dirty="0" smtClean="0">
                          <a:solidFill>
                            <a:schemeClr val="lt1"/>
                          </a:solidFill>
                          <a:effectLst/>
                          <a:latin typeface="+mn-lt"/>
                          <a:ea typeface="+mn-ea"/>
                          <a:cs typeface="+mn-cs"/>
                        </a:rPr>
                        <a:t> </a:t>
                      </a:r>
                      <a:r>
                        <a:rPr lang="en-US" sz="1600" dirty="0" smtClean="0">
                          <a:effectLst/>
                        </a:rPr>
                        <a:t> </a:t>
                      </a:r>
                      <a:r>
                        <a:rPr lang="es-ES" sz="1600" b="1" kern="1200" dirty="0" smtClean="0">
                          <a:solidFill>
                            <a:schemeClr val="lt1"/>
                          </a:solidFill>
                          <a:effectLst/>
                          <a:latin typeface="+mn-lt"/>
                          <a:ea typeface="+mn-ea"/>
                          <a:cs typeface="+mn-cs"/>
                        </a:rPr>
                        <a:t> </a:t>
                      </a:r>
                      <a:endParaRPr lang="en-US" sz="1600" b="1" kern="1200" dirty="0" smtClean="0">
                        <a:solidFill>
                          <a:schemeClr val="lt1"/>
                        </a:solidFill>
                        <a:effectLst/>
                        <a:latin typeface="+mn-lt"/>
                        <a:ea typeface="+mn-ea"/>
                        <a:cs typeface="+mn-cs"/>
                      </a:endParaRPr>
                    </a:p>
                    <a:p>
                      <a:r>
                        <a:rPr lang="es-ES" sz="1600" b="1" kern="1200" dirty="0" smtClean="0">
                          <a:solidFill>
                            <a:schemeClr val="lt1"/>
                          </a:solidFill>
                          <a:effectLst/>
                          <a:latin typeface="+mn-lt"/>
                          <a:ea typeface="+mn-ea"/>
                          <a:cs typeface="+mn-cs"/>
                        </a:rPr>
                        <a:t> Para reconocer la visión de mundo presente en un texto o relato te recomendamos prestar atención a algunos aspectos en los que puedes apreciar las ideas de la época o contexto histórico del relato. </a:t>
                      </a:r>
                      <a:endParaRPr lang="en-US" sz="1600" b="1" kern="1200" dirty="0" smtClean="0">
                        <a:solidFill>
                          <a:schemeClr val="lt1"/>
                        </a:solidFill>
                        <a:effectLst/>
                        <a:latin typeface="+mn-lt"/>
                        <a:ea typeface="+mn-ea"/>
                        <a:cs typeface="+mn-cs"/>
                      </a:endParaRPr>
                    </a:p>
                  </a:txBody>
                  <a:tcPr/>
                </a:tc>
                <a:extLst>
                  <a:ext uri="{0D108BD9-81ED-4DB2-BD59-A6C34878D82A}">
                    <a16:rowId xmlns:a16="http://schemas.microsoft.com/office/drawing/2014/main" val="1918922400"/>
                  </a:ext>
                </a:extLst>
              </a:tr>
            </a:tbl>
          </a:graphicData>
        </a:graphic>
      </p:graphicFrame>
    </p:spTree>
    <p:extLst>
      <p:ext uri="{BB962C8B-B14F-4D97-AF65-F5344CB8AC3E}">
        <p14:creationId xmlns:p14="http://schemas.microsoft.com/office/powerpoint/2010/main" val="118005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Estela de condensación">
  <a:themeElements>
    <a:clrScheme name="Estela de condensación">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Estela de condensació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TM04033937[[fn=Estela de condensación]]</Template>
  <TotalTime>125</TotalTime>
  <Words>416</Words>
  <Application>Microsoft Office PowerPoint</Application>
  <PresentationFormat>Panorámica</PresentationFormat>
  <Paragraphs>33</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Century Gothic</vt:lpstr>
      <vt:lpstr>Times New Roman</vt:lpstr>
      <vt:lpstr>Wingdings</vt:lpstr>
      <vt:lpstr>Estela de condensación</vt:lpstr>
      <vt:lpstr>Definiciones segunda clase bicentenario</vt:lpstr>
      <vt:lpstr>Presentación de PowerPoint</vt:lpstr>
      <vt:lpstr>Presentación de PowerPoint</vt:lpstr>
      <vt:lpstr>Lenguaje literal y figurado</vt:lpstr>
      <vt:lpstr>Prejuicios y estereotipos</vt:lpstr>
      <vt:lpstr>Visión de mundo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Definiciones primera clase bicentenario</dc:title>
  <dc:creator>User</dc:creator>
  <cp:lastModifiedBy>User</cp:lastModifiedBy>
  <cp:revision>14</cp:revision>
  <dcterms:created xsi:type="dcterms:W3CDTF">2020-04-24T17:40:23Z</dcterms:created>
  <dcterms:modified xsi:type="dcterms:W3CDTF">2020-05-05T01:38:01Z</dcterms:modified>
</cp:coreProperties>
</file>