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9144000" cy="6858000" type="screen4x3"/>
  <p:notesSz cx="9144000" cy="6858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8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70559" y="1661160"/>
            <a:ext cx="7778496" cy="2215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94944" y="1685544"/>
            <a:ext cx="7778496" cy="22158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85800" y="1676400"/>
            <a:ext cx="7772400" cy="2209800"/>
          </a:xfrm>
          <a:custGeom>
            <a:avLst/>
            <a:gdLst/>
            <a:ahLst/>
            <a:cxnLst/>
            <a:rect l="l" t="t" r="r" b="b"/>
            <a:pathLst>
              <a:path w="7772400" h="2209800">
                <a:moveTo>
                  <a:pt x="0" y="2209800"/>
                </a:moveTo>
                <a:lnTo>
                  <a:pt x="7772400" y="2209800"/>
                </a:lnTo>
                <a:lnTo>
                  <a:pt x="7772400" y="0"/>
                </a:lnTo>
                <a:lnTo>
                  <a:pt x="0" y="0"/>
                </a:lnTo>
                <a:lnTo>
                  <a:pt x="0" y="2209800"/>
                </a:lnTo>
                <a:close/>
              </a:path>
            </a:pathLst>
          </a:custGeom>
          <a:solidFill>
            <a:srgbClr val="F1F80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778888"/>
            <a:ext cx="7772400" cy="1617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517" y="23875"/>
            <a:ext cx="8074964" cy="1488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9871" y="1566748"/>
            <a:ext cx="4509770" cy="1549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5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9.png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97205" marR="490220" algn="ctr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METALÚRGIA</a:t>
            </a:r>
            <a:r>
              <a:rPr spc="-90" dirty="0"/>
              <a:t> </a:t>
            </a:r>
            <a:r>
              <a:rPr spc="-5" dirty="0"/>
              <a:t>EXTRACTIVA  </a:t>
            </a:r>
            <a:r>
              <a:rPr spc="5" dirty="0"/>
              <a:t>DEL</a:t>
            </a:r>
            <a:r>
              <a:rPr spc="-70" dirty="0"/>
              <a:t> </a:t>
            </a:r>
            <a:r>
              <a:rPr spc="5" dirty="0"/>
              <a:t>COBRE</a:t>
            </a:r>
          </a:p>
          <a:p>
            <a:pPr marL="1270" algn="ctr">
              <a:lnSpc>
                <a:spcPct val="100000"/>
              </a:lnSpc>
              <a:spcBef>
                <a:spcPts val="45"/>
              </a:spcBef>
            </a:pPr>
            <a:r>
              <a:rPr sz="2400" dirty="0"/>
              <a:t>(pirometalúrgia e</a:t>
            </a:r>
            <a:r>
              <a:rPr sz="2400" spc="-70" dirty="0"/>
              <a:t> </a:t>
            </a:r>
            <a:r>
              <a:rPr sz="2400" dirty="0"/>
              <a:t>hidrometalúrgia)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876800" y="5257800"/>
            <a:ext cx="3581400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s-CL" sz="2000" spc="-5" dirty="0">
                <a:latin typeface="Arial"/>
                <a:cs typeface="Arial"/>
              </a:rPr>
              <a:t>Carlos Molina Salgado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9732"/>
            <a:ext cx="9117185" cy="68282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0112" y="0"/>
            <a:ext cx="73452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81611" y="2117725"/>
            <a:ext cx="5107305" cy="34854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7952" y="347472"/>
            <a:ext cx="8235696" cy="11490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1272" y="310895"/>
            <a:ext cx="8558784" cy="11033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274700"/>
            <a:ext cx="8229600" cy="1143000"/>
          </a:xfrm>
          <a:prstGeom prst="rect">
            <a:avLst/>
          </a:prstGeom>
          <a:solidFill>
            <a:srgbClr val="F1F80C"/>
          </a:solidFill>
        </p:spPr>
        <p:txBody>
          <a:bodyPr vert="horz" wrap="square" lIns="0" tIns="73660" rIns="0" bIns="0" rtlCol="0">
            <a:spAutoFit/>
          </a:bodyPr>
          <a:lstStyle/>
          <a:p>
            <a:pPr marL="1659255" marR="129539" indent="-1521460">
              <a:lnSpc>
                <a:spcPct val="100000"/>
              </a:lnSpc>
              <a:spcBef>
                <a:spcPts val="580"/>
              </a:spcBef>
            </a:pPr>
            <a:r>
              <a:rPr spc="-5" dirty="0">
                <a:solidFill>
                  <a:srgbClr val="000000"/>
                </a:solidFill>
              </a:rPr>
              <a:t>Proceso de </a:t>
            </a:r>
            <a:r>
              <a:rPr spc="-10" dirty="0">
                <a:solidFill>
                  <a:srgbClr val="000000"/>
                </a:solidFill>
              </a:rPr>
              <a:t>obtención </a:t>
            </a:r>
            <a:r>
              <a:rPr spc="-5" dirty="0">
                <a:solidFill>
                  <a:srgbClr val="000000"/>
                </a:solidFill>
              </a:rPr>
              <a:t>de </a:t>
            </a:r>
            <a:r>
              <a:rPr spc="-10" dirty="0">
                <a:solidFill>
                  <a:srgbClr val="000000"/>
                </a:solidFill>
              </a:rPr>
              <a:t>concentrado </a:t>
            </a:r>
            <a:r>
              <a:rPr spc="-5" dirty="0">
                <a:solidFill>
                  <a:srgbClr val="000000"/>
                </a:solidFill>
              </a:rPr>
              <a:t>de  </a:t>
            </a:r>
            <a:r>
              <a:rPr spc="-10" dirty="0">
                <a:solidFill>
                  <a:srgbClr val="000000"/>
                </a:solidFill>
              </a:rPr>
              <a:t>cobre </a:t>
            </a:r>
            <a:r>
              <a:rPr spc="-5" dirty="0">
                <a:solidFill>
                  <a:srgbClr val="000000"/>
                </a:solidFill>
              </a:rPr>
              <a:t>a partir de la</a:t>
            </a:r>
            <a:r>
              <a:rPr spc="-10" dirty="0">
                <a:solidFill>
                  <a:srgbClr val="000000"/>
                </a:solidFill>
              </a:rPr>
              <a:t> mena.</a:t>
            </a:r>
          </a:p>
        </p:txBody>
      </p:sp>
      <p:sp>
        <p:nvSpPr>
          <p:cNvPr id="6" name="object 6"/>
          <p:cNvSpPr/>
          <p:nvPr/>
        </p:nvSpPr>
        <p:spPr>
          <a:xfrm>
            <a:off x="152400" y="1905000"/>
            <a:ext cx="3311525" cy="4800600"/>
          </a:xfrm>
          <a:custGeom>
            <a:avLst/>
            <a:gdLst/>
            <a:ahLst/>
            <a:cxnLst/>
            <a:rect l="l" t="t" r="r" b="b"/>
            <a:pathLst>
              <a:path w="3311525" h="4800600">
                <a:moveTo>
                  <a:pt x="0" y="4800600"/>
                </a:moveTo>
                <a:lnTo>
                  <a:pt x="3311525" y="4800600"/>
                </a:lnTo>
                <a:lnTo>
                  <a:pt x="3311525" y="0"/>
                </a:lnTo>
                <a:lnTo>
                  <a:pt x="0" y="0"/>
                </a:lnTo>
                <a:lnTo>
                  <a:pt x="0" y="480060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71856" y="1871852"/>
            <a:ext cx="3015615" cy="4719955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237490" marR="5080" indent="-238125" algn="just">
              <a:lnSpc>
                <a:spcPct val="80000"/>
              </a:lnSpc>
              <a:spcBef>
                <a:spcPts val="570"/>
              </a:spcBef>
              <a:tabLst>
                <a:tab pos="2801620" algn="l"/>
              </a:tabLst>
            </a:pPr>
            <a:r>
              <a:rPr sz="1800" dirty="0">
                <a:latin typeface="Arial"/>
                <a:cs typeface="Arial"/>
              </a:rPr>
              <a:t>1</a:t>
            </a:r>
            <a:r>
              <a:rPr sz="2000" dirty="0">
                <a:latin typeface="Arial"/>
                <a:cs typeface="Arial"/>
              </a:rPr>
              <a:t>) </a:t>
            </a:r>
            <a:r>
              <a:rPr sz="2000" spc="-5" dirty="0">
                <a:latin typeface="Arial"/>
                <a:cs typeface="Arial"/>
              </a:rPr>
              <a:t>Trituración: </a:t>
            </a:r>
            <a:r>
              <a:rPr sz="2000" spc="-10" dirty="0">
                <a:latin typeface="Arial"/>
                <a:cs typeface="Arial"/>
              </a:rPr>
              <a:t>El </a:t>
            </a:r>
            <a:r>
              <a:rPr sz="2000" spc="-5" dirty="0">
                <a:latin typeface="Arial"/>
                <a:cs typeface="Arial"/>
              </a:rPr>
              <a:t>fin </a:t>
            </a:r>
            <a:r>
              <a:rPr sz="2000" spc="-10" dirty="0">
                <a:latin typeface="Arial"/>
                <a:cs typeface="Arial"/>
              </a:rPr>
              <a:t>de </a:t>
            </a:r>
            <a:r>
              <a:rPr sz="2000" spc="5" dirty="0">
                <a:latin typeface="Arial"/>
                <a:cs typeface="Arial"/>
              </a:rPr>
              <a:t>la  </a:t>
            </a:r>
            <a:r>
              <a:rPr sz="2000" spc="-5" dirty="0">
                <a:latin typeface="Arial"/>
                <a:cs typeface="Arial"/>
              </a:rPr>
              <a:t>trituración </a:t>
            </a:r>
            <a:r>
              <a:rPr sz="2000" spc="-10" dirty="0">
                <a:latin typeface="Arial"/>
                <a:cs typeface="Arial"/>
              </a:rPr>
              <a:t>es </a:t>
            </a:r>
            <a:r>
              <a:rPr sz="2000" spc="-5" dirty="0">
                <a:latin typeface="Arial"/>
                <a:cs typeface="Arial"/>
              </a:rPr>
              <a:t>reducir  considerablemente </a:t>
            </a:r>
            <a:r>
              <a:rPr sz="2000" spc="-10" dirty="0">
                <a:latin typeface="Arial"/>
                <a:cs typeface="Arial"/>
              </a:rPr>
              <a:t>el  </a:t>
            </a:r>
            <a:r>
              <a:rPr sz="2000" spc="-5" dirty="0">
                <a:latin typeface="Arial"/>
                <a:cs typeface="Arial"/>
              </a:rPr>
              <a:t>tamaño </a:t>
            </a:r>
            <a:r>
              <a:rPr sz="2000" spc="-10" dirty="0">
                <a:latin typeface="Arial"/>
                <a:cs typeface="Arial"/>
              </a:rPr>
              <a:t>de </a:t>
            </a:r>
            <a:r>
              <a:rPr sz="2000" spc="-5" dirty="0">
                <a:latin typeface="Arial"/>
                <a:cs typeface="Arial"/>
              </a:rPr>
              <a:t>las rocas  extraídas </a:t>
            </a:r>
            <a:r>
              <a:rPr sz="2000" spc="-10" dirty="0">
                <a:latin typeface="Arial"/>
                <a:cs typeface="Arial"/>
              </a:rPr>
              <a:t>de </a:t>
            </a:r>
            <a:r>
              <a:rPr sz="2000" dirty="0">
                <a:latin typeface="Arial"/>
                <a:cs typeface="Arial"/>
              </a:rPr>
              <a:t>las minas,  </a:t>
            </a:r>
            <a:r>
              <a:rPr sz="2000" spc="-5" dirty="0">
                <a:latin typeface="Arial"/>
                <a:cs typeface="Arial"/>
              </a:rPr>
              <a:t>previo a </a:t>
            </a:r>
            <a:r>
              <a:rPr sz="2000" spc="-15" dirty="0">
                <a:latin typeface="Arial"/>
                <a:cs typeface="Arial"/>
              </a:rPr>
              <a:t>la  </a:t>
            </a:r>
            <a:r>
              <a:rPr sz="2000" spc="-5" dirty="0">
                <a:latin typeface="Arial"/>
                <a:cs typeface="Arial"/>
              </a:rPr>
              <a:t>molienda.  </a:t>
            </a:r>
            <a:r>
              <a:rPr sz="2000" spc="-10" dirty="0">
                <a:latin typeface="Arial"/>
                <a:cs typeface="Arial"/>
              </a:rPr>
              <a:t>Los </a:t>
            </a:r>
            <a:r>
              <a:rPr sz="2000" spc="-5" dirty="0">
                <a:latin typeface="Arial"/>
                <a:cs typeface="Arial"/>
              </a:rPr>
              <a:t>pasos o cantidad </a:t>
            </a:r>
            <a:r>
              <a:rPr sz="2000" spc="-10" dirty="0">
                <a:latin typeface="Arial"/>
                <a:cs typeface="Arial"/>
              </a:rPr>
              <a:t>de  </a:t>
            </a:r>
            <a:r>
              <a:rPr sz="2000" spc="-5" dirty="0">
                <a:latin typeface="Arial"/>
                <a:cs typeface="Arial"/>
              </a:rPr>
              <a:t>trituradoras utilizadas  dependen </a:t>
            </a:r>
            <a:r>
              <a:rPr sz="2000" dirty="0">
                <a:latin typeface="Arial"/>
                <a:cs typeface="Arial"/>
              </a:rPr>
              <a:t>del </a:t>
            </a:r>
            <a:r>
              <a:rPr sz="2000" spc="-5" dirty="0">
                <a:latin typeface="Arial"/>
                <a:cs typeface="Arial"/>
              </a:rPr>
              <a:t>tamaño  </a:t>
            </a:r>
            <a:r>
              <a:rPr sz="2000" spc="-10" dirty="0">
                <a:latin typeface="Arial"/>
                <a:cs typeface="Arial"/>
              </a:rPr>
              <a:t>de las </a:t>
            </a:r>
            <a:r>
              <a:rPr sz="2000" dirty="0">
                <a:latin typeface="Arial"/>
                <a:cs typeface="Arial"/>
              </a:rPr>
              <a:t>rocas. </a:t>
            </a:r>
            <a:r>
              <a:rPr sz="2000" spc="-10" dirty="0">
                <a:latin typeface="Arial"/>
                <a:cs typeface="Arial"/>
              </a:rPr>
              <a:t>Al </a:t>
            </a:r>
            <a:r>
              <a:rPr sz="2000" spc="-5" dirty="0">
                <a:latin typeface="Arial"/>
                <a:cs typeface="Arial"/>
              </a:rPr>
              <a:t>finalizar  el proceso </a:t>
            </a:r>
            <a:r>
              <a:rPr sz="2000" dirty="0">
                <a:latin typeface="Arial"/>
                <a:cs typeface="Arial"/>
              </a:rPr>
              <a:t>de </a:t>
            </a:r>
            <a:r>
              <a:rPr sz="2000" spc="-5" dirty="0">
                <a:latin typeface="Arial"/>
                <a:cs typeface="Arial"/>
              </a:rPr>
              <a:t>trituración  </a:t>
            </a:r>
            <a:r>
              <a:rPr sz="2000" spc="-10" dirty="0">
                <a:latin typeface="Arial"/>
                <a:cs typeface="Arial"/>
              </a:rPr>
              <a:t>las </a:t>
            </a:r>
            <a:r>
              <a:rPr sz="2000" spc="-5" dirty="0">
                <a:latin typeface="Arial"/>
                <a:cs typeface="Arial"/>
              </a:rPr>
              <a:t>rocas son  inspeccionadas y las  </a:t>
            </a:r>
            <a:r>
              <a:rPr sz="2000" spc="-10" dirty="0">
                <a:latin typeface="Arial"/>
                <a:cs typeface="Arial"/>
              </a:rPr>
              <a:t>que </a:t>
            </a:r>
            <a:r>
              <a:rPr sz="2000" dirty="0">
                <a:latin typeface="Arial"/>
                <a:cs typeface="Arial"/>
              </a:rPr>
              <a:t>no </a:t>
            </a:r>
            <a:r>
              <a:rPr sz="2000" spc="-5" dirty="0">
                <a:latin typeface="Arial"/>
                <a:cs typeface="Arial"/>
              </a:rPr>
              <a:t>cumplan con </a:t>
            </a:r>
            <a:r>
              <a:rPr sz="2000" spc="-10" dirty="0">
                <a:latin typeface="Arial"/>
                <a:cs typeface="Arial"/>
              </a:rPr>
              <a:t>el  </a:t>
            </a:r>
            <a:r>
              <a:rPr sz="2000" spc="-5" dirty="0">
                <a:latin typeface="Arial"/>
                <a:cs typeface="Arial"/>
              </a:rPr>
              <a:t>tamaño </a:t>
            </a:r>
            <a:r>
              <a:rPr sz="2000" spc="-10" dirty="0">
                <a:latin typeface="Arial"/>
                <a:cs typeface="Arial"/>
              </a:rPr>
              <a:t>deseado </a:t>
            </a:r>
            <a:r>
              <a:rPr sz="2000" spc="5" dirty="0">
                <a:latin typeface="Arial"/>
                <a:cs typeface="Arial"/>
              </a:rPr>
              <a:t>so  </a:t>
            </a:r>
            <a:r>
              <a:rPr sz="2000" dirty="0">
                <a:latin typeface="Arial"/>
                <a:cs typeface="Arial"/>
              </a:rPr>
              <a:t>r</a:t>
            </a:r>
            <a:r>
              <a:rPr sz="2000" spc="-5" dirty="0">
                <a:latin typeface="Arial"/>
                <a:cs typeface="Arial"/>
              </a:rPr>
              <a:t>e</a:t>
            </a:r>
            <a:r>
              <a:rPr sz="2000" spc="-20" dirty="0">
                <a:latin typeface="Arial"/>
                <a:cs typeface="Arial"/>
              </a:rPr>
              <a:t>i</a:t>
            </a:r>
            <a:r>
              <a:rPr sz="2000" spc="-5" dirty="0">
                <a:latin typeface="Arial"/>
                <a:cs typeface="Arial"/>
              </a:rPr>
              <a:t>ntro</a:t>
            </a:r>
            <a:r>
              <a:rPr sz="2000" spc="10" dirty="0">
                <a:latin typeface="Arial"/>
                <a:cs typeface="Arial"/>
              </a:rPr>
              <a:t>d</a:t>
            </a:r>
            <a:r>
              <a:rPr sz="2000" spc="-5" dirty="0">
                <a:latin typeface="Arial"/>
                <a:cs typeface="Arial"/>
              </a:rPr>
              <a:t>u</a:t>
            </a:r>
            <a:r>
              <a:rPr sz="2000" dirty="0">
                <a:latin typeface="Arial"/>
                <a:cs typeface="Arial"/>
              </a:rPr>
              <a:t>c</a:t>
            </a:r>
            <a:r>
              <a:rPr sz="2000" spc="-15" dirty="0">
                <a:latin typeface="Arial"/>
                <a:cs typeface="Arial"/>
              </a:rPr>
              <a:t>i</a:t>
            </a:r>
            <a:r>
              <a:rPr sz="2000" spc="10" dirty="0">
                <a:latin typeface="Arial"/>
                <a:cs typeface="Arial"/>
              </a:rPr>
              <a:t>d</a:t>
            </a:r>
            <a:r>
              <a:rPr sz="2000" spc="-5" dirty="0">
                <a:latin typeface="Arial"/>
                <a:cs typeface="Arial"/>
              </a:rPr>
              <a:t>as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al  </a:t>
            </a:r>
            <a:r>
              <a:rPr sz="2000" spc="-5" dirty="0">
                <a:latin typeface="Arial"/>
                <a:cs typeface="Arial"/>
              </a:rPr>
              <a:t>proceso y </a:t>
            </a:r>
            <a:r>
              <a:rPr sz="2000" spc="-10" dirty="0">
                <a:latin typeface="Arial"/>
                <a:cs typeface="Arial"/>
              </a:rPr>
              <a:t>las que </a:t>
            </a:r>
            <a:r>
              <a:rPr sz="2000" spc="5" dirty="0">
                <a:latin typeface="Arial"/>
                <a:cs typeface="Arial"/>
              </a:rPr>
              <a:t>si  </a:t>
            </a:r>
            <a:r>
              <a:rPr sz="2000" spc="-5" dirty="0">
                <a:latin typeface="Arial"/>
                <a:cs typeface="Arial"/>
              </a:rPr>
              <a:t>pasan </a:t>
            </a:r>
            <a:r>
              <a:rPr sz="2000" spc="5" dirty="0">
                <a:latin typeface="Arial"/>
                <a:cs typeface="Arial"/>
              </a:rPr>
              <a:t>al </a:t>
            </a:r>
            <a:r>
              <a:rPr sz="2000" spc="-5" dirty="0">
                <a:latin typeface="Arial"/>
                <a:cs typeface="Arial"/>
              </a:rPr>
              <a:t>proceso </a:t>
            </a:r>
            <a:r>
              <a:rPr sz="2000" spc="-10" dirty="0">
                <a:latin typeface="Arial"/>
                <a:cs typeface="Arial"/>
              </a:rPr>
              <a:t>de  </a:t>
            </a:r>
            <a:r>
              <a:rPr sz="2000" spc="-5" dirty="0">
                <a:latin typeface="Arial"/>
                <a:cs typeface="Arial"/>
              </a:rPr>
              <a:t>molienda.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952" y="347472"/>
            <a:ext cx="8235696" cy="11490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3544" y="310895"/>
            <a:ext cx="7254240" cy="1103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274700"/>
            <a:ext cx="8229600" cy="1143000"/>
          </a:xfrm>
          <a:prstGeom prst="rect">
            <a:avLst/>
          </a:prstGeom>
          <a:solidFill>
            <a:srgbClr val="F1F80C"/>
          </a:solidFill>
        </p:spPr>
        <p:txBody>
          <a:bodyPr vert="horz" wrap="square" lIns="0" tIns="73660" rIns="0" bIns="0" rtlCol="0">
            <a:spAutoFit/>
          </a:bodyPr>
          <a:lstStyle/>
          <a:p>
            <a:pPr marL="3473450" marR="782955" indent="-2683510">
              <a:lnSpc>
                <a:spcPct val="100000"/>
              </a:lnSpc>
              <a:spcBef>
                <a:spcPts val="580"/>
              </a:spcBef>
            </a:pPr>
            <a:r>
              <a:rPr spc="-5" dirty="0">
                <a:solidFill>
                  <a:srgbClr val="000000"/>
                </a:solidFill>
              </a:rPr>
              <a:t>Proceso de </a:t>
            </a:r>
            <a:r>
              <a:rPr spc="-10" dirty="0">
                <a:solidFill>
                  <a:srgbClr val="000000"/>
                </a:solidFill>
              </a:rPr>
              <a:t>molienda </a:t>
            </a:r>
            <a:r>
              <a:rPr spc="-5" dirty="0">
                <a:solidFill>
                  <a:srgbClr val="000000"/>
                </a:solidFill>
              </a:rPr>
              <a:t>de </a:t>
            </a:r>
            <a:r>
              <a:rPr spc="-10" dirty="0">
                <a:solidFill>
                  <a:srgbClr val="000000"/>
                </a:solidFill>
              </a:rPr>
              <a:t>menas </a:t>
            </a:r>
            <a:r>
              <a:rPr spc="-5" dirty="0">
                <a:solidFill>
                  <a:srgbClr val="000000"/>
                </a:solidFill>
              </a:rPr>
              <a:t>de  Cobre.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9750" y="1773301"/>
            <a:ext cx="7840980" cy="2037080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39370" rIns="0" bIns="0" rtlCol="0">
            <a:spAutoFit/>
          </a:bodyPr>
          <a:lstStyle/>
          <a:p>
            <a:pPr marL="624840" marR="77470" indent="-405765" algn="just">
              <a:lnSpc>
                <a:spcPct val="80000"/>
              </a:lnSpc>
              <a:spcBef>
                <a:spcPts val="310"/>
              </a:spcBef>
            </a:pPr>
            <a:r>
              <a:rPr sz="1800" dirty="0">
                <a:latin typeface="Arial"/>
                <a:cs typeface="Arial"/>
              </a:rPr>
              <a:t>2</a:t>
            </a:r>
            <a:r>
              <a:rPr sz="2000" dirty="0">
                <a:latin typeface="Arial"/>
                <a:cs typeface="Arial"/>
              </a:rPr>
              <a:t>) </a:t>
            </a:r>
            <a:r>
              <a:rPr sz="2000" spc="-10" dirty="0">
                <a:latin typeface="Arial"/>
                <a:cs typeface="Arial"/>
              </a:rPr>
              <a:t>Molienda: </a:t>
            </a:r>
            <a:r>
              <a:rPr sz="2000" dirty="0">
                <a:latin typeface="Arial"/>
                <a:cs typeface="Arial"/>
              </a:rPr>
              <a:t>El </a:t>
            </a:r>
            <a:r>
              <a:rPr sz="2000" spc="-5" dirty="0">
                <a:latin typeface="Arial"/>
                <a:cs typeface="Arial"/>
              </a:rPr>
              <a:t>objetivo principal </a:t>
            </a:r>
            <a:r>
              <a:rPr sz="2000" spc="-10" dirty="0">
                <a:latin typeface="Arial"/>
                <a:cs typeface="Arial"/>
              </a:rPr>
              <a:t>de </a:t>
            </a:r>
            <a:r>
              <a:rPr sz="2000" dirty="0">
                <a:latin typeface="Arial"/>
                <a:cs typeface="Arial"/>
              </a:rPr>
              <a:t>la molienda </a:t>
            </a:r>
            <a:r>
              <a:rPr sz="2000" spc="-10" dirty="0">
                <a:latin typeface="Arial"/>
                <a:cs typeface="Arial"/>
              </a:rPr>
              <a:t>es </a:t>
            </a:r>
            <a:r>
              <a:rPr sz="2000" spc="-5" dirty="0">
                <a:latin typeface="Arial"/>
                <a:cs typeface="Arial"/>
              </a:rPr>
              <a:t>el </a:t>
            </a:r>
            <a:r>
              <a:rPr sz="2000" spc="-10" dirty="0">
                <a:latin typeface="Arial"/>
                <a:cs typeface="Arial"/>
              </a:rPr>
              <a:t>de </a:t>
            </a:r>
            <a:r>
              <a:rPr sz="2000" spc="-5" dirty="0">
                <a:latin typeface="Arial"/>
                <a:cs typeface="Arial"/>
              </a:rPr>
              <a:t>reducir  </a:t>
            </a:r>
            <a:r>
              <a:rPr sz="2000" spc="-10" dirty="0">
                <a:latin typeface="Arial"/>
                <a:cs typeface="Arial"/>
              </a:rPr>
              <a:t>el </a:t>
            </a:r>
            <a:r>
              <a:rPr sz="2000" spc="-5" dirty="0">
                <a:latin typeface="Arial"/>
                <a:cs typeface="Arial"/>
              </a:rPr>
              <a:t>tamaño del mineral a </a:t>
            </a:r>
            <a:r>
              <a:rPr sz="2000" spc="-10" dirty="0">
                <a:latin typeface="Arial"/>
                <a:cs typeface="Arial"/>
              </a:rPr>
              <a:t>un </a:t>
            </a:r>
            <a:r>
              <a:rPr sz="2000" spc="-5" dirty="0">
                <a:latin typeface="Arial"/>
                <a:cs typeface="Arial"/>
              </a:rPr>
              <a:t>tamaño </a:t>
            </a:r>
            <a:r>
              <a:rPr sz="2000" spc="-10" dirty="0">
                <a:latin typeface="Arial"/>
                <a:cs typeface="Arial"/>
              </a:rPr>
              <a:t>de 10% </a:t>
            </a:r>
            <a:r>
              <a:rPr sz="2000" spc="-5" dirty="0">
                <a:latin typeface="Arial"/>
                <a:cs typeface="Arial"/>
              </a:rPr>
              <a:t>a </a:t>
            </a:r>
            <a:r>
              <a:rPr sz="2000" spc="-10" dirty="0">
                <a:latin typeface="Arial"/>
                <a:cs typeface="Arial"/>
              </a:rPr>
              <a:t>60%,  </a:t>
            </a:r>
            <a:r>
              <a:rPr sz="2000" spc="-5" dirty="0">
                <a:latin typeface="Arial"/>
                <a:cs typeface="Arial"/>
              </a:rPr>
              <a:t>aproximadamente </a:t>
            </a:r>
            <a:r>
              <a:rPr sz="2000" spc="-10" dirty="0">
                <a:latin typeface="Arial"/>
                <a:cs typeface="Arial"/>
              </a:rPr>
              <a:t>200 </a:t>
            </a:r>
            <a:r>
              <a:rPr sz="2000" spc="-5" dirty="0">
                <a:latin typeface="Arial"/>
                <a:cs typeface="Arial"/>
              </a:rPr>
              <a:t>mallas, con esto </a:t>
            </a:r>
            <a:r>
              <a:rPr sz="2000" dirty="0">
                <a:latin typeface="Arial"/>
                <a:cs typeface="Arial"/>
              </a:rPr>
              <a:t>se </a:t>
            </a:r>
            <a:r>
              <a:rPr sz="2000" spc="-5" dirty="0">
                <a:latin typeface="Arial"/>
                <a:cs typeface="Arial"/>
              </a:rPr>
              <a:t>asegura </a:t>
            </a:r>
            <a:r>
              <a:rPr sz="2000" spc="-10" dirty="0">
                <a:latin typeface="Arial"/>
                <a:cs typeface="Arial"/>
              </a:rPr>
              <a:t>una  </a:t>
            </a:r>
            <a:r>
              <a:rPr sz="2000" spc="-5" dirty="0">
                <a:latin typeface="Arial"/>
                <a:cs typeface="Arial"/>
              </a:rPr>
              <a:t>liberación </a:t>
            </a:r>
            <a:r>
              <a:rPr sz="2000" spc="-10" dirty="0">
                <a:latin typeface="Arial"/>
                <a:cs typeface="Arial"/>
              </a:rPr>
              <a:t>de los </a:t>
            </a:r>
            <a:r>
              <a:rPr sz="2000" dirty="0">
                <a:latin typeface="Arial"/>
                <a:cs typeface="Arial"/>
              </a:rPr>
              <a:t>elementos </a:t>
            </a:r>
            <a:r>
              <a:rPr sz="2000" spc="-10" dirty="0">
                <a:latin typeface="Arial"/>
                <a:cs typeface="Arial"/>
              </a:rPr>
              <a:t>de </a:t>
            </a:r>
            <a:r>
              <a:rPr sz="2000" spc="-5" dirty="0">
                <a:latin typeface="Arial"/>
                <a:cs typeface="Arial"/>
              </a:rPr>
              <a:t>valor económico </a:t>
            </a:r>
            <a:r>
              <a:rPr sz="2000" spc="-10" dirty="0">
                <a:latin typeface="Arial"/>
                <a:cs typeface="Arial"/>
              </a:rPr>
              <a:t>en </a:t>
            </a:r>
            <a:r>
              <a:rPr sz="2000" dirty="0">
                <a:latin typeface="Arial"/>
                <a:cs typeface="Arial"/>
              </a:rPr>
              <a:t>la MENA.  </a:t>
            </a:r>
            <a:r>
              <a:rPr sz="2000" spc="-10" dirty="0">
                <a:latin typeface="Arial"/>
                <a:cs typeface="Arial"/>
              </a:rPr>
              <a:t>Los </a:t>
            </a:r>
            <a:r>
              <a:rPr sz="2000" spc="-5" dirty="0">
                <a:latin typeface="Arial"/>
                <a:cs typeface="Arial"/>
              </a:rPr>
              <a:t>tipos </a:t>
            </a:r>
            <a:r>
              <a:rPr sz="2000" spc="-10" dirty="0">
                <a:latin typeface="Arial"/>
                <a:cs typeface="Arial"/>
              </a:rPr>
              <a:t>de </a:t>
            </a:r>
            <a:r>
              <a:rPr sz="2000" spc="-5" dirty="0">
                <a:latin typeface="Arial"/>
                <a:cs typeface="Arial"/>
              </a:rPr>
              <a:t>molinos pueden variar, pero </a:t>
            </a:r>
            <a:r>
              <a:rPr sz="2000" dirty="0">
                <a:latin typeface="Arial"/>
                <a:cs typeface="Arial"/>
              </a:rPr>
              <a:t>comúnmente </a:t>
            </a:r>
            <a:r>
              <a:rPr sz="2000" spc="5" dirty="0">
                <a:latin typeface="Arial"/>
                <a:cs typeface="Arial"/>
              </a:rPr>
              <a:t>se  </a:t>
            </a:r>
            <a:r>
              <a:rPr sz="2000" spc="-5" dirty="0">
                <a:latin typeface="Arial"/>
                <a:cs typeface="Arial"/>
              </a:rPr>
              <a:t>utilizan </a:t>
            </a:r>
            <a:r>
              <a:rPr sz="2000" spc="-10" dirty="0">
                <a:latin typeface="Arial"/>
                <a:cs typeface="Arial"/>
              </a:rPr>
              <a:t>los </a:t>
            </a:r>
            <a:r>
              <a:rPr sz="2000" dirty="0">
                <a:latin typeface="Arial"/>
                <a:cs typeface="Arial"/>
              </a:rPr>
              <a:t>molinos </a:t>
            </a:r>
            <a:r>
              <a:rPr sz="2000" spc="-10" dirty="0">
                <a:latin typeface="Arial"/>
                <a:cs typeface="Arial"/>
              </a:rPr>
              <a:t>de </a:t>
            </a:r>
            <a:r>
              <a:rPr sz="2000" spc="-5" dirty="0">
                <a:latin typeface="Arial"/>
                <a:cs typeface="Arial"/>
              </a:rPr>
              <a:t>bolas o barras. </a:t>
            </a:r>
            <a:r>
              <a:rPr sz="2000" dirty="0">
                <a:latin typeface="Arial"/>
                <a:cs typeface="Arial"/>
              </a:rPr>
              <a:t>Con </a:t>
            </a:r>
            <a:r>
              <a:rPr sz="2000" spc="-5" dirty="0">
                <a:latin typeface="Arial"/>
                <a:cs typeface="Arial"/>
              </a:rPr>
              <a:t>esto </a:t>
            </a:r>
            <a:r>
              <a:rPr sz="2000" dirty="0">
                <a:latin typeface="Arial"/>
                <a:cs typeface="Arial"/>
              </a:rPr>
              <a:t>se </a:t>
            </a:r>
            <a:r>
              <a:rPr sz="2000" spc="-10" dirty="0">
                <a:latin typeface="Arial"/>
                <a:cs typeface="Arial"/>
              </a:rPr>
              <a:t>logra un  </a:t>
            </a:r>
            <a:r>
              <a:rPr sz="2000" spc="-5" dirty="0">
                <a:latin typeface="Arial"/>
                <a:cs typeface="Arial"/>
              </a:rPr>
              <a:t>material </a:t>
            </a:r>
            <a:r>
              <a:rPr sz="2000" spc="-10" dirty="0">
                <a:latin typeface="Arial"/>
                <a:cs typeface="Arial"/>
              </a:rPr>
              <a:t>en </a:t>
            </a:r>
            <a:r>
              <a:rPr sz="2000" dirty="0">
                <a:latin typeface="Arial"/>
                <a:cs typeface="Arial"/>
              </a:rPr>
              <a:t>óptimas </a:t>
            </a:r>
            <a:r>
              <a:rPr sz="2000" spc="-5" dirty="0">
                <a:latin typeface="Arial"/>
                <a:cs typeface="Arial"/>
              </a:rPr>
              <a:t>condiciones </a:t>
            </a:r>
            <a:r>
              <a:rPr sz="2000" dirty="0">
                <a:latin typeface="Arial"/>
                <a:cs typeface="Arial"/>
              </a:rPr>
              <a:t>para </a:t>
            </a:r>
            <a:r>
              <a:rPr sz="2000" spc="-10" dirty="0">
                <a:latin typeface="Arial"/>
                <a:cs typeface="Arial"/>
              </a:rPr>
              <a:t>que </a:t>
            </a:r>
            <a:r>
              <a:rPr sz="2000" dirty="0">
                <a:latin typeface="Arial"/>
                <a:cs typeface="Arial"/>
              </a:rPr>
              <a:t>se </a:t>
            </a:r>
            <a:r>
              <a:rPr sz="2000" spc="-5" dirty="0">
                <a:latin typeface="Arial"/>
                <a:cs typeface="Arial"/>
              </a:rPr>
              <a:t>lleve a cabo </a:t>
            </a:r>
            <a:r>
              <a:rPr sz="2000" spc="10" dirty="0">
                <a:latin typeface="Arial"/>
                <a:cs typeface="Arial"/>
              </a:rPr>
              <a:t>el </a:t>
            </a:r>
            <a:r>
              <a:rPr sz="2000" spc="57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proceso </a:t>
            </a:r>
            <a:r>
              <a:rPr sz="2000" spc="-10" dirty="0">
                <a:latin typeface="Arial"/>
                <a:cs typeface="Arial"/>
              </a:rPr>
              <a:t>de </a:t>
            </a:r>
            <a:r>
              <a:rPr sz="2000" spc="-5" dirty="0">
                <a:latin typeface="Arial"/>
                <a:cs typeface="Arial"/>
              </a:rPr>
              <a:t>concentración o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flotación.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91670" y="4191975"/>
            <a:ext cx="6913500" cy="2090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952" y="73152"/>
            <a:ext cx="8235696" cy="1560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" y="0"/>
            <a:ext cx="8650224" cy="1588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0"/>
            <a:ext cx="8229600" cy="1554480"/>
          </a:xfrm>
          <a:custGeom>
            <a:avLst/>
            <a:gdLst/>
            <a:ahLst/>
            <a:cxnLst/>
            <a:rect l="l" t="t" r="r" b="b"/>
            <a:pathLst>
              <a:path w="8229600" h="1554480">
                <a:moveTo>
                  <a:pt x="0" y="1554226"/>
                </a:moveTo>
                <a:lnTo>
                  <a:pt x="8229600" y="1554226"/>
                </a:lnTo>
                <a:lnTo>
                  <a:pt x="8229600" y="0"/>
                </a:lnTo>
                <a:lnTo>
                  <a:pt x="0" y="0"/>
                </a:lnTo>
                <a:lnTo>
                  <a:pt x="0" y="1554226"/>
                </a:lnTo>
                <a:close/>
              </a:path>
            </a:pathLst>
          </a:custGeom>
          <a:solidFill>
            <a:srgbClr val="F1F80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7780" marR="5080" algn="ctr">
              <a:lnSpc>
                <a:spcPct val="100000"/>
              </a:lnSpc>
              <a:spcBef>
                <a:spcPts val="90"/>
              </a:spcBef>
            </a:pPr>
            <a:r>
              <a:rPr spc="-5" dirty="0">
                <a:solidFill>
                  <a:srgbClr val="000000"/>
                </a:solidFill>
              </a:rPr>
              <a:t>Proceso de </a:t>
            </a:r>
            <a:r>
              <a:rPr spc="-10" dirty="0">
                <a:solidFill>
                  <a:srgbClr val="000000"/>
                </a:solidFill>
              </a:rPr>
              <a:t>flotación </a:t>
            </a:r>
            <a:r>
              <a:rPr spc="-5" dirty="0">
                <a:solidFill>
                  <a:srgbClr val="000000"/>
                </a:solidFill>
              </a:rPr>
              <a:t>para la obtención</a:t>
            </a:r>
            <a:r>
              <a:rPr spc="-35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de  </a:t>
            </a:r>
            <a:r>
              <a:rPr spc="-10" dirty="0">
                <a:solidFill>
                  <a:srgbClr val="000000"/>
                </a:solidFill>
              </a:rPr>
              <a:t>concentrados </a:t>
            </a:r>
            <a:r>
              <a:rPr spc="-5" dirty="0">
                <a:solidFill>
                  <a:srgbClr val="000000"/>
                </a:solidFill>
              </a:rPr>
              <a:t>a partir de </a:t>
            </a:r>
            <a:r>
              <a:rPr spc="-10" dirty="0">
                <a:solidFill>
                  <a:srgbClr val="000000"/>
                </a:solidFill>
              </a:rPr>
              <a:t>minerales </a:t>
            </a:r>
            <a:r>
              <a:rPr spc="-5" dirty="0">
                <a:solidFill>
                  <a:srgbClr val="000000"/>
                </a:solidFill>
              </a:rPr>
              <a:t>de  </a:t>
            </a:r>
            <a:r>
              <a:rPr spc="-10" dirty="0">
                <a:solidFill>
                  <a:srgbClr val="000000"/>
                </a:solidFill>
              </a:rPr>
              <a:t>Cobre</a:t>
            </a:r>
          </a:p>
        </p:txBody>
      </p:sp>
      <p:sp>
        <p:nvSpPr>
          <p:cNvPr id="6" name="object 6"/>
          <p:cNvSpPr/>
          <p:nvPr/>
        </p:nvSpPr>
        <p:spPr>
          <a:xfrm>
            <a:off x="211137" y="1600199"/>
            <a:ext cx="5275580" cy="5257800"/>
          </a:xfrm>
          <a:custGeom>
            <a:avLst/>
            <a:gdLst/>
            <a:ahLst/>
            <a:cxnLst/>
            <a:rect l="l" t="t" r="r" b="b"/>
            <a:pathLst>
              <a:path w="5275580" h="5257800">
                <a:moveTo>
                  <a:pt x="0" y="5257800"/>
                </a:moveTo>
                <a:lnTo>
                  <a:pt x="5275199" y="5257800"/>
                </a:lnTo>
                <a:lnTo>
                  <a:pt x="5275199" y="0"/>
                </a:lnTo>
                <a:lnTo>
                  <a:pt x="0" y="0"/>
                </a:lnTo>
                <a:lnTo>
                  <a:pt x="0" y="525780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5998" y="1566748"/>
            <a:ext cx="23812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00" spc="5" dirty="0">
                <a:latin typeface="Arial"/>
                <a:cs typeface="Arial"/>
              </a:rPr>
              <a:t>3</a:t>
            </a:r>
            <a:r>
              <a:rPr sz="2000" spc="-5" dirty="0"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 indent="435609" algn="just">
              <a:lnSpc>
                <a:spcPct val="80000"/>
              </a:lnSpc>
              <a:spcBef>
                <a:spcPts val="575"/>
              </a:spcBef>
            </a:pPr>
            <a:r>
              <a:rPr spc="-5" dirty="0"/>
              <a:t>Concentración o flotación: Aquí </a:t>
            </a:r>
            <a:r>
              <a:rPr spc="5" dirty="0"/>
              <a:t>se  </a:t>
            </a:r>
            <a:r>
              <a:rPr spc="-5" dirty="0"/>
              <a:t>separa </a:t>
            </a:r>
            <a:r>
              <a:rPr spc="-15" dirty="0"/>
              <a:t>la </a:t>
            </a:r>
            <a:r>
              <a:rPr spc="-5" dirty="0"/>
              <a:t>ganga del mineral, </a:t>
            </a:r>
            <a:r>
              <a:rPr spc="-10" dirty="0"/>
              <a:t>es  </a:t>
            </a:r>
            <a:r>
              <a:rPr spc="-5" dirty="0"/>
              <a:t>importante mencionar </a:t>
            </a:r>
            <a:r>
              <a:rPr spc="-10" dirty="0"/>
              <a:t>que el </a:t>
            </a:r>
            <a:r>
              <a:rPr spc="-5" dirty="0"/>
              <a:t>mineral </a:t>
            </a:r>
            <a:r>
              <a:rPr spc="-10" dirty="0"/>
              <a:t>de  </a:t>
            </a:r>
            <a:r>
              <a:rPr dirty="0"/>
              <a:t>mineral </a:t>
            </a:r>
            <a:r>
              <a:rPr spc="-10" dirty="0"/>
              <a:t>de </a:t>
            </a:r>
            <a:r>
              <a:rPr spc="-5" dirty="0"/>
              <a:t>cobre y </a:t>
            </a:r>
            <a:r>
              <a:rPr dirty="0"/>
              <a:t>la ganga </a:t>
            </a:r>
            <a:r>
              <a:rPr spc="-5" dirty="0"/>
              <a:t>son </a:t>
            </a:r>
            <a:r>
              <a:rPr dirty="0"/>
              <a:t>parte  </a:t>
            </a:r>
            <a:r>
              <a:rPr spc="-10" dirty="0"/>
              <a:t>de </a:t>
            </a:r>
            <a:r>
              <a:rPr spc="-15" dirty="0"/>
              <a:t>la </a:t>
            </a:r>
            <a:r>
              <a:rPr spc="-10" dirty="0"/>
              <a:t>MENA, por </a:t>
            </a:r>
            <a:r>
              <a:rPr spc="-15" dirty="0"/>
              <a:t>lo </a:t>
            </a:r>
            <a:r>
              <a:rPr spc="-10" dirty="0"/>
              <a:t>tanto es una </a:t>
            </a:r>
            <a:r>
              <a:rPr spc="-5" dirty="0"/>
              <a:t>cola  </a:t>
            </a:r>
            <a:r>
              <a:rPr spc="-10" dirty="0"/>
              <a:t>de </a:t>
            </a:r>
            <a:r>
              <a:rPr dirty="0"/>
              <a:t>la </a:t>
            </a:r>
            <a:r>
              <a:rPr spc="-5" dirty="0"/>
              <a:t>MENA. </a:t>
            </a:r>
            <a:r>
              <a:rPr spc="-10" dirty="0"/>
              <a:t>El </a:t>
            </a:r>
            <a:r>
              <a:rPr dirty="0"/>
              <a:t>número </a:t>
            </a:r>
            <a:r>
              <a:rPr spc="-10" dirty="0"/>
              <a:t>de </a:t>
            </a:r>
            <a:r>
              <a:rPr spc="-5" dirty="0"/>
              <a:t>tanques</a:t>
            </a:r>
            <a:r>
              <a:rPr spc="70" dirty="0"/>
              <a:t> </a:t>
            </a:r>
            <a:r>
              <a:rPr spc="-10" dirty="0"/>
              <a:t>de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99871" y="3030423"/>
            <a:ext cx="4509135" cy="374522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 algn="just">
              <a:lnSpc>
                <a:spcPct val="80000"/>
              </a:lnSpc>
              <a:spcBef>
                <a:spcPts val="575"/>
              </a:spcBef>
              <a:tabLst>
                <a:tab pos="2957830" algn="l"/>
                <a:tab pos="4295775" algn="l"/>
              </a:tabLst>
            </a:pPr>
            <a:r>
              <a:rPr sz="2000" spc="-5" dirty="0">
                <a:latin typeface="Arial"/>
                <a:cs typeface="Arial"/>
              </a:rPr>
              <a:t>acon</a:t>
            </a:r>
            <a:r>
              <a:rPr sz="2000" spc="5" dirty="0">
                <a:latin typeface="Arial"/>
                <a:cs typeface="Arial"/>
              </a:rPr>
              <a:t>d</a:t>
            </a:r>
            <a:r>
              <a:rPr sz="2000" spc="-1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c</a:t>
            </a:r>
            <a:r>
              <a:rPr sz="2000" spc="5" dirty="0">
                <a:latin typeface="Arial"/>
                <a:cs typeface="Arial"/>
              </a:rPr>
              <a:t>i</a:t>
            </a:r>
            <a:r>
              <a:rPr sz="2000" spc="-5" dirty="0">
                <a:latin typeface="Arial"/>
                <a:cs typeface="Arial"/>
              </a:rPr>
              <a:t>o</a:t>
            </a:r>
            <a:r>
              <a:rPr sz="2000" spc="-15" dirty="0">
                <a:latin typeface="Arial"/>
                <a:cs typeface="Arial"/>
              </a:rPr>
              <a:t>n</a:t>
            </a:r>
            <a:r>
              <a:rPr sz="2000" spc="-5" dirty="0">
                <a:latin typeface="Arial"/>
                <a:cs typeface="Arial"/>
              </a:rPr>
              <a:t>a</a:t>
            </a:r>
            <a:r>
              <a:rPr sz="2000" spc="30" dirty="0">
                <a:latin typeface="Arial"/>
                <a:cs typeface="Arial"/>
              </a:rPr>
              <a:t>m</a:t>
            </a:r>
            <a:r>
              <a:rPr sz="2000" spc="-15" dirty="0">
                <a:latin typeface="Arial"/>
                <a:cs typeface="Arial"/>
              </a:rPr>
              <a:t>i</a:t>
            </a:r>
            <a:r>
              <a:rPr sz="2000" spc="-5" dirty="0">
                <a:latin typeface="Arial"/>
                <a:cs typeface="Arial"/>
              </a:rPr>
              <a:t>e</a:t>
            </a:r>
            <a:r>
              <a:rPr sz="2000" spc="-15" dirty="0">
                <a:latin typeface="Arial"/>
                <a:cs typeface="Arial"/>
              </a:rPr>
              <a:t>n</a:t>
            </a:r>
            <a:r>
              <a:rPr sz="2000" spc="-5" dirty="0">
                <a:latin typeface="Arial"/>
                <a:cs typeface="Arial"/>
              </a:rPr>
              <a:t>to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10" dirty="0">
                <a:latin typeface="Arial"/>
                <a:cs typeface="Arial"/>
              </a:rPr>
              <a:t>p</a:t>
            </a:r>
            <a:r>
              <a:rPr sz="2000" spc="-5" dirty="0">
                <a:latin typeface="Arial"/>
                <a:cs typeface="Arial"/>
              </a:rPr>
              <a:t>ara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0" dirty="0">
                <a:latin typeface="Arial"/>
                <a:cs typeface="Arial"/>
              </a:rPr>
              <a:t>la  </a:t>
            </a:r>
            <a:r>
              <a:rPr sz="2000" spc="-5" dirty="0">
                <a:latin typeface="Arial"/>
                <a:cs typeface="Arial"/>
              </a:rPr>
              <a:t>concentración </a:t>
            </a:r>
            <a:r>
              <a:rPr sz="2000" dirty="0">
                <a:latin typeface="Arial"/>
                <a:cs typeface="Arial"/>
              </a:rPr>
              <a:t>puede </a:t>
            </a:r>
            <a:r>
              <a:rPr sz="2000" spc="-5" dirty="0">
                <a:latin typeface="Arial"/>
                <a:cs typeface="Arial"/>
              </a:rPr>
              <a:t>variar. </a:t>
            </a:r>
            <a:r>
              <a:rPr sz="2000" dirty="0">
                <a:latin typeface="Arial"/>
                <a:cs typeface="Arial"/>
              </a:rPr>
              <a:t>En </a:t>
            </a:r>
            <a:r>
              <a:rPr sz="2000" spc="15" dirty="0">
                <a:latin typeface="Arial"/>
                <a:cs typeface="Arial"/>
              </a:rPr>
              <a:t>el  </a:t>
            </a:r>
            <a:r>
              <a:rPr sz="2000" spc="-5" dirty="0">
                <a:latin typeface="Arial"/>
                <a:cs typeface="Arial"/>
              </a:rPr>
              <a:t>proceso </a:t>
            </a:r>
            <a:r>
              <a:rPr sz="2000" dirty="0">
                <a:latin typeface="Arial"/>
                <a:cs typeface="Arial"/>
              </a:rPr>
              <a:t>se </a:t>
            </a:r>
            <a:r>
              <a:rPr sz="2000" spc="-5" dirty="0">
                <a:latin typeface="Arial"/>
                <a:cs typeface="Arial"/>
              </a:rPr>
              <a:t>utilizan depresores,  activantes</a:t>
            </a:r>
            <a:r>
              <a:rPr sz="2000" spc="54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y espumantes. </a:t>
            </a:r>
            <a:r>
              <a:rPr sz="2000" spc="-10" dirty="0">
                <a:latin typeface="Arial"/>
                <a:cs typeface="Arial"/>
              </a:rPr>
              <a:t>Los  </a:t>
            </a:r>
            <a:r>
              <a:rPr sz="2000" spc="-5" dirty="0">
                <a:latin typeface="Arial"/>
                <a:cs typeface="Arial"/>
              </a:rPr>
              <a:t>depresores son reactivos químicos  iónicos que recubren </a:t>
            </a:r>
            <a:r>
              <a:rPr sz="2000" dirty="0">
                <a:latin typeface="Arial"/>
                <a:cs typeface="Arial"/>
              </a:rPr>
              <a:t>las </a:t>
            </a:r>
            <a:r>
              <a:rPr sz="2000" spc="-5" dirty="0">
                <a:latin typeface="Arial"/>
                <a:cs typeface="Arial"/>
              </a:rPr>
              <a:t>partículas y  </a:t>
            </a:r>
            <a:r>
              <a:rPr sz="2000" spc="-10" dirty="0">
                <a:latin typeface="Arial"/>
                <a:cs typeface="Arial"/>
              </a:rPr>
              <a:t>las </a:t>
            </a:r>
            <a:r>
              <a:rPr sz="2000" spc="-5" dirty="0">
                <a:latin typeface="Arial"/>
                <a:cs typeface="Arial"/>
              </a:rPr>
              <a:t>llevan </a:t>
            </a:r>
            <a:r>
              <a:rPr sz="2000" spc="-10" dirty="0">
                <a:latin typeface="Arial"/>
                <a:cs typeface="Arial"/>
              </a:rPr>
              <a:t>al </a:t>
            </a:r>
            <a:r>
              <a:rPr sz="2000" spc="-5" dirty="0">
                <a:latin typeface="Arial"/>
                <a:cs typeface="Arial"/>
              </a:rPr>
              <a:t>fondo </a:t>
            </a:r>
            <a:r>
              <a:rPr sz="2000" dirty="0">
                <a:latin typeface="Arial"/>
                <a:cs typeface="Arial"/>
              </a:rPr>
              <a:t>del </a:t>
            </a:r>
            <a:r>
              <a:rPr sz="2000" spc="-5" dirty="0">
                <a:latin typeface="Arial"/>
                <a:cs typeface="Arial"/>
              </a:rPr>
              <a:t>tanque. </a:t>
            </a:r>
            <a:r>
              <a:rPr sz="2000" spc="-10" dirty="0">
                <a:latin typeface="Arial"/>
                <a:cs typeface="Arial"/>
              </a:rPr>
              <a:t>Los  </a:t>
            </a:r>
            <a:r>
              <a:rPr sz="2000" spc="-5" dirty="0">
                <a:latin typeface="Arial"/>
                <a:cs typeface="Arial"/>
              </a:rPr>
              <a:t>espumantes son </a:t>
            </a:r>
            <a:r>
              <a:rPr sz="2000" spc="-10" dirty="0">
                <a:latin typeface="Arial"/>
                <a:cs typeface="Arial"/>
              </a:rPr>
              <a:t>un tipo </a:t>
            </a:r>
            <a:r>
              <a:rPr sz="2000" spc="5" dirty="0">
                <a:latin typeface="Arial"/>
                <a:cs typeface="Arial"/>
              </a:rPr>
              <a:t>de </a:t>
            </a:r>
            <a:r>
              <a:rPr sz="2000" spc="-5" dirty="0">
                <a:latin typeface="Arial"/>
                <a:cs typeface="Arial"/>
              </a:rPr>
              <a:t>jabón que  </a:t>
            </a:r>
            <a:r>
              <a:rPr sz="2000" dirty="0">
                <a:latin typeface="Arial"/>
                <a:cs typeface="Arial"/>
              </a:rPr>
              <a:t>forma </a:t>
            </a:r>
            <a:r>
              <a:rPr sz="2000" spc="-5" dirty="0">
                <a:latin typeface="Arial"/>
                <a:cs typeface="Arial"/>
              </a:rPr>
              <a:t>espuma. </a:t>
            </a:r>
            <a:r>
              <a:rPr sz="2000" spc="-10" dirty="0">
                <a:latin typeface="Arial"/>
                <a:cs typeface="Arial"/>
              </a:rPr>
              <a:t>Los </a:t>
            </a:r>
            <a:r>
              <a:rPr sz="2000" spc="-5" dirty="0">
                <a:latin typeface="Arial"/>
                <a:cs typeface="Arial"/>
              </a:rPr>
              <a:t>activantes cubren  </a:t>
            </a:r>
            <a:r>
              <a:rPr sz="2000" spc="-10" dirty="0">
                <a:latin typeface="Arial"/>
                <a:cs typeface="Arial"/>
              </a:rPr>
              <a:t>solo </a:t>
            </a:r>
            <a:r>
              <a:rPr sz="2000" spc="5" dirty="0">
                <a:latin typeface="Arial"/>
                <a:cs typeface="Arial"/>
              </a:rPr>
              <a:t>al </a:t>
            </a:r>
            <a:r>
              <a:rPr sz="2000" spc="-5" dirty="0">
                <a:latin typeface="Arial"/>
                <a:cs typeface="Arial"/>
              </a:rPr>
              <a:t>mineral que </a:t>
            </a:r>
            <a:r>
              <a:rPr sz="2000" dirty="0">
                <a:latin typeface="Arial"/>
                <a:cs typeface="Arial"/>
              </a:rPr>
              <a:t>se </a:t>
            </a:r>
            <a:r>
              <a:rPr sz="2000" spc="-5" dirty="0">
                <a:latin typeface="Arial"/>
                <a:cs typeface="Arial"/>
              </a:rPr>
              <a:t>quiere separar e  impide </a:t>
            </a:r>
            <a:r>
              <a:rPr sz="2000" spc="-10" dirty="0">
                <a:latin typeface="Arial"/>
                <a:cs typeface="Arial"/>
              </a:rPr>
              <a:t>que </a:t>
            </a:r>
            <a:r>
              <a:rPr sz="2000" spc="-5" dirty="0">
                <a:latin typeface="Arial"/>
                <a:cs typeface="Arial"/>
              </a:rPr>
              <a:t>este </a:t>
            </a:r>
            <a:r>
              <a:rPr sz="2000" dirty="0">
                <a:latin typeface="Arial"/>
                <a:cs typeface="Arial"/>
              </a:rPr>
              <a:t>se </a:t>
            </a:r>
            <a:r>
              <a:rPr sz="2000" spc="5" dirty="0">
                <a:latin typeface="Arial"/>
                <a:cs typeface="Arial"/>
              </a:rPr>
              <a:t>moje, </a:t>
            </a:r>
            <a:r>
              <a:rPr sz="2000" spc="-10" dirty="0">
                <a:latin typeface="Arial"/>
                <a:cs typeface="Arial"/>
              </a:rPr>
              <a:t>por </a:t>
            </a:r>
            <a:r>
              <a:rPr sz="2000" spc="-15" dirty="0">
                <a:latin typeface="Arial"/>
                <a:cs typeface="Arial"/>
              </a:rPr>
              <a:t>lo </a:t>
            </a:r>
            <a:r>
              <a:rPr sz="2000" spc="-10" dirty="0">
                <a:latin typeface="Arial"/>
                <a:cs typeface="Arial"/>
              </a:rPr>
              <a:t>que  </a:t>
            </a:r>
            <a:r>
              <a:rPr sz="2000" spc="-5" dirty="0">
                <a:latin typeface="Arial"/>
                <a:cs typeface="Arial"/>
              </a:rPr>
              <a:t>flota hasta </a:t>
            </a:r>
            <a:r>
              <a:rPr sz="2000" dirty="0">
                <a:latin typeface="Arial"/>
                <a:cs typeface="Arial"/>
              </a:rPr>
              <a:t>la espuma </a:t>
            </a:r>
            <a:r>
              <a:rPr sz="2000" spc="-10" dirty="0">
                <a:latin typeface="Arial"/>
                <a:cs typeface="Arial"/>
              </a:rPr>
              <a:t>en </a:t>
            </a:r>
            <a:r>
              <a:rPr sz="2000" dirty="0">
                <a:latin typeface="Arial"/>
                <a:cs typeface="Arial"/>
              </a:rPr>
              <a:t>la </a:t>
            </a:r>
            <a:r>
              <a:rPr sz="2000" spc="-5" dirty="0">
                <a:latin typeface="Arial"/>
                <a:cs typeface="Arial"/>
              </a:rPr>
              <a:t>parte  </a:t>
            </a:r>
            <a:r>
              <a:rPr sz="2000" spc="-10" dirty="0">
                <a:latin typeface="Arial"/>
                <a:cs typeface="Arial"/>
              </a:rPr>
              <a:t>superior </a:t>
            </a:r>
            <a:r>
              <a:rPr sz="2000" dirty="0">
                <a:latin typeface="Arial"/>
                <a:cs typeface="Arial"/>
              </a:rPr>
              <a:t>del </a:t>
            </a:r>
            <a:r>
              <a:rPr sz="2000" spc="-5" dirty="0">
                <a:latin typeface="Arial"/>
                <a:cs typeface="Arial"/>
              </a:rPr>
              <a:t>tanque. Esta </a:t>
            </a:r>
            <a:r>
              <a:rPr sz="2000" dirty="0">
                <a:latin typeface="Arial"/>
                <a:cs typeface="Arial"/>
              </a:rPr>
              <a:t>espuma </a:t>
            </a:r>
            <a:r>
              <a:rPr sz="2000" spc="-10" dirty="0">
                <a:latin typeface="Arial"/>
                <a:cs typeface="Arial"/>
              </a:rPr>
              <a:t>es  </a:t>
            </a:r>
            <a:r>
              <a:rPr sz="2000" spc="-5" dirty="0">
                <a:latin typeface="Arial"/>
                <a:cs typeface="Arial"/>
              </a:rPr>
              <a:t>sacada </a:t>
            </a:r>
            <a:r>
              <a:rPr sz="2000" dirty="0">
                <a:latin typeface="Arial"/>
                <a:cs typeface="Arial"/>
              </a:rPr>
              <a:t>del </a:t>
            </a:r>
            <a:r>
              <a:rPr sz="2000" spc="-5" dirty="0">
                <a:latin typeface="Arial"/>
                <a:cs typeface="Arial"/>
              </a:rPr>
              <a:t>tanque, </a:t>
            </a:r>
            <a:r>
              <a:rPr sz="2000" spc="-10" dirty="0">
                <a:latin typeface="Arial"/>
                <a:cs typeface="Arial"/>
              </a:rPr>
              <a:t>para luego </a:t>
            </a:r>
            <a:r>
              <a:rPr sz="2000" spc="-5" dirty="0">
                <a:latin typeface="Arial"/>
                <a:cs typeface="Arial"/>
              </a:rPr>
              <a:t>ser  filtrada.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65851" y="1600136"/>
            <a:ext cx="3189224" cy="52578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06441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952" y="347472"/>
            <a:ext cx="8235696" cy="11490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1272" y="310895"/>
            <a:ext cx="8558784" cy="1103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274700"/>
            <a:ext cx="8229600" cy="1143000"/>
          </a:xfrm>
          <a:prstGeom prst="rect">
            <a:avLst/>
          </a:prstGeom>
          <a:solidFill>
            <a:srgbClr val="F1F80C"/>
          </a:solidFill>
        </p:spPr>
        <p:txBody>
          <a:bodyPr vert="horz" wrap="square" lIns="0" tIns="73660" rIns="0" bIns="0" rtlCol="0">
            <a:spAutoFit/>
          </a:bodyPr>
          <a:lstStyle/>
          <a:p>
            <a:pPr marL="2402840" marR="129539" indent="-2265680">
              <a:lnSpc>
                <a:spcPct val="100000"/>
              </a:lnSpc>
              <a:spcBef>
                <a:spcPts val="580"/>
              </a:spcBef>
            </a:pPr>
            <a:r>
              <a:rPr spc="-5" dirty="0">
                <a:solidFill>
                  <a:srgbClr val="000000"/>
                </a:solidFill>
              </a:rPr>
              <a:t>Proceso de </a:t>
            </a:r>
            <a:r>
              <a:rPr spc="-10" dirty="0">
                <a:solidFill>
                  <a:srgbClr val="000000"/>
                </a:solidFill>
              </a:rPr>
              <a:t>obtención </a:t>
            </a:r>
            <a:r>
              <a:rPr spc="-5" dirty="0">
                <a:solidFill>
                  <a:srgbClr val="000000"/>
                </a:solidFill>
              </a:rPr>
              <a:t>de </a:t>
            </a:r>
            <a:r>
              <a:rPr spc="-10" dirty="0">
                <a:solidFill>
                  <a:srgbClr val="000000"/>
                </a:solidFill>
              </a:rPr>
              <a:t>concentrado </a:t>
            </a:r>
            <a:r>
              <a:rPr spc="-5" dirty="0">
                <a:solidFill>
                  <a:srgbClr val="000000"/>
                </a:solidFill>
              </a:rPr>
              <a:t>de  </a:t>
            </a:r>
            <a:r>
              <a:rPr spc="-10" dirty="0">
                <a:solidFill>
                  <a:srgbClr val="000000"/>
                </a:solidFill>
              </a:rPr>
              <a:t>mineral </a:t>
            </a:r>
            <a:r>
              <a:rPr spc="-5" dirty="0">
                <a:solidFill>
                  <a:srgbClr val="000000"/>
                </a:solidFill>
              </a:rPr>
              <a:t>de</a:t>
            </a:r>
            <a:r>
              <a:rPr spc="-1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Cobre.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57200" y="2819400"/>
            <a:ext cx="4038600" cy="2362200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39370" rIns="0" bIns="0" rtlCol="0">
            <a:spAutoFit/>
          </a:bodyPr>
          <a:lstStyle/>
          <a:p>
            <a:pPr marL="701040" marR="80645" indent="-289560" algn="just">
              <a:lnSpc>
                <a:spcPct val="90000"/>
              </a:lnSpc>
              <a:spcBef>
                <a:spcPts val="310"/>
              </a:spcBef>
              <a:tabLst>
                <a:tab pos="3661410" algn="l"/>
              </a:tabLst>
            </a:pPr>
            <a:r>
              <a:rPr sz="1800" dirty="0">
                <a:latin typeface="Arial"/>
                <a:cs typeface="Arial"/>
              </a:rPr>
              <a:t>4) </a:t>
            </a:r>
            <a:r>
              <a:rPr sz="2000" b="1" spc="-5" dirty="0">
                <a:latin typeface="Arial"/>
                <a:cs typeface="Arial"/>
              </a:rPr>
              <a:t>Filtrado: </a:t>
            </a:r>
            <a:r>
              <a:rPr sz="2000" b="1" spc="-15" dirty="0">
                <a:latin typeface="Arial"/>
                <a:cs typeface="Arial"/>
              </a:rPr>
              <a:t>En </a:t>
            </a:r>
            <a:r>
              <a:rPr sz="2000" b="1" spc="-10" dirty="0">
                <a:latin typeface="Arial"/>
                <a:cs typeface="Arial"/>
              </a:rPr>
              <a:t>este proceso  el </a:t>
            </a:r>
            <a:r>
              <a:rPr sz="2000" b="1" spc="-5" dirty="0">
                <a:latin typeface="Arial"/>
                <a:cs typeface="Arial"/>
              </a:rPr>
              <a:t>mineral extraído de </a:t>
            </a:r>
            <a:r>
              <a:rPr sz="2000" b="1" spc="15" dirty="0">
                <a:latin typeface="Arial"/>
                <a:cs typeface="Arial"/>
              </a:rPr>
              <a:t>la  </a:t>
            </a:r>
            <a:r>
              <a:rPr sz="2000" b="1" spc="-10" dirty="0">
                <a:latin typeface="Arial"/>
                <a:cs typeface="Arial"/>
              </a:rPr>
              <a:t>espuma en el proceso </a:t>
            </a:r>
            <a:r>
              <a:rPr sz="2000" b="1" spc="25" dirty="0">
                <a:latin typeface="Arial"/>
                <a:cs typeface="Arial"/>
              </a:rPr>
              <a:t>de  </a:t>
            </a:r>
            <a:r>
              <a:rPr sz="2000" b="1" spc="-5" dirty="0">
                <a:latin typeface="Arial"/>
                <a:cs typeface="Arial"/>
              </a:rPr>
              <a:t>concen</a:t>
            </a:r>
            <a:r>
              <a:rPr sz="2000" b="1" dirty="0">
                <a:latin typeface="Arial"/>
                <a:cs typeface="Arial"/>
              </a:rPr>
              <a:t>t</a:t>
            </a:r>
            <a:r>
              <a:rPr sz="2000" b="1" spc="-15" dirty="0">
                <a:latin typeface="Arial"/>
                <a:cs typeface="Arial"/>
              </a:rPr>
              <a:t>r</a:t>
            </a:r>
            <a:r>
              <a:rPr sz="2000" b="1" spc="10" dirty="0">
                <a:latin typeface="Arial"/>
                <a:cs typeface="Arial"/>
              </a:rPr>
              <a:t>a</a:t>
            </a:r>
            <a:r>
              <a:rPr sz="2000" b="1" spc="-5" dirty="0">
                <a:latin typeface="Arial"/>
                <a:cs typeface="Arial"/>
              </a:rPr>
              <a:t>c</a:t>
            </a:r>
            <a:r>
              <a:rPr sz="2000" b="1" spc="-15" dirty="0">
                <a:latin typeface="Arial"/>
                <a:cs typeface="Arial"/>
              </a:rPr>
              <a:t>i</a:t>
            </a:r>
            <a:r>
              <a:rPr sz="2000" b="1" spc="-5" dirty="0">
                <a:latin typeface="Arial"/>
                <a:cs typeface="Arial"/>
              </a:rPr>
              <a:t>ón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10" dirty="0">
                <a:latin typeface="Arial"/>
                <a:cs typeface="Arial"/>
              </a:rPr>
              <a:t>es  </a:t>
            </a:r>
            <a:r>
              <a:rPr sz="2000" b="1" spc="-5" dirty="0">
                <a:latin typeface="Arial"/>
                <a:cs typeface="Arial"/>
              </a:rPr>
              <a:t>separado de </a:t>
            </a:r>
            <a:r>
              <a:rPr sz="2000" b="1" spc="-10" dirty="0">
                <a:latin typeface="Arial"/>
                <a:cs typeface="Arial"/>
              </a:rPr>
              <a:t>la </a:t>
            </a:r>
            <a:r>
              <a:rPr sz="2000" b="1" spc="-5" dirty="0">
                <a:latin typeface="Arial"/>
                <a:cs typeface="Arial"/>
              </a:rPr>
              <a:t>misma.  </a:t>
            </a:r>
            <a:r>
              <a:rPr sz="2000" b="1" spc="-10" dirty="0">
                <a:latin typeface="Arial"/>
                <a:cs typeface="Arial"/>
              </a:rPr>
              <a:t>Existen </a:t>
            </a:r>
            <a:r>
              <a:rPr sz="2000" b="1" spc="-5" dirty="0">
                <a:latin typeface="Arial"/>
                <a:cs typeface="Arial"/>
              </a:rPr>
              <a:t>varios tipos </a:t>
            </a:r>
            <a:r>
              <a:rPr sz="2000" b="1" dirty="0">
                <a:latin typeface="Arial"/>
                <a:cs typeface="Arial"/>
              </a:rPr>
              <a:t>de  </a:t>
            </a:r>
            <a:r>
              <a:rPr sz="2000" b="1" spc="-5" dirty="0">
                <a:latin typeface="Arial"/>
                <a:cs typeface="Arial"/>
              </a:rPr>
              <a:t>filtros, de disco, de </a:t>
            </a:r>
            <a:r>
              <a:rPr sz="2000" b="1" dirty="0">
                <a:latin typeface="Arial"/>
                <a:cs typeface="Arial"/>
              </a:rPr>
              <a:t>Dor  </a:t>
            </a:r>
            <a:r>
              <a:rPr sz="2000" b="1" spc="-5" dirty="0">
                <a:latin typeface="Arial"/>
                <a:cs typeface="Arial"/>
              </a:rPr>
              <a:t>Oliver,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etc.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92725" y="2000139"/>
            <a:ext cx="3275745" cy="39327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85686"/>
            <a:ext cx="9144000" cy="6411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79550" y="2895663"/>
            <a:ext cx="5911850" cy="738505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542925">
              <a:lnSpc>
                <a:spcPct val="100000"/>
              </a:lnSpc>
              <a:spcBef>
                <a:spcPts val="325"/>
              </a:spcBef>
              <a:tabLst>
                <a:tab pos="3423920" algn="l"/>
              </a:tabLst>
            </a:pPr>
            <a:r>
              <a:rPr sz="2400" b="1" spc="-10" dirty="0">
                <a:latin typeface="Times New Roman"/>
                <a:cs typeface="Times New Roman"/>
              </a:rPr>
              <a:t>2FeS </a:t>
            </a:r>
            <a:r>
              <a:rPr sz="2400" b="1" dirty="0">
                <a:latin typeface="Times New Roman"/>
                <a:cs typeface="Times New Roman"/>
              </a:rPr>
              <a:t>+ </a:t>
            </a:r>
            <a:r>
              <a:rPr sz="2400" b="1" dirty="0">
                <a:solidFill>
                  <a:srgbClr val="933634"/>
                </a:solidFill>
                <a:latin typeface="Times New Roman"/>
                <a:cs typeface="Times New Roman"/>
              </a:rPr>
              <a:t>3O</a:t>
            </a:r>
            <a:r>
              <a:rPr sz="2400" b="1" baseline="-24305" dirty="0">
                <a:solidFill>
                  <a:srgbClr val="933634"/>
                </a:solidFill>
                <a:latin typeface="Times New Roman"/>
                <a:cs typeface="Times New Roman"/>
              </a:rPr>
              <a:t>2</a:t>
            </a:r>
            <a:r>
              <a:rPr sz="2400" b="1" spc="-7" baseline="-24305" dirty="0">
                <a:solidFill>
                  <a:srgbClr val="933634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+ </a:t>
            </a:r>
            <a:r>
              <a:rPr sz="2400" b="1" dirty="0">
                <a:solidFill>
                  <a:srgbClr val="00AF50"/>
                </a:solidFill>
                <a:latin typeface="Times New Roman"/>
                <a:cs typeface="Times New Roman"/>
              </a:rPr>
              <a:t>SiO</a:t>
            </a:r>
            <a:r>
              <a:rPr sz="2400" b="1" baseline="-24305" dirty="0">
                <a:solidFill>
                  <a:srgbClr val="00AF50"/>
                </a:solidFill>
                <a:latin typeface="Times New Roman"/>
                <a:cs typeface="Times New Roman"/>
              </a:rPr>
              <a:t>2	</a:t>
            </a:r>
            <a:r>
              <a:rPr sz="2400" b="1" spc="-5" dirty="0">
                <a:solidFill>
                  <a:srgbClr val="E26C09"/>
                </a:solidFill>
                <a:latin typeface="Times New Roman"/>
                <a:cs typeface="Times New Roman"/>
              </a:rPr>
              <a:t>2FeO.SiO</a:t>
            </a:r>
            <a:r>
              <a:rPr sz="2400" b="1" spc="-7" baseline="-24305" dirty="0">
                <a:solidFill>
                  <a:srgbClr val="E26C09"/>
                </a:solidFill>
                <a:latin typeface="Times New Roman"/>
                <a:cs typeface="Times New Roman"/>
              </a:rPr>
              <a:t>2 </a:t>
            </a:r>
            <a:r>
              <a:rPr sz="2400" b="1" dirty="0">
                <a:latin typeface="Times New Roman"/>
                <a:cs typeface="Times New Roman"/>
              </a:rPr>
              <a:t>+</a:t>
            </a:r>
            <a:r>
              <a:rPr sz="2400" b="1" spc="-2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2SO</a:t>
            </a:r>
            <a:r>
              <a:rPr sz="2400" b="1" baseline="-24305" dirty="0">
                <a:latin typeface="Times New Roman"/>
                <a:cs typeface="Times New Roman"/>
              </a:rPr>
              <a:t>2</a:t>
            </a:r>
            <a:endParaRPr sz="2400" baseline="-24305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65676" y="4405248"/>
            <a:ext cx="763905" cy="929005"/>
          </a:xfrm>
          <a:custGeom>
            <a:avLst/>
            <a:gdLst/>
            <a:ahLst/>
            <a:cxnLst/>
            <a:rect l="l" t="t" r="r" b="b"/>
            <a:pathLst>
              <a:path w="763904" h="929004">
                <a:moveTo>
                  <a:pt x="0" y="0"/>
                </a:moveTo>
                <a:lnTo>
                  <a:pt x="68616" y="1928"/>
                </a:lnTo>
                <a:lnTo>
                  <a:pt x="133200" y="7488"/>
                </a:lnTo>
                <a:lnTo>
                  <a:pt x="192673" y="16340"/>
                </a:lnTo>
                <a:lnTo>
                  <a:pt x="245955" y="28146"/>
                </a:lnTo>
                <a:lnTo>
                  <a:pt x="291969" y="42568"/>
                </a:lnTo>
                <a:lnTo>
                  <a:pt x="329635" y="59266"/>
                </a:lnTo>
                <a:lnTo>
                  <a:pt x="375610" y="98138"/>
                </a:lnTo>
                <a:lnTo>
                  <a:pt x="381762" y="119633"/>
                </a:lnTo>
                <a:lnTo>
                  <a:pt x="381762" y="344805"/>
                </a:lnTo>
                <a:lnTo>
                  <a:pt x="387913" y="366300"/>
                </a:lnTo>
                <a:lnTo>
                  <a:pt x="405648" y="386536"/>
                </a:lnTo>
                <a:lnTo>
                  <a:pt x="471554" y="421870"/>
                </a:lnTo>
                <a:lnTo>
                  <a:pt x="517568" y="436292"/>
                </a:lnTo>
                <a:lnTo>
                  <a:pt x="570850" y="448098"/>
                </a:lnTo>
                <a:lnTo>
                  <a:pt x="630323" y="456950"/>
                </a:lnTo>
                <a:lnTo>
                  <a:pt x="694907" y="462510"/>
                </a:lnTo>
                <a:lnTo>
                  <a:pt x="763524" y="464438"/>
                </a:lnTo>
                <a:lnTo>
                  <a:pt x="694907" y="466363"/>
                </a:lnTo>
                <a:lnTo>
                  <a:pt x="630323" y="471912"/>
                </a:lnTo>
                <a:lnTo>
                  <a:pt x="570850" y="480751"/>
                </a:lnTo>
                <a:lnTo>
                  <a:pt x="517568" y="492544"/>
                </a:lnTo>
                <a:lnTo>
                  <a:pt x="471554" y="506955"/>
                </a:lnTo>
                <a:lnTo>
                  <a:pt x="433888" y="523649"/>
                </a:lnTo>
                <a:lnTo>
                  <a:pt x="387913" y="562543"/>
                </a:lnTo>
                <a:lnTo>
                  <a:pt x="381762" y="584073"/>
                </a:lnTo>
                <a:lnTo>
                  <a:pt x="381762" y="809117"/>
                </a:lnTo>
                <a:lnTo>
                  <a:pt x="375610" y="830612"/>
                </a:lnTo>
                <a:lnTo>
                  <a:pt x="357875" y="850848"/>
                </a:lnTo>
                <a:lnTo>
                  <a:pt x="291969" y="886182"/>
                </a:lnTo>
                <a:lnTo>
                  <a:pt x="245955" y="900604"/>
                </a:lnTo>
                <a:lnTo>
                  <a:pt x="192673" y="912410"/>
                </a:lnTo>
                <a:lnTo>
                  <a:pt x="133200" y="921262"/>
                </a:lnTo>
                <a:lnTo>
                  <a:pt x="68616" y="926822"/>
                </a:lnTo>
                <a:lnTo>
                  <a:pt x="0" y="928751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075" y="4010025"/>
            <a:ext cx="8937625" cy="1323975"/>
          </a:xfrm>
          <a:custGeom>
            <a:avLst/>
            <a:gdLst/>
            <a:ahLst/>
            <a:cxnLst/>
            <a:rect l="l" t="t" r="r" b="b"/>
            <a:pathLst>
              <a:path w="8937625" h="1323975">
                <a:moveTo>
                  <a:pt x="0" y="1323975"/>
                </a:moveTo>
                <a:lnTo>
                  <a:pt x="8937625" y="1323975"/>
                </a:lnTo>
                <a:lnTo>
                  <a:pt x="8937625" y="0"/>
                </a:lnTo>
                <a:lnTo>
                  <a:pt x="0" y="0"/>
                </a:lnTo>
                <a:lnTo>
                  <a:pt x="0" y="13239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075" y="4010025"/>
            <a:ext cx="8937625" cy="1323975"/>
          </a:xfrm>
          <a:custGeom>
            <a:avLst/>
            <a:gdLst/>
            <a:ahLst/>
            <a:cxnLst/>
            <a:rect l="l" t="t" r="r" b="b"/>
            <a:pathLst>
              <a:path w="8937625" h="1323975">
                <a:moveTo>
                  <a:pt x="0" y="1323975"/>
                </a:moveTo>
                <a:lnTo>
                  <a:pt x="8937625" y="1323975"/>
                </a:lnTo>
                <a:lnTo>
                  <a:pt x="8937625" y="0"/>
                </a:lnTo>
                <a:lnTo>
                  <a:pt x="0" y="0"/>
                </a:lnTo>
                <a:lnTo>
                  <a:pt x="0" y="1323975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84098" y="3993388"/>
            <a:ext cx="4584700" cy="12820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50800" marR="30480">
              <a:lnSpc>
                <a:spcPct val="115100"/>
              </a:lnSpc>
              <a:spcBef>
                <a:spcPts val="50"/>
              </a:spcBef>
              <a:tabLst>
                <a:tab pos="769620" algn="l"/>
                <a:tab pos="3565525" algn="l"/>
              </a:tabLst>
            </a:pPr>
            <a:r>
              <a:rPr sz="2400" b="1" spc="-5" dirty="0">
                <a:solidFill>
                  <a:srgbClr val="933634"/>
                </a:solidFill>
                <a:latin typeface="Times New Roman"/>
                <a:cs typeface="Times New Roman"/>
              </a:rPr>
              <a:t>Ai</a:t>
            </a:r>
            <a:r>
              <a:rPr sz="2400" b="1" spc="-65" dirty="0">
                <a:solidFill>
                  <a:srgbClr val="933634"/>
                </a:solidFill>
                <a:latin typeface="Times New Roman"/>
                <a:cs typeface="Times New Roman"/>
              </a:rPr>
              <a:t>r</a:t>
            </a:r>
            <a:r>
              <a:rPr sz="2400" b="1" dirty="0">
                <a:solidFill>
                  <a:srgbClr val="933634"/>
                </a:solidFill>
                <a:latin typeface="Times New Roman"/>
                <a:cs typeface="Times New Roman"/>
              </a:rPr>
              <a:t>e	</a:t>
            </a:r>
            <a:r>
              <a:rPr sz="2400" b="1" spc="-30" dirty="0">
                <a:solidFill>
                  <a:srgbClr val="00AF50"/>
                </a:solidFill>
                <a:latin typeface="Times New Roman"/>
                <a:cs typeface="Times New Roman"/>
              </a:rPr>
              <a:t>F</a:t>
            </a:r>
            <a:r>
              <a:rPr sz="2400" b="1" dirty="0">
                <a:solidFill>
                  <a:srgbClr val="00AF50"/>
                </a:solidFill>
                <a:latin typeface="Times New Roman"/>
                <a:cs typeface="Times New Roman"/>
              </a:rPr>
              <a:t>und</a:t>
            </a:r>
            <a:r>
              <a:rPr sz="2400" b="1" spc="-10" dirty="0">
                <a:solidFill>
                  <a:srgbClr val="00AF50"/>
                </a:solidFill>
                <a:latin typeface="Times New Roman"/>
                <a:cs typeface="Times New Roman"/>
              </a:rPr>
              <a:t>e</a:t>
            </a:r>
            <a:r>
              <a:rPr sz="2400" b="1" dirty="0">
                <a:solidFill>
                  <a:srgbClr val="00AF50"/>
                </a:solidFill>
                <a:latin typeface="Times New Roman"/>
                <a:cs typeface="Times New Roman"/>
              </a:rPr>
              <a:t>nte	</a:t>
            </a:r>
            <a:r>
              <a:rPr sz="2400" b="1" dirty="0">
                <a:solidFill>
                  <a:srgbClr val="E26C09"/>
                </a:solidFill>
                <a:latin typeface="Times New Roman"/>
                <a:cs typeface="Times New Roman"/>
              </a:rPr>
              <a:t>E</a:t>
            </a:r>
            <a:r>
              <a:rPr sz="2400" b="1" spc="-5" dirty="0">
                <a:solidFill>
                  <a:srgbClr val="E26C09"/>
                </a:solidFill>
                <a:latin typeface="Times New Roman"/>
                <a:cs typeface="Times New Roman"/>
              </a:rPr>
              <a:t>s</a:t>
            </a:r>
            <a:r>
              <a:rPr sz="2400" b="1" spc="-15" dirty="0">
                <a:solidFill>
                  <a:srgbClr val="E26C09"/>
                </a:solidFill>
                <a:latin typeface="Times New Roman"/>
                <a:cs typeface="Times New Roman"/>
              </a:rPr>
              <a:t>c</a:t>
            </a:r>
            <a:r>
              <a:rPr sz="2400" b="1" dirty="0">
                <a:solidFill>
                  <a:srgbClr val="E26C09"/>
                </a:solidFill>
                <a:latin typeface="Times New Roman"/>
                <a:cs typeface="Times New Roman"/>
              </a:rPr>
              <a:t>o</a:t>
            </a:r>
            <a:r>
              <a:rPr sz="2400" b="1" spc="-10" dirty="0">
                <a:solidFill>
                  <a:srgbClr val="E26C09"/>
                </a:solidFill>
                <a:latin typeface="Times New Roman"/>
                <a:cs typeface="Times New Roman"/>
              </a:rPr>
              <a:t>r</a:t>
            </a:r>
            <a:r>
              <a:rPr sz="2400" b="1" dirty="0">
                <a:solidFill>
                  <a:srgbClr val="E26C09"/>
                </a:solidFill>
                <a:latin typeface="Times New Roman"/>
                <a:cs typeface="Times New Roman"/>
              </a:rPr>
              <a:t>ia  </a:t>
            </a:r>
            <a:r>
              <a:rPr sz="2400" b="1" dirty="0">
                <a:latin typeface="Times New Roman"/>
                <a:cs typeface="Times New Roman"/>
              </a:rPr>
              <a:t>2Cu</a:t>
            </a:r>
            <a:r>
              <a:rPr sz="2400" b="1" baseline="-24305" dirty="0">
                <a:latin typeface="Times New Roman"/>
                <a:cs typeface="Times New Roman"/>
              </a:rPr>
              <a:t>2</a:t>
            </a:r>
            <a:r>
              <a:rPr sz="2400" b="1" dirty="0">
                <a:latin typeface="Times New Roman"/>
                <a:cs typeface="Times New Roman"/>
              </a:rPr>
              <a:t>S + 3O</a:t>
            </a:r>
            <a:r>
              <a:rPr sz="2400" b="1" baseline="-24305" dirty="0">
                <a:latin typeface="Times New Roman"/>
                <a:cs typeface="Times New Roman"/>
              </a:rPr>
              <a:t>2 </a:t>
            </a:r>
            <a:r>
              <a:rPr sz="2400" b="1" dirty="0">
                <a:latin typeface="Times New Roman"/>
                <a:cs typeface="Times New Roman"/>
              </a:rPr>
              <a:t>→ 2Cu</a:t>
            </a:r>
            <a:r>
              <a:rPr sz="2400" b="1" baseline="-24305" dirty="0">
                <a:latin typeface="Times New Roman"/>
                <a:cs typeface="Times New Roman"/>
              </a:rPr>
              <a:t>2</a:t>
            </a:r>
            <a:r>
              <a:rPr sz="2400" b="1" dirty="0">
                <a:latin typeface="Times New Roman"/>
                <a:cs typeface="Times New Roman"/>
              </a:rPr>
              <a:t>O + 2SO</a:t>
            </a:r>
            <a:r>
              <a:rPr sz="2400" b="1" baseline="-24305" dirty="0">
                <a:latin typeface="Times New Roman"/>
                <a:cs typeface="Times New Roman"/>
              </a:rPr>
              <a:t>2  </a:t>
            </a:r>
            <a:r>
              <a:rPr sz="2400" b="1" dirty="0">
                <a:latin typeface="Times New Roman"/>
                <a:cs typeface="Times New Roman"/>
              </a:rPr>
              <a:t>Cu</a:t>
            </a:r>
            <a:r>
              <a:rPr sz="2400" b="1" baseline="-24305" dirty="0">
                <a:latin typeface="Times New Roman"/>
                <a:cs typeface="Times New Roman"/>
              </a:rPr>
              <a:t>2</a:t>
            </a:r>
            <a:r>
              <a:rPr sz="2400" b="1" dirty="0">
                <a:latin typeface="Times New Roman"/>
                <a:cs typeface="Times New Roman"/>
              </a:rPr>
              <a:t>S + 2Cu</a:t>
            </a:r>
            <a:r>
              <a:rPr sz="2400" b="1" baseline="-24305" dirty="0">
                <a:latin typeface="Times New Roman"/>
                <a:cs typeface="Times New Roman"/>
              </a:rPr>
              <a:t>2</a:t>
            </a:r>
            <a:r>
              <a:rPr sz="2400" b="1" dirty="0">
                <a:latin typeface="Times New Roman"/>
                <a:cs typeface="Times New Roman"/>
              </a:rPr>
              <a:t>O → </a:t>
            </a:r>
            <a:r>
              <a:rPr sz="2400" b="1" spc="-5" dirty="0">
                <a:latin typeface="Times New Roman"/>
                <a:cs typeface="Times New Roman"/>
              </a:rPr>
              <a:t>6Cu </a:t>
            </a:r>
            <a:r>
              <a:rPr sz="2400" b="1" dirty="0">
                <a:latin typeface="Times New Roman"/>
                <a:cs typeface="Times New Roman"/>
              </a:rPr>
              <a:t>+</a:t>
            </a:r>
            <a:r>
              <a:rPr sz="2400" b="1" spc="-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SO</a:t>
            </a:r>
            <a:r>
              <a:rPr sz="2400" b="1" baseline="-24305" dirty="0">
                <a:latin typeface="Times New Roman"/>
                <a:cs typeface="Times New Roman"/>
              </a:rPr>
              <a:t>2</a:t>
            </a:r>
            <a:endParaRPr sz="2400" baseline="-24305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21528" y="4345880"/>
            <a:ext cx="1628139" cy="92964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75"/>
              </a:spcBef>
            </a:pPr>
            <a:r>
              <a:rPr sz="2800" b="1" dirty="0">
                <a:latin typeface="Times New Roman"/>
                <a:cs typeface="Times New Roman"/>
              </a:rPr>
              <a:t>Cu</a:t>
            </a:r>
            <a:r>
              <a:rPr sz="2775" b="1" baseline="-24024" dirty="0">
                <a:latin typeface="Times New Roman"/>
                <a:cs typeface="Times New Roman"/>
              </a:rPr>
              <a:t>2</a:t>
            </a:r>
            <a:r>
              <a:rPr sz="2800" b="1" dirty="0">
                <a:latin typeface="Times New Roman"/>
                <a:cs typeface="Times New Roman"/>
              </a:rPr>
              <a:t>S +</a:t>
            </a:r>
            <a:r>
              <a:rPr sz="2800" b="1" spc="-50" dirty="0">
                <a:latin typeface="Times New Roman"/>
                <a:cs typeface="Times New Roman"/>
              </a:rPr>
              <a:t> </a:t>
            </a:r>
            <a:r>
              <a:rPr sz="28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O</a:t>
            </a:r>
            <a:r>
              <a:rPr sz="2775" b="1" spc="7" baseline="-24024" dirty="0">
                <a:solidFill>
                  <a:srgbClr val="C00000"/>
                </a:solidFill>
                <a:latin typeface="Times New Roman"/>
                <a:cs typeface="Times New Roman"/>
              </a:rPr>
              <a:t>2</a:t>
            </a:r>
            <a:endParaRPr sz="2775" baseline="-24024">
              <a:latin typeface="Times New Roman"/>
              <a:cs typeface="Times New Roman"/>
            </a:endParaRPr>
          </a:p>
          <a:p>
            <a:pPr marL="586740">
              <a:lnSpc>
                <a:spcPct val="100000"/>
              </a:lnSpc>
              <a:spcBef>
                <a:spcPts val="400"/>
              </a:spcBef>
            </a:pPr>
            <a:r>
              <a:rPr sz="24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Aire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78980" y="4345880"/>
            <a:ext cx="1823720" cy="92964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65735">
              <a:lnSpc>
                <a:spcPct val="100000"/>
              </a:lnSpc>
              <a:spcBef>
                <a:spcPts val="575"/>
              </a:spcBef>
            </a:pPr>
            <a:r>
              <a:rPr sz="2800" b="1" dirty="0">
                <a:solidFill>
                  <a:srgbClr val="006FC0"/>
                </a:solidFill>
                <a:latin typeface="Times New Roman"/>
                <a:cs typeface="Times New Roman"/>
              </a:rPr>
              <a:t>2Cu </a:t>
            </a:r>
            <a:r>
              <a:rPr sz="2800" b="1" dirty="0">
                <a:latin typeface="Times New Roman"/>
                <a:cs typeface="Times New Roman"/>
              </a:rPr>
              <a:t>+</a:t>
            </a:r>
            <a:r>
              <a:rPr sz="2800" b="1" spc="-11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SO</a:t>
            </a:r>
            <a:r>
              <a:rPr sz="2775" b="1" baseline="-24024" dirty="0">
                <a:latin typeface="Times New Roman"/>
                <a:cs typeface="Times New Roman"/>
              </a:rPr>
              <a:t>2</a:t>
            </a:r>
            <a:endParaRPr sz="2775" baseline="-24024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400"/>
              </a:spcBef>
            </a:pPr>
            <a:r>
              <a:rPr sz="2400" b="1" spc="-15" dirty="0">
                <a:solidFill>
                  <a:srgbClr val="006FC0"/>
                </a:solidFill>
                <a:latin typeface="Times New Roman"/>
                <a:cs typeface="Times New Roman"/>
              </a:rPr>
              <a:t>Cobre</a:t>
            </a:r>
            <a:r>
              <a:rPr sz="2400" b="1" spc="-4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Times New Roman"/>
                <a:cs typeface="Times New Roman"/>
              </a:rPr>
              <a:t>Blister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48155" y="906798"/>
            <a:ext cx="6574536" cy="11307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71016" y="966216"/>
            <a:ext cx="6620256" cy="917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85875" y="923925"/>
            <a:ext cx="6500876" cy="10572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285875" y="923925"/>
            <a:ext cx="6501130" cy="1057275"/>
          </a:xfrm>
          <a:prstGeom prst="rect">
            <a:avLst/>
          </a:prstGeom>
          <a:ln w="9525">
            <a:solidFill>
              <a:srgbClr val="B6DCDF"/>
            </a:solidFill>
          </a:ln>
        </p:spPr>
        <p:txBody>
          <a:bodyPr vert="horz" wrap="square" lIns="0" tIns="15430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215"/>
              </a:spcBef>
            </a:pPr>
            <a:r>
              <a:rPr sz="2400" b="1" spc="-10" dirty="0">
                <a:latin typeface="Arial"/>
                <a:cs typeface="Arial"/>
              </a:rPr>
              <a:t>REACCIONES </a:t>
            </a:r>
            <a:r>
              <a:rPr sz="2400" b="1" spc="-15" dirty="0">
                <a:latin typeface="Arial"/>
                <a:cs typeface="Arial"/>
              </a:rPr>
              <a:t>QUIMICAS </a:t>
            </a:r>
            <a:r>
              <a:rPr sz="2400" b="1" dirty="0">
                <a:latin typeface="Arial"/>
                <a:cs typeface="Arial"/>
              </a:rPr>
              <a:t>DE</a:t>
            </a:r>
            <a:r>
              <a:rPr sz="2400" b="1" spc="13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REDUCCION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b="1" spc="-5" dirty="0">
                <a:latin typeface="Arial"/>
                <a:cs typeface="Arial"/>
              </a:rPr>
              <a:t>DEL </a:t>
            </a:r>
            <a:r>
              <a:rPr sz="2400" b="1" spc="-15" dirty="0">
                <a:latin typeface="Arial"/>
                <a:cs typeface="Arial"/>
              </a:rPr>
              <a:t>MINERAL </a:t>
            </a:r>
            <a:r>
              <a:rPr sz="2400" b="1" spc="-5" dirty="0">
                <a:latin typeface="Arial"/>
                <a:cs typeface="Arial"/>
              </a:rPr>
              <a:t>DE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COBRE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48047" y="3038040"/>
            <a:ext cx="429259" cy="171450"/>
          </a:xfrm>
          <a:custGeom>
            <a:avLst/>
            <a:gdLst/>
            <a:ahLst/>
            <a:cxnLst/>
            <a:rect l="l" t="t" r="r" b="b"/>
            <a:pathLst>
              <a:path w="429260" h="171450">
                <a:moveTo>
                  <a:pt x="320535" y="104808"/>
                </a:moveTo>
                <a:lnTo>
                  <a:pt x="266953" y="135816"/>
                </a:lnTo>
                <a:lnTo>
                  <a:pt x="261272" y="140795"/>
                </a:lnTo>
                <a:lnTo>
                  <a:pt x="258079" y="147357"/>
                </a:lnTo>
                <a:lnTo>
                  <a:pt x="257577" y="154658"/>
                </a:lnTo>
                <a:lnTo>
                  <a:pt x="259968" y="161851"/>
                </a:lnTo>
                <a:lnTo>
                  <a:pt x="265001" y="167477"/>
                </a:lnTo>
                <a:lnTo>
                  <a:pt x="271557" y="170662"/>
                </a:lnTo>
                <a:lnTo>
                  <a:pt x="278828" y="171156"/>
                </a:lnTo>
                <a:lnTo>
                  <a:pt x="286003" y="168709"/>
                </a:lnTo>
                <a:lnTo>
                  <a:pt x="396127" y="105082"/>
                </a:lnTo>
                <a:lnTo>
                  <a:pt x="390905" y="105082"/>
                </a:lnTo>
                <a:lnTo>
                  <a:pt x="320535" y="104808"/>
                </a:lnTo>
                <a:close/>
              </a:path>
              <a:path w="429260" h="171450">
                <a:moveTo>
                  <a:pt x="353250" y="85875"/>
                </a:moveTo>
                <a:lnTo>
                  <a:pt x="320535" y="104808"/>
                </a:lnTo>
                <a:lnTo>
                  <a:pt x="390905" y="105082"/>
                </a:lnTo>
                <a:lnTo>
                  <a:pt x="390923" y="102415"/>
                </a:lnTo>
                <a:lnTo>
                  <a:pt x="381380" y="102415"/>
                </a:lnTo>
                <a:lnTo>
                  <a:pt x="353250" y="85875"/>
                </a:lnTo>
                <a:close/>
              </a:path>
              <a:path w="429260" h="171450">
                <a:moveTo>
                  <a:pt x="279517" y="0"/>
                </a:moveTo>
                <a:lnTo>
                  <a:pt x="272240" y="450"/>
                </a:lnTo>
                <a:lnTo>
                  <a:pt x="265654" y="3591"/>
                </a:lnTo>
                <a:lnTo>
                  <a:pt x="260603" y="9197"/>
                </a:lnTo>
                <a:lnTo>
                  <a:pt x="258119" y="16392"/>
                </a:lnTo>
                <a:lnTo>
                  <a:pt x="258540" y="23707"/>
                </a:lnTo>
                <a:lnTo>
                  <a:pt x="261675" y="30307"/>
                </a:lnTo>
                <a:lnTo>
                  <a:pt x="267335" y="35359"/>
                </a:lnTo>
                <a:lnTo>
                  <a:pt x="320650" y="66707"/>
                </a:lnTo>
                <a:lnTo>
                  <a:pt x="391160" y="66982"/>
                </a:lnTo>
                <a:lnTo>
                  <a:pt x="390905" y="105082"/>
                </a:lnTo>
                <a:lnTo>
                  <a:pt x="396127" y="105082"/>
                </a:lnTo>
                <a:lnTo>
                  <a:pt x="428878" y="86159"/>
                </a:lnTo>
                <a:lnTo>
                  <a:pt x="286638" y="2466"/>
                </a:lnTo>
                <a:lnTo>
                  <a:pt x="279517" y="0"/>
                </a:lnTo>
                <a:close/>
              </a:path>
              <a:path w="429260" h="171450">
                <a:moveTo>
                  <a:pt x="253" y="65458"/>
                </a:moveTo>
                <a:lnTo>
                  <a:pt x="0" y="103558"/>
                </a:lnTo>
                <a:lnTo>
                  <a:pt x="320535" y="104808"/>
                </a:lnTo>
                <a:lnTo>
                  <a:pt x="353250" y="85875"/>
                </a:lnTo>
                <a:lnTo>
                  <a:pt x="320650" y="66707"/>
                </a:lnTo>
                <a:lnTo>
                  <a:pt x="253" y="65458"/>
                </a:lnTo>
                <a:close/>
              </a:path>
              <a:path w="429260" h="171450">
                <a:moveTo>
                  <a:pt x="381507" y="69522"/>
                </a:moveTo>
                <a:lnTo>
                  <a:pt x="353250" y="85875"/>
                </a:lnTo>
                <a:lnTo>
                  <a:pt x="381380" y="102415"/>
                </a:lnTo>
                <a:lnTo>
                  <a:pt x="381507" y="69522"/>
                </a:lnTo>
                <a:close/>
              </a:path>
              <a:path w="429260" h="171450">
                <a:moveTo>
                  <a:pt x="391143" y="69522"/>
                </a:moveTo>
                <a:lnTo>
                  <a:pt x="381507" y="69522"/>
                </a:lnTo>
                <a:lnTo>
                  <a:pt x="381380" y="102415"/>
                </a:lnTo>
                <a:lnTo>
                  <a:pt x="390923" y="102415"/>
                </a:lnTo>
                <a:lnTo>
                  <a:pt x="391143" y="69522"/>
                </a:lnTo>
                <a:close/>
              </a:path>
              <a:path w="429260" h="171450">
                <a:moveTo>
                  <a:pt x="320650" y="66707"/>
                </a:moveTo>
                <a:lnTo>
                  <a:pt x="353250" y="85875"/>
                </a:lnTo>
                <a:lnTo>
                  <a:pt x="381507" y="69522"/>
                </a:lnTo>
                <a:lnTo>
                  <a:pt x="391143" y="69522"/>
                </a:lnTo>
                <a:lnTo>
                  <a:pt x="391160" y="66982"/>
                </a:lnTo>
                <a:lnTo>
                  <a:pt x="320650" y="667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34047" y="4562040"/>
            <a:ext cx="429259" cy="171450"/>
          </a:xfrm>
          <a:custGeom>
            <a:avLst/>
            <a:gdLst/>
            <a:ahLst/>
            <a:cxnLst/>
            <a:rect l="l" t="t" r="r" b="b"/>
            <a:pathLst>
              <a:path w="429259" h="171450">
                <a:moveTo>
                  <a:pt x="320535" y="104808"/>
                </a:moveTo>
                <a:lnTo>
                  <a:pt x="266953" y="135816"/>
                </a:lnTo>
                <a:lnTo>
                  <a:pt x="261272" y="140795"/>
                </a:lnTo>
                <a:lnTo>
                  <a:pt x="258079" y="147357"/>
                </a:lnTo>
                <a:lnTo>
                  <a:pt x="257577" y="154658"/>
                </a:lnTo>
                <a:lnTo>
                  <a:pt x="259969" y="161851"/>
                </a:lnTo>
                <a:lnTo>
                  <a:pt x="265001" y="167477"/>
                </a:lnTo>
                <a:lnTo>
                  <a:pt x="271557" y="170662"/>
                </a:lnTo>
                <a:lnTo>
                  <a:pt x="278828" y="171156"/>
                </a:lnTo>
                <a:lnTo>
                  <a:pt x="286003" y="168709"/>
                </a:lnTo>
                <a:lnTo>
                  <a:pt x="396127" y="105082"/>
                </a:lnTo>
                <a:lnTo>
                  <a:pt x="390905" y="105082"/>
                </a:lnTo>
                <a:lnTo>
                  <a:pt x="320535" y="104808"/>
                </a:lnTo>
                <a:close/>
              </a:path>
              <a:path w="429259" h="171450">
                <a:moveTo>
                  <a:pt x="353250" y="85875"/>
                </a:moveTo>
                <a:lnTo>
                  <a:pt x="320535" y="104808"/>
                </a:lnTo>
                <a:lnTo>
                  <a:pt x="390905" y="105082"/>
                </a:lnTo>
                <a:lnTo>
                  <a:pt x="390923" y="102415"/>
                </a:lnTo>
                <a:lnTo>
                  <a:pt x="381380" y="102415"/>
                </a:lnTo>
                <a:lnTo>
                  <a:pt x="353250" y="85875"/>
                </a:lnTo>
                <a:close/>
              </a:path>
              <a:path w="429259" h="171450">
                <a:moveTo>
                  <a:pt x="279517" y="0"/>
                </a:moveTo>
                <a:lnTo>
                  <a:pt x="272240" y="450"/>
                </a:lnTo>
                <a:lnTo>
                  <a:pt x="265654" y="3591"/>
                </a:lnTo>
                <a:lnTo>
                  <a:pt x="260603" y="9197"/>
                </a:lnTo>
                <a:lnTo>
                  <a:pt x="258119" y="16392"/>
                </a:lnTo>
                <a:lnTo>
                  <a:pt x="258540" y="23707"/>
                </a:lnTo>
                <a:lnTo>
                  <a:pt x="261675" y="30307"/>
                </a:lnTo>
                <a:lnTo>
                  <a:pt x="267334" y="35359"/>
                </a:lnTo>
                <a:lnTo>
                  <a:pt x="320650" y="66707"/>
                </a:lnTo>
                <a:lnTo>
                  <a:pt x="391159" y="66982"/>
                </a:lnTo>
                <a:lnTo>
                  <a:pt x="390905" y="105082"/>
                </a:lnTo>
                <a:lnTo>
                  <a:pt x="396127" y="105082"/>
                </a:lnTo>
                <a:lnTo>
                  <a:pt x="428878" y="86159"/>
                </a:lnTo>
                <a:lnTo>
                  <a:pt x="286638" y="2466"/>
                </a:lnTo>
                <a:lnTo>
                  <a:pt x="279517" y="0"/>
                </a:lnTo>
                <a:close/>
              </a:path>
              <a:path w="429259" h="171450">
                <a:moveTo>
                  <a:pt x="253" y="65458"/>
                </a:moveTo>
                <a:lnTo>
                  <a:pt x="0" y="103558"/>
                </a:lnTo>
                <a:lnTo>
                  <a:pt x="320535" y="104808"/>
                </a:lnTo>
                <a:lnTo>
                  <a:pt x="353250" y="85875"/>
                </a:lnTo>
                <a:lnTo>
                  <a:pt x="320650" y="66707"/>
                </a:lnTo>
                <a:lnTo>
                  <a:pt x="253" y="65458"/>
                </a:lnTo>
                <a:close/>
              </a:path>
              <a:path w="429259" h="171450">
                <a:moveTo>
                  <a:pt x="381507" y="69522"/>
                </a:moveTo>
                <a:lnTo>
                  <a:pt x="353250" y="85875"/>
                </a:lnTo>
                <a:lnTo>
                  <a:pt x="381380" y="102415"/>
                </a:lnTo>
                <a:lnTo>
                  <a:pt x="381507" y="69522"/>
                </a:lnTo>
                <a:close/>
              </a:path>
              <a:path w="429259" h="171450">
                <a:moveTo>
                  <a:pt x="391143" y="69522"/>
                </a:moveTo>
                <a:lnTo>
                  <a:pt x="381507" y="69522"/>
                </a:lnTo>
                <a:lnTo>
                  <a:pt x="381380" y="102415"/>
                </a:lnTo>
                <a:lnTo>
                  <a:pt x="390923" y="102415"/>
                </a:lnTo>
                <a:lnTo>
                  <a:pt x="391143" y="69522"/>
                </a:lnTo>
                <a:close/>
              </a:path>
              <a:path w="429259" h="171450">
                <a:moveTo>
                  <a:pt x="320650" y="66707"/>
                </a:moveTo>
                <a:lnTo>
                  <a:pt x="353250" y="85875"/>
                </a:lnTo>
                <a:lnTo>
                  <a:pt x="381507" y="69522"/>
                </a:lnTo>
                <a:lnTo>
                  <a:pt x="391143" y="69522"/>
                </a:lnTo>
                <a:lnTo>
                  <a:pt x="391159" y="66982"/>
                </a:lnTo>
                <a:lnTo>
                  <a:pt x="320650" y="667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0"/>
            <a:ext cx="5029200" cy="3352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" y="3505200"/>
            <a:ext cx="5029200" cy="3352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943600" y="2057400"/>
            <a:ext cx="2667000" cy="2743200"/>
          </a:xfrm>
          <a:prstGeom prst="rect">
            <a:avLst/>
          </a:prstGeom>
          <a:solidFill>
            <a:srgbClr val="BADFE2"/>
          </a:solidFill>
          <a:ln w="25400">
            <a:solidFill>
              <a:srgbClr val="88A3A7"/>
            </a:solidFill>
          </a:ln>
        </p:spPr>
        <p:txBody>
          <a:bodyPr vert="horz" wrap="square" lIns="0" tIns="262890" rIns="0" bIns="0" rtlCol="0">
            <a:spAutoFit/>
          </a:bodyPr>
          <a:lstStyle/>
          <a:p>
            <a:pPr marL="115570" marR="102870" indent="635" algn="ctr">
              <a:lnSpc>
                <a:spcPct val="100000"/>
              </a:lnSpc>
              <a:spcBef>
                <a:spcPts val="2070"/>
              </a:spcBef>
            </a:pPr>
            <a:r>
              <a:rPr sz="3600" b="1" spc="-55" dirty="0">
                <a:solidFill>
                  <a:srgbClr val="FF0000"/>
                </a:solidFill>
                <a:latin typeface="Arial"/>
                <a:cs typeface="Arial"/>
              </a:rPr>
              <a:t>PEPITAS  </a:t>
            </a:r>
            <a:r>
              <a:rPr sz="3600" b="1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3600" b="1" spc="-38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3600" b="1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3600" b="1" spc="15" dirty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sz="3600" b="1" spc="-35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3600" b="1" dirty="0">
                <a:solidFill>
                  <a:srgbClr val="FF0000"/>
                </a:solidFill>
                <a:latin typeface="Arial"/>
                <a:cs typeface="Arial"/>
              </a:rPr>
              <a:t>LES  DE </a:t>
            </a:r>
            <a:r>
              <a:rPr sz="3600" b="1" spc="-5" dirty="0">
                <a:solidFill>
                  <a:srgbClr val="FF0000"/>
                </a:solidFill>
                <a:latin typeface="Arial"/>
                <a:cs typeface="Arial"/>
              </a:rPr>
              <a:t>COBRE  PURO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11551" y="469899"/>
            <a:ext cx="5675249" cy="6388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9456" y="3038855"/>
            <a:ext cx="3142488" cy="1008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815" y="3081527"/>
            <a:ext cx="3496055" cy="832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04800" y="3124200"/>
            <a:ext cx="3124200" cy="990600"/>
          </a:xfrm>
          <a:prstGeom prst="rect">
            <a:avLst/>
          </a:prstGeom>
          <a:solidFill>
            <a:srgbClr val="F1F80C"/>
          </a:solidFill>
          <a:ln w="9525">
            <a:solidFill>
              <a:srgbClr val="000000"/>
            </a:solidFill>
          </a:ln>
        </p:spPr>
        <p:txBody>
          <a:bodyPr vert="horz" wrap="square" lIns="0" tIns="121920" rIns="0" bIns="0" rtlCol="0">
            <a:spAutoFit/>
          </a:bodyPr>
          <a:lstStyle/>
          <a:p>
            <a:pPr marL="9525" marR="57785" indent="164465">
              <a:lnSpc>
                <a:spcPct val="100000"/>
              </a:lnSpc>
              <a:spcBef>
                <a:spcPts val="960"/>
              </a:spcBef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Horno de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tostación  de hogares</a:t>
            </a:r>
            <a:r>
              <a:rPr sz="2400" b="1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múltiples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7200" y="1752600"/>
            <a:ext cx="2057400" cy="762000"/>
          </a:xfrm>
          <a:prstGeom prst="rect">
            <a:avLst/>
          </a:prstGeom>
          <a:solidFill>
            <a:srgbClr val="BADFE2"/>
          </a:solidFill>
          <a:ln w="9525">
            <a:solidFill>
              <a:srgbClr val="000000"/>
            </a:solidFill>
          </a:ln>
        </p:spPr>
        <p:txBody>
          <a:bodyPr vert="horz" wrap="square" lIns="0" tIns="55879" rIns="0" bIns="0" rtlCol="0">
            <a:spAutoFit/>
          </a:bodyPr>
          <a:lstStyle/>
          <a:p>
            <a:pPr marL="3175" algn="ctr">
              <a:lnSpc>
                <a:spcPts val="2150"/>
              </a:lnSpc>
              <a:spcBef>
                <a:spcPts val="439"/>
              </a:spcBef>
            </a:pPr>
            <a:r>
              <a:rPr sz="1800" b="1" spc="-10" dirty="0">
                <a:solidFill>
                  <a:srgbClr val="FF0000"/>
                </a:solidFill>
                <a:latin typeface="Arial"/>
                <a:cs typeface="Arial"/>
              </a:rPr>
              <a:t>CONCENTRADO</a:t>
            </a:r>
            <a:endParaRPr sz="1800">
              <a:latin typeface="Arial"/>
              <a:cs typeface="Arial"/>
            </a:endParaRPr>
          </a:p>
          <a:p>
            <a:pPr marL="635" algn="ctr">
              <a:lnSpc>
                <a:spcPts val="2870"/>
              </a:lnSpc>
            </a:pPr>
            <a:r>
              <a:rPr sz="2400" b="1" spc="-5" dirty="0">
                <a:latin typeface="Arial"/>
                <a:cs typeface="Arial"/>
              </a:rPr>
              <a:t>Cu</a:t>
            </a:r>
            <a:r>
              <a:rPr sz="1600" b="1" spc="-5" dirty="0">
                <a:latin typeface="Arial"/>
                <a:cs typeface="Arial"/>
              </a:rPr>
              <a:t>2</a:t>
            </a:r>
            <a:r>
              <a:rPr sz="2400" b="1" spc="-5" dirty="0"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64967" y="2083689"/>
            <a:ext cx="1450340" cy="228600"/>
          </a:xfrm>
          <a:custGeom>
            <a:avLst/>
            <a:gdLst/>
            <a:ahLst/>
            <a:cxnLst/>
            <a:rect l="l" t="t" r="r" b="b"/>
            <a:pathLst>
              <a:path w="1450339" h="228600">
                <a:moveTo>
                  <a:pt x="1227582" y="0"/>
                </a:moveTo>
                <a:lnTo>
                  <a:pt x="1223558" y="76098"/>
                </a:lnTo>
                <a:lnTo>
                  <a:pt x="1261618" y="78105"/>
                </a:lnTo>
                <a:lnTo>
                  <a:pt x="1257554" y="154177"/>
                </a:lnTo>
                <a:lnTo>
                  <a:pt x="1219431" y="154177"/>
                </a:lnTo>
                <a:lnTo>
                  <a:pt x="1215517" y="228219"/>
                </a:lnTo>
                <a:lnTo>
                  <a:pt x="1385424" y="154177"/>
                </a:lnTo>
                <a:lnTo>
                  <a:pt x="1257554" y="154177"/>
                </a:lnTo>
                <a:lnTo>
                  <a:pt x="1219536" y="152177"/>
                </a:lnTo>
                <a:lnTo>
                  <a:pt x="1390014" y="152177"/>
                </a:lnTo>
                <a:lnTo>
                  <a:pt x="1449832" y="126111"/>
                </a:lnTo>
                <a:lnTo>
                  <a:pt x="1227582" y="0"/>
                </a:lnTo>
                <a:close/>
              </a:path>
              <a:path w="1450339" h="228600">
                <a:moveTo>
                  <a:pt x="1223558" y="76098"/>
                </a:moveTo>
                <a:lnTo>
                  <a:pt x="1219536" y="152177"/>
                </a:lnTo>
                <a:lnTo>
                  <a:pt x="1257554" y="154177"/>
                </a:lnTo>
                <a:lnTo>
                  <a:pt x="1261618" y="78105"/>
                </a:lnTo>
                <a:lnTo>
                  <a:pt x="1223558" y="76098"/>
                </a:lnTo>
                <a:close/>
              </a:path>
              <a:path w="1450339" h="228600">
                <a:moveTo>
                  <a:pt x="4063" y="11811"/>
                </a:moveTo>
                <a:lnTo>
                  <a:pt x="0" y="88011"/>
                </a:lnTo>
                <a:lnTo>
                  <a:pt x="1219536" y="152177"/>
                </a:lnTo>
                <a:lnTo>
                  <a:pt x="1223558" y="76098"/>
                </a:lnTo>
                <a:lnTo>
                  <a:pt x="4063" y="1181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2400" y="4876800"/>
            <a:ext cx="3810000" cy="1066800"/>
          </a:xfrm>
          <a:custGeom>
            <a:avLst/>
            <a:gdLst/>
            <a:ahLst/>
            <a:cxnLst/>
            <a:rect l="l" t="t" r="r" b="b"/>
            <a:pathLst>
              <a:path w="3810000" h="1066800">
                <a:moveTo>
                  <a:pt x="0" y="1066800"/>
                </a:moveTo>
                <a:lnTo>
                  <a:pt x="3810000" y="1066800"/>
                </a:lnTo>
                <a:lnTo>
                  <a:pt x="38100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400" y="4876800"/>
            <a:ext cx="3810000" cy="1066800"/>
          </a:xfrm>
          <a:custGeom>
            <a:avLst/>
            <a:gdLst/>
            <a:ahLst/>
            <a:cxnLst/>
            <a:rect l="l" t="t" r="r" b="b"/>
            <a:pathLst>
              <a:path w="3810000" h="1066800">
                <a:moveTo>
                  <a:pt x="0" y="1066800"/>
                </a:moveTo>
                <a:lnTo>
                  <a:pt x="3810000" y="1066800"/>
                </a:lnTo>
                <a:lnTo>
                  <a:pt x="38100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31140" y="4875402"/>
            <a:ext cx="298196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Producto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de la</a:t>
            </a:r>
            <a:r>
              <a:rPr sz="2000"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tostación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1140" y="5177104"/>
            <a:ext cx="12763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Arial"/>
                <a:cs typeface="Arial"/>
              </a:rPr>
              <a:t>C</a:t>
            </a:r>
            <a:r>
              <a:rPr sz="2400" b="1" spc="-5" dirty="0">
                <a:latin typeface="Arial"/>
                <a:cs typeface="Arial"/>
              </a:rPr>
              <a:t>u</a:t>
            </a:r>
            <a:r>
              <a:rPr sz="1600" b="1" spc="-5" dirty="0">
                <a:latin typeface="Arial"/>
                <a:cs typeface="Arial"/>
              </a:rPr>
              <a:t>2</a:t>
            </a:r>
            <a:r>
              <a:rPr sz="2400" b="1" dirty="0">
                <a:latin typeface="Arial"/>
                <a:cs typeface="Arial"/>
              </a:rPr>
              <a:t>S+</a:t>
            </a:r>
            <a:r>
              <a:rPr sz="2400" b="1" spc="-5" dirty="0">
                <a:latin typeface="Arial"/>
                <a:cs typeface="Arial"/>
              </a:rPr>
              <a:t>O</a:t>
            </a:r>
            <a:r>
              <a:rPr sz="1600" b="1" spc="5" dirty="0"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b="1" spc="-10" dirty="0">
                <a:latin typeface="Arial"/>
                <a:cs typeface="Arial"/>
              </a:rPr>
              <a:t>C</a:t>
            </a:r>
            <a:r>
              <a:rPr sz="2400" b="1" spc="-5" dirty="0">
                <a:latin typeface="Arial"/>
                <a:cs typeface="Arial"/>
              </a:rPr>
              <a:t>u</a:t>
            </a:r>
            <a:r>
              <a:rPr sz="1600" b="1" spc="-10" dirty="0">
                <a:latin typeface="Arial"/>
                <a:cs typeface="Arial"/>
              </a:rPr>
              <a:t>2</a:t>
            </a:r>
            <a:r>
              <a:rPr sz="2400" b="1" dirty="0">
                <a:latin typeface="Arial"/>
                <a:cs typeface="Arial"/>
              </a:rPr>
              <a:t>S</a:t>
            </a:r>
            <a:r>
              <a:rPr sz="2400" b="1" spc="-10" dirty="0">
                <a:latin typeface="Arial"/>
                <a:cs typeface="Arial"/>
              </a:rPr>
              <a:t>+</a:t>
            </a:r>
            <a:r>
              <a:rPr sz="2400" b="1" spc="5" dirty="0">
                <a:latin typeface="Arial"/>
                <a:cs typeface="Arial"/>
              </a:rPr>
              <a:t>O</a:t>
            </a:r>
            <a:r>
              <a:rPr sz="1600" b="1" dirty="0"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87548" y="5177104"/>
            <a:ext cx="140144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C</a:t>
            </a:r>
            <a:r>
              <a:rPr sz="2400" b="1" spc="-10" dirty="0">
                <a:latin typeface="Arial"/>
                <a:cs typeface="Arial"/>
              </a:rPr>
              <a:t>u</a:t>
            </a:r>
            <a:r>
              <a:rPr sz="2400" b="1" dirty="0">
                <a:latin typeface="Arial"/>
                <a:cs typeface="Arial"/>
              </a:rPr>
              <a:t>O+SO</a:t>
            </a:r>
            <a:r>
              <a:rPr sz="1600" b="1" spc="5" dirty="0"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CuSO</a:t>
            </a:r>
            <a:r>
              <a:rPr sz="1600" b="1" dirty="0"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00200" y="5248275"/>
            <a:ext cx="838200" cy="171450"/>
          </a:xfrm>
          <a:custGeom>
            <a:avLst/>
            <a:gdLst/>
            <a:ahLst/>
            <a:cxnLst/>
            <a:rect l="l" t="t" r="r" b="b"/>
            <a:pathLst>
              <a:path w="838200" h="171450">
                <a:moveTo>
                  <a:pt x="666750" y="0"/>
                </a:moveTo>
                <a:lnTo>
                  <a:pt x="666750" y="171450"/>
                </a:lnTo>
                <a:lnTo>
                  <a:pt x="781050" y="114300"/>
                </a:lnTo>
                <a:lnTo>
                  <a:pt x="695325" y="114300"/>
                </a:lnTo>
                <a:lnTo>
                  <a:pt x="695325" y="57150"/>
                </a:lnTo>
                <a:lnTo>
                  <a:pt x="781050" y="57150"/>
                </a:lnTo>
                <a:lnTo>
                  <a:pt x="666750" y="0"/>
                </a:lnTo>
                <a:close/>
              </a:path>
              <a:path w="838200" h="171450">
                <a:moveTo>
                  <a:pt x="666750" y="57150"/>
                </a:moveTo>
                <a:lnTo>
                  <a:pt x="0" y="57150"/>
                </a:lnTo>
                <a:lnTo>
                  <a:pt x="0" y="114300"/>
                </a:lnTo>
                <a:lnTo>
                  <a:pt x="666750" y="114300"/>
                </a:lnTo>
                <a:lnTo>
                  <a:pt x="666750" y="57150"/>
                </a:lnTo>
                <a:close/>
              </a:path>
              <a:path w="838200" h="171450">
                <a:moveTo>
                  <a:pt x="781050" y="57150"/>
                </a:moveTo>
                <a:lnTo>
                  <a:pt x="695325" y="57150"/>
                </a:lnTo>
                <a:lnTo>
                  <a:pt x="695325" y="114300"/>
                </a:lnTo>
                <a:lnTo>
                  <a:pt x="781050" y="114300"/>
                </a:lnTo>
                <a:lnTo>
                  <a:pt x="838200" y="85725"/>
                </a:lnTo>
                <a:lnTo>
                  <a:pt x="781050" y="571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24000" y="5629275"/>
            <a:ext cx="914400" cy="171450"/>
          </a:xfrm>
          <a:custGeom>
            <a:avLst/>
            <a:gdLst/>
            <a:ahLst/>
            <a:cxnLst/>
            <a:rect l="l" t="t" r="r" b="b"/>
            <a:pathLst>
              <a:path w="914400" h="171450">
                <a:moveTo>
                  <a:pt x="742950" y="0"/>
                </a:moveTo>
                <a:lnTo>
                  <a:pt x="742950" y="171450"/>
                </a:lnTo>
                <a:lnTo>
                  <a:pt x="857250" y="114300"/>
                </a:lnTo>
                <a:lnTo>
                  <a:pt x="771525" y="114300"/>
                </a:lnTo>
                <a:lnTo>
                  <a:pt x="771525" y="57150"/>
                </a:lnTo>
                <a:lnTo>
                  <a:pt x="857250" y="57150"/>
                </a:lnTo>
                <a:lnTo>
                  <a:pt x="742950" y="0"/>
                </a:lnTo>
                <a:close/>
              </a:path>
              <a:path w="914400" h="171450">
                <a:moveTo>
                  <a:pt x="742950" y="57150"/>
                </a:moveTo>
                <a:lnTo>
                  <a:pt x="0" y="57150"/>
                </a:lnTo>
                <a:lnTo>
                  <a:pt x="0" y="114300"/>
                </a:lnTo>
                <a:lnTo>
                  <a:pt x="742950" y="114300"/>
                </a:lnTo>
                <a:lnTo>
                  <a:pt x="742950" y="57150"/>
                </a:lnTo>
                <a:close/>
              </a:path>
              <a:path w="914400" h="171450">
                <a:moveTo>
                  <a:pt x="857250" y="57150"/>
                </a:moveTo>
                <a:lnTo>
                  <a:pt x="771525" y="57150"/>
                </a:lnTo>
                <a:lnTo>
                  <a:pt x="771525" y="114300"/>
                </a:lnTo>
                <a:lnTo>
                  <a:pt x="857250" y="114300"/>
                </a:lnTo>
                <a:lnTo>
                  <a:pt x="914400" y="85725"/>
                </a:lnTo>
                <a:lnTo>
                  <a:pt x="857250" y="571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86200" y="5524500"/>
            <a:ext cx="1524000" cy="228600"/>
          </a:xfrm>
          <a:custGeom>
            <a:avLst/>
            <a:gdLst/>
            <a:ahLst/>
            <a:cxnLst/>
            <a:rect l="l" t="t" r="r" b="b"/>
            <a:pathLst>
              <a:path w="1524000" h="228600">
                <a:moveTo>
                  <a:pt x="228600" y="0"/>
                </a:moveTo>
                <a:lnTo>
                  <a:pt x="0" y="114300"/>
                </a:lnTo>
                <a:lnTo>
                  <a:pt x="228600" y="228600"/>
                </a:lnTo>
                <a:lnTo>
                  <a:pt x="228600" y="152400"/>
                </a:lnTo>
                <a:lnTo>
                  <a:pt x="190500" y="152400"/>
                </a:lnTo>
                <a:lnTo>
                  <a:pt x="190500" y="76200"/>
                </a:lnTo>
                <a:lnTo>
                  <a:pt x="228600" y="76200"/>
                </a:lnTo>
                <a:lnTo>
                  <a:pt x="228600" y="0"/>
                </a:lnTo>
                <a:close/>
              </a:path>
              <a:path w="1524000" h="228600">
                <a:moveTo>
                  <a:pt x="228600" y="76200"/>
                </a:moveTo>
                <a:lnTo>
                  <a:pt x="190500" y="76200"/>
                </a:lnTo>
                <a:lnTo>
                  <a:pt x="190500" y="152400"/>
                </a:lnTo>
                <a:lnTo>
                  <a:pt x="228600" y="152400"/>
                </a:lnTo>
                <a:lnTo>
                  <a:pt x="228600" y="76200"/>
                </a:lnTo>
                <a:close/>
              </a:path>
              <a:path w="1524000" h="228600">
                <a:moveTo>
                  <a:pt x="1524000" y="76200"/>
                </a:moveTo>
                <a:lnTo>
                  <a:pt x="228600" y="76200"/>
                </a:lnTo>
                <a:lnTo>
                  <a:pt x="228600" y="152400"/>
                </a:lnTo>
                <a:lnTo>
                  <a:pt x="1524000" y="152400"/>
                </a:lnTo>
                <a:lnTo>
                  <a:pt x="1524000" y="762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6200" y="152400"/>
            <a:ext cx="3048000" cy="9144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</a:ln>
        </p:spPr>
        <p:txBody>
          <a:bodyPr vert="horz" wrap="square" lIns="0" tIns="203200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1600"/>
              </a:spcBef>
            </a:pPr>
            <a:r>
              <a:rPr spc="-10" dirty="0">
                <a:solidFill>
                  <a:srgbClr val="FFFFFF"/>
                </a:solidFill>
              </a:rPr>
              <a:t>Pirometalúrgia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7200"/>
            <a:ext cx="8991600" cy="594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7362" y="1219200"/>
            <a:ext cx="4511675" cy="4648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84750" y="1371600"/>
            <a:ext cx="4159249" cy="4419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8382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27330" rIns="0" bIns="0" rtlCol="0">
            <a:spAutoFit/>
          </a:bodyPr>
          <a:lstStyle/>
          <a:p>
            <a:pPr marL="80010">
              <a:lnSpc>
                <a:spcPct val="100000"/>
              </a:lnSpc>
              <a:spcBef>
                <a:spcPts val="1790"/>
              </a:spcBef>
            </a:pPr>
            <a:r>
              <a:rPr sz="2400" spc="-5" dirty="0"/>
              <a:t>Horno </a:t>
            </a:r>
            <a:r>
              <a:rPr sz="2400" dirty="0"/>
              <a:t>flash para </a:t>
            </a:r>
            <a:r>
              <a:rPr sz="2400" spc="-5" dirty="0"/>
              <a:t>la tostación de </a:t>
            </a:r>
            <a:r>
              <a:rPr sz="2400" dirty="0"/>
              <a:t>concentrados </a:t>
            </a:r>
            <a:r>
              <a:rPr sz="2400" spc="-5" dirty="0"/>
              <a:t>de</a:t>
            </a:r>
            <a:r>
              <a:rPr sz="2400" spc="-110" dirty="0"/>
              <a:t> </a:t>
            </a:r>
            <a:r>
              <a:rPr sz="2400" dirty="0"/>
              <a:t>cobre</a:t>
            </a:r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1828800" y="5943600"/>
            <a:ext cx="5562600" cy="830580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39369" rIns="0" bIns="0" rtlCol="0">
            <a:spAutoFit/>
          </a:bodyPr>
          <a:lstStyle/>
          <a:p>
            <a:pPr marL="1156335" marR="679450" indent="-210820">
              <a:lnSpc>
                <a:spcPct val="100000"/>
              </a:lnSpc>
              <a:spcBef>
                <a:spcPts val="309"/>
              </a:spcBef>
            </a:pPr>
            <a:r>
              <a:rPr sz="2400" b="1" dirty="0">
                <a:latin typeface="Times New Roman"/>
                <a:cs typeface="Times New Roman"/>
              </a:rPr>
              <a:t>2Cu</a:t>
            </a:r>
            <a:r>
              <a:rPr sz="2400" b="1" baseline="-24305" dirty="0">
                <a:latin typeface="Times New Roman"/>
                <a:cs typeface="Times New Roman"/>
              </a:rPr>
              <a:t>2</a:t>
            </a:r>
            <a:r>
              <a:rPr sz="2400" b="1" dirty="0">
                <a:latin typeface="Times New Roman"/>
                <a:cs typeface="Times New Roman"/>
              </a:rPr>
              <a:t>S + 3O</a:t>
            </a:r>
            <a:r>
              <a:rPr sz="2400" b="1" baseline="-24305" dirty="0">
                <a:latin typeface="Times New Roman"/>
                <a:cs typeface="Times New Roman"/>
              </a:rPr>
              <a:t>2 </a:t>
            </a:r>
            <a:r>
              <a:rPr sz="2400" b="1" dirty="0">
                <a:latin typeface="Times New Roman"/>
                <a:cs typeface="Times New Roman"/>
              </a:rPr>
              <a:t>→ 2Cu</a:t>
            </a:r>
            <a:r>
              <a:rPr sz="2400" b="1" baseline="-24305" dirty="0">
                <a:latin typeface="Times New Roman"/>
                <a:cs typeface="Times New Roman"/>
              </a:rPr>
              <a:t>2</a:t>
            </a:r>
            <a:r>
              <a:rPr sz="2400" b="1" dirty="0">
                <a:latin typeface="Times New Roman"/>
                <a:cs typeface="Times New Roman"/>
              </a:rPr>
              <a:t>O +</a:t>
            </a:r>
            <a:r>
              <a:rPr sz="2400" b="1" spc="-13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2SO</a:t>
            </a:r>
            <a:r>
              <a:rPr sz="2400" b="1" baseline="-24305" dirty="0">
                <a:latin typeface="Times New Roman"/>
                <a:cs typeface="Times New Roman"/>
              </a:rPr>
              <a:t>2  </a:t>
            </a:r>
            <a:r>
              <a:rPr sz="2400" b="1" dirty="0">
                <a:latin typeface="Times New Roman"/>
                <a:cs typeface="Times New Roman"/>
              </a:rPr>
              <a:t>Cu</a:t>
            </a:r>
            <a:r>
              <a:rPr sz="2400" b="1" baseline="-24305" dirty="0">
                <a:latin typeface="Times New Roman"/>
                <a:cs typeface="Times New Roman"/>
              </a:rPr>
              <a:t>2</a:t>
            </a:r>
            <a:r>
              <a:rPr sz="2400" b="1" dirty="0">
                <a:latin typeface="Times New Roman"/>
                <a:cs typeface="Times New Roman"/>
              </a:rPr>
              <a:t>S + 2Cu</a:t>
            </a:r>
            <a:r>
              <a:rPr sz="2400" b="1" baseline="-24305" dirty="0">
                <a:latin typeface="Times New Roman"/>
                <a:cs typeface="Times New Roman"/>
              </a:rPr>
              <a:t>2</a:t>
            </a:r>
            <a:r>
              <a:rPr sz="2400" b="1" dirty="0">
                <a:latin typeface="Times New Roman"/>
                <a:cs typeface="Times New Roman"/>
              </a:rPr>
              <a:t>O → </a:t>
            </a:r>
            <a:r>
              <a:rPr sz="2400" b="1" spc="-5" dirty="0">
                <a:latin typeface="Times New Roman"/>
                <a:cs typeface="Times New Roman"/>
              </a:rPr>
              <a:t>6Cu </a:t>
            </a:r>
            <a:r>
              <a:rPr sz="2400" b="1" dirty="0">
                <a:latin typeface="Times New Roman"/>
                <a:cs typeface="Times New Roman"/>
              </a:rPr>
              <a:t>+</a:t>
            </a:r>
            <a:r>
              <a:rPr sz="2400" b="1" spc="-105" dirty="0">
                <a:latin typeface="Times New Roman"/>
                <a:cs typeface="Times New Roman"/>
              </a:rPr>
              <a:t> </a:t>
            </a:r>
            <a:r>
              <a:rPr sz="2400" b="1" spc="5" dirty="0">
                <a:latin typeface="Times New Roman"/>
                <a:cs typeface="Times New Roman"/>
              </a:rPr>
              <a:t>SO</a:t>
            </a:r>
            <a:r>
              <a:rPr sz="2400" b="1" spc="7" baseline="-24305" dirty="0">
                <a:latin typeface="Times New Roman"/>
                <a:cs typeface="Times New Roman"/>
              </a:rPr>
              <a:t>2</a:t>
            </a:r>
            <a:endParaRPr sz="2400" baseline="-24305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8632" y="172212"/>
            <a:ext cx="5724144" cy="4434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73579" y="146304"/>
            <a:ext cx="5717667" cy="4408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8200" y="4790167"/>
            <a:ext cx="7467600" cy="20238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2725" y="573151"/>
            <a:ext cx="8718550" cy="41512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6655" y="6544054"/>
            <a:ext cx="7790688" cy="3139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9704" y="6498335"/>
            <a:ext cx="7848600" cy="3474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2000" y="6476998"/>
            <a:ext cx="7772400" cy="304800"/>
          </a:xfrm>
          <a:prstGeom prst="rect">
            <a:avLst/>
          </a:prstGeom>
          <a:solidFill>
            <a:srgbClr val="F1F80C"/>
          </a:solidFill>
          <a:ln w="9525">
            <a:solidFill>
              <a:srgbClr val="000000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marL="134620">
              <a:lnSpc>
                <a:spcPct val="100000"/>
              </a:lnSpc>
              <a:spcBef>
                <a:spcPts val="95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Horno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de 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reverbero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de obtención de mata a partir de menas de</a:t>
            </a:r>
            <a:r>
              <a:rPr sz="1800" b="1" spc="-1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cobre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70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620000" y="3200400"/>
            <a:ext cx="1447800" cy="609600"/>
          </a:xfrm>
          <a:prstGeom prst="rect">
            <a:avLst/>
          </a:prstGeom>
          <a:solidFill>
            <a:srgbClr val="F1F80C"/>
          </a:solidFill>
          <a:ln w="9525">
            <a:solidFill>
              <a:srgbClr val="000000"/>
            </a:solidFill>
          </a:ln>
        </p:spPr>
        <p:txBody>
          <a:bodyPr vert="horz" wrap="square" lIns="0" tIns="162560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1280"/>
              </a:spcBef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concentrado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43600" y="3480561"/>
            <a:ext cx="1691005" cy="1015365"/>
          </a:xfrm>
          <a:custGeom>
            <a:avLst/>
            <a:gdLst/>
            <a:ahLst/>
            <a:cxnLst/>
            <a:rect l="l" t="t" r="r" b="b"/>
            <a:pathLst>
              <a:path w="1691004" h="1015364">
                <a:moveTo>
                  <a:pt x="104012" y="854201"/>
                </a:moveTo>
                <a:lnTo>
                  <a:pt x="0" y="1015238"/>
                </a:lnTo>
                <a:lnTo>
                  <a:pt x="191262" y="1001776"/>
                </a:lnTo>
                <a:lnTo>
                  <a:pt x="170763" y="967105"/>
                </a:lnTo>
                <a:lnTo>
                  <a:pt x="137540" y="967105"/>
                </a:lnTo>
                <a:lnTo>
                  <a:pt x="108458" y="917956"/>
                </a:lnTo>
                <a:lnTo>
                  <a:pt x="133097" y="903396"/>
                </a:lnTo>
                <a:lnTo>
                  <a:pt x="104012" y="854201"/>
                </a:lnTo>
                <a:close/>
              </a:path>
              <a:path w="1691004" h="1015364">
                <a:moveTo>
                  <a:pt x="133097" y="903396"/>
                </a:moveTo>
                <a:lnTo>
                  <a:pt x="108458" y="917956"/>
                </a:lnTo>
                <a:lnTo>
                  <a:pt x="137540" y="967105"/>
                </a:lnTo>
                <a:lnTo>
                  <a:pt x="162162" y="952556"/>
                </a:lnTo>
                <a:lnTo>
                  <a:pt x="133097" y="903396"/>
                </a:lnTo>
                <a:close/>
              </a:path>
              <a:path w="1691004" h="1015364">
                <a:moveTo>
                  <a:pt x="162162" y="952556"/>
                </a:moveTo>
                <a:lnTo>
                  <a:pt x="137540" y="967105"/>
                </a:lnTo>
                <a:lnTo>
                  <a:pt x="170763" y="967105"/>
                </a:lnTo>
                <a:lnTo>
                  <a:pt x="162162" y="952556"/>
                </a:lnTo>
                <a:close/>
              </a:path>
              <a:path w="1691004" h="1015364">
                <a:moveTo>
                  <a:pt x="1661922" y="0"/>
                </a:moveTo>
                <a:lnTo>
                  <a:pt x="133097" y="903396"/>
                </a:lnTo>
                <a:lnTo>
                  <a:pt x="162162" y="952556"/>
                </a:lnTo>
                <a:lnTo>
                  <a:pt x="1690877" y="49275"/>
                </a:lnTo>
                <a:lnTo>
                  <a:pt x="166192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772400" y="5943600"/>
            <a:ext cx="914400" cy="533400"/>
          </a:xfrm>
          <a:prstGeom prst="rect">
            <a:avLst/>
          </a:prstGeom>
          <a:solidFill>
            <a:srgbClr val="F1F80C"/>
          </a:solidFill>
          <a:ln w="9525">
            <a:solidFill>
              <a:srgbClr val="000000"/>
            </a:solidFill>
          </a:ln>
        </p:spPr>
        <p:txBody>
          <a:bodyPr vert="horz" wrap="square" lIns="0" tIns="125730" rIns="0" bIns="0" rtlCol="0">
            <a:spAutoFit/>
          </a:bodyPr>
          <a:lstStyle/>
          <a:p>
            <a:pPr marL="191770">
              <a:lnSpc>
                <a:spcPct val="100000"/>
              </a:lnSpc>
              <a:spcBef>
                <a:spcPts val="990"/>
              </a:spcBef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mata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00600" y="5086984"/>
            <a:ext cx="2982595" cy="1188085"/>
          </a:xfrm>
          <a:custGeom>
            <a:avLst/>
            <a:gdLst/>
            <a:ahLst/>
            <a:cxnLst/>
            <a:rect l="l" t="t" r="r" b="b"/>
            <a:pathLst>
              <a:path w="2982595" h="1188085">
                <a:moveTo>
                  <a:pt x="170279" y="53300"/>
                </a:moveTo>
                <a:lnTo>
                  <a:pt x="149779" y="106668"/>
                </a:lnTo>
                <a:lnTo>
                  <a:pt x="2961513" y="1188084"/>
                </a:lnTo>
                <a:lnTo>
                  <a:pt x="2982086" y="1134745"/>
                </a:lnTo>
                <a:lnTo>
                  <a:pt x="170279" y="53300"/>
                </a:lnTo>
                <a:close/>
              </a:path>
              <a:path w="2982595" h="1188085">
                <a:moveTo>
                  <a:pt x="190753" y="0"/>
                </a:moveTo>
                <a:lnTo>
                  <a:pt x="0" y="18414"/>
                </a:lnTo>
                <a:lnTo>
                  <a:pt x="129286" y="160019"/>
                </a:lnTo>
                <a:lnTo>
                  <a:pt x="149779" y="106668"/>
                </a:lnTo>
                <a:lnTo>
                  <a:pt x="123062" y="96392"/>
                </a:lnTo>
                <a:lnTo>
                  <a:pt x="143637" y="43052"/>
                </a:lnTo>
                <a:lnTo>
                  <a:pt x="174216" y="43052"/>
                </a:lnTo>
                <a:lnTo>
                  <a:pt x="190753" y="0"/>
                </a:lnTo>
                <a:close/>
              </a:path>
              <a:path w="2982595" h="1188085">
                <a:moveTo>
                  <a:pt x="143637" y="43052"/>
                </a:moveTo>
                <a:lnTo>
                  <a:pt x="123062" y="96392"/>
                </a:lnTo>
                <a:lnTo>
                  <a:pt x="149779" y="106668"/>
                </a:lnTo>
                <a:lnTo>
                  <a:pt x="170279" y="53300"/>
                </a:lnTo>
                <a:lnTo>
                  <a:pt x="143637" y="43052"/>
                </a:lnTo>
                <a:close/>
              </a:path>
              <a:path w="2982595" h="1188085">
                <a:moveTo>
                  <a:pt x="174216" y="43052"/>
                </a:moveTo>
                <a:lnTo>
                  <a:pt x="143637" y="43052"/>
                </a:lnTo>
                <a:lnTo>
                  <a:pt x="170279" y="53300"/>
                </a:lnTo>
                <a:lnTo>
                  <a:pt x="174216" y="4305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81000" y="5943600"/>
            <a:ext cx="914400" cy="457200"/>
          </a:xfrm>
          <a:prstGeom prst="rect">
            <a:avLst/>
          </a:prstGeom>
          <a:solidFill>
            <a:srgbClr val="F1F80C"/>
          </a:solidFill>
          <a:ln w="9525">
            <a:solidFill>
              <a:srgbClr val="000000"/>
            </a:solidFill>
          </a:ln>
        </p:spPr>
        <p:txBody>
          <a:bodyPr vert="horz" wrap="square" lIns="0" tIns="87630" rIns="0" bIns="0" rtlCol="0">
            <a:spAutoFit/>
          </a:bodyPr>
          <a:lstStyle/>
          <a:p>
            <a:pPr marL="55244">
              <a:lnSpc>
                <a:spcPct val="100000"/>
              </a:lnSpc>
              <a:spcBef>
                <a:spcPts val="690"/>
              </a:spcBef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escoria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59408" y="4948173"/>
            <a:ext cx="2451100" cy="1174115"/>
          </a:xfrm>
          <a:custGeom>
            <a:avLst/>
            <a:gdLst/>
            <a:ahLst/>
            <a:cxnLst/>
            <a:rect l="l" t="t" r="r" b="b"/>
            <a:pathLst>
              <a:path w="2451100" h="1174114">
                <a:moveTo>
                  <a:pt x="2283219" y="51761"/>
                </a:moveTo>
                <a:lnTo>
                  <a:pt x="0" y="1121956"/>
                </a:lnTo>
                <a:lnTo>
                  <a:pt x="24256" y="1173695"/>
                </a:lnTo>
                <a:lnTo>
                  <a:pt x="2307460" y="103458"/>
                </a:lnTo>
                <a:lnTo>
                  <a:pt x="2283219" y="51761"/>
                </a:lnTo>
                <a:close/>
              </a:path>
              <a:path w="2451100" h="1174114">
                <a:moveTo>
                  <a:pt x="2423082" y="39624"/>
                </a:moveTo>
                <a:lnTo>
                  <a:pt x="2309114" y="39624"/>
                </a:lnTo>
                <a:lnTo>
                  <a:pt x="2333370" y="91312"/>
                </a:lnTo>
                <a:lnTo>
                  <a:pt x="2307460" y="103458"/>
                </a:lnTo>
                <a:lnTo>
                  <a:pt x="2331719" y="155194"/>
                </a:lnTo>
                <a:lnTo>
                  <a:pt x="2423082" y="39624"/>
                </a:lnTo>
                <a:close/>
              </a:path>
              <a:path w="2451100" h="1174114">
                <a:moveTo>
                  <a:pt x="2309114" y="39624"/>
                </a:moveTo>
                <a:lnTo>
                  <a:pt x="2283219" y="51761"/>
                </a:lnTo>
                <a:lnTo>
                  <a:pt x="2307460" y="103458"/>
                </a:lnTo>
                <a:lnTo>
                  <a:pt x="2333370" y="91312"/>
                </a:lnTo>
                <a:lnTo>
                  <a:pt x="2309114" y="39624"/>
                </a:lnTo>
                <a:close/>
              </a:path>
              <a:path w="2451100" h="1174114">
                <a:moveTo>
                  <a:pt x="2258949" y="0"/>
                </a:moveTo>
                <a:lnTo>
                  <a:pt x="2283219" y="51761"/>
                </a:lnTo>
                <a:lnTo>
                  <a:pt x="2309114" y="39624"/>
                </a:lnTo>
                <a:lnTo>
                  <a:pt x="2423082" y="39624"/>
                </a:lnTo>
                <a:lnTo>
                  <a:pt x="2450591" y="4825"/>
                </a:lnTo>
                <a:lnTo>
                  <a:pt x="225894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038600" y="533463"/>
            <a:ext cx="5029200" cy="83058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889000" marR="410845" indent="-207645">
              <a:lnSpc>
                <a:spcPct val="100000"/>
              </a:lnSpc>
              <a:spcBef>
                <a:spcPts val="290"/>
              </a:spcBef>
            </a:pP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2Cu</a:t>
            </a:r>
            <a:r>
              <a:rPr sz="2400" baseline="-24305" dirty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S + 3O</a:t>
            </a:r>
            <a:r>
              <a:rPr sz="2400" baseline="-24305" dirty="0">
                <a:solidFill>
                  <a:srgbClr val="000000"/>
                </a:solidFill>
                <a:latin typeface="Times New Roman"/>
                <a:cs typeface="Times New Roman"/>
              </a:rPr>
              <a:t>2 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→ 2Cu</a:t>
            </a:r>
            <a:r>
              <a:rPr sz="2400" baseline="-24305" dirty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O +</a:t>
            </a:r>
            <a:r>
              <a:rPr sz="2400" spc="-1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2SO</a:t>
            </a:r>
            <a:r>
              <a:rPr sz="2400" baseline="-24305" dirty="0">
                <a:solidFill>
                  <a:srgbClr val="000000"/>
                </a:solidFill>
                <a:latin typeface="Times New Roman"/>
                <a:cs typeface="Times New Roman"/>
              </a:rPr>
              <a:t>2  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Cu</a:t>
            </a:r>
            <a:r>
              <a:rPr sz="2400" baseline="-24305" dirty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S + 2Cu</a:t>
            </a:r>
            <a:r>
              <a:rPr sz="2400" baseline="-24305" dirty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O → 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6Cu 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+</a:t>
            </a:r>
            <a:r>
              <a:rPr sz="2400" spc="-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SO</a:t>
            </a:r>
            <a:r>
              <a:rPr sz="2400" baseline="-24305" dirty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endParaRPr sz="2400" baseline="-24305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5400" y="106426"/>
            <a:ext cx="6864350" cy="6522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0447" y="252780"/>
            <a:ext cx="6318913" cy="5430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71600" y="5867400"/>
            <a:ext cx="6477000" cy="954405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1303020" marR="842644" indent="-356870">
              <a:lnSpc>
                <a:spcPct val="100000"/>
              </a:lnSpc>
              <a:spcBef>
                <a:spcPts val="290"/>
              </a:spcBef>
            </a:pPr>
            <a:r>
              <a:rPr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2Cu</a:t>
            </a:r>
            <a:r>
              <a:rPr sz="2775" b="1" baseline="-24024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S + </a:t>
            </a:r>
            <a:r>
              <a:rPr sz="28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3O</a:t>
            </a:r>
            <a:r>
              <a:rPr sz="2775" b="1" spc="15" baseline="-24024" dirty="0">
                <a:solidFill>
                  <a:srgbClr val="FF0000"/>
                </a:solidFill>
                <a:latin typeface="Times New Roman"/>
                <a:cs typeface="Times New Roman"/>
              </a:rPr>
              <a:t>2 </a:t>
            </a:r>
            <a:r>
              <a:rPr sz="28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→ </a:t>
            </a:r>
            <a:r>
              <a:rPr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2Cu</a:t>
            </a:r>
            <a:r>
              <a:rPr sz="2775" b="1" baseline="-24024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O + </a:t>
            </a:r>
            <a:r>
              <a:rPr sz="28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2SO</a:t>
            </a:r>
            <a:r>
              <a:rPr sz="2775" b="1" spc="7" baseline="-24024" dirty="0">
                <a:solidFill>
                  <a:srgbClr val="FF0000"/>
                </a:solidFill>
                <a:latin typeface="Times New Roman"/>
                <a:cs typeface="Times New Roman"/>
              </a:rPr>
              <a:t>2  </a:t>
            </a:r>
            <a:r>
              <a:rPr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Cu</a:t>
            </a:r>
            <a:r>
              <a:rPr sz="2775" b="1" baseline="-24024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S </a:t>
            </a:r>
            <a:r>
              <a:rPr sz="28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+ 2Cu</a:t>
            </a:r>
            <a:r>
              <a:rPr sz="2775" b="1" spc="7" baseline="-24024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sz="28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O </a:t>
            </a:r>
            <a:r>
              <a:rPr sz="28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→ </a:t>
            </a:r>
            <a:r>
              <a:rPr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6Cu </a:t>
            </a:r>
            <a:r>
              <a:rPr sz="28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+</a:t>
            </a:r>
            <a:r>
              <a:rPr sz="2800" b="1" spc="-1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SO</a:t>
            </a:r>
            <a:r>
              <a:rPr sz="2775" b="1" spc="7" baseline="-24024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endParaRPr sz="2775" baseline="-24024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52776" y="4883150"/>
            <a:ext cx="3644900" cy="304800"/>
          </a:xfrm>
          <a:custGeom>
            <a:avLst/>
            <a:gdLst/>
            <a:ahLst/>
            <a:cxnLst/>
            <a:rect l="l" t="t" r="r" b="b"/>
            <a:pathLst>
              <a:path w="3644900" h="304800">
                <a:moveTo>
                  <a:pt x="0" y="304800"/>
                </a:moveTo>
                <a:lnTo>
                  <a:pt x="3644900" y="304800"/>
                </a:lnTo>
                <a:lnTo>
                  <a:pt x="36449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52776" y="5403850"/>
            <a:ext cx="3644900" cy="12700"/>
          </a:xfrm>
          <a:custGeom>
            <a:avLst/>
            <a:gdLst/>
            <a:ahLst/>
            <a:cxnLst/>
            <a:rect l="l" t="t" r="r" b="b"/>
            <a:pathLst>
              <a:path w="3644900" h="12700">
                <a:moveTo>
                  <a:pt x="0" y="12700"/>
                </a:moveTo>
                <a:lnTo>
                  <a:pt x="3644900" y="12700"/>
                </a:lnTo>
                <a:lnTo>
                  <a:pt x="36449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52776" y="4883150"/>
            <a:ext cx="3644900" cy="749300"/>
          </a:xfrm>
          <a:custGeom>
            <a:avLst/>
            <a:gdLst/>
            <a:ahLst/>
            <a:cxnLst/>
            <a:rect l="l" t="t" r="r" b="b"/>
            <a:pathLst>
              <a:path w="3644900" h="749300">
                <a:moveTo>
                  <a:pt x="0" y="749300"/>
                </a:moveTo>
                <a:lnTo>
                  <a:pt x="3644900" y="749300"/>
                </a:lnTo>
                <a:lnTo>
                  <a:pt x="3644900" y="0"/>
                </a:lnTo>
                <a:lnTo>
                  <a:pt x="0" y="0"/>
                </a:lnTo>
                <a:lnTo>
                  <a:pt x="0" y="749300"/>
                </a:lnTo>
                <a:close/>
              </a:path>
            </a:pathLst>
          </a:custGeom>
          <a:ln w="12700">
            <a:solidFill>
              <a:srgbClr val="081D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81376" y="3587750"/>
            <a:ext cx="1130300" cy="1282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81376" y="3587750"/>
            <a:ext cx="1130300" cy="1282700"/>
          </a:xfrm>
          <a:custGeom>
            <a:avLst/>
            <a:gdLst/>
            <a:ahLst/>
            <a:cxnLst/>
            <a:rect l="l" t="t" r="r" b="b"/>
            <a:pathLst>
              <a:path w="1130300" h="1282700">
                <a:moveTo>
                  <a:pt x="0" y="1282700"/>
                </a:moveTo>
                <a:lnTo>
                  <a:pt x="1130300" y="1282700"/>
                </a:lnTo>
                <a:lnTo>
                  <a:pt x="1130300" y="0"/>
                </a:lnTo>
                <a:lnTo>
                  <a:pt x="0" y="0"/>
                </a:lnTo>
                <a:lnTo>
                  <a:pt x="0" y="1282700"/>
                </a:lnTo>
                <a:close/>
              </a:path>
            </a:pathLst>
          </a:custGeom>
          <a:ln w="12700">
            <a:solidFill>
              <a:srgbClr val="081D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67376" y="3282950"/>
            <a:ext cx="977900" cy="1587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67376" y="3282950"/>
            <a:ext cx="977900" cy="1587500"/>
          </a:xfrm>
          <a:custGeom>
            <a:avLst/>
            <a:gdLst/>
            <a:ahLst/>
            <a:cxnLst/>
            <a:rect l="l" t="t" r="r" b="b"/>
            <a:pathLst>
              <a:path w="977900" h="1587500">
                <a:moveTo>
                  <a:pt x="0" y="1587500"/>
                </a:moveTo>
                <a:lnTo>
                  <a:pt x="977900" y="1587500"/>
                </a:lnTo>
                <a:lnTo>
                  <a:pt x="977900" y="0"/>
                </a:lnTo>
                <a:lnTo>
                  <a:pt x="0" y="0"/>
                </a:lnTo>
                <a:lnTo>
                  <a:pt x="0" y="1587500"/>
                </a:lnTo>
                <a:close/>
              </a:path>
            </a:pathLst>
          </a:custGeom>
          <a:ln w="12700">
            <a:solidFill>
              <a:srgbClr val="081D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56026" y="3352800"/>
            <a:ext cx="304800" cy="228600"/>
          </a:xfrm>
          <a:custGeom>
            <a:avLst/>
            <a:gdLst/>
            <a:ahLst/>
            <a:cxnLst/>
            <a:rect l="l" t="t" r="r" b="b"/>
            <a:pathLst>
              <a:path w="304800" h="228600">
                <a:moveTo>
                  <a:pt x="304673" y="0"/>
                </a:moveTo>
                <a:lnTo>
                  <a:pt x="0" y="0"/>
                </a:lnTo>
                <a:lnTo>
                  <a:pt x="152400" y="228600"/>
                </a:lnTo>
                <a:lnTo>
                  <a:pt x="304673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56026" y="3352800"/>
            <a:ext cx="304800" cy="228600"/>
          </a:xfrm>
          <a:custGeom>
            <a:avLst/>
            <a:gdLst/>
            <a:ahLst/>
            <a:cxnLst/>
            <a:rect l="l" t="t" r="r" b="b"/>
            <a:pathLst>
              <a:path w="304800" h="228600">
                <a:moveTo>
                  <a:pt x="0" y="0"/>
                </a:moveTo>
                <a:lnTo>
                  <a:pt x="152400" y="228600"/>
                </a:lnTo>
                <a:lnTo>
                  <a:pt x="304673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27298" y="2652648"/>
            <a:ext cx="424180" cy="700405"/>
          </a:xfrm>
          <a:custGeom>
            <a:avLst/>
            <a:gdLst/>
            <a:ahLst/>
            <a:cxnLst/>
            <a:rect l="l" t="t" r="r" b="b"/>
            <a:pathLst>
              <a:path w="424179" h="700404">
                <a:moveTo>
                  <a:pt x="366775" y="614426"/>
                </a:moveTo>
                <a:lnTo>
                  <a:pt x="338200" y="614426"/>
                </a:lnTo>
                <a:lnTo>
                  <a:pt x="381000" y="700151"/>
                </a:lnTo>
                <a:lnTo>
                  <a:pt x="416803" y="628650"/>
                </a:lnTo>
                <a:lnTo>
                  <a:pt x="366775" y="628650"/>
                </a:lnTo>
                <a:lnTo>
                  <a:pt x="366775" y="614426"/>
                </a:lnTo>
                <a:close/>
              </a:path>
              <a:path w="424179" h="700404">
                <a:moveTo>
                  <a:pt x="366775" y="14350"/>
                </a:moveTo>
                <a:lnTo>
                  <a:pt x="366775" y="628650"/>
                </a:lnTo>
                <a:lnTo>
                  <a:pt x="395350" y="628650"/>
                </a:lnTo>
                <a:lnTo>
                  <a:pt x="395350" y="28575"/>
                </a:lnTo>
                <a:lnTo>
                  <a:pt x="381000" y="28575"/>
                </a:lnTo>
                <a:lnTo>
                  <a:pt x="366775" y="14350"/>
                </a:lnTo>
                <a:close/>
              </a:path>
              <a:path w="424179" h="700404">
                <a:moveTo>
                  <a:pt x="423925" y="614426"/>
                </a:moveTo>
                <a:lnTo>
                  <a:pt x="395350" y="614426"/>
                </a:lnTo>
                <a:lnTo>
                  <a:pt x="395350" y="628650"/>
                </a:lnTo>
                <a:lnTo>
                  <a:pt x="416803" y="628650"/>
                </a:lnTo>
                <a:lnTo>
                  <a:pt x="423925" y="614426"/>
                </a:lnTo>
                <a:close/>
              </a:path>
              <a:path w="424179" h="700404">
                <a:moveTo>
                  <a:pt x="389000" y="0"/>
                </a:moveTo>
                <a:lnTo>
                  <a:pt x="0" y="0"/>
                </a:lnTo>
                <a:lnTo>
                  <a:pt x="0" y="28575"/>
                </a:lnTo>
                <a:lnTo>
                  <a:pt x="366775" y="28575"/>
                </a:lnTo>
                <a:lnTo>
                  <a:pt x="366775" y="14350"/>
                </a:lnTo>
                <a:lnTo>
                  <a:pt x="395350" y="14350"/>
                </a:lnTo>
                <a:lnTo>
                  <a:pt x="395350" y="6476"/>
                </a:lnTo>
                <a:lnTo>
                  <a:pt x="389000" y="0"/>
                </a:lnTo>
                <a:close/>
              </a:path>
              <a:path w="424179" h="700404">
                <a:moveTo>
                  <a:pt x="395350" y="14350"/>
                </a:moveTo>
                <a:lnTo>
                  <a:pt x="366775" y="14350"/>
                </a:lnTo>
                <a:lnTo>
                  <a:pt x="381000" y="28575"/>
                </a:lnTo>
                <a:lnTo>
                  <a:pt x="395350" y="28575"/>
                </a:lnTo>
                <a:lnTo>
                  <a:pt x="395350" y="143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86383" y="1931670"/>
            <a:ext cx="24244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24DF"/>
                </a:solidFill>
                <a:latin typeface="Arial"/>
                <a:cs typeface="Arial"/>
              </a:rPr>
              <a:t>Eje </a:t>
            </a: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sólido, fino </a:t>
            </a:r>
            <a:r>
              <a:rPr sz="1800" b="1" spc="-5" dirty="0">
                <a:solidFill>
                  <a:srgbClr val="0024DF"/>
                </a:solidFill>
                <a:latin typeface="Arial"/>
                <a:cs typeface="Arial"/>
              </a:rPr>
              <a:t>y</a:t>
            </a:r>
            <a:r>
              <a:rPr sz="1800" b="1" spc="-114" dirty="0">
                <a:solidFill>
                  <a:srgbClr val="0024D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seco  fundente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19248" y="3462273"/>
            <a:ext cx="1206500" cy="85725"/>
          </a:xfrm>
          <a:custGeom>
            <a:avLst/>
            <a:gdLst/>
            <a:ahLst/>
            <a:cxnLst/>
            <a:rect l="l" t="t" r="r" b="b"/>
            <a:pathLst>
              <a:path w="1206500" h="85725">
                <a:moveTo>
                  <a:pt x="1120775" y="0"/>
                </a:moveTo>
                <a:lnTo>
                  <a:pt x="1120775" y="85725"/>
                </a:lnTo>
                <a:lnTo>
                  <a:pt x="1178009" y="57150"/>
                </a:lnTo>
                <a:lnTo>
                  <a:pt x="1135126" y="57150"/>
                </a:lnTo>
                <a:lnTo>
                  <a:pt x="1135126" y="28575"/>
                </a:lnTo>
                <a:lnTo>
                  <a:pt x="1177840" y="28575"/>
                </a:lnTo>
                <a:lnTo>
                  <a:pt x="1120775" y="0"/>
                </a:lnTo>
                <a:close/>
              </a:path>
              <a:path w="1206500" h="85725">
                <a:moveTo>
                  <a:pt x="1120775" y="28575"/>
                </a:moveTo>
                <a:lnTo>
                  <a:pt x="0" y="28575"/>
                </a:lnTo>
                <a:lnTo>
                  <a:pt x="0" y="57150"/>
                </a:lnTo>
                <a:lnTo>
                  <a:pt x="1120775" y="57150"/>
                </a:lnTo>
                <a:lnTo>
                  <a:pt x="1120775" y="28575"/>
                </a:lnTo>
                <a:close/>
              </a:path>
              <a:path w="1206500" h="85725">
                <a:moveTo>
                  <a:pt x="1177840" y="28575"/>
                </a:moveTo>
                <a:lnTo>
                  <a:pt x="1135126" y="28575"/>
                </a:lnTo>
                <a:lnTo>
                  <a:pt x="1135126" y="57150"/>
                </a:lnTo>
                <a:lnTo>
                  <a:pt x="1178009" y="57150"/>
                </a:lnTo>
                <a:lnTo>
                  <a:pt x="1206500" y="42925"/>
                </a:lnTo>
                <a:lnTo>
                  <a:pt x="1177840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33678" y="3128848"/>
            <a:ext cx="18338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24DF"/>
                </a:solidFill>
                <a:latin typeface="Arial"/>
                <a:cs typeface="Arial"/>
              </a:rPr>
              <a:t>Aire</a:t>
            </a:r>
            <a:r>
              <a:rPr sz="1800" b="1" spc="-40" dirty="0">
                <a:solidFill>
                  <a:srgbClr val="0024D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enriquecido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57848" y="3386073"/>
            <a:ext cx="520700" cy="85725"/>
          </a:xfrm>
          <a:custGeom>
            <a:avLst/>
            <a:gdLst/>
            <a:ahLst/>
            <a:cxnLst/>
            <a:rect l="l" t="t" r="r" b="b"/>
            <a:pathLst>
              <a:path w="520700" h="85725">
                <a:moveTo>
                  <a:pt x="434975" y="0"/>
                </a:moveTo>
                <a:lnTo>
                  <a:pt x="434975" y="85725"/>
                </a:lnTo>
                <a:lnTo>
                  <a:pt x="492209" y="57150"/>
                </a:lnTo>
                <a:lnTo>
                  <a:pt x="449325" y="57150"/>
                </a:lnTo>
                <a:lnTo>
                  <a:pt x="449325" y="28575"/>
                </a:lnTo>
                <a:lnTo>
                  <a:pt x="492040" y="28575"/>
                </a:lnTo>
                <a:lnTo>
                  <a:pt x="434975" y="0"/>
                </a:lnTo>
                <a:close/>
              </a:path>
              <a:path w="520700" h="85725">
                <a:moveTo>
                  <a:pt x="434975" y="28575"/>
                </a:moveTo>
                <a:lnTo>
                  <a:pt x="0" y="28575"/>
                </a:lnTo>
                <a:lnTo>
                  <a:pt x="0" y="57150"/>
                </a:lnTo>
                <a:lnTo>
                  <a:pt x="434975" y="57150"/>
                </a:lnTo>
                <a:lnTo>
                  <a:pt x="434975" y="28575"/>
                </a:lnTo>
                <a:close/>
              </a:path>
              <a:path w="520700" h="85725">
                <a:moveTo>
                  <a:pt x="492040" y="28575"/>
                </a:moveTo>
                <a:lnTo>
                  <a:pt x="449325" y="28575"/>
                </a:lnTo>
                <a:lnTo>
                  <a:pt x="449325" y="57150"/>
                </a:lnTo>
                <a:lnTo>
                  <a:pt x="492209" y="57150"/>
                </a:lnTo>
                <a:lnTo>
                  <a:pt x="520700" y="42925"/>
                </a:lnTo>
                <a:lnTo>
                  <a:pt x="492040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827011" y="3227578"/>
            <a:ext cx="1702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Gases +</a:t>
            </a:r>
            <a:r>
              <a:rPr sz="1800" b="1" spc="-130" dirty="0">
                <a:solidFill>
                  <a:srgbClr val="0024D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24DF"/>
                </a:solidFill>
                <a:latin typeface="Arial"/>
                <a:cs typeface="Arial"/>
              </a:rPr>
              <a:t>polvos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854200" y="5395848"/>
            <a:ext cx="469900" cy="85725"/>
          </a:xfrm>
          <a:custGeom>
            <a:avLst/>
            <a:gdLst/>
            <a:ahLst/>
            <a:cxnLst/>
            <a:rect l="l" t="t" r="r" b="b"/>
            <a:pathLst>
              <a:path w="469900" h="85725">
                <a:moveTo>
                  <a:pt x="85725" y="0"/>
                </a:moveTo>
                <a:lnTo>
                  <a:pt x="0" y="42925"/>
                </a:lnTo>
                <a:lnTo>
                  <a:pt x="85725" y="85725"/>
                </a:lnTo>
                <a:lnTo>
                  <a:pt x="85725" y="57150"/>
                </a:lnTo>
                <a:lnTo>
                  <a:pt x="71374" y="57150"/>
                </a:lnTo>
                <a:lnTo>
                  <a:pt x="71374" y="28575"/>
                </a:lnTo>
                <a:lnTo>
                  <a:pt x="85725" y="28575"/>
                </a:lnTo>
                <a:lnTo>
                  <a:pt x="85725" y="0"/>
                </a:lnTo>
                <a:close/>
              </a:path>
              <a:path w="469900" h="85725">
                <a:moveTo>
                  <a:pt x="85725" y="28575"/>
                </a:moveTo>
                <a:lnTo>
                  <a:pt x="71374" y="28575"/>
                </a:lnTo>
                <a:lnTo>
                  <a:pt x="71374" y="57150"/>
                </a:lnTo>
                <a:lnTo>
                  <a:pt x="85725" y="57150"/>
                </a:lnTo>
                <a:lnTo>
                  <a:pt x="85725" y="28575"/>
                </a:lnTo>
                <a:close/>
              </a:path>
              <a:path w="469900" h="85725">
                <a:moveTo>
                  <a:pt x="469900" y="28575"/>
                </a:moveTo>
                <a:lnTo>
                  <a:pt x="85725" y="28575"/>
                </a:lnTo>
                <a:lnTo>
                  <a:pt x="85725" y="57150"/>
                </a:lnTo>
                <a:lnTo>
                  <a:pt x="469900" y="57150"/>
                </a:lnTo>
                <a:lnTo>
                  <a:pt x="469900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15023" y="5715000"/>
            <a:ext cx="349250" cy="85725"/>
          </a:xfrm>
          <a:custGeom>
            <a:avLst/>
            <a:gdLst/>
            <a:ahLst/>
            <a:cxnLst/>
            <a:rect l="l" t="t" r="r" b="b"/>
            <a:pathLst>
              <a:path w="349250" h="85725">
                <a:moveTo>
                  <a:pt x="263525" y="0"/>
                </a:moveTo>
                <a:lnTo>
                  <a:pt x="263525" y="85725"/>
                </a:lnTo>
                <a:lnTo>
                  <a:pt x="320675" y="57150"/>
                </a:lnTo>
                <a:lnTo>
                  <a:pt x="277875" y="57150"/>
                </a:lnTo>
                <a:lnTo>
                  <a:pt x="277875" y="28575"/>
                </a:lnTo>
                <a:lnTo>
                  <a:pt x="320675" y="28575"/>
                </a:lnTo>
                <a:lnTo>
                  <a:pt x="263525" y="0"/>
                </a:lnTo>
                <a:close/>
              </a:path>
              <a:path w="349250" h="85725">
                <a:moveTo>
                  <a:pt x="263525" y="28575"/>
                </a:moveTo>
                <a:lnTo>
                  <a:pt x="0" y="28575"/>
                </a:lnTo>
                <a:lnTo>
                  <a:pt x="0" y="57150"/>
                </a:lnTo>
                <a:lnTo>
                  <a:pt x="263525" y="57150"/>
                </a:lnTo>
                <a:lnTo>
                  <a:pt x="263525" y="28575"/>
                </a:lnTo>
                <a:close/>
              </a:path>
              <a:path w="349250" h="85725">
                <a:moveTo>
                  <a:pt x="320675" y="28575"/>
                </a:moveTo>
                <a:lnTo>
                  <a:pt x="277875" y="28575"/>
                </a:lnTo>
                <a:lnTo>
                  <a:pt x="277875" y="57150"/>
                </a:lnTo>
                <a:lnTo>
                  <a:pt x="320675" y="57150"/>
                </a:lnTo>
                <a:lnTo>
                  <a:pt x="349250" y="42862"/>
                </a:lnTo>
                <a:lnTo>
                  <a:pt x="320675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817232" y="5611469"/>
            <a:ext cx="10953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24DF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u-b</a:t>
            </a:r>
            <a:r>
              <a:rPr sz="1800" b="1" spc="5" dirty="0">
                <a:solidFill>
                  <a:srgbClr val="0024DF"/>
                </a:solidFill>
                <a:latin typeface="Arial"/>
                <a:cs typeface="Arial"/>
              </a:rPr>
              <a:t>l</a:t>
            </a:r>
            <a:r>
              <a:rPr sz="1800" b="1" spc="-5" dirty="0">
                <a:solidFill>
                  <a:srgbClr val="0024DF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s</a:t>
            </a:r>
            <a:r>
              <a:rPr sz="1800" b="1" spc="-5" dirty="0">
                <a:solidFill>
                  <a:srgbClr val="0024DF"/>
                </a:solidFill>
                <a:latin typeface="Arial"/>
                <a:cs typeface="Arial"/>
              </a:rPr>
              <a:t>t</a:t>
            </a: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e</a:t>
            </a:r>
            <a:r>
              <a:rPr sz="1800" b="1" spc="-5" dirty="0">
                <a:solidFill>
                  <a:srgbClr val="0024DF"/>
                </a:solidFill>
                <a:latin typeface="Arial"/>
                <a:cs typeface="Arial"/>
              </a:rPr>
              <a:t>r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652776" y="5416550"/>
            <a:ext cx="3644900" cy="215900"/>
          </a:xfrm>
          <a:custGeom>
            <a:avLst/>
            <a:gdLst/>
            <a:ahLst/>
            <a:cxnLst/>
            <a:rect l="l" t="t" r="r" b="b"/>
            <a:pathLst>
              <a:path w="3644900" h="215900">
                <a:moveTo>
                  <a:pt x="0" y="215900"/>
                </a:moveTo>
                <a:lnTo>
                  <a:pt x="3644900" y="215900"/>
                </a:lnTo>
                <a:lnTo>
                  <a:pt x="3644900" y="0"/>
                </a:lnTo>
                <a:lnTo>
                  <a:pt x="0" y="0"/>
                </a:lnTo>
                <a:lnTo>
                  <a:pt x="0" y="215900"/>
                </a:lnTo>
                <a:close/>
              </a:path>
            </a:pathLst>
          </a:custGeom>
          <a:solidFill>
            <a:srgbClr val="E440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52776" y="5416550"/>
            <a:ext cx="3644900" cy="215900"/>
          </a:xfrm>
          <a:custGeom>
            <a:avLst/>
            <a:gdLst/>
            <a:ahLst/>
            <a:cxnLst/>
            <a:rect l="l" t="t" r="r" b="b"/>
            <a:pathLst>
              <a:path w="3644900" h="215900">
                <a:moveTo>
                  <a:pt x="0" y="215900"/>
                </a:moveTo>
                <a:lnTo>
                  <a:pt x="3644900" y="215900"/>
                </a:lnTo>
                <a:lnTo>
                  <a:pt x="3644900" y="0"/>
                </a:lnTo>
                <a:lnTo>
                  <a:pt x="0" y="0"/>
                </a:lnTo>
                <a:lnTo>
                  <a:pt x="0" y="2159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652776" y="5187950"/>
            <a:ext cx="3644900" cy="215900"/>
          </a:xfrm>
          <a:custGeom>
            <a:avLst/>
            <a:gdLst/>
            <a:ahLst/>
            <a:cxnLst/>
            <a:rect l="l" t="t" r="r" b="b"/>
            <a:pathLst>
              <a:path w="3644900" h="215900">
                <a:moveTo>
                  <a:pt x="0" y="215900"/>
                </a:moveTo>
                <a:lnTo>
                  <a:pt x="3644900" y="215900"/>
                </a:lnTo>
                <a:lnTo>
                  <a:pt x="3644900" y="0"/>
                </a:lnTo>
                <a:lnTo>
                  <a:pt x="0" y="0"/>
                </a:lnTo>
                <a:lnTo>
                  <a:pt x="0" y="215900"/>
                </a:lnTo>
                <a:close/>
              </a:path>
            </a:pathLst>
          </a:custGeom>
          <a:solidFill>
            <a:srgbClr val="F35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652776" y="5187950"/>
            <a:ext cx="3644900" cy="215900"/>
          </a:xfrm>
          <a:custGeom>
            <a:avLst/>
            <a:gdLst/>
            <a:ahLst/>
            <a:cxnLst/>
            <a:rect l="l" t="t" r="r" b="b"/>
            <a:pathLst>
              <a:path w="3644900" h="215900">
                <a:moveTo>
                  <a:pt x="0" y="215900"/>
                </a:moveTo>
                <a:lnTo>
                  <a:pt x="3644900" y="215900"/>
                </a:lnTo>
                <a:lnTo>
                  <a:pt x="3644900" y="0"/>
                </a:lnTo>
                <a:lnTo>
                  <a:pt x="0" y="0"/>
                </a:lnTo>
                <a:lnTo>
                  <a:pt x="0" y="2159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999226" y="5500751"/>
            <a:ext cx="457200" cy="304800"/>
          </a:xfrm>
          <a:custGeom>
            <a:avLst/>
            <a:gdLst/>
            <a:ahLst/>
            <a:cxnLst/>
            <a:rect l="l" t="t" r="r" b="b"/>
            <a:pathLst>
              <a:path w="457200" h="304800">
                <a:moveTo>
                  <a:pt x="152400" y="0"/>
                </a:moveTo>
                <a:lnTo>
                  <a:pt x="0" y="0"/>
                </a:lnTo>
                <a:lnTo>
                  <a:pt x="304673" y="304736"/>
                </a:lnTo>
                <a:lnTo>
                  <a:pt x="457073" y="304736"/>
                </a:lnTo>
                <a:lnTo>
                  <a:pt x="152400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999226" y="5500751"/>
            <a:ext cx="457200" cy="304800"/>
          </a:xfrm>
          <a:custGeom>
            <a:avLst/>
            <a:gdLst/>
            <a:ahLst/>
            <a:cxnLst/>
            <a:rect l="l" t="t" r="r" b="b"/>
            <a:pathLst>
              <a:path w="457200" h="304800">
                <a:moveTo>
                  <a:pt x="0" y="0"/>
                </a:moveTo>
                <a:lnTo>
                  <a:pt x="304673" y="304736"/>
                </a:lnTo>
                <a:lnTo>
                  <a:pt x="457073" y="304736"/>
                </a:lnTo>
                <a:lnTo>
                  <a:pt x="152400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265426" y="5257800"/>
            <a:ext cx="609600" cy="228600"/>
          </a:xfrm>
          <a:custGeom>
            <a:avLst/>
            <a:gdLst/>
            <a:ahLst/>
            <a:cxnLst/>
            <a:rect l="l" t="t" r="r" b="b"/>
            <a:pathLst>
              <a:path w="609600" h="228600">
                <a:moveTo>
                  <a:pt x="609473" y="0"/>
                </a:moveTo>
                <a:lnTo>
                  <a:pt x="381000" y="0"/>
                </a:lnTo>
                <a:lnTo>
                  <a:pt x="0" y="228600"/>
                </a:lnTo>
                <a:lnTo>
                  <a:pt x="228600" y="228600"/>
                </a:lnTo>
                <a:lnTo>
                  <a:pt x="609473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265426" y="5257800"/>
            <a:ext cx="609600" cy="228600"/>
          </a:xfrm>
          <a:custGeom>
            <a:avLst/>
            <a:gdLst/>
            <a:ahLst/>
            <a:cxnLst/>
            <a:rect l="l" t="t" r="r" b="b"/>
            <a:pathLst>
              <a:path w="609600" h="228600">
                <a:moveTo>
                  <a:pt x="381000" y="0"/>
                </a:moveTo>
                <a:lnTo>
                  <a:pt x="0" y="228600"/>
                </a:lnTo>
                <a:lnTo>
                  <a:pt x="228600" y="228600"/>
                </a:lnTo>
                <a:lnTo>
                  <a:pt x="609473" y="0"/>
                </a:lnTo>
                <a:lnTo>
                  <a:pt x="381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44876" y="3663950"/>
            <a:ext cx="393700" cy="1054100"/>
          </a:xfrm>
          <a:custGeom>
            <a:avLst/>
            <a:gdLst/>
            <a:ahLst/>
            <a:cxnLst/>
            <a:rect l="l" t="t" r="r" b="b"/>
            <a:pathLst>
              <a:path w="393700" h="1054100">
                <a:moveTo>
                  <a:pt x="393700" y="0"/>
                </a:moveTo>
                <a:lnTo>
                  <a:pt x="0" y="1054100"/>
                </a:lnTo>
              </a:path>
            </a:pathLst>
          </a:custGeom>
          <a:ln w="12700">
            <a:solidFill>
              <a:srgbClr val="FFFFFF"/>
            </a:solidFill>
            <a:prstDash val="sys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202051" y="3789426"/>
            <a:ext cx="184150" cy="1108075"/>
          </a:xfrm>
          <a:custGeom>
            <a:avLst/>
            <a:gdLst/>
            <a:ahLst/>
            <a:cxnLst/>
            <a:rect l="l" t="t" r="r" b="b"/>
            <a:pathLst>
              <a:path w="184150" h="1108075">
                <a:moveTo>
                  <a:pt x="184150" y="0"/>
                </a:moveTo>
                <a:lnTo>
                  <a:pt x="0" y="1107948"/>
                </a:lnTo>
              </a:path>
            </a:pathLst>
          </a:custGeom>
          <a:ln w="12700">
            <a:solidFill>
              <a:srgbClr val="FFFFFF"/>
            </a:solidFill>
            <a:prstDash val="sys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56051" y="3637026"/>
            <a:ext cx="174625" cy="1386205"/>
          </a:xfrm>
          <a:custGeom>
            <a:avLst/>
            <a:gdLst/>
            <a:ahLst/>
            <a:cxnLst/>
            <a:rect l="l" t="t" r="r" b="b"/>
            <a:pathLst>
              <a:path w="174625" h="1386204">
                <a:moveTo>
                  <a:pt x="0" y="0"/>
                </a:moveTo>
                <a:lnTo>
                  <a:pt x="174625" y="1385824"/>
                </a:lnTo>
              </a:path>
            </a:pathLst>
          </a:custGeom>
          <a:ln w="12700">
            <a:solidFill>
              <a:srgbClr val="FFFFFF"/>
            </a:solidFill>
            <a:prstDash val="sys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5876" y="3663950"/>
            <a:ext cx="88900" cy="1054100"/>
          </a:xfrm>
          <a:custGeom>
            <a:avLst/>
            <a:gdLst/>
            <a:ahLst/>
            <a:cxnLst/>
            <a:rect l="l" t="t" r="r" b="b"/>
            <a:pathLst>
              <a:path w="88900" h="1054100">
                <a:moveTo>
                  <a:pt x="88900" y="0"/>
                </a:moveTo>
                <a:lnTo>
                  <a:pt x="0" y="1054100"/>
                </a:lnTo>
              </a:path>
            </a:pathLst>
          </a:custGeom>
          <a:ln w="12700">
            <a:solidFill>
              <a:srgbClr val="FFFFFF"/>
            </a:solidFill>
            <a:prstDash val="sys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437001" y="3657600"/>
            <a:ext cx="422275" cy="1365250"/>
          </a:xfrm>
          <a:custGeom>
            <a:avLst/>
            <a:gdLst/>
            <a:ahLst/>
            <a:cxnLst/>
            <a:rect l="l" t="t" r="r" b="b"/>
            <a:pathLst>
              <a:path w="422275" h="1365250">
                <a:moveTo>
                  <a:pt x="0" y="0"/>
                </a:moveTo>
                <a:lnTo>
                  <a:pt x="422275" y="1365250"/>
                </a:lnTo>
              </a:path>
            </a:pathLst>
          </a:custGeom>
          <a:ln w="12700">
            <a:solidFill>
              <a:srgbClr val="FFFFFF"/>
            </a:solidFill>
            <a:prstDash val="sys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249676" y="3633851"/>
            <a:ext cx="193675" cy="1389380"/>
          </a:xfrm>
          <a:custGeom>
            <a:avLst/>
            <a:gdLst/>
            <a:ahLst/>
            <a:cxnLst/>
            <a:rect l="l" t="t" r="r" b="b"/>
            <a:pathLst>
              <a:path w="193675" h="1389379">
                <a:moveTo>
                  <a:pt x="193675" y="0"/>
                </a:moveTo>
                <a:lnTo>
                  <a:pt x="0" y="1388999"/>
                </a:lnTo>
              </a:path>
            </a:pathLst>
          </a:custGeom>
          <a:ln w="12700">
            <a:solidFill>
              <a:srgbClr val="FFFFFF"/>
            </a:solidFill>
            <a:prstDash val="sys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021076" y="3587750"/>
            <a:ext cx="393700" cy="1435100"/>
          </a:xfrm>
          <a:custGeom>
            <a:avLst/>
            <a:gdLst/>
            <a:ahLst/>
            <a:cxnLst/>
            <a:rect l="l" t="t" r="r" b="b"/>
            <a:pathLst>
              <a:path w="393700" h="1435100">
                <a:moveTo>
                  <a:pt x="393700" y="0"/>
                </a:moveTo>
                <a:lnTo>
                  <a:pt x="0" y="1435100"/>
                </a:lnTo>
              </a:path>
            </a:pathLst>
          </a:custGeom>
          <a:ln w="12700">
            <a:solidFill>
              <a:srgbClr val="FFFFFF"/>
            </a:solidFill>
            <a:prstDash val="sys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454653" y="3611498"/>
            <a:ext cx="368300" cy="645160"/>
          </a:xfrm>
          <a:custGeom>
            <a:avLst/>
            <a:gdLst/>
            <a:ahLst/>
            <a:cxnLst/>
            <a:rect l="l" t="t" r="r" b="b"/>
            <a:pathLst>
              <a:path w="368300" h="645160">
                <a:moveTo>
                  <a:pt x="367792" y="644651"/>
                </a:moveTo>
                <a:lnTo>
                  <a:pt x="310103" y="638370"/>
                </a:lnTo>
                <a:lnTo>
                  <a:pt x="253593" y="608861"/>
                </a:lnTo>
                <a:lnTo>
                  <a:pt x="199492" y="558284"/>
                </a:lnTo>
                <a:lnTo>
                  <a:pt x="173729" y="525769"/>
                </a:lnTo>
                <a:lnTo>
                  <a:pt x="149030" y="488798"/>
                </a:lnTo>
                <a:lnTo>
                  <a:pt x="125549" y="447639"/>
                </a:lnTo>
                <a:lnTo>
                  <a:pt x="103439" y="402562"/>
                </a:lnTo>
                <a:lnTo>
                  <a:pt x="82855" y="353837"/>
                </a:lnTo>
                <a:lnTo>
                  <a:pt x="63950" y="301735"/>
                </a:lnTo>
                <a:lnTo>
                  <a:pt x="46879" y="246524"/>
                </a:lnTo>
                <a:lnTo>
                  <a:pt x="31794" y="188476"/>
                </a:lnTo>
                <a:lnTo>
                  <a:pt x="18850" y="127859"/>
                </a:lnTo>
                <a:lnTo>
                  <a:pt x="8200" y="64943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  <a:prstDash val="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505708" y="3641471"/>
            <a:ext cx="311150" cy="457200"/>
          </a:xfrm>
          <a:custGeom>
            <a:avLst/>
            <a:gdLst/>
            <a:ahLst/>
            <a:cxnLst/>
            <a:rect l="l" t="t" r="r" b="b"/>
            <a:pathLst>
              <a:path w="311150" h="457200">
                <a:moveTo>
                  <a:pt x="310768" y="455929"/>
                </a:moveTo>
                <a:lnTo>
                  <a:pt x="310261" y="456183"/>
                </a:lnTo>
                <a:lnTo>
                  <a:pt x="309752" y="456437"/>
                </a:lnTo>
                <a:lnTo>
                  <a:pt x="309371" y="456564"/>
                </a:lnTo>
                <a:lnTo>
                  <a:pt x="296539" y="457086"/>
                </a:lnTo>
                <a:lnTo>
                  <a:pt x="280132" y="448789"/>
                </a:lnTo>
                <a:lnTo>
                  <a:pt x="238054" y="407905"/>
                </a:lnTo>
                <a:lnTo>
                  <a:pt x="213117" y="376402"/>
                </a:lnTo>
                <a:lnTo>
                  <a:pt x="186070" y="338248"/>
                </a:lnTo>
                <a:lnTo>
                  <a:pt x="157280" y="293985"/>
                </a:lnTo>
                <a:lnTo>
                  <a:pt x="127112" y="244155"/>
                </a:lnTo>
                <a:lnTo>
                  <a:pt x="95934" y="189299"/>
                </a:lnTo>
                <a:lnTo>
                  <a:pt x="64112" y="129960"/>
                </a:lnTo>
                <a:lnTo>
                  <a:pt x="32011" y="66679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  <a:prstDash val="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097276" y="3587750"/>
            <a:ext cx="317500" cy="444500"/>
          </a:xfrm>
          <a:custGeom>
            <a:avLst/>
            <a:gdLst/>
            <a:ahLst/>
            <a:cxnLst/>
            <a:rect l="l" t="t" r="r" b="b"/>
            <a:pathLst>
              <a:path w="317500" h="444500">
                <a:moveTo>
                  <a:pt x="317500" y="0"/>
                </a:moveTo>
                <a:lnTo>
                  <a:pt x="0" y="444500"/>
                </a:lnTo>
              </a:path>
            </a:pathLst>
          </a:custGeom>
          <a:ln w="12700">
            <a:solidFill>
              <a:srgbClr val="FFFFFF"/>
            </a:solidFill>
            <a:prstDash val="sys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3714241" y="3662629"/>
            <a:ext cx="768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409441" y="3899407"/>
            <a:ext cx="140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..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409441" y="4447997"/>
            <a:ext cx="768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028442" y="3975607"/>
            <a:ext cx="201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8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003042" y="4173728"/>
            <a:ext cx="822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  <a:tabLst>
                <a:tab pos="405765" algn="l"/>
              </a:tabLst>
            </a:pPr>
            <a:r>
              <a:rPr sz="2700" baseline="-18518" dirty="0">
                <a:solidFill>
                  <a:srgbClr val="FFFFFF"/>
                </a:solidFill>
                <a:latin typeface="Arial"/>
                <a:cs typeface="Arial"/>
              </a:rPr>
              <a:t>..</a:t>
            </a:r>
            <a:r>
              <a:rPr sz="2700" spc="-22" baseline="-185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aseline="-18518" dirty="0">
                <a:solidFill>
                  <a:srgbClr val="FFFFFF"/>
                </a:solidFill>
                <a:latin typeface="Arial"/>
                <a:cs typeface="Arial"/>
              </a:rPr>
              <a:t>:	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.. .</a:t>
            </a:r>
            <a:r>
              <a:rPr sz="18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028442" y="4524197"/>
            <a:ext cx="895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¨</a:t>
            </a:r>
            <a:endParaRPr sz="18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871976" y="3338957"/>
            <a:ext cx="2279650" cy="18426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1719833" y="4043933"/>
            <a:ext cx="9201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0024DF"/>
                </a:solidFill>
                <a:latin typeface="Arial"/>
                <a:cs typeface="Arial"/>
              </a:rPr>
              <a:t>Torre</a:t>
            </a:r>
            <a:r>
              <a:rPr sz="1800" b="1" spc="-95" dirty="0">
                <a:solidFill>
                  <a:srgbClr val="0024D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24DF"/>
                </a:solidFill>
                <a:latin typeface="Arial"/>
                <a:cs typeface="Arial"/>
              </a:rPr>
              <a:t>de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719833" y="4318254"/>
            <a:ext cx="10452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24DF"/>
                </a:solidFill>
                <a:latin typeface="Arial"/>
                <a:cs typeface="Arial"/>
              </a:rPr>
              <a:t>Re</a:t>
            </a: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acci</a:t>
            </a:r>
            <a:r>
              <a:rPr sz="1800" b="1" spc="5" dirty="0">
                <a:solidFill>
                  <a:srgbClr val="0024DF"/>
                </a:solidFill>
                <a:latin typeface="Arial"/>
                <a:cs typeface="Arial"/>
              </a:rPr>
              <a:t>ó</a:t>
            </a: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n</a:t>
            </a:r>
            <a:endParaRPr sz="18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383782" y="4066158"/>
            <a:ext cx="9201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0024DF"/>
                </a:solidFill>
                <a:latin typeface="Arial"/>
                <a:cs typeface="Arial"/>
              </a:rPr>
              <a:t>Torre</a:t>
            </a:r>
            <a:r>
              <a:rPr sz="1800" b="1" spc="-105" dirty="0">
                <a:solidFill>
                  <a:srgbClr val="0024D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24DF"/>
                </a:solidFill>
                <a:latin typeface="Arial"/>
                <a:cs typeface="Arial"/>
              </a:rPr>
              <a:t>de  </a:t>
            </a: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Gases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244342" y="5644692"/>
            <a:ext cx="2592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Cámara </a:t>
            </a:r>
            <a:r>
              <a:rPr sz="1800" b="1" spc="-5" dirty="0">
                <a:solidFill>
                  <a:srgbClr val="0024DF"/>
                </a:solidFill>
                <a:latin typeface="Arial"/>
                <a:cs typeface="Arial"/>
              </a:rPr>
              <a:t>de</a:t>
            </a:r>
            <a:r>
              <a:rPr sz="1800" b="1" spc="-105" dirty="0">
                <a:solidFill>
                  <a:srgbClr val="0024D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decantación</a:t>
            </a:r>
            <a:endParaRPr sz="18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38580" y="5273166"/>
            <a:ext cx="852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24DF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sc</a:t>
            </a:r>
            <a:r>
              <a:rPr sz="1800" b="1" spc="-5" dirty="0">
                <a:solidFill>
                  <a:srgbClr val="0024DF"/>
                </a:solidFill>
                <a:latin typeface="Arial"/>
                <a:cs typeface="Arial"/>
              </a:rPr>
              <a:t>oria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62000" y="246062"/>
            <a:ext cx="5353050" cy="516255"/>
          </a:xfrm>
          <a:custGeom>
            <a:avLst/>
            <a:gdLst/>
            <a:ahLst/>
            <a:cxnLst/>
            <a:rect l="l" t="t" r="r" b="b"/>
            <a:pathLst>
              <a:path w="5353050" h="516255">
                <a:moveTo>
                  <a:pt x="0" y="515937"/>
                </a:moveTo>
                <a:lnTo>
                  <a:pt x="5353050" y="515937"/>
                </a:lnTo>
                <a:lnTo>
                  <a:pt x="5353050" y="0"/>
                </a:lnTo>
                <a:lnTo>
                  <a:pt x="0" y="0"/>
                </a:lnTo>
                <a:lnTo>
                  <a:pt x="0" y="515937"/>
                </a:lnTo>
                <a:close/>
              </a:path>
            </a:pathLst>
          </a:custGeom>
          <a:solidFill>
            <a:srgbClr val="33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30936" y="173736"/>
            <a:ext cx="5647944" cy="6009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803391" y="173736"/>
            <a:ext cx="576072" cy="5821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>
            <a:spLocks noGrp="1"/>
          </p:cNvSpPr>
          <p:nvPr>
            <p:ph type="title"/>
          </p:nvPr>
        </p:nvSpPr>
        <p:spPr>
          <a:xfrm>
            <a:off x="840130" y="265937"/>
            <a:ext cx="519811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rgbClr val="F9FC00"/>
                </a:solidFill>
              </a:rPr>
              <a:t>DESCRIPCION </a:t>
            </a:r>
            <a:r>
              <a:rPr sz="2800" spc="-5" dirty="0">
                <a:solidFill>
                  <a:srgbClr val="F9FC00"/>
                </a:solidFill>
              </a:rPr>
              <a:t>DE</a:t>
            </a:r>
            <a:r>
              <a:rPr sz="2800" spc="-160" dirty="0">
                <a:solidFill>
                  <a:srgbClr val="F9FC00"/>
                </a:solidFill>
              </a:rPr>
              <a:t> </a:t>
            </a:r>
            <a:r>
              <a:rPr sz="2800" dirty="0">
                <a:solidFill>
                  <a:srgbClr val="F9FC00"/>
                </a:solidFill>
              </a:rPr>
              <a:t>PROCESOS</a:t>
            </a:r>
            <a:endParaRPr sz="2800"/>
          </a:p>
        </p:txBody>
      </p:sp>
      <p:sp>
        <p:nvSpPr>
          <p:cNvPr id="54" name="object 54"/>
          <p:cNvSpPr/>
          <p:nvPr/>
        </p:nvSpPr>
        <p:spPr>
          <a:xfrm>
            <a:off x="783336" y="1109472"/>
            <a:ext cx="505968" cy="4023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26591" y="1008888"/>
            <a:ext cx="3102864" cy="5090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614928" y="1008888"/>
            <a:ext cx="2124455" cy="5090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324855" y="1008888"/>
            <a:ext cx="499872" cy="5090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1105306" y="1089736"/>
            <a:ext cx="442531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EE440E"/>
                </a:solidFill>
                <a:latin typeface="Arial"/>
                <a:cs typeface="Arial"/>
              </a:rPr>
              <a:t>Convertidor </a:t>
            </a:r>
            <a:r>
              <a:rPr sz="2400" b="1" dirty="0">
                <a:solidFill>
                  <a:srgbClr val="EE440E"/>
                </a:solidFill>
                <a:latin typeface="Arial"/>
                <a:cs typeface="Arial"/>
              </a:rPr>
              <a:t>Flash</a:t>
            </a:r>
            <a:r>
              <a:rPr sz="2400" b="1" spc="-80" dirty="0">
                <a:solidFill>
                  <a:srgbClr val="EE440E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EE440E"/>
                </a:solidFill>
                <a:latin typeface="Arial"/>
                <a:cs typeface="Arial"/>
              </a:rPr>
              <a:t>Outokumpu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038600" y="1760537"/>
            <a:ext cx="4876800" cy="830580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543560" marR="396240">
              <a:lnSpc>
                <a:spcPct val="100000"/>
              </a:lnSpc>
              <a:spcBef>
                <a:spcPts val="295"/>
              </a:spcBef>
            </a:pPr>
            <a:r>
              <a:rPr sz="2400" b="1" dirty="0">
                <a:latin typeface="Times New Roman"/>
                <a:cs typeface="Times New Roman"/>
              </a:rPr>
              <a:t>2Cu</a:t>
            </a:r>
            <a:r>
              <a:rPr sz="2400" b="1" baseline="-24305" dirty="0">
                <a:latin typeface="Times New Roman"/>
                <a:cs typeface="Times New Roman"/>
              </a:rPr>
              <a:t>2</a:t>
            </a:r>
            <a:r>
              <a:rPr sz="2400" b="1" dirty="0">
                <a:latin typeface="Times New Roman"/>
                <a:cs typeface="Times New Roman"/>
              </a:rPr>
              <a:t>S + 3O</a:t>
            </a:r>
            <a:r>
              <a:rPr sz="2400" b="1" baseline="-24305" dirty="0">
                <a:latin typeface="Times New Roman"/>
                <a:cs typeface="Times New Roman"/>
              </a:rPr>
              <a:t>2 </a:t>
            </a:r>
            <a:r>
              <a:rPr sz="2400" b="1" dirty="0">
                <a:latin typeface="Times New Roman"/>
                <a:cs typeface="Times New Roman"/>
              </a:rPr>
              <a:t>→ 2Cu</a:t>
            </a:r>
            <a:r>
              <a:rPr sz="2400" b="1" baseline="-24305" dirty="0">
                <a:latin typeface="Times New Roman"/>
                <a:cs typeface="Times New Roman"/>
              </a:rPr>
              <a:t>2</a:t>
            </a:r>
            <a:r>
              <a:rPr sz="2400" b="1" dirty="0">
                <a:latin typeface="Times New Roman"/>
                <a:cs typeface="Times New Roman"/>
              </a:rPr>
              <a:t>O +</a:t>
            </a:r>
            <a:r>
              <a:rPr sz="2400" b="1" spc="-14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2SO</a:t>
            </a:r>
            <a:r>
              <a:rPr sz="2400" b="1" baseline="-24305" dirty="0">
                <a:latin typeface="Times New Roman"/>
                <a:cs typeface="Times New Roman"/>
              </a:rPr>
              <a:t>2  </a:t>
            </a:r>
            <a:r>
              <a:rPr sz="2400" b="1" dirty="0">
                <a:latin typeface="Times New Roman"/>
                <a:cs typeface="Times New Roman"/>
              </a:rPr>
              <a:t>Cu</a:t>
            </a:r>
            <a:r>
              <a:rPr sz="2400" b="1" baseline="-24305" dirty="0">
                <a:latin typeface="Times New Roman"/>
                <a:cs typeface="Times New Roman"/>
              </a:rPr>
              <a:t>2</a:t>
            </a:r>
            <a:r>
              <a:rPr sz="2400" b="1" dirty="0">
                <a:latin typeface="Times New Roman"/>
                <a:cs typeface="Times New Roman"/>
              </a:rPr>
              <a:t>S + 2Cu</a:t>
            </a:r>
            <a:r>
              <a:rPr sz="2400" b="1" baseline="-24305" dirty="0">
                <a:latin typeface="Times New Roman"/>
                <a:cs typeface="Times New Roman"/>
              </a:rPr>
              <a:t>2</a:t>
            </a:r>
            <a:r>
              <a:rPr sz="2400" b="1" dirty="0">
                <a:latin typeface="Times New Roman"/>
                <a:cs typeface="Times New Roman"/>
              </a:rPr>
              <a:t>O → </a:t>
            </a:r>
            <a:r>
              <a:rPr sz="2400" b="1" spc="-5" dirty="0">
                <a:latin typeface="Times New Roman"/>
                <a:cs typeface="Times New Roman"/>
              </a:rPr>
              <a:t>6Cu </a:t>
            </a:r>
            <a:r>
              <a:rPr sz="2400" b="1" dirty="0">
                <a:latin typeface="Times New Roman"/>
                <a:cs typeface="Times New Roman"/>
              </a:rPr>
              <a:t>+</a:t>
            </a:r>
            <a:r>
              <a:rPr sz="2400" b="1" spc="-105" dirty="0">
                <a:latin typeface="Times New Roman"/>
                <a:cs typeface="Times New Roman"/>
              </a:rPr>
              <a:t> </a:t>
            </a:r>
            <a:r>
              <a:rPr sz="2400" b="1" spc="5" dirty="0">
                <a:latin typeface="Times New Roman"/>
                <a:cs typeface="Times New Roman"/>
              </a:rPr>
              <a:t>SO</a:t>
            </a:r>
            <a:r>
              <a:rPr sz="2400" b="1" spc="7" baseline="-24305" dirty="0">
                <a:latin typeface="Times New Roman"/>
                <a:cs typeface="Times New Roman"/>
              </a:rPr>
              <a:t>2</a:t>
            </a:r>
            <a:endParaRPr sz="2400" baseline="-24305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1475" y="1600200"/>
            <a:ext cx="4683125" cy="4708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05400" y="1981263"/>
            <a:ext cx="3994150" cy="42750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0600" y="304863"/>
            <a:ext cx="7239000" cy="1078230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1549400" marR="749300" indent="-378460">
              <a:lnSpc>
                <a:spcPct val="100000"/>
              </a:lnSpc>
              <a:spcBef>
                <a:spcPts val="254"/>
              </a:spcBef>
            </a:pPr>
            <a:r>
              <a:rPr dirty="0">
                <a:latin typeface="Times New Roman"/>
                <a:cs typeface="Times New Roman"/>
              </a:rPr>
              <a:t>2Cu</a:t>
            </a:r>
            <a:r>
              <a:rPr sz="3150" baseline="-25132" dirty="0">
                <a:latin typeface="Times New Roman"/>
                <a:cs typeface="Times New Roman"/>
              </a:rPr>
              <a:t>2</a:t>
            </a:r>
            <a:r>
              <a:rPr sz="3200" dirty="0">
                <a:latin typeface="Times New Roman"/>
                <a:cs typeface="Times New Roman"/>
              </a:rPr>
              <a:t>S </a:t>
            </a:r>
            <a:r>
              <a:rPr sz="3200" spc="-5" dirty="0">
                <a:latin typeface="Times New Roman"/>
                <a:cs typeface="Times New Roman"/>
              </a:rPr>
              <a:t>+ </a:t>
            </a:r>
            <a:r>
              <a:rPr sz="3200" dirty="0">
                <a:latin typeface="Times New Roman"/>
                <a:cs typeface="Times New Roman"/>
              </a:rPr>
              <a:t>3O</a:t>
            </a:r>
            <a:r>
              <a:rPr sz="3150" baseline="-25132" dirty="0">
                <a:latin typeface="Times New Roman"/>
                <a:cs typeface="Times New Roman"/>
              </a:rPr>
              <a:t>2 </a:t>
            </a:r>
            <a:r>
              <a:rPr sz="3200" spc="-10" dirty="0">
                <a:latin typeface="Times New Roman"/>
                <a:cs typeface="Times New Roman"/>
              </a:rPr>
              <a:t>→ </a:t>
            </a:r>
            <a:r>
              <a:rPr sz="3200" dirty="0">
                <a:latin typeface="Times New Roman"/>
                <a:cs typeface="Times New Roman"/>
              </a:rPr>
              <a:t>2Cu</a:t>
            </a:r>
            <a:r>
              <a:rPr sz="3150" baseline="-25132" dirty="0">
                <a:latin typeface="Times New Roman"/>
                <a:cs typeface="Times New Roman"/>
              </a:rPr>
              <a:t>2</a:t>
            </a:r>
            <a:r>
              <a:rPr sz="3200" dirty="0">
                <a:latin typeface="Times New Roman"/>
                <a:cs typeface="Times New Roman"/>
              </a:rPr>
              <a:t>O </a:t>
            </a:r>
            <a:r>
              <a:rPr sz="3200" spc="-5" dirty="0">
                <a:latin typeface="Times New Roman"/>
                <a:cs typeface="Times New Roman"/>
              </a:rPr>
              <a:t>+ 2SO  </a:t>
            </a:r>
            <a:r>
              <a:rPr sz="3200" dirty="0">
                <a:latin typeface="Times New Roman"/>
                <a:cs typeface="Times New Roman"/>
              </a:rPr>
              <a:t>Cu</a:t>
            </a:r>
            <a:r>
              <a:rPr sz="3150" baseline="-25132" dirty="0">
                <a:latin typeface="Times New Roman"/>
                <a:cs typeface="Times New Roman"/>
              </a:rPr>
              <a:t>2</a:t>
            </a:r>
            <a:r>
              <a:rPr sz="3200" dirty="0">
                <a:latin typeface="Times New Roman"/>
                <a:cs typeface="Times New Roman"/>
              </a:rPr>
              <a:t>S </a:t>
            </a:r>
            <a:r>
              <a:rPr sz="3200" spc="-5" dirty="0">
                <a:latin typeface="Times New Roman"/>
                <a:cs typeface="Times New Roman"/>
              </a:rPr>
              <a:t>+ </a:t>
            </a:r>
            <a:r>
              <a:rPr sz="3200" dirty="0">
                <a:latin typeface="Times New Roman"/>
                <a:cs typeface="Times New Roman"/>
              </a:rPr>
              <a:t>2Cu</a:t>
            </a:r>
            <a:r>
              <a:rPr sz="3150" baseline="-25132" dirty="0">
                <a:latin typeface="Times New Roman"/>
                <a:cs typeface="Times New Roman"/>
              </a:rPr>
              <a:t>2</a:t>
            </a:r>
            <a:r>
              <a:rPr sz="3200" dirty="0">
                <a:latin typeface="Times New Roman"/>
                <a:cs typeface="Times New Roman"/>
              </a:rPr>
              <a:t>O </a:t>
            </a:r>
            <a:r>
              <a:rPr sz="3200" spc="-10" dirty="0">
                <a:latin typeface="Times New Roman"/>
                <a:cs typeface="Times New Roman"/>
              </a:rPr>
              <a:t>→ </a:t>
            </a:r>
            <a:r>
              <a:rPr sz="3200" spc="-5" dirty="0">
                <a:latin typeface="Times New Roman"/>
                <a:cs typeface="Times New Roman"/>
              </a:rPr>
              <a:t>6Cu +</a:t>
            </a:r>
            <a:r>
              <a:rPr sz="3200" spc="-6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SO</a:t>
            </a:r>
            <a:r>
              <a:rPr sz="3150" baseline="-25132" dirty="0">
                <a:latin typeface="Times New Roman"/>
                <a:cs typeface="Times New Roman"/>
              </a:rPr>
              <a:t>2</a:t>
            </a:r>
            <a:endParaRPr sz="3150" baseline="-25132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712" y="981138"/>
            <a:ext cx="8851900" cy="56165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23787" y="1266400"/>
            <a:ext cx="3540760" cy="4473575"/>
          </a:xfrm>
          <a:custGeom>
            <a:avLst/>
            <a:gdLst/>
            <a:ahLst/>
            <a:cxnLst/>
            <a:rect l="l" t="t" r="r" b="b"/>
            <a:pathLst>
              <a:path w="3540759" h="4473575">
                <a:moveTo>
                  <a:pt x="3176936" y="1948"/>
                </a:moveTo>
                <a:lnTo>
                  <a:pt x="3165312" y="0"/>
                </a:lnTo>
                <a:lnTo>
                  <a:pt x="3149377" y="20649"/>
                </a:lnTo>
                <a:lnTo>
                  <a:pt x="3128966" y="50204"/>
                </a:lnTo>
                <a:lnTo>
                  <a:pt x="3103911" y="74973"/>
                </a:lnTo>
                <a:lnTo>
                  <a:pt x="3036665" y="115486"/>
                </a:lnTo>
                <a:lnTo>
                  <a:pt x="2998327" y="133945"/>
                </a:lnTo>
                <a:lnTo>
                  <a:pt x="2961036" y="146474"/>
                </a:lnTo>
                <a:lnTo>
                  <a:pt x="2925079" y="149564"/>
                </a:lnTo>
                <a:lnTo>
                  <a:pt x="2888837" y="146427"/>
                </a:lnTo>
                <a:lnTo>
                  <a:pt x="2852594" y="143313"/>
                </a:lnTo>
                <a:lnTo>
                  <a:pt x="2816637" y="146474"/>
                </a:lnTo>
                <a:lnTo>
                  <a:pt x="2780661" y="158948"/>
                </a:lnTo>
                <a:lnTo>
                  <a:pt x="2744374" y="177399"/>
                </a:lnTo>
                <a:lnTo>
                  <a:pt x="2708088" y="198231"/>
                </a:lnTo>
                <a:lnTo>
                  <a:pt x="2672111" y="217848"/>
                </a:lnTo>
                <a:lnTo>
                  <a:pt x="2634583" y="235991"/>
                </a:lnTo>
                <a:lnTo>
                  <a:pt x="2595721" y="254408"/>
                </a:lnTo>
                <a:lnTo>
                  <a:pt x="2558954" y="272801"/>
                </a:lnTo>
                <a:lnTo>
                  <a:pt x="2527712" y="290873"/>
                </a:lnTo>
                <a:lnTo>
                  <a:pt x="2506253" y="310546"/>
                </a:lnTo>
                <a:lnTo>
                  <a:pt x="2491962" y="331386"/>
                </a:lnTo>
                <a:lnTo>
                  <a:pt x="2477670" y="349845"/>
                </a:lnTo>
                <a:lnTo>
                  <a:pt x="2456211" y="362374"/>
                </a:lnTo>
                <a:lnTo>
                  <a:pt x="2424969" y="367035"/>
                </a:lnTo>
                <a:lnTo>
                  <a:pt x="2388203" y="366518"/>
                </a:lnTo>
                <a:lnTo>
                  <a:pt x="2349341" y="363928"/>
                </a:lnTo>
                <a:lnTo>
                  <a:pt x="2311812" y="362374"/>
                </a:lnTo>
                <a:lnTo>
                  <a:pt x="2276094" y="360803"/>
                </a:lnTo>
                <a:lnTo>
                  <a:pt x="2240375" y="358183"/>
                </a:lnTo>
                <a:lnTo>
                  <a:pt x="2204656" y="357659"/>
                </a:lnTo>
                <a:lnTo>
                  <a:pt x="2168937" y="362374"/>
                </a:lnTo>
                <a:lnTo>
                  <a:pt x="2131407" y="378188"/>
                </a:lnTo>
                <a:lnTo>
                  <a:pt x="2092531" y="402205"/>
                </a:lnTo>
                <a:lnTo>
                  <a:pt x="2055727" y="424150"/>
                </a:lnTo>
                <a:lnTo>
                  <a:pt x="2024411" y="433748"/>
                </a:lnTo>
                <a:lnTo>
                  <a:pt x="2001222" y="422596"/>
                </a:lnTo>
                <a:lnTo>
                  <a:pt x="1983962" y="398061"/>
                </a:lnTo>
                <a:lnTo>
                  <a:pt x="1969083" y="373526"/>
                </a:lnTo>
                <a:lnTo>
                  <a:pt x="1953037" y="362374"/>
                </a:lnTo>
                <a:lnTo>
                  <a:pt x="1934894" y="370187"/>
                </a:lnTo>
                <a:lnTo>
                  <a:pt x="1916477" y="389155"/>
                </a:lnTo>
                <a:lnTo>
                  <a:pt x="1898084" y="412577"/>
                </a:lnTo>
                <a:lnTo>
                  <a:pt x="1880012" y="433748"/>
                </a:lnTo>
                <a:lnTo>
                  <a:pt x="1863911" y="453445"/>
                </a:lnTo>
                <a:lnTo>
                  <a:pt x="1849024" y="474452"/>
                </a:lnTo>
                <a:lnTo>
                  <a:pt x="1831756" y="493363"/>
                </a:lnTo>
                <a:lnTo>
                  <a:pt x="1808511" y="506773"/>
                </a:lnTo>
                <a:lnTo>
                  <a:pt x="1775698" y="510577"/>
                </a:lnTo>
                <a:lnTo>
                  <a:pt x="1736312" y="507392"/>
                </a:lnTo>
                <a:lnTo>
                  <a:pt x="1696926" y="503898"/>
                </a:lnTo>
                <a:lnTo>
                  <a:pt x="1664112" y="506773"/>
                </a:lnTo>
                <a:lnTo>
                  <a:pt x="1642653" y="519302"/>
                </a:lnTo>
                <a:lnTo>
                  <a:pt x="1628362" y="537761"/>
                </a:lnTo>
                <a:lnTo>
                  <a:pt x="1614070" y="558601"/>
                </a:lnTo>
                <a:lnTo>
                  <a:pt x="1592611" y="578274"/>
                </a:lnTo>
                <a:lnTo>
                  <a:pt x="1529365" y="618724"/>
                </a:lnTo>
                <a:lnTo>
                  <a:pt x="1491099" y="637174"/>
                </a:lnTo>
                <a:lnTo>
                  <a:pt x="1448212" y="649648"/>
                </a:lnTo>
                <a:lnTo>
                  <a:pt x="1397511" y="652577"/>
                </a:lnTo>
                <a:lnTo>
                  <a:pt x="1340262" y="649077"/>
                </a:lnTo>
                <a:lnTo>
                  <a:pt x="1283013" y="645862"/>
                </a:lnTo>
                <a:lnTo>
                  <a:pt x="1232312" y="649648"/>
                </a:lnTo>
                <a:lnTo>
                  <a:pt x="1189424" y="661290"/>
                </a:lnTo>
                <a:lnTo>
                  <a:pt x="1151143" y="677255"/>
                </a:lnTo>
                <a:lnTo>
                  <a:pt x="1117316" y="697672"/>
                </a:lnTo>
                <a:lnTo>
                  <a:pt x="1087786" y="722673"/>
                </a:lnTo>
                <a:lnTo>
                  <a:pt x="1064597" y="755542"/>
                </a:lnTo>
                <a:lnTo>
                  <a:pt x="1047337" y="794936"/>
                </a:lnTo>
                <a:lnTo>
                  <a:pt x="1032458" y="834330"/>
                </a:lnTo>
                <a:lnTo>
                  <a:pt x="1016412" y="867199"/>
                </a:lnTo>
                <a:lnTo>
                  <a:pt x="998269" y="890389"/>
                </a:lnTo>
                <a:lnTo>
                  <a:pt x="979852" y="907649"/>
                </a:lnTo>
                <a:lnTo>
                  <a:pt x="961459" y="922527"/>
                </a:lnTo>
                <a:lnTo>
                  <a:pt x="943387" y="938573"/>
                </a:lnTo>
                <a:lnTo>
                  <a:pt x="925500" y="953121"/>
                </a:lnTo>
                <a:lnTo>
                  <a:pt x="907637" y="965418"/>
                </a:lnTo>
                <a:lnTo>
                  <a:pt x="889773" y="982168"/>
                </a:lnTo>
                <a:lnTo>
                  <a:pt x="871886" y="1010074"/>
                </a:lnTo>
                <a:lnTo>
                  <a:pt x="857624" y="1046244"/>
                </a:lnTo>
                <a:lnTo>
                  <a:pt x="843343" y="1092929"/>
                </a:lnTo>
                <a:lnTo>
                  <a:pt x="829056" y="1143119"/>
                </a:lnTo>
                <a:lnTo>
                  <a:pt x="814775" y="1189805"/>
                </a:lnTo>
                <a:lnTo>
                  <a:pt x="800512" y="1225974"/>
                </a:lnTo>
                <a:lnTo>
                  <a:pt x="782369" y="1254119"/>
                </a:lnTo>
                <a:lnTo>
                  <a:pt x="763952" y="1271393"/>
                </a:lnTo>
                <a:lnTo>
                  <a:pt x="745559" y="1284214"/>
                </a:lnTo>
                <a:lnTo>
                  <a:pt x="727487" y="1298999"/>
                </a:lnTo>
                <a:lnTo>
                  <a:pt x="709600" y="1316831"/>
                </a:lnTo>
                <a:lnTo>
                  <a:pt x="691737" y="1334686"/>
                </a:lnTo>
                <a:lnTo>
                  <a:pt x="673873" y="1352542"/>
                </a:lnTo>
                <a:lnTo>
                  <a:pt x="655986" y="1370373"/>
                </a:lnTo>
                <a:lnTo>
                  <a:pt x="638155" y="1386474"/>
                </a:lnTo>
                <a:lnTo>
                  <a:pt x="620299" y="1401361"/>
                </a:lnTo>
                <a:lnTo>
                  <a:pt x="602444" y="1418629"/>
                </a:lnTo>
                <a:lnTo>
                  <a:pt x="564915" y="1473116"/>
                </a:lnTo>
                <a:lnTo>
                  <a:pt x="543909" y="1509883"/>
                </a:lnTo>
                <a:lnTo>
                  <a:pt x="524998" y="1548745"/>
                </a:lnTo>
                <a:lnTo>
                  <a:pt x="511587" y="1586273"/>
                </a:lnTo>
                <a:lnTo>
                  <a:pt x="507783" y="1623804"/>
                </a:lnTo>
                <a:lnTo>
                  <a:pt x="510968" y="1662680"/>
                </a:lnTo>
                <a:lnTo>
                  <a:pt x="514463" y="1699484"/>
                </a:lnTo>
                <a:lnTo>
                  <a:pt x="511587" y="1730799"/>
                </a:lnTo>
                <a:lnTo>
                  <a:pt x="499058" y="1752203"/>
                </a:lnTo>
                <a:lnTo>
                  <a:pt x="480599" y="1766486"/>
                </a:lnTo>
                <a:lnTo>
                  <a:pt x="459759" y="1780770"/>
                </a:lnTo>
                <a:lnTo>
                  <a:pt x="440086" y="1802173"/>
                </a:lnTo>
                <a:lnTo>
                  <a:pt x="422255" y="1833489"/>
                </a:lnTo>
                <a:lnTo>
                  <a:pt x="404399" y="1870293"/>
                </a:lnTo>
                <a:lnTo>
                  <a:pt x="386544" y="1909169"/>
                </a:lnTo>
                <a:lnTo>
                  <a:pt x="368712" y="1946699"/>
                </a:lnTo>
                <a:lnTo>
                  <a:pt x="350569" y="1984228"/>
                </a:lnTo>
                <a:lnTo>
                  <a:pt x="332152" y="2023090"/>
                </a:lnTo>
                <a:lnTo>
                  <a:pt x="313759" y="2059856"/>
                </a:lnTo>
                <a:lnTo>
                  <a:pt x="295687" y="2091098"/>
                </a:lnTo>
                <a:lnTo>
                  <a:pt x="277800" y="2112557"/>
                </a:lnTo>
                <a:lnTo>
                  <a:pt x="259937" y="2126849"/>
                </a:lnTo>
                <a:lnTo>
                  <a:pt x="242073" y="2141140"/>
                </a:lnTo>
                <a:lnTo>
                  <a:pt x="224186" y="2162599"/>
                </a:lnTo>
                <a:lnTo>
                  <a:pt x="206355" y="2193841"/>
                </a:lnTo>
                <a:lnTo>
                  <a:pt x="188499" y="2230608"/>
                </a:lnTo>
                <a:lnTo>
                  <a:pt x="170644" y="2269470"/>
                </a:lnTo>
                <a:lnTo>
                  <a:pt x="152812" y="2306998"/>
                </a:lnTo>
                <a:lnTo>
                  <a:pt x="134669" y="2342717"/>
                </a:lnTo>
                <a:lnTo>
                  <a:pt x="116252" y="2378436"/>
                </a:lnTo>
                <a:lnTo>
                  <a:pt x="97859" y="2414154"/>
                </a:lnTo>
                <a:lnTo>
                  <a:pt x="79787" y="2449873"/>
                </a:lnTo>
                <a:lnTo>
                  <a:pt x="60114" y="2485850"/>
                </a:lnTo>
                <a:lnTo>
                  <a:pt x="39274" y="2522136"/>
                </a:lnTo>
                <a:lnTo>
                  <a:pt x="20816" y="2558422"/>
                </a:lnTo>
                <a:lnTo>
                  <a:pt x="8286" y="2594399"/>
                </a:lnTo>
                <a:lnTo>
                  <a:pt x="2071" y="2630356"/>
                </a:lnTo>
                <a:lnTo>
                  <a:pt x="0" y="2666599"/>
                </a:lnTo>
                <a:lnTo>
                  <a:pt x="2071" y="2702841"/>
                </a:lnTo>
                <a:lnTo>
                  <a:pt x="8286" y="2738798"/>
                </a:lnTo>
                <a:lnTo>
                  <a:pt x="22602" y="2774775"/>
                </a:lnTo>
                <a:lnTo>
                  <a:pt x="44037" y="2811061"/>
                </a:lnTo>
                <a:lnTo>
                  <a:pt x="65472" y="2847347"/>
                </a:lnTo>
                <a:lnTo>
                  <a:pt x="79787" y="2883324"/>
                </a:lnTo>
                <a:lnTo>
                  <a:pt x="84449" y="2917257"/>
                </a:lnTo>
                <a:lnTo>
                  <a:pt x="83931" y="2949999"/>
                </a:lnTo>
                <a:lnTo>
                  <a:pt x="81341" y="2985123"/>
                </a:lnTo>
                <a:lnTo>
                  <a:pt x="79787" y="3026199"/>
                </a:lnTo>
                <a:lnTo>
                  <a:pt x="78001" y="3076900"/>
                </a:lnTo>
                <a:lnTo>
                  <a:pt x="75025" y="3134149"/>
                </a:lnTo>
                <a:lnTo>
                  <a:pt x="74429" y="3191398"/>
                </a:lnTo>
                <a:lnTo>
                  <a:pt x="79787" y="3242099"/>
                </a:lnTo>
                <a:lnTo>
                  <a:pt x="93198" y="3284985"/>
                </a:lnTo>
                <a:lnTo>
                  <a:pt x="112109" y="3323252"/>
                </a:lnTo>
                <a:lnTo>
                  <a:pt x="133115" y="3357042"/>
                </a:lnTo>
                <a:lnTo>
                  <a:pt x="168858" y="3407957"/>
                </a:lnTo>
                <a:lnTo>
                  <a:pt x="200997" y="3436540"/>
                </a:lnTo>
                <a:lnTo>
                  <a:pt x="224186" y="3457999"/>
                </a:lnTo>
                <a:lnTo>
                  <a:pt x="258841" y="3489241"/>
                </a:lnTo>
                <a:lnTo>
                  <a:pt x="301212" y="3526008"/>
                </a:lnTo>
                <a:lnTo>
                  <a:pt x="341201" y="3564870"/>
                </a:lnTo>
                <a:lnTo>
                  <a:pt x="368712" y="3602398"/>
                </a:lnTo>
                <a:lnTo>
                  <a:pt x="377160" y="3639929"/>
                </a:lnTo>
                <a:lnTo>
                  <a:pt x="373427" y="3678805"/>
                </a:lnTo>
                <a:lnTo>
                  <a:pt x="367337" y="3715609"/>
                </a:lnTo>
                <a:lnTo>
                  <a:pt x="368712" y="3746924"/>
                </a:lnTo>
                <a:lnTo>
                  <a:pt x="382972" y="3768328"/>
                </a:lnTo>
                <a:lnTo>
                  <a:pt x="404399" y="3782611"/>
                </a:lnTo>
                <a:lnTo>
                  <a:pt x="425827" y="3796895"/>
                </a:lnTo>
                <a:lnTo>
                  <a:pt x="440086" y="3818298"/>
                </a:lnTo>
                <a:lnTo>
                  <a:pt x="443247" y="3851167"/>
                </a:lnTo>
                <a:lnTo>
                  <a:pt x="440134" y="3890561"/>
                </a:lnTo>
                <a:lnTo>
                  <a:pt x="436997" y="3929955"/>
                </a:lnTo>
                <a:lnTo>
                  <a:pt x="440086" y="3962824"/>
                </a:lnTo>
                <a:lnTo>
                  <a:pt x="452616" y="3984228"/>
                </a:lnTo>
                <a:lnTo>
                  <a:pt x="471074" y="3998511"/>
                </a:lnTo>
                <a:lnTo>
                  <a:pt x="491914" y="4012795"/>
                </a:lnTo>
                <a:lnTo>
                  <a:pt x="511587" y="4034198"/>
                </a:lnTo>
                <a:lnTo>
                  <a:pt x="524533" y="4065514"/>
                </a:lnTo>
                <a:lnTo>
                  <a:pt x="534384" y="4102318"/>
                </a:lnTo>
                <a:lnTo>
                  <a:pt x="551092" y="4141194"/>
                </a:lnTo>
                <a:lnTo>
                  <a:pt x="584612" y="4178724"/>
                </a:lnTo>
                <a:lnTo>
                  <a:pt x="622763" y="4203426"/>
                </a:lnTo>
                <a:lnTo>
                  <a:pt x="672863" y="4229230"/>
                </a:lnTo>
                <a:lnTo>
                  <a:pt x="728868" y="4255123"/>
                </a:lnTo>
                <a:lnTo>
                  <a:pt x="784736" y="4280089"/>
                </a:lnTo>
                <a:lnTo>
                  <a:pt x="834423" y="4303115"/>
                </a:lnTo>
                <a:lnTo>
                  <a:pt x="871886" y="4323187"/>
                </a:lnTo>
                <a:lnTo>
                  <a:pt x="901168" y="4348190"/>
                </a:lnTo>
                <a:lnTo>
                  <a:pt x="911828" y="4368430"/>
                </a:lnTo>
                <a:lnTo>
                  <a:pt x="920392" y="4383909"/>
                </a:lnTo>
                <a:lnTo>
                  <a:pt x="943387" y="4394624"/>
                </a:lnTo>
                <a:lnTo>
                  <a:pt x="988968" y="4397526"/>
                </a:lnTo>
                <a:lnTo>
                  <a:pt x="1047337" y="4394029"/>
                </a:lnTo>
                <a:lnTo>
                  <a:pt x="1108086" y="4390829"/>
                </a:lnTo>
                <a:lnTo>
                  <a:pt x="1160811" y="4394624"/>
                </a:lnTo>
                <a:lnTo>
                  <a:pt x="1201888" y="4409606"/>
                </a:lnTo>
                <a:lnTo>
                  <a:pt x="1237011" y="4431137"/>
                </a:lnTo>
                <a:lnTo>
                  <a:pt x="1269753" y="4452667"/>
                </a:lnTo>
                <a:lnTo>
                  <a:pt x="1303686" y="4467649"/>
                </a:lnTo>
                <a:lnTo>
                  <a:pt x="1339663" y="4473007"/>
                </a:lnTo>
                <a:lnTo>
                  <a:pt x="1375949" y="4472412"/>
                </a:lnTo>
                <a:lnTo>
                  <a:pt x="1412236" y="4469435"/>
                </a:lnTo>
                <a:lnTo>
                  <a:pt x="1448212" y="4467649"/>
                </a:lnTo>
                <a:lnTo>
                  <a:pt x="1484169" y="4469435"/>
                </a:lnTo>
                <a:lnTo>
                  <a:pt x="1520412" y="4472412"/>
                </a:lnTo>
                <a:lnTo>
                  <a:pt x="1556654" y="4473007"/>
                </a:lnTo>
                <a:lnTo>
                  <a:pt x="1629902" y="4456016"/>
                </a:lnTo>
                <a:lnTo>
                  <a:pt x="1668240" y="4440066"/>
                </a:lnTo>
                <a:lnTo>
                  <a:pt x="1704482" y="4419652"/>
                </a:lnTo>
                <a:lnTo>
                  <a:pt x="1735486" y="4394624"/>
                </a:lnTo>
                <a:lnTo>
                  <a:pt x="1757201" y="4361782"/>
                </a:lnTo>
                <a:lnTo>
                  <a:pt x="1772046" y="4322385"/>
                </a:lnTo>
                <a:lnTo>
                  <a:pt x="1786868" y="4282976"/>
                </a:lnTo>
                <a:lnTo>
                  <a:pt x="1808511" y="4250098"/>
                </a:lnTo>
                <a:lnTo>
                  <a:pt x="1839827" y="4225123"/>
                </a:lnTo>
                <a:lnTo>
                  <a:pt x="1876631" y="4204886"/>
                </a:lnTo>
                <a:lnTo>
                  <a:pt x="1915507" y="4189412"/>
                </a:lnTo>
                <a:lnTo>
                  <a:pt x="1953037" y="4178724"/>
                </a:lnTo>
                <a:lnTo>
                  <a:pt x="2028618" y="4170342"/>
                </a:lnTo>
                <a:lnTo>
                  <a:pt x="2064855" y="4172438"/>
                </a:lnTo>
                <a:lnTo>
                  <a:pt x="2095912" y="4178724"/>
                </a:lnTo>
                <a:lnTo>
                  <a:pt x="2117556" y="4192984"/>
                </a:lnTo>
                <a:lnTo>
                  <a:pt x="2132377" y="4214411"/>
                </a:lnTo>
                <a:lnTo>
                  <a:pt x="2147222" y="4235838"/>
                </a:lnTo>
                <a:lnTo>
                  <a:pt x="2168937" y="4250098"/>
                </a:lnTo>
                <a:lnTo>
                  <a:pt x="2199941" y="4254813"/>
                </a:lnTo>
                <a:lnTo>
                  <a:pt x="2236184" y="4254289"/>
                </a:lnTo>
                <a:lnTo>
                  <a:pt x="2274522" y="4251670"/>
                </a:lnTo>
                <a:lnTo>
                  <a:pt x="2311812" y="4250098"/>
                </a:lnTo>
                <a:lnTo>
                  <a:pt x="2349341" y="4255242"/>
                </a:lnTo>
                <a:lnTo>
                  <a:pt x="2388203" y="4263814"/>
                </a:lnTo>
                <a:lnTo>
                  <a:pt x="2424969" y="4265529"/>
                </a:lnTo>
                <a:lnTo>
                  <a:pt x="2475400" y="4219439"/>
                </a:lnTo>
                <a:lnTo>
                  <a:pt x="2490304" y="4175729"/>
                </a:lnTo>
                <a:lnTo>
                  <a:pt x="2502763" y="4125758"/>
                </a:lnTo>
                <a:lnTo>
                  <a:pt x="2514619" y="4076317"/>
                </a:lnTo>
                <a:lnTo>
                  <a:pt x="2527712" y="4034198"/>
                </a:lnTo>
                <a:lnTo>
                  <a:pt x="2545784" y="3993122"/>
                </a:lnTo>
                <a:lnTo>
                  <a:pt x="2564177" y="3957998"/>
                </a:lnTo>
                <a:lnTo>
                  <a:pt x="2582594" y="3925256"/>
                </a:lnTo>
                <a:lnTo>
                  <a:pt x="2600737" y="3891323"/>
                </a:lnTo>
                <a:lnTo>
                  <a:pt x="2618569" y="3855366"/>
                </a:lnTo>
                <a:lnTo>
                  <a:pt x="2636424" y="3819124"/>
                </a:lnTo>
                <a:lnTo>
                  <a:pt x="2654280" y="3782881"/>
                </a:lnTo>
                <a:lnTo>
                  <a:pt x="2672111" y="3746924"/>
                </a:lnTo>
                <a:lnTo>
                  <a:pt x="2689998" y="3705822"/>
                </a:lnTo>
                <a:lnTo>
                  <a:pt x="2707862" y="3660993"/>
                </a:lnTo>
                <a:lnTo>
                  <a:pt x="2725725" y="3622998"/>
                </a:lnTo>
                <a:lnTo>
                  <a:pt x="2743612" y="3602398"/>
                </a:lnTo>
                <a:lnTo>
                  <a:pt x="2761684" y="3609147"/>
                </a:lnTo>
                <a:lnTo>
                  <a:pt x="2780077" y="3634767"/>
                </a:lnTo>
                <a:lnTo>
                  <a:pt x="2798494" y="3662459"/>
                </a:lnTo>
                <a:lnTo>
                  <a:pt x="2816637" y="3675423"/>
                </a:lnTo>
                <a:lnTo>
                  <a:pt x="2857087" y="3652627"/>
                </a:lnTo>
                <a:lnTo>
                  <a:pt x="2888011" y="3602398"/>
                </a:lnTo>
                <a:lnTo>
                  <a:pt x="2889386" y="3569585"/>
                </a:lnTo>
                <a:lnTo>
                  <a:pt x="2883296" y="3530199"/>
                </a:lnTo>
                <a:lnTo>
                  <a:pt x="2879564" y="3490813"/>
                </a:lnTo>
                <a:lnTo>
                  <a:pt x="2888011" y="3457999"/>
                </a:lnTo>
                <a:lnTo>
                  <a:pt x="2915523" y="3438094"/>
                </a:lnTo>
                <a:lnTo>
                  <a:pt x="2955512" y="3426392"/>
                </a:lnTo>
                <a:lnTo>
                  <a:pt x="2997882" y="3412618"/>
                </a:lnTo>
                <a:lnTo>
                  <a:pt x="3032537" y="3386498"/>
                </a:lnTo>
                <a:lnTo>
                  <a:pt x="3051677" y="3352621"/>
                </a:lnTo>
                <a:lnTo>
                  <a:pt x="3066567" y="3310520"/>
                </a:lnTo>
                <a:lnTo>
                  <a:pt x="3079025" y="3263767"/>
                </a:lnTo>
                <a:lnTo>
                  <a:pt x="3090868" y="3215936"/>
                </a:lnTo>
                <a:lnTo>
                  <a:pt x="3103911" y="3170598"/>
                </a:lnTo>
                <a:lnTo>
                  <a:pt x="3118394" y="3125309"/>
                </a:lnTo>
                <a:lnTo>
                  <a:pt x="3133091" y="3077484"/>
                </a:lnTo>
                <a:lnTo>
                  <a:pt x="3147848" y="3030713"/>
                </a:lnTo>
                <a:lnTo>
                  <a:pt x="3162514" y="2988588"/>
                </a:lnTo>
                <a:lnTo>
                  <a:pt x="3194823" y="2928580"/>
                </a:lnTo>
                <a:lnTo>
                  <a:pt x="3230550" y="2903156"/>
                </a:lnTo>
                <a:lnTo>
                  <a:pt x="3248437" y="2883324"/>
                </a:lnTo>
                <a:lnTo>
                  <a:pt x="3266269" y="2850455"/>
                </a:lnTo>
                <a:lnTo>
                  <a:pt x="3284124" y="2811061"/>
                </a:lnTo>
                <a:lnTo>
                  <a:pt x="3301980" y="2771667"/>
                </a:lnTo>
                <a:lnTo>
                  <a:pt x="3319811" y="2738798"/>
                </a:lnTo>
                <a:lnTo>
                  <a:pt x="3337954" y="2717395"/>
                </a:lnTo>
                <a:lnTo>
                  <a:pt x="3356371" y="2703111"/>
                </a:lnTo>
                <a:lnTo>
                  <a:pt x="3374765" y="2688828"/>
                </a:lnTo>
                <a:lnTo>
                  <a:pt x="3392836" y="2667424"/>
                </a:lnTo>
                <a:lnTo>
                  <a:pt x="3410723" y="2634555"/>
                </a:lnTo>
                <a:lnTo>
                  <a:pt x="3428587" y="2595161"/>
                </a:lnTo>
                <a:lnTo>
                  <a:pt x="3446450" y="2555767"/>
                </a:lnTo>
                <a:lnTo>
                  <a:pt x="3464337" y="2522898"/>
                </a:lnTo>
                <a:lnTo>
                  <a:pt x="3483955" y="2502808"/>
                </a:lnTo>
                <a:lnTo>
                  <a:pt x="3504787" y="2490577"/>
                </a:lnTo>
                <a:lnTo>
                  <a:pt x="3523237" y="2476249"/>
                </a:lnTo>
                <a:lnTo>
                  <a:pt x="3535711" y="2449873"/>
                </a:lnTo>
                <a:lnTo>
                  <a:pt x="3540426" y="2404530"/>
                </a:lnTo>
                <a:lnTo>
                  <a:pt x="3539902" y="2346686"/>
                </a:lnTo>
                <a:lnTo>
                  <a:pt x="3537283" y="2286460"/>
                </a:lnTo>
                <a:lnTo>
                  <a:pt x="3535711" y="2233973"/>
                </a:lnTo>
                <a:lnTo>
                  <a:pt x="3537283" y="2192897"/>
                </a:lnTo>
                <a:lnTo>
                  <a:pt x="3539902" y="2157773"/>
                </a:lnTo>
                <a:lnTo>
                  <a:pt x="3540426" y="2125031"/>
                </a:lnTo>
                <a:lnTo>
                  <a:pt x="3535711" y="2091098"/>
                </a:lnTo>
                <a:lnTo>
                  <a:pt x="3521452" y="2055141"/>
                </a:lnTo>
                <a:lnTo>
                  <a:pt x="3500024" y="2018899"/>
                </a:lnTo>
                <a:lnTo>
                  <a:pt x="3478597" y="1982656"/>
                </a:lnTo>
                <a:lnTo>
                  <a:pt x="3464337" y="1946699"/>
                </a:lnTo>
                <a:lnTo>
                  <a:pt x="3461176" y="1912508"/>
                </a:lnTo>
                <a:lnTo>
                  <a:pt x="3464290" y="1879199"/>
                </a:lnTo>
                <a:lnTo>
                  <a:pt x="3467427" y="1843508"/>
                </a:lnTo>
                <a:lnTo>
                  <a:pt x="3464337" y="1802173"/>
                </a:lnTo>
                <a:lnTo>
                  <a:pt x="3453682" y="1763419"/>
                </a:lnTo>
                <a:lnTo>
                  <a:pt x="3437560" y="1720708"/>
                </a:lnTo>
                <a:lnTo>
                  <a:pt x="3419614" y="1675785"/>
                </a:lnTo>
                <a:lnTo>
                  <a:pt x="3403491" y="1630392"/>
                </a:lnTo>
                <a:lnTo>
                  <a:pt x="3392836" y="1586273"/>
                </a:lnTo>
                <a:lnTo>
                  <a:pt x="3388175" y="1530911"/>
                </a:lnTo>
                <a:lnTo>
                  <a:pt x="3388693" y="1474180"/>
                </a:lnTo>
                <a:lnTo>
                  <a:pt x="3391282" y="1419520"/>
                </a:lnTo>
                <a:lnTo>
                  <a:pt x="3392836" y="1370373"/>
                </a:lnTo>
                <a:lnTo>
                  <a:pt x="3394622" y="1329058"/>
                </a:lnTo>
                <a:lnTo>
                  <a:pt x="3397599" y="1293411"/>
                </a:lnTo>
                <a:lnTo>
                  <a:pt x="3398194" y="1260145"/>
                </a:lnTo>
                <a:lnTo>
                  <a:pt x="3392836" y="1225974"/>
                </a:lnTo>
                <a:lnTo>
                  <a:pt x="3377854" y="1192041"/>
                </a:lnTo>
                <a:lnTo>
                  <a:pt x="3356324" y="1159299"/>
                </a:lnTo>
                <a:lnTo>
                  <a:pt x="3334793" y="1124176"/>
                </a:lnTo>
                <a:lnTo>
                  <a:pt x="3319811" y="1083099"/>
                </a:lnTo>
                <a:lnTo>
                  <a:pt x="3314453" y="1032398"/>
                </a:lnTo>
                <a:lnTo>
                  <a:pt x="3315049" y="975149"/>
                </a:lnTo>
                <a:lnTo>
                  <a:pt x="3318025" y="917900"/>
                </a:lnTo>
                <a:lnTo>
                  <a:pt x="3319811" y="867199"/>
                </a:lnTo>
                <a:lnTo>
                  <a:pt x="3318025" y="824311"/>
                </a:lnTo>
                <a:lnTo>
                  <a:pt x="3315049" y="786030"/>
                </a:lnTo>
                <a:lnTo>
                  <a:pt x="3314453" y="752203"/>
                </a:lnTo>
                <a:lnTo>
                  <a:pt x="3319811" y="722673"/>
                </a:lnTo>
                <a:lnTo>
                  <a:pt x="3334793" y="702583"/>
                </a:lnTo>
                <a:lnTo>
                  <a:pt x="3356324" y="690352"/>
                </a:lnTo>
                <a:lnTo>
                  <a:pt x="3377854" y="676024"/>
                </a:lnTo>
                <a:lnTo>
                  <a:pt x="3392836" y="649648"/>
                </a:lnTo>
                <a:lnTo>
                  <a:pt x="3399980" y="602519"/>
                </a:lnTo>
                <a:lnTo>
                  <a:pt x="3402361" y="541698"/>
                </a:lnTo>
                <a:lnTo>
                  <a:pt x="3399980" y="480877"/>
                </a:lnTo>
                <a:lnTo>
                  <a:pt x="3392836" y="433748"/>
                </a:lnTo>
                <a:lnTo>
                  <a:pt x="3379426" y="405844"/>
                </a:lnTo>
                <a:lnTo>
                  <a:pt x="3360515" y="389108"/>
                </a:lnTo>
                <a:lnTo>
                  <a:pt x="3339508" y="376848"/>
                </a:lnTo>
                <a:lnTo>
                  <a:pt x="3319811" y="362374"/>
                </a:lnTo>
                <a:lnTo>
                  <a:pt x="3301980" y="344487"/>
                </a:lnTo>
                <a:lnTo>
                  <a:pt x="3284124" y="326624"/>
                </a:lnTo>
                <a:lnTo>
                  <a:pt x="3266269" y="308760"/>
                </a:lnTo>
                <a:lnTo>
                  <a:pt x="3248437" y="290873"/>
                </a:lnTo>
                <a:lnTo>
                  <a:pt x="3228764" y="274587"/>
                </a:lnTo>
                <a:lnTo>
                  <a:pt x="3207924" y="259171"/>
                </a:lnTo>
                <a:lnTo>
                  <a:pt x="3189466" y="241349"/>
                </a:lnTo>
                <a:lnTo>
                  <a:pt x="3176936" y="217848"/>
                </a:lnTo>
                <a:lnTo>
                  <a:pt x="3174061" y="172094"/>
                </a:lnTo>
                <a:lnTo>
                  <a:pt x="3177555" y="105183"/>
                </a:lnTo>
                <a:lnTo>
                  <a:pt x="3180740" y="40630"/>
                </a:lnTo>
                <a:lnTo>
                  <a:pt x="3176936" y="1948"/>
                </a:lnTo>
                <a:close/>
              </a:path>
            </a:pathLst>
          </a:custGeom>
          <a:ln w="1270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5774" y="946180"/>
            <a:ext cx="8105775" cy="5686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03138" y="1522051"/>
            <a:ext cx="3540760" cy="4472940"/>
          </a:xfrm>
          <a:custGeom>
            <a:avLst/>
            <a:gdLst/>
            <a:ahLst/>
            <a:cxnLst/>
            <a:rect l="l" t="t" r="r" b="b"/>
            <a:pathLst>
              <a:path w="3540760" h="4472940">
                <a:moveTo>
                  <a:pt x="3176936" y="1948"/>
                </a:moveTo>
                <a:lnTo>
                  <a:pt x="3165312" y="0"/>
                </a:lnTo>
                <a:lnTo>
                  <a:pt x="3149377" y="20649"/>
                </a:lnTo>
                <a:lnTo>
                  <a:pt x="3128966" y="50204"/>
                </a:lnTo>
                <a:lnTo>
                  <a:pt x="3103911" y="74973"/>
                </a:lnTo>
                <a:lnTo>
                  <a:pt x="3036665" y="115486"/>
                </a:lnTo>
                <a:lnTo>
                  <a:pt x="2998327" y="133945"/>
                </a:lnTo>
                <a:lnTo>
                  <a:pt x="2961036" y="146474"/>
                </a:lnTo>
                <a:lnTo>
                  <a:pt x="2925079" y="149564"/>
                </a:lnTo>
                <a:lnTo>
                  <a:pt x="2888837" y="146427"/>
                </a:lnTo>
                <a:lnTo>
                  <a:pt x="2852594" y="143313"/>
                </a:lnTo>
                <a:lnTo>
                  <a:pt x="2816637" y="146474"/>
                </a:lnTo>
                <a:lnTo>
                  <a:pt x="2780661" y="158948"/>
                </a:lnTo>
                <a:lnTo>
                  <a:pt x="2744374" y="177399"/>
                </a:lnTo>
                <a:lnTo>
                  <a:pt x="2708088" y="198231"/>
                </a:lnTo>
                <a:lnTo>
                  <a:pt x="2672111" y="217848"/>
                </a:lnTo>
                <a:lnTo>
                  <a:pt x="2634583" y="235991"/>
                </a:lnTo>
                <a:lnTo>
                  <a:pt x="2595721" y="254408"/>
                </a:lnTo>
                <a:lnTo>
                  <a:pt x="2558954" y="272801"/>
                </a:lnTo>
                <a:lnTo>
                  <a:pt x="2527712" y="290873"/>
                </a:lnTo>
                <a:lnTo>
                  <a:pt x="2506253" y="310546"/>
                </a:lnTo>
                <a:lnTo>
                  <a:pt x="2491962" y="331386"/>
                </a:lnTo>
                <a:lnTo>
                  <a:pt x="2477670" y="349845"/>
                </a:lnTo>
                <a:lnTo>
                  <a:pt x="2456211" y="362374"/>
                </a:lnTo>
                <a:lnTo>
                  <a:pt x="2424969" y="367035"/>
                </a:lnTo>
                <a:lnTo>
                  <a:pt x="2388203" y="366518"/>
                </a:lnTo>
                <a:lnTo>
                  <a:pt x="2349341" y="363928"/>
                </a:lnTo>
                <a:lnTo>
                  <a:pt x="2311812" y="362374"/>
                </a:lnTo>
                <a:lnTo>
                  <a:pt x="2276094" y="360803"/>
                </a:lnTo>
                <a:lnTo>
                  <a:pt x="2240375" y="358183"/>
                </a:lnTo>
                <a:lnTo>
                  <a:pt x="2204656" y="357659"/>
                </a:lnTo>
                <a:lnTo>
                  <a:pt x="2168937" y="362374"/>
                </a:lnTo>
                <a:lnTo>
                  <a:pt x="2131407" y="378188"/>
                </a:lnTo>
                <a:lnTo>
                  <a:pt x="2092531" y="402205"/>
                </a:lnTo>
                <a:lnTo>
                  <a:pt x="2055727" y="424150"/>
                </a:lnTo>
                <a:lnTo>
                  <a:pt x="2024411" y="433748"/>
                </a:lnTo>
                <a:lnTo>
                  <a:pt x="2001222" y="422596"/>
                </a:lnTo>
                <a:lnTo>
                  <a:pt x="1983962" y="398061"/>
                </a:lnTo>
                <a:lnTo>
                  <a:pt x="1969083" y="373526"/>
                </a:lnTo>
                <a:lnTo>
                  <a:pt x="1953037" y="362374"/>
                </a:lnTo>
                <a:lnTo>
                  <a:pt x="1934894" y="370187"/>
                </a:lnTo>
                <a:lnTo>
                  <a:pt x="1916477" y="389155"/>
                </a:lnTo>
                <a:lnTo>
                  <a:pt x="1898084" y="412577"/>
                </a:lnTo>
                <a:lnTo>
                  <a:pt x="1880012" y="433748"/>
                </a:lnTo>
                <a:lnTo>
                  <a:pt x="1863911" y="453445"/>
                </a:lnTo>
                <a:lnTo>
                  <a:pt x="1849024" y="474452"/>
                </a:lnTo>
                <a:lnTo>
                  <a:pt x="1831756" y="493363"/>
                </a:lnTo>
                <a:lnTo>
                  <a:pt x="1808511" y="506773"/>
                </a:lnTo>
                <a:lnTo>
                  <a:pt x="1775698" y="510577"/>
                </a:lnTo>
                <a:lnTo>
                  <a:pt x="1736312" y="507392"/>
                </a:lnTo>
                <a:lnTo>
                  <a:pt x="1696926" y="503898"/>
                </a:lnTo>
                <a:lnTo>
                  <a:pt x="1664112" y="506773"/>
                </a:lnTo>
                <a:lnTo>
                  <a:pt x="1642653" y="519302"/>
                </a:lnTo>
                <a:lnTo>
                  <a:pt x="1628362" y="537761"/>
                </a:lnTo>
                <a:lnTo>
                  <a:pt x="1614070" y="558601"/>
                </a:lnTo>
                <a:lnTo>
                  <a:pt x="1592611" y="578274"/>
                </a:lnTo>
                <a:lnTo>
                  <a:pt x="1529365" y="618724"/>
                </a:lnTo>
                <a:lnTo>
                  <a:pt x="1491099" y="637174"/>
                </a:lnTo>
                <a:lnTo>
                  <a:pt x="1448212" y="649648"/>
                </a:lnTo>
                <a:lnTo>
                  <a:pt x="1397511" y="652577"/>
                </a:lnTo>
                <a:lnTo>
                  <a:pt x="1340262" y="649077"/>
                </a:lnTo>
                <a:lnTo>
                  <a:pt x="1283013" y="645862"/>
                </a:lnTo>
                <a:lnTo>
                  <a:pt x="1232312" y="649648"/>
                </a:lnTo>
                <a:lnTo>
                  <a:pt x="1189424" y="661290"/>
                </a:lnTo>
                <a:lnTo>
                  <a:pt x="1151143" y="677255"/>
                </a:lnTo>
                <a:lnTo>
                  <a:pt x="1117316" y="697672"/>
                </a:lnTo>
                <a:lnTo>
                  <a:pt x="1087786" y="722673"/>
                </a:lnTo>
                <a:lnTo>
                  <a:pt x="1064597" y="755542"/>
                </a:lnTo>
                <a:lnTo>
                  <a:pt x="1047337" y="794936"/>
                </a:lnTo>
                <a:lnTo>
                  <a:pt x="1032458" y="834330"/>
                </a:lnTo>
                <a:lnTo>
                  <a:pt x="1016412" y="867199"/>
                </a:lnTo>
                <a:lnTo>
                  <a:pt x="998269" y="890389"/>
                </a:lnTo>
                <a:lnTo>
                  <a:pt x="979852" y="907649"/>
                </a:lnTo>
                <a:lnTo>
                  <a:pt x="961459" y="922527"/>
                </a:lnTo>
                <a:lnTo>
                  <a:pt x="943387" y="938573"/>
                </a:lnTo>
                <a:lnTo>
                  <a:pt x="925500" y="953121"/>
                </a:lnTo>
                <a:lnTo>
                  <a:pt x="907637" y="965418"/>
                </a:lnTo>
                <a:lnTo>
                  <a:pt x="889773" y="982168"/>
                </a:lnTo>
                <a:lnTo>
                  <a:pt x="871886" y="1010074"/>
                </a:lnTo>
                <a:lnTo>
                  <a:pt x="857624" y="1046231"/>
                </a:lnTo>
                <a:lnTo>
                  <a:pt x="843343" y="1092884"/>
                </a:lnTo>
                <a:lnTo>
                  <a:pt x="829056" y="1143037"/>
                </a:lnTo>
                <a:lnTo>
                  <a:pt x="814775" y="1189691"/>
                </a:lnTo>
                <a:lnTo>
                  <a:pt x="800512" y="1225847"/>
                </a:lnTo>
                <a:lnTo>
                  <a:pt x="782369" y="1254009"/>
                </a:lnTo>
                <a:lnTo>
                  <a:pt x="763952" y="1271313"/>
                </a:lnTo>
                <a:lnTo>
                  <a:pt x="745559" y="1284140"/>
                </a:lnTo>
                <a:lnTo>
                  <a:pt x="727487" y="1298872"/>
                </a:lnTo>
                <a:lnTo>
                  <a:pt x="709600" y="1316759"/>
                </a:lnTo>
                <a:lnTo>
                  <a:pt x="691737" y="1334623"/>
                </a:lnTo>
                <a:lnTo>
                  <a:pt x="673873" y="1352486"/>
                </a:lnTo>
                <a:lnTo>
                  <a:pt x="655986" y="1370373"/>
                </a:lnTo>
                <a:lnTo>
                  <a:pt x="638155" y="1386419"/>
                </a:lnTo>
                <a:lnTo>
                  <a:pt x="602444" y="1418558"/>
                </a:lnTo>
                <a:lnTo>
                  <a:pt x="564915" y="1473063"/>
                </a:lnTo>
                <a:lnTo>
                  <a:pt x="543909" y="1509867"/>
                </a:lnTo>
                <a:lnTo>
                  <a:pt x="524998" y="1548743"/>
                </a:lnTo>
                <a:lnTo>
                  <a:pt x="511587" y="1586273"/>
                </a:lnTo>
                <a:lnTo>
                  <a:pt x="507783" y="1623804"/>
                </a:lnTo>
                <a:lnTo>
                  <a:pt x="510968" y="1662680"/>
                </a:lnTo>
                <a:lnTo>
                  <a:pt x="514463" y="1699484"/>
                </a:lnTo>
                <a:lnTo>
                  <a:pt x="511587" y="1730799"/>
                </a:lnTo>
                <a:lnTo>
                  <a:pt x="499058" y="1752203"/>
                </a:lnTo>
                <a:lnTo>
                  <a:pt x="480599" y="1766486"/>
                </a:lnTo>
                <a:lnTo>
                  <a:pt x="459759" y="1780770"/>
                </a:lnTo>
                <a:lnTo>
                  <a:pt x="440086" y="1802173"/>
                </a:lnTo>
                <a:lnTo>
                  <a:pt x="422255" y="1833489"/>
                </a:lnTo>
                <a:lnTo>
                  <a:pt x="404399" y="1870293"/>
                </a:lnTo>
                <a:lnTo>
                  <a:pt x="386544" y="1909169"/>
                </a:lnTo>
                <a:lnTo>
                  <a:pt x="368712" y="1946699"/>
                </a:lnTo>
                <a:lnTo>
                  <a:pt x="350569" y="1984228"/>
                </a:lnTo>
                <a:lnTo>
                  <a:pt x="332152" y="2023090"/>
                </a:lnTo>
                <a:lnTo>
                  <a:pt x="313759" y="2059856"/>
                </a:lnTo>
                <a:lnTo>
                  <a:pt x="295687" y="2091098"/>
                </a:lnTo>
                <a:lnTo>
                  <a:pt x="277800" y="2112557"/>
                </a:lnTo>
                <a:lnTo>
                  <a:pt x="259937" y="2126849"/>
                </a:lnTo>
                <a:lnTo>
                  <a:pt x="242073" y="2141140"/>
                </a:lnTo>
                <a:lnTo>
                  <a:pt x="224186" y="2162599"/>
                </a:lnTo>
                <a:lnTo>
                  <a:pt x="206355" y="2193841"/>
                </a:lnTo>
                <a:lnTo>
                  <a:pt x="188499" y="2230608"/>
                </a:lnTo>
                <a:lnTo>
                  <a:pt x="170644" y="2269470"/>
                </a:lnTo>
                <a:lnTo>
                  <a:pt x="152812" y="2306998"/>
                </a:lnTo>
                <a:lnTo>
                  <a:pt x="134669" y="2342717"/>
                </a:lnTo>
                <a:lnTo>
                  <a:pt x="116252" y="2378436"/>
                </a:lnTo>
                <a:lnTo>
                  <a:pt x="97859" y="2414154"/>
                </a:lnTo>
                <a:lnTo>
                  <a:pt x="79787" y="2449873"/>
                </a:lnTo>
                <a:lnTo>
                  <a:pt x="60114" y="2485830"/>
                </a:lnTo>
                <a:lnTo>
                  <a:pt x="39274" y="2522073"/>
                </a:lnTo>
                <a:lnTo>
                  <a:pt x="20816" y="2558315"/>
                </a:lnTo>
                <a:lnTo>
                  <a:pt x="8286" y="2594272"/>
                </a:lnTo>
                <a:lnTo>
                  <a:pt x="2071" y="2630249"/>
                </a:lnTo>
                <a:lnTo>
                  <a:pt x="0" y="2666535"/>
                </a:lnTo>
                <a:lnTo>
                  <a:pt x="2071" y="2702821"/>
                </a:lnTo>
                <a:lnTo>
                  <a:pt x="8286" y="2738798"/>
                </a:lnTo>
                <a:lnTo>
                  <a:pt x="22602" y="2774755"/>
                </a:lnTo>
                <a:lnTo>
                  <a:pt x="44037" y="2810998"/>
                </a:lnTo>
                <a:lnTo>
                  <a:pt x="65472" y="2847240"/>
                </a:lnTo>
                <a:lnTo>
                  <a:pt x="79787" y="2883197"/>
                </a:lnTo>
                <a:lnTo>
                  <a:pt x="84449" y="2917130"/>
                </a:lnTo>
                <a:lnTo>
                  <a:pt x="83931" y="2949872"/>
                </a:lnTo>
                <a:lnTo>
                  <a:pt x="81341" y="2984996"/>
                </a:lnTo>
                <a:lnTo>
                  <a:pt x="79787" y="3026072"/>
                </a:lnTo>
                <a:lnTo>
                  <a:pt x="78001" y="3076773"/>
                </a:lnTo>
                <a:lnTo>
                  <a:pt x="75025" y="3134022"/>
                </a:lnTo>
                <a:lnTo>
                  <a:pt x="74429" y="3191271"/>
                </a:lnTo>
                <a:lnTo>
                  <a:pt x="79787" y="3241972"/>
                </a:lnTo>
                <a:lnTo>
                  <a:pt x="93198" y="3284860"/>
                </a:lnTo>
                <a:lnTo>
                  <a:pt x="112109" y="3323141"/>
                </a:lnTo>
                <a:lnTo>
                  <a:pt x="133115" y="3356969"/>
                </a:lnTo>
                <a:lnTo>
                  <a:pt x="168858" y="3407902"/>
                </a:lnTo>
                <a:lnTo>
                  <a:pt x="200997" y="3436469"/>
                </a:lnTo>
                <a:lnTo>
                  <a:pt x="224186" y="3457872"/>
                </a:lnTo>
                <a:lnTo>
                  <a:pt x="258841" y="3489188"/>
                </a:lnTo>
                <a:lnTo>
                  <a:pt x="301212" y="3525992"/>
                </a:lnTo>
                <a:lnTo>
                  <a:pt x="341201" y="3564868"/>
                </a:lnTo>
                <a:lnTo>
                  <a:pt x="368712" y="3602398"/>
                </a:lnTo>
                <a:lnTo>
                  <a:pt x="377160" y="3639929"/>
                </a:lnTo>
                <a:lnTo>
                  <a:pt x="373427" y="3678805"/>
                </a:lnTo>
                <a:lnTo>
                  <a:pt x="367337" y="3715609"/>
                </a:lnTo>
                <a:lnTo>
                  <a:pt x="368712" y="3746924"/>
                </a:lnTo>
                <a:lnTo>
                  <a:pt x="382972" y="3768328"/>
                </a:lnTo>
                <a:lnTo>
                  <a:pt x="404399" y="3782611"/>
                </a:lnTo>
                <a:lnTo>
                  <a:pt x="425827" y="3796895"/>
                </a:lnTo>
                <a:lnTo>
                  <a:pt x="440086" y="3818298"/>
                </a:lnTo>
                <a:lnTo>
                  <a:pt x="443247" y="3851167"/>
                </a:lnTo>
                <a:lnTo>
                  <a:pt x="440134" y="3890561"/>
                </a:lnTo>
                <a:lnTo>
                  <a:pt x="436997" y="3929955"/>
                </a:lnTo>
                <a:lnTo>
                  <a:pt x="440086" y="3962824"/>
                </a:lnTo>
                <a:lnTo>
                  <a:pt x="452616" y="3984228"/>
                </a:lnTo>
                <a:lnTo>
                  <a:pt x="471074" y="3998511"/>
                </a:lnTo>
                <a:lnTo>
                  <a:pt x="491914" y="4012795"/>
                </a:lnTo>
                <a:lnTo>
                  <a:pt x="511587" y="4034198"/>
                </a:lnTo>
                <a:lnTo>
                  <a:pt x="524533" y="4065477"/>
                </a:lnTo>
                <a:lnTo>
                  <a:pt x="534384" y="4102262"/>
                </a:lnTo>
                <a:lnTo>
                  <a:pt x="551092" y="4141131"/>
                </a:lnTo>
                <a:lnTo>
                  <a:pt x="584612" y="4178661"/>
                </a:lnTo>
                <a:lnTo>
                  <a:pt x="622763" y="4203362"/>
                </a:lnTo>
                <a:lnTo>
                  <a:pt x="672863" y="4229167"/>
                </a:lnTo>
                <a:lnTo>
                  <a:pt x="728868" y="4255059"/>
                </a:lnTo>
                <a:lnTo>
                  <a:pt x="784736" y="4280025"/>
                </a:lnTo>
                <a:lnTo>
                  <a:pt x="834423" y="4303052"/>
                </a:lnTo>
                <a:lnTo>
                  <a:pt x="871886" y="4323123"/>
                </a:lnTo>
                <a:lnTo>
                  <a:pt x="901168" y="4348126"/>
                </a:lnTo>
                <a:lnTo>
                  <a:pt x="911828" y="4368367"/>
                </a:lnTo>
                <a:lnTo>
                  <a:pt x="920392" y="4383845"/>
                </a:lnTo>
                <a:lnTo>
                  <a:pt x="943387" y="4394561"/>
                </a:lnTo>
                <a:lnTo>
                  <a:pt x="988968" y="4397463"/>
                </a:lnTo>
                <a:lnTo>
                  <a:pt x="1047337" y="4393965"/>
                </a:lnTo>
                <a:lnTo>
                  <a:pt x="1108086" y="4390766"/>
                </a:lnTo>
                <a:lnTo>
                  <a:pt x="1160811" y="4394561"/>
                </a:lnTo>
                <a:lnTo>
                  <a:pt x="1201888" y="4409543"/>
                </a:lnTo>
                <a:lnTo>
                  <a:pt x="1237011" y="4431073"/>
                </a:lnTo>
                <a:lnTo>
                  <a:pt x="1269753" y="4452604"/>
                </a:lnTo>
                <a:lnTo>
                  <a:pt x="1303686" y="4467586"/>
                </a:lnTo>
                <a:lnTo>
                  <a:pt x="1339663" y="4472943"/>
                </a:lnTo>
                <a:lnTo>
                  <a:pt x="1375949" y="4472348"/>
                </a:lnTo>
                <a:lnTo>
                  <a:pt x="1412236" y="4469372"/>
                </a:lnTo>
                <a:lnTo>
                  <a:pt x="1448212" y="4467586"/>
                </a:lnTo>
                <a:lnTo>
                  <a:pt x="1484169" y="4469372"/>
                </a:lnTo>
                <a:lnTo>
                  <a:pt x="1520412" y="4472348"/>
                </a:lnTo>
                <a:lnTo>
                  <a:pt x="1556654" y="4472943"/>
                </a:lnTo>
                <a:lnTo>
                  <a:pt x="1629902" y="4455952"/>
                </a:lnTo>
                <a:lnTo>
                  <a:pt x="1668240" y="4440003"/>
                </a:lnTo>
                <a:lnTo>
                  <a:pt x="1704482" y="4419589"/>
                </a:lnTo>
                <a:lnTo>
                  <a:pt x="1735486" y="4394561"/>
                </a:lnTo>
                <a:lnTo>
                  <a:pt x="1757201" y="4361719"/>
                </a:lnTo>
                <a:lnTo>
                  <a:pt x="1772046" y="4322329"/>
                </a:lnTo>
                <a:lnTo>
                  <a:pt x="1786868" y="4282940"/>
                </a:lnTo>
                <a:lnTo>
                  <a:pt x="1808511" y="4250098"/>
                </a:lnTo>
                <a:lnTo>
                  <a:pt x="1839827" y="4225095"/>
                </a:lnTo>
                <a:lnTo>
                  <a:pt x="1876631" y="4204854"/>
                </a:lnTo>
                <a:lnTo>
                  <a:pt x="1915507" y="4189376"/>
                </a:lnTo>
                <a:lnTo>
                  <a:pt x="1953037" y="4178661"/>
                </a:lnTo>
                <a:lnTo>
                  <a:pt x="2028618" y="4170326"/>
                </a:lnTo>
                <a:lnTo>
                  <a:pt x="2064855" y="4172410"/>
                </a:lnTo>
                <a:lnTo>
                  <a:pt x="2095912" y="4178661"/>
                </a:lnTo>
                <a:lnTo>
                  <a:pt x="2117556" y="4192948"/>
                </a:lnTo>
                <a:lnTo>
                  <a:pt x="2132377" y="4214379"/>
                </a:lnTo>
                <a:lnTo>
                  <a:pt x="2147222" y="4235811"/>
                </a:lnTo>
                <a:lnTo>
                  <a:pt x="2168937" y="4250098"/>
                </a:lnTo>
                <a:lnTo>
                  <a:pt x="2199941" y="4254786"/>
                </a:lnTo>
                <a:lnTo>
                  <a:pt x="2236184" y="4254265"/>
                </a:lnTo>
                <a:lnTo>
                  <a:pt x="2274522" y="4251661"/>
                </a:lnTo>
                <a:lnTo>
                  <a:pt x="2311812" y="4250098"/>
                </a:lnTo>
                <a:lnTo>
                  <a:pt x="2349341" y="4255233"/>
                </a:lnTo>
                <a:lnTo>
                  <a:pt x="2388203" y="4263790"/>
                </a:lnTo>
                <a:lnTo>
                  <a:pt x="2424969" y="4265502"/>
                </a:lnTo>
                <a:lnTo>
                  <a:pt x="2475400" y="4219415"/>
                </a:lnTo>
                <a:lnTo>
                  <a:pt x="2490304" y="4175702"/>
                </a:lnTo>
                <a:lnTo>
                  <a:pt x="2502763" y="4125740"/>
                </a:lnTo>
                <a:lnTo>
                  <a:pt x="2514619" y="4076311"/>
                </a:lnTo>
                <a:lnTo>
                  <a:pt x="2527712" y="4034198"/>
                </a:lnTo>
                <a:lnTo>
                  <a:pt x="2545784" y="3993122"/>
                </a:lnTo>
                <a:lnTo>
                  <a:pt x="2564177" y="3957998"/>
                </a:lnTo>
                <a:lnTo>
                  <a:pt x="2582594" y="3925256"/>
                </a:lnTo>
                <a:lnTo>
                  <a:pt x="2600737" y="3891323"/>
                </a:lnTo>
                <a:lnTo>
                  <a:pt x="2618569" y="3855366"/>
                </a:lnTo>
                <a:lnTo>
                  <a:pt x="2636424" y="3819124"/>
                </a:lnTo>
                <a:lnTo>
                  <a:pt x="2654280" y="3782881"/>
                </a:lnTo>
                <a:lnTo>
                  <a:pt x="2672111" y="3746924"/>
                </a:lnTo>
                <a:lnTo>
                  <a:pt x="2689998" y="3705750"/>
                </a:lnTo>
                <a:lnTo>
                  <a:pt x="2707862" y="3660898"/>
                </a:lnTo>
                <a:lnTo>
                  <a:pt x="2725725" y="3622927"/>
                </a:lnTo>
                <a:lnTo>
                  <a:pt x="2743612" y="3602398"/>
                </a:lnTo>
                <a:lnTo>
                  <a:pt x="2761684" y="3609093"/>
                </a:lnTo>
                <a:lnTo>
                  <a:pt x="2780077" y="3634720"/>
                </a:lnTo>
                <a:lnTo>
                  <a:pt x="2798494" y="3662441"/>
                </a:lnTo>
                <a:lnTo>
                  <a:pt x="2816637" y="3675423"/>
                </a:lnTo>
                <a:lnTo>
                  <a:pt x="2857087" y="3652579"/>
                </a:lnTo>
                <a:lnTo>
                  <a:pt x="2888011" y="3602398"/>
                </a:lnTo>
                <a:lnTo>
                  <a:pt x="2889386" y="3569529"/>
                </a:lnTo>
                <a:lnTo>
                  <a:pt x="2883296" y="3530135"/>
                </a:lnTo>
                <a:lnTo>
                  <a:pt x="2879564" y="3490741"/>
                </a:lnTo>
                <a:lnTo>
                  <a:pt x="2888011" y="3457872"/>
                </a:lnTo>
                <a:lnTo>
                  <a:pt x="2915523" y="3438040"/>
                </a:lnTo>
                <a:lnTo>
                  <a:pt x="2955512" y="3426376"/>
                </a:lnTo>
                <a:lnTo>
                  <a:pt x="2997882" y="3412616"/>
                </a:lnTo>
                <a:lnTo>
                  <a:pt x="3032537" y="3386498"/>
                </a:lnTo>
                <a:lnTo>
                  <a:pt x="3051677" y="3352608"/>
                </a:lnTo>
                <a:lnTo>
                  <a:pt x="3066567" y="3310483"/>
                </a:lnTo>
                <a:lnTo>
                  <a:pt x="3079025" y="3263713"/>
                </a:lnTo>
                <a:lnTo>
                  <a:pt x="3090868" y="3215887"/>
                </a:lnTo>
                <a:lnTo>
                  <a:pt x="3103911" y="3170598"/>
                </a:lnTo>
                <a:lnTo>
                  <a:pt x="3118394" y="3125260"/>
                </a:lnTo>
                <a:lnTo>
                  <a:pt x="3133091" y="3077429"/>
                </a:lnTo>
                <a:lnTo>
                  <a:pt x="3147848" y="3030677"/>
                </a:lnTo>
                <a:lnTo>
                  <a:pt x="3162514" y="2988576"/>
                </a:lnTo>
                <a:lnTo>
                  <a:pt x="3194823" y="2928578"/>
                </a:lnTo>
                <a:lnTo>
                  <a:pt x="3230550" y="2903102"/>
                </a:lnTo>
                <a:lnTo>
                  <a:pt x="3248437" y="2883197"/>
                </a:lnTo>
                <a:lnTo>
                  <a:pt x="3266269" y="2850384"/>
                </a:lnTo>
                <a:lnTo>
                  <a:pt x="3284124" y="2810998"/>
                </a:lnTo>
                <a:lnTo>
                  <a:pt x="3301980" y="2771612"/>
                </a:lnTo>
                <a:lnTo>
                  <a:pt x="3319811" y="2738798"/>
                </a:lnTo>
                <a:lnTo>
                  <a:pt x="3337954" y="2717339"/>
                </a:lnTo>
                <a:lnTo>
                  <a:pt x="3356371" y="2703048"/>
                </a:lnTo>
                <a:lnTo>
                  <a:pt x="3374765" y="2688756"/>
                </a:lnTo>
                <a:lnTo>
                  <a:pt x="3392836" y="2667297"/>
                </a:lnTo>
                <a:lnTo>
                  <a:pt x="3410723" y="2634484"/>
                </a:lnTo>
                <a:lnTo>
                  <a:pt x="3428587" y="2595098"/>
                </a:lnTo>
                <a:lnTo>
                  <a:pt x="3446450" y="2555712"/>
                </a:lnTo>
                <a:lnTo>
                  <a:pt x="3464337" y="2522898"/>
                </a:lnTo>
                <a:lnTo>
                  <a:pt x="3483955" y="2502755"/>
                </a:lnTo>
                <a:lnTo>
                  <a:pt x="3504787" y="2490529"/>
                </a:lnTo>
                <a:lnTo>
                  <a:pt x="3523237" y="2476232"/>
                </a:lnTo>
                <a:lnTo>
                  <a:pt x="3535711" y="2449873"/>
                </a:lnTo>
                <a:lnTo>
                  <a:pt x="3540426" y="2404530"/>
                </a:lnTo>
                <a:lnTo>
                  <a:pt x="3539902" y="2346686"/>
                </a:lnTo>
                <a:lnTo>
                  <a:pt x="3537283" y="2286460"/>
                </a:lnTo>
                <a:lnTo>
                  <a:pt x="3535711" y="2233973"/>
                </a:lnTo>
                <a:lnTo>
                  <a:pt x="3537283" y="2192897"/>
                </a:lnTo>
                <a:lnTo>
                  <a:pt x="3539902" y="2157773"/>
                </a:lnTo>
                <a:lnTo>
                  <a:pt x="3540426" y="2125031"/>
                </a:lnTo>
                <a:lnTo>
                  <a:pt x="3535711" y="2091098"/>
                </a:lnTo>
                <a:lnTo>
                  <a:pt x="3521452" y="2055141"/>
                </a:lnTo>
                <a:lnTo>
                  <a:pt x="3500024" y="2018899"/>
                </a:lnTo>
                <a:lnTo>
                  <a:pt x="3478597" y="1982656"/>
                </a:lnTo>
                <a:lnTo>
                  <a:pt x="3464337" y="1946699"/>
                </a:lnTo>
                <a:lnTo>
                  <a:pt x="3461176" y="1912508"/>
                </a:lnTo>
                <a:lnTo>
                  <a:pt x="3464290" y="1879199"/>
                </a:lnTo>
                <a:lnTo>
                  <a:pt x="3467427" y="1843508"/>
                </a:lnTo>
                <a:lnTo>
                  <a:pt x="3464337" y="1802173"/>
                </a:lnTo>
                <a:lnTo>
                  <a:pt x="3453682" y="1763407"/>
                </a:lnTo>
                <a:lnTo>
                  <a:pt x="3437560" y="1720672"/>
                </a:lnTo>
                <a:lnTo>
                  <a:pt x="3419614" y="1675730"/>
                </a:lnTo>
                <a:lnTo>
                  <a:pt x="3403491" y="1630343"/>
                </a:lnTo>
                <a:lnTo>
                  <a:pt x="3392836" y="1586273"/>
                </a:lnTo>
                <a:lnTo>
                  <a:pt x="3388175" y="1530858"/>
                </a:lnTo>
                <a:lnTo>
                  <a:pt x="3388693" y="1474132"/>
                </a:lnTo>
                <a:lnTo>
                  <a:pt x="3391282" y="1419502"/>
                </a:lnTo>
                <a:lnTo>
                  <a:pt x="3392836" y="1370373"/>
                </a:lnTo>
                <a:lnTo>
                  <a:pt x="3394622" y="1329039"/>
                </a:lnTo>
                <a:lnTo>
                  <a:pt x="3397599" y="1293348"/>
                </a:lnTo>
                <a:lnTo>
                  <a:pt x="3398194" y="1260038"/>
                </a:lnTo>
                <a:lnTo>
                  <a:pt x="3392836" y="1225847"/>
                </a:lnTo>
                <a:lnTo>
                  <a:pt x="3377854" y="1191934"/>
                </a:lnTo>
                <a:lnTo>
                  <a:pt x="3356324" y="1159236"/>
                </a:lnTo>
                <a:lnTo>
                  <a:pt x="3334793" y="1124156"/>
                </a:lnTo>
                <a:lnTo>
                  <a:pt x="3319811" y="1083099"/>
                </a:lnTo>
                <a:lnTo>
                  <a:pt x="3314453" y="1032398"/>
                </a:lnTo>
                <a:lnTo>
                  <a:pt x="3315049" y="975149"/>
                </a:lnTo>
                <a:lnTo>
                  <a:pt x="3318025" y="917900"/>
                </a:lnTo>
                <a:lnTo>
                  <a:pt x="3319811" y="867199"/>
                </a:lnTo>
                <a:lnTo>
                  <a:pt x="3318025" y="824311"/>
                </a:lnTo>
                <a:lnTo>
                  <a:pt x="3315049" y="786030"/>
                </a:lnTo>
                <a:lnTo>
                  <a:pt x="3314453" y="752203"/>
                </a:lnTo>
                <a:lnTo>
                  <a:pt x="3319811" y="722673"/>
                </a:lnTo>
                <a:lnTo>
                  <a:pt x="3334793" y="702583"/>
                </a:lnTo>
                <a:lnTo>
                  <a:pt x="3356324" y="690352"/>
                </a:lnTo>
                <a:lnTo>
                  <a:pt x="3377854" y="676024"/>
                </a:lnTo>
                <a:lnTo>
                  <a:pt x="3392836" y="649648"/>
                </a:lnTo>
                <a:lnTo>
                  <a:pt x="3399980" y="602519"/>
                </a:lnTo>
                <a:lnTo>
                  <a:pt x="3402361" y="541698"/>
                </a:lnTo>
                <a:lnTo>
                  <a:pt x="3399980" y="480877"/>
                </a:lnTo>
                <a:lnTo>
                  <a:pt x="3392836" y="433748"/>
                </a:lnTo>
                <a:lnTo>
                  <a:pt x="3379426" y="405844"/>
                </a:lnTo>
                <a:lnTo>
                  <a:pt x="3360515" y="389108"/>
                </a:lnTo>
                <a:lnTo>
                  <a:pt x="3339508" y="376848"/>
                </a:lnTo>
                <a:lnTo>
                  <a:pt x="3319811" y="362374"/>
                </a:lnTo>
                <a:lnTo>
                  <a:pt x="3301980" y="344487"/>
                </a:lnTo>
                <a:lnTo>
                  <a:pt x="3284124" y="326624"/>
                </a:lnTo>
                <a:lnTo>
                  <a:pt x="3266269" y="308760"/>
                </a:lnTo>
                <a:lnTo>
                  <a:pt x="3248437" y="290873"/>
                </a:lnTo>
                <a:lnTo>
                  <a:pt x="3228764" y="274587"/>
                </a:lnTo>
                <a:lnTo>
                  <a:pt x="3207924" y="259171"/>
                </a:lnTo>
                <a:lnTo>
                  <a:pt x="3189466" y="241349"/>
                </a:lnTo>
                <a:lnTo>
                  <a:pt x="3176936" y="217848"/>
                </a:lnTo>
                <a:lnTo>
                  <a:pt x="3174061" y="172094"/>
                </a:lnTo>
                <a:lnTo>
                  <a:pt x="3177555" y="105183"/>
                </a:lnTo>
                <a:lnTo>
                  <a:pt x="3180740" y="40630"/>
                </a:lnTo>
                <a:lnTo>
                  <a:pt x="3176936" y="1948"/>
                </a:lnTo>
                <a:close/>
              </a:path>
            </a:pathLst>
          </a:custGeom>
          <a:ln w="1270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79119" y="287527"/>
            <a:ext cx="7686675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0" dirty="0">
                <a:solidFill>
                  <a:srgbClr val="333399"/>
                </a:solidFill>
                <a:latin typeface="Century Gothic"/>
                <a:cs typeface="Century Gothic"/>
              </a:rPr>
              <a:t>Chuquicamata en Viña del </a:t>
            </a:r>
            <a:r>
              <a:rPr spc="-5" dirty="0">
                <a:solidFill>
                  <a:srgbClr val="333399"/>
                </a:solidFill>
                <a:latin typeface="Century Gothic"/>
                <a:cs typeface="Century Gothic"/>
              </a:rPr>
              <a:t>Mar</a:t>
            </a:r>
            <a:r>
              <a:rPr spc="110" dirty="0">
                <a:solidFill>
                  <a:srgbClr val="333399"/>
                </a:solidFill>
                <a:latin typeface="Century Gothic"/>
                <a:cs typeface="Century Gothic"/>
              </a:rPr>
              <a:t> </a:t>
            </a:r>
            <a:r>
              <a:rPr spc="-10" dirty="0">
                <a:solidFill>
                  <a:srgbClr val="333399"/>
                </a:solidFill>
                <a:latin typeface="Century Gothic"/>
                <a:cs typeface="Century Gothic"/>
              </a:rPr>
              <a:t>(Chile)</a:t>
            </a:r>
          </a:p>
        </p:txBody>
      </p:sp>
      <p:sp>
        <p:nvSpPr>
          <p:cNvPr id="7" name="object 7"/>
          <p:cNvSpPr/>
          <p:nvPr/>
        </p:nvSpPr>
        <p:spPr>
          <a:xfrm>
            <a:off x="1042987" y="908050"/>
            <a:ext cx="7561580" cy="0"/>
          </a:xfrm>
          <a:custGeom>
            <a:avLst/>
            <a:gdLst/>
            <a:ahLst/>
            <a:cxnLst/>
            <a:rect l="l" t="t" r="r" b="b"/>
            <a:pathLst>
              <a:path w="7561580">
                <a:moveTo>
                  <a:pt x="0" y="0"/>
                </a:moveTo>
                <a:lnTo>
                  <a:pt x="7561262" y="0"/>
                </a:lnTo>
              </a:path>
            </a:pathLst>
          </a:custGeom>
          <a:ln w="12700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0" y="228600"/>
            <a:ext cx="5908675" cy="640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6655" y="1286255"/>
            <a:ext cx="2913888" cy="1008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3504" y="1146047"/>
            <a:ext cx="3142487" cy="11978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000" y="1371600"/>
            <a:ext cx="2895600" cy="990600"/>
          </a:xfrm>
          <a:custGeom>
            <a:avLst/>
            <a:gdLst/>
            <a:ahLst/>
            <a:cxnLst/>
            <a:rect l="l" t="t" r="r" b="b"/>
            <a:pathLst>
              <a:path w="2895600" h="990600">
                <a:moveTo>
                  <a:pt x="0" y="990600"/>
                </a:moveTo>
                <a:lnTo>
                  <a:pt x="2895600" y="990600"/>
                </a:lnTo>
                <a:lnTo>
                  <a:pt x="28956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solidFill>
            <a:srgbClr val="DFF5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1371600"/>
            <a:ext cx="2895600" cy="990600"/>
          </a:xfrm>
          <a:custGeom>
            <a:avLst/>
            <a:gdLst/>
            <a:ahLst/>
            <a:cxnLst/>
            <a:rect l="l" t="t" r="r" b="b"/>
            <a:pathLst>
              <a:path w="2895600" h="990600">
                <a:moveTo>
                  <a:pt x="0" y="990600"/>
                </a:moveTo>
                <a:lnTo>
                  <a:pt x="2895600" y="990600"/>
                </a:lnTo>
                <a:lnTo>
                  <a:pt x="28956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3846" y="1297051"/>
            <a:ext cx="262572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740" marR="5080" indent="-320040">
              <a:lnSpc>
                <a:spcPct val="100000"/>
              </a:lnSpc>
              <a:spcBef>
                <a:spcPts val="100"/>
              </a:spcBef>
            </a:pPr>
            <a:r>
              <a:rPr sz="2400" spc="-25" dirty="0"/>
              <a:t>Alto </a:t>
            </a:r>
            <a:r>
              <a:rPr sz="2400" dirty="0"/>
              <a:t>horno para</a:t>
            </a:r>
            <a:r>
              <a:rPr sz="2400" spc="-45" dirty="0"/>
              <a:t> </a:t>
            </a:r>
            <a:r>
              <a:rPr sz="2400" spc="-5" dirty="0"/>
              <a:t>la  </a:t>
            </a:r>
            <a:r>
              <a:rPr sz="2400" dirty="0"/>
              <a:t>Obtención de  </a:t>
            </a:r>
            <a:r>
              <a:rPr sz="2400" spc="-5" dirty="0"/>
              <a:t>Mata de</a:t>
            </a:r>
            <a:r>
              <a:rPr sz="2400" spc="-60" dirty="0"/>
              <a:t> </a:t>
            </a:r>
            <a:r>
              <a:rPr sz="2400" dirty="0"/>
              <a:t>cobre</a:t>
            </a:r>
            <a:endParaRPr sz="2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1168" y="1299691"/>
            <a:ext cx="8740658" cy="4969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1200" y="152463"/>
            <a:ext cx="6096000" cy="954405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542925" marR="953135">
              <a:lnSpc>
                <a:spcPct val="100000"/>
              </a:lnSpc>
              <a:spcBef>
                <a:spcPts val="270"/>
              </a:spcBef>
            </a:pPr>
            <a:r>
              <a:rPr sz="2800" dirty="0">
                <a:latin typeface="Times New Roman"/>
                <a:cs typeface="Times New Roman"/>
              </a:rPr>
              <a:t>2Cu</a:t>
            </a:r>
            <a:r>
              <a:rPr sz="2775" baseline="-24024" dirty="0">
                <a:latin typeface="Times New Roman"/>
                <a:cs typeface="Times New Roman"/>
              </a:rPr>
              <a:t>2</a:t>
            </a:r>
            <a:r>
              <a:rPr sz="2800" dirty="0">
                <a:latin typeface="Times New Roman"/>
                <a:cs typeface="Times New Roman"/>
              </a:rPr>
              <a:t>S </a:t>
            </a:r>
            <a:r>
              <a:rPr sz="2800" spc="5" dirty="0">
                <a:latin typeface="Times New Roman"/>
                <a:cs typeface="Times New Roman"/>
              </a:rPr>
              <a:t>+ </a:t>
            </a:r>
            <a:r>
              <a:rPr sz="2800" spc="10" dirty="0">
                <a:latin typeface="Times New Roman"/>
                <a:cs typeface="Times New Roman"/>
              </a:rPr>
              <a:t>3O</a:t>
            </a:r>
            <a:r>
              <a:rPr sz="2775" spc="15" baseline="-24024" dirty="0">
                <a:latin typeface="Times New Roman"/>
                <a:cs typeface="Times New Roman"/>
              </a:rPr>
              <a:t>2 </a:t>
            </a:r>
            <a:r>
              <a:rPr sz="2800" spc="10" dirty="0">
                <a:latin typeface="Times New Roman"/>
                <a:cs typeface="Times New Roman"/>
              </a:rPr>
              <a:t>→ </a:t>
            </a:r>
            <a:r>
              <a:rPr sz="2800" dirty="0">
                <a:latin typeface="Times New Roman"/>
                <a:cs typeface="Times New Roman"/>
              </a:rPr>
              <a:t>2Cu</a:t>
            </a:r>
            <a:r>
              <a:rPr sz="2775" baseline="-24024" dirty="0">
                <a:latin typeface="Times New Roman"/>
                <a:cs typeface="Times New Roman"/>
              </a:rPr>
              <a:t>2</a:t>
            </a:r>
            <a:r>
              <a:rPr sz="2800" dirty="0">
                <a:latin typeface="Times New Roman"/>
                <a:cs typeface="Times New Roman"/>
              </a:rPr>
              <a:t>O </a:t>
            </a:r>
            <a:r>
              <a:rPr sz="2800" spc="5" dirty="0">
                <a:latin typeface="Times New Roman"/>
                <a:cs typeface="Times New Roman"/>
              </a:rPr>
              <a:t>+</a:t>
            </a:r>
            <a:r>
              <a:rPr sz="2800" spc="-145" dirty="0">
                <a:latin typeface="Times New Roman"/>
                <a:cs typeface="Times New Roman"/>
              </a:rPr>
              <a:t> </a:t>
            </a:r>
            <a:r>
              <a:rPr sz="2800" spc="5" dirty="0">
                <a:latin typeface="Times New Roman"/>
                <a:cs typeface="Times New Roman"/>
              </a:rPr>
              <a:t>2SO</a:t>
            </a:r>
            <a:r>
              <a:rPr sz="2775" spc="7" baseline="-24024" dirty="0">
                <a:latin typeface="Times New Roman"/>
                <a:cs typeface="Times New Roman"/>
              </a:rPr>
              <a:t>2  </a:t>
            </a:r>
            <a:r>
              <a:rPr sz="2800" dirty="0">
                <a:latin typeface="Times New Roman"/>
                <a:cs typeface="Times New Roman"/>
              </a:rPr>
              <a:t>Cu</a:t>
            </a:r>
            <a:r>
              <a:rPr sz="2775" baseline="-24024" dirty="0">
                <a:latin typeface="Times New Roman"/>
                <a:cs typeface="Times New Roman"/>
              </a:rPr>
              <a:t>2</a:t>
            </a:r>
            <a:r>
              <a:rPr sz="2800" dirty="0">
                <a:latin typeface="Times New Roman"/>
                <a:cs typeface="Times New Roman"/>
              </a:rPr>
              <a:t>S + </a:t>
            </a:r>
            <a:r>
              <a:rPr sz="2800" spc="5" dirty="0">
                <a:latin typeface="Times New Roman"/>
                <a:cs typeface="Times New Roman"/>
              </a:rPr>
              <a:t>2Cu</a:t>
            </a:r>
            <a:r>
              <a:rPr sz="2775" spc="7" baseline="-24024" dirty="0">
                <a:latin typeface="Times New Roman"/>
                <a:cs typeface="Times New Roman"/>
              </a:rPr>
              <a:t>2</a:t>
            </a:r>
            <a:r>
              <a:rPr sz="2800" spc="5" dirty="0">
                <a:latin typeface="Times New Roman"/>
                <a:cs typeface="Times New Roman"/>
              </a:rPr>
              <a:t>O → </a:t>
            </a:r>
            <a:r>
              <a:rPr sz="2800" dirty="0">
                <a:latin typeface="Times New Roman"/>
                <a:cs typeface="Times New Roman"/>
              </a:rPr>
              <a:t>6Cu +</a:t>
            </a:r>
            <a:r>
              <a:rPr sz="2800" spc="-1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SO</a:t>
            </a:r>
            <a:r>
              <a:rPr sz="2775" baseline="-24024" dirty="0">
                <a:latin typeface="Times New Roman"/>
                <a:cs typeface="Times New Roman"/>
              </a:rPr>
              <a:t>2</a:t>
            </a:r>
            <a:endParaRPr sz="2775" baseline="-24024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190" y="228198"/>
            <a:ext cx="8322242" cy="61758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66848" y="2576448"/>
            <a:ext cx="438150" cy="1308735"/>
          </a:xfrm>
          <a:custGeom>
            <a:avLst/>
            <a:gdLst/>
            <a:ahLst/>
            <a:cxnLst/>
            <a:rect l="l" t="t" r="r" b="b"/>
            <a:pathLst>
              <a:path w="438150" h="1308735">
                <a:moveTo>
                  <a:pt x="381000" y="1222628"/>
                </a:moveTo>
                <a:lnTo>
                  <a:pt x="352425" y="1222628"/>
                </a:lnTo>
                <a:lnTo>
                  <a:pt x="395350" y="1308353"/>
                </a:lnTo>
                <a:lnTo>
                  <a:pt x="423883" y="1251203"/>
                </a:lnTo>
                <a:lnTo>
                  <a:pt x="387476" y="1251203"/>
                </a:lnTo>
                <a:lnTo>
                  <a:pt x="381000" y="1244853"/>
                </a:lnTo>
                <a:lnTo>
                  <a:pt x="381000" y="1222628"/>
                </a:lnTo>
                <a:close/>
              </a:path>
              <a:path w="438150" h="1308735">
                <a:moveTo>
                  <a:pt x="381000" y="14350"/>
                </a:moveTo>
                <a:lnTo>
                  <a:pt x="381000" y="1244853"/>
                </a:lnTo>
                <a:lnTo>
                  <a:pt x="387476" y="1251203"/>
                </a:lnTo>
                <a:lnTo>
                  <a:pt x="403225" y="1251203"/>
                </a:lnTo>
                <a:lnTo>
                  <a:pt x="409575" y="1244853"/>
                </a:lnTo>
                <a:lnTo>
                  <a:pt x="409575" y="28575"/>
                </a:lnTo>
                <a:lnTo>
                  <a:pt x="395350" y="28575"/>
                </a:lnTo>
                <a:lnTo>
                  <a:pt x="381000" y="14350"/>
                </a:lnTo>
                <a:close/>
              </a:path>
              <a:path w="438150" h="1308735">
                <a:moveTo>
                  <a:pt x="438150" y="1222628"/>
                </a:moveTo>
                <a:lnTo>
                  <a:pt x="409575" y="1222628"/>
                </a:lnTo>
                <a:lnTo>
                  <a:pt x="409575" y="1244853"/>
                </a:lnTo>
                <a:lnTo>
                  <a:pt x="403225" y="1251203"/>
                </a:lnTo>
                <a:lnTo>
                  <a:pt x="423883" y="1251203"/>
                </a:lnTo>
                <a:lnTo>
                  <a:pt x="438150" y="1222628"/>
                </a:lnTo>
                <a:close/>
              </a:path>
              <a:path w="438150" h="1308735">
                <a:moveTo>
                  <a:pt x="403225" y="0"/>
                </a:moveTo>
                <a:lnTo>
                  <a:pt x="6476" y="0"/>
                </a:lnTo>
                <a:lnTo>
                  <a:pt x="0" y="6476"/>
                </a:lnTo>
                <a:lnTo>
                  <a:pt x="0" y="22225"/>
                </a:lnTo>
                <a:lnTo>
                  <a:pt x="6476" y="28575"/>
                </a:lnTo>
                <a:lnTo>
                  <a:pt x="381000" y="28575"/>
                </a:lnTo>
                <a:lnTo>
                  <a:pt x="381000" y="14350"/>
                </a:lnTo>
                <a:lnTo>
                  <a:pt x="409575" y="14350"/>
                </a:lnTo>
                <a:lnTo>
                  <a:pt x="409575" y="6476"/>
                </a:lnTo>
                <a:lnTo>
                  <a:pt x="403225" y="0"/>
                </a:lnTo>
                <a:close/>
              </a:path>
              <a:path w="438150" h="1308735">
                <a:moveTo>
                  <a:pt x="409575" y="14350"/>
                </a:moveTo>
                <a:lnTo>
                  <a:pt x="381000" y="14350"/>
                </a:lnTo>
                <a:lnTo>
                  <a:pt x="395350" y="28575"/>
                </a:lnTo>
                <a:lnTo>
                  <a:pt x="409575" y="28575"/>
                </a:lnTo>
                <a:lnTo>
                  <a:pt x="409575" y="143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6425" y="2236470"/>
            <a:ext cx="20167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Concentrado</a:t>
            </a:r>
            <a:r>
              <a:rPr sz="1800" b="1" spc="-120" dirty="0">
                <a:solidFill>
                  <a:srgbClr val="0024D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seco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+</a:t>
            </a:r>
            <a:r>
              <a:rPr sz="1800" b="1" spc="-30" dirty="0">
                <a:solidFill>
                  <a:srgbClr val="0024D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fundente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75478" y="1985517"/>
            <a:ext cx="1702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Gases +</a:t>
            </a:r>
            <a:r>
              <a:rPr sz="1800" b="1" spc="-130" dirty="0">
                <a:solidFill>
                  <a:srgbClr val="0024D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24DF"/>
                </a:solidFill>
                <a:latin typeface="Arial"/>
                <a:cs typeface="Arial"/>
              </a:rPr>
              <a:t>polvos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60394" y="5644692"/>
            <a:ext cx="4584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24DF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JE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28409" y="5608116"/>
            <a:ext cx="106616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ES</a:t>
            </a:r>
            <a:r>
              <a:rPr sz="1800" b="1" spc="-10" dirty="0">
                <a:solidFill>
                  <a:srgbClr val="0024DF"/>
                </a:solidFill>
                <a:latin typeface="Arial"/>
                <a:cs typeface="Arial"/>
              </a:rPr>
              <a:t>C</a:t>
            </a:r>
            <a:r>
              <a:rPr sz="1800" b="1" spc="-15" dirty="0">
                <a:solidFill>
                  <a:srgbClr val="0024DF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RIA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20950" y="4883150"/>
            <a:ext cx="3644900" cy="215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20950" y="4883150"/>
            <a:ext cx="3644900" cy="215900"/>
          </a:xfrm>
          <a:custGeom>
            <a:avLst/>
            <a:gdLst/>
            <a:ahLst/>
            <a:cxnLst/>
            <a:rect l="l" t="t" r="r" b="b"/>
            <a:pathLst>
              <a:path w="3644900" h="215900">
                <a:moveTo>
                  <a:pt x="0" y="215900"/>
                </a:moveTo>
                <a:lnTo>
                  <a:pt x="3644900" y="215900"/>
                </a:lnTo>
                <a:lnTo>
                  <a:pt x="3644900" y="0"/>
                </a:lnTo>
                <a:lnTo>
                  <a:pt x="0" y="0"/>
                </a:lnTo>
                <a:lnTo>
                  <a:pt x="0" y="2159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20950" y="4654550"/>
            <a:ext cx="3644900" cy="215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20950" y="4654550"/>
            <a:ext cx="3644900" cy="215900"/>
          </a:xfrm>
          <a:custGeom>
            <a:avLst/>
            <a:gdLst/>
            <a:ahLst/>
            <a:cxnLst/>
            <a:rect l="l" t="t" r="r" b="b"/>
            <a:pathLst>
              <a:path w="3644900" h="215900">
                <a:moveTo>
                  <a:pt x="0" y="215900"/>
                </a:moveTo>
                <a:lnTo>
                  <a:pt x="3644900" y="215900"/>
                </a:lnTo>
                <a:lnTo>
                  <a:pt x="3644900" y="0"/>
                </a:lnTo>
                <a:lnTo>
                  <a:pt x="0" y="0"/>
                </a:lnTo>
                <a:lnTo>
                  <a:pt x="0" y="2159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67400" y="4724400"/>
            <a:ext cx="457200" cy="304800"/>
          </a:xfrm>
          <a:custGeom>
            <a:avLst/>
            <a:gdLst/>
            <a:ahLst/>
            <a:cxnLst/>
            <a:rect l="l" t="t" r="r" b="b"/>
            <a:pathLst>
              <a:path w="457200" h="304800">
                <a:moveTo>
                  <a:pt x="152400" y="0"/>
                </a:moveTo>
                <a:lnTo>
                  <a:pt x="0" y="0"/>
                </a:lnTo>
                <a:lnTo>
                  <a:pt x="304800" y="304800"/>
                </a:lnTo>
                <a:lnTo>
                  <a:pt x="457200" y="304800"/>
                </a:lnTo>
                <a:lnTo>
                  <a:pt x="152400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67400" y="4724400"/>
            <a:ext cx="457200" cy="304800"/>
          </a:xfrm>
          <a:custGeom>
            <a:avLst/>
            <a:gdLst/>
            <a:ahLst/>
            <a:cxnLst/>
            <a:rect l="l" t="t" r="r" b="b"/>
            <a:pathLst>
              <a:path w="457200" h="304800">
                <a:moveTo>
                  <a:pt x="0" y="0"/>
                </a:moveTo>
                <a:lnTo>
                  <a:pt x="304800" y="304800"/>
                </a:lnTo>
                <a:lnTo>
                  <a:pt x="457200" y="304800"/>
                </a:lnTo>
                <a:lnTo>
                  <a:pt x="152400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10000" y="5029200"/>
            <a:ext cx="609600" cy="228600"/>
          </a:xfrm>
          <a:custGeom>
            <a:avLst/>
            <a:gdLst/>
            <a:ahLst/>
            <a:cxnLst/>
            <a:rect l="l" t="t" r="r" b="b"/>
            <a:pathLst>
              <a:path w="609600" h="228600">
                <a:moveTo>
                  <a:pt x="609600" y="0"/>
                </a:moveTo>
                <a:lnTo>
                  <a:pt x="381000" y="0"/>
                </a:lnTo>
                <a:lnTo>
                  <a:pt x="0" y="228600"/>
                </a:lnTo>
                <a:lnTo>
                  <a:pt x="228600" y="228600"/>
                </a:lnTo>
                <a:lnTo>
                  <a:pt x="609600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10000" y="5029200"/>
            <a:ext cx="609600" cy="228600"/>
          </a:xfrm>
          <a:custGeom>
            <a:avLst/>
            <a:gdLst/>
            <a:ahLst/>
            <a:cxnLst/>
            <a:rect l="l" t="t" r="r" b="b"/>
            <a:pathLst>
              <a:path w="609600" h="228600">
                <a:moveTo>
                  <a:pt x="381000" y="0"/>
                </a:moveTo>
                <a:lnTo>
                  <a:pt x="0" y="228600"/>
                </a:lnTo>
                <a:lnTo>
                  <a:pt x="228600" y="228600"/>
                </a:lnTo>
                <a:lnTo>
                  <a:pt x="609600" y="0"/>
                </a:lnTo>
                <a:lnTo>
                  <a:pt x="381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14600" y="3124200"/>
            <a:ext cx="3657600" cy="152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14600" y="3124200"/>
            <a:ext cx="3657600" cy="1524000"/>
          </a:xfrm>
          <a:custGeom>
            <a:avLst/>
            <a:gdLst/>
            <a:ahLst/>
            <a:cxnLst/>
            <a:rect l="l" t="t" r="r" b="b"/>
            <a:pathLst>
              <a:path w="3657600" h="1524000">
                <a:moveTo>
                  <a:pt x="0" y="1143000"/>
                </a:moveTo>
                <a:lnTo>
                  <a:pt x="1524000" y="762000"/>
                </a:lnTo>
                <a:lnTo>
                  <a:pt x="1524000" y="0"/>
                </a:lnTo>
                <a:lnTo>
                  <a:pt x="2133600" y="0"/>
                </a:lnTo>
                <a:lnTo>
                  <a:pt x="2133600" y="762000"/>
                </a:lnTo>
                <a:lnTo>
                  <a:pt x="3657600" y="1219200"/>
                </a:lnTo>
                <a:lnTo>
                  <a:pt x="3657600" y="1524000"/>
                </a:lnTo>
                <a:lnTo>
                  <a:pt x="0" y="1524000"/>
                </a:lnTo>
                <a:lnTo>
                  <a:pt x="0" y="11430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47950" y="3228975"/>
            <a:ext cx="1590675" cy="1152525"/>
          </a:xfrm>
          <a:custGeom>
            <a:avLst/>
            <a:gdLst/>
            <a:ahLst/>
            <a:cxnLst/>
            <a:rect l="l" t="t" r="r" b="b"/>
            <a:pathLst>
              <a:path w="1590675" h="1152525">
                <a:moveTo>
                  <a:pt x="19050" y="1114425"/>
                </a:moveTo>
                <a:lnTo>
                  <a:pt x="0" y="1143000"/>
                </a:lnTo>
                <a:lnTo>
                  <a:pt x="85725" y="1133475"/>
                </a:lnTo>
                <a:lnTo>
                  <a:pt x="219075" y="1123950"/>
                </a:lnTo>
                <a:lnTo>
                  <a:pt x="561975" y="1123950"/>
                </a:lnTo>
                <a:lnTo>
                  <a:pt x="619125" y="1133475"/>
                </a:lnTo>
                <a:lnTo>
                  <a:pt x="685800" y="1143000"/>
                </a:lnTo>
                <a:lnTo>
                  <a:pt x="723900" y="1152525"/>
                </a:lnTo>
                <a:lnTo>
                  <a:pt x="752475" y="1152525"/>
                </a:lnTo>
                <a:lnTo>
                  <a:pt x="762000" y="1095375"/>
                </a:lnTo>
                <a:lnTo>
                  <a:pt x="838200" y="1076325"/>
                </a:lnTo>
                <a:lnTo>
                  <a:pt x="895350" y="1076325"/>
                </a:lnTo>
                <a:lnTo>
                  <a:pt x="933450" y="1076325"/>
                </a:lnTo>
                <a:lnTo>
                  <a:pt x="1000125" y="1076325"/>
                </a:lnTo>
                <a:lnTo>
                  <a:pt x="1038225" y="1085850"/>
                </a:lnTo>
                <a:lnTo>
                  <a:pt x="1066800" y="1085850"/>
                </a:lnTo>
                <a:lnTo>
                  <a:pt x="1409700" y="1085850"/>
                </a:lnTo>
                <a:lnTo>
                  <a:pt x="1438275" y="1076325"/>
                </a:lnTo>
                <a:lnTo>
                  <a:pt x="1476375" y="1057275"/>
                </a:lnTo>
                <a:lnTo>
                  <a:pt x="1504950" y="1047750"/>
                </a:lnTo>
                <a:lnTo>
                  <a:pt x="1524000" y="1019175"/>
                </a:lnTo>
                <a:lnTo>
                  <a:pt x="1552575" y="1000125"/>
                </a:lnTo>
                <a:lnTo>
                  <a:pt x="1562100" y="942975"/>
                </a:lnTo>
                <a:lnTo>
                  <a:pt x="1562100" y="885825"/>
                </a:lnTo>
                <a:lnTo>
                  <a:pt x="1571625" y="771525"/>
                </a:lnTo>
                <a:lnTo>
                  <a:pt x="1581150" y="714375"/>
                </a:lnTo>
                <a:lnTo>
                  <a:pt x="1590675" y="657225"/>
                </a:lnTo>
                <a:lnTo>
                  <a:pt x="1590675" y="628650"/>
                </a:lnTo>
                <a:lnTo>
                  <a:pt x="1590675" y="600075"/>
                </a:lnTo>
                <a:lnTo>
                  <a:pt x="1590675" y="571500"/>
                </a:lnTo>
                <a:lnTo>
                  <a:pt x="1590675" y="542925"/>
                </a:lnTo>
                <a:lnTo>
                  <a:pt x="1590675" y="485775"/>
                </a:lnTo>
                <a:lnTo>
                  <a:pt x="1581150" y="457200"/>
                </a:lnTo>
                <a:lnTo>
                  <a:pt x="1571625" y="428625"/>
                </a:lnTo>
                <a:lnTo>
                  <a:pt x="1571625" y="400050"/>
                </a:lnTo>
                <a:lnTo>
                  <a:pt x="1571625" y="371475"/>
                </a:lnTo>
                <a:lnTo>
                  <a:pt x="1571625" y="114300"/>
                </a:lnTo>
                <a:lnTo>
                  <a:pt x="1590675" y="85725"/>
                </a:lnTo>
                <a:lnTo>
                  <a:pt x="1590675" y="57150"/>
                </a:lnTo>
                <a:lnTo>
                  <a:pt x="1590675" y="28575"/>
                </a:lnTo>
                <a:lnTo>
                  <a:pt x="1590675" y="0"/>
                </a:lnTo>
              </a:path>
            </a:pathLst>
          </a:custGeom>
          <a:ln w="254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67000" y="3238500"/>
            <a:ext cx="1762125" cy="1295400"/>
          </a:xfrm>
          <a:custGeom>
            <a:avLst/>
            <a:gdLst/>
            <a:ahLst/>
            <a:cxnLst/>
            <a:rect l="l" t="t" r="r" b="b"/>
            <a:pathLst>
              <a:path w="1762125" h="1295400">
                <a:moveTo>
                  <a:pt x="0" y="1181100"/>
                </a:moveTo>
                <a:lnTo>
                  <a:pt x="38100" y="1162050"/>
                </a:lnTo>
                <a:lnTo>
                  <a:pt x="57150" y="1133475"/>
                </a:lnTo>
                <a:lnTo>
                  <a:pt x="85725" y="1123950"/>
                </a:lnTo>
                <a:lnTo>
                  <a:pt x="180975" y="1181100"/>
                </a:lnTo>
                <a:lnTo>
                  <a:pt x="257175" y="1238250"/>
                </a:lnTo>
                <a:lnTo>
                  <a:pt x="285750" y="1247775"/>
                </a:lnTo>
                <a:lnTo>
                  <a:pt x="323850" y="1247775"/>
                </a:lnTo>
                <a:lnTo>
                  <a:pt x="342900" y="1209675"/>
                </a:lnTo>
                <a:lnTo>
                  <a:pt x="361950" y="1152525"/>
                </a:lnTo>
                <a:lnTo>
                  <a:pt x="371475" y="1238250"/>
                </a:lnTo>
                <a:lnTo>
                  <a:pt x="428625" y="1295400"/>
                </a:lnTo>
                <a:lnTo>
                  <a:pt x="523875" y="1295400"/>
                </a:lnTo>
                <a:lnTo>
                  <a:pt x="619125" y="1276350"/>
                </a:lnTo>
                <a:lnTo>
                  <a:pt x="676275" y="1181100"/>
                </a:lnTo>
                <a:lnTo>
                  <a:pt x="704850" y="1171575"/>
                </a:lnTo>
                <a:lnTo>
                  <a:pt x="762000" y="1152525"/>
                </a:lnTo>
                <a:lnTo>
                  <a:pt x="838200" y="1095375"/>
                </a:lnTo>
                <a:lnTo>
                  <a:pt x="847725" y="1066800"/>
                </a:lnTo>
                <a:lnTo>
                  <a:pt x="857250" y="1000125"/>
                </a:lnTo>
                <a:lnTo>
                  <a:pt x="933450" y="942975"/>
                </a:lnTo>
                <a:lnTo>
                  <a:pt x="1047750" y="885825"/>
                </a:lnTo>
                <a:lnTo>
                  <a:pt x="1143000" y="790575"/>
                </a:lnTo>
                <a:lnTo>
                  <a:pt x="1333500" y="781050"/>
                </a:lnTo>
                <a:lnTo>
                  <a:pt x="1314450" y="838200"/>
                </a:lnTo>
                <a:lnTo>
                  <a:pt x="1257300" y="895350"/>
                </a:lnTo>
                <a:lnTo>
                  <a:pt x="1333500" y="914400"/>
                </a:lnTo>
                <a:lnTo>
                  <a:pt x="1295400" y="952500"/>
                </a:lnTo>
                <a:lnTo>
                  <a:pt x="1323975" y="962025"/>
                </a:lnTo>
                <a:lnTo>
                  <a:pt x="1381125" y="942975"/>
                </a:lnTo>
                <a:lnTo>
                  <a:pt x="1457325" y="885825"/>
                </a:lnTo>
                <a:lnTo>
                  <a:pt x="1466850" y="914400"/>
                </a:lnTo>
                <a:lnTo>
                  <a:pt x="1581150" y="904875"/>
                </a:lnTo>
                <a:lnTo>
                  <a:pt x="1676400" y="847725"/>
                </a:lnTo>
                <a:lnTo>
                  <a:pt x="1733550" y="790575"/>
                </a:lnTo>
                <a:lnTo>
                  <a:pt x="1733550" y="733425"/>
                </a:lnTo>
                <a:lnTo>
                  <a:pt x="1743075" y="666750"/>
                </a:lnTo>
                <a:lnTo>
                  <a:pt x="1762125" y="609600"/>
                </a:lnTo>
                <a:lnTo>
                  <a:pt x="1762125" y="581025"/>
                </a:lnTo>
                <a:lnTo>
                  <a:pt x="1685925" y="581025"/>
                </a:lnTo>
                <a:lnTo>
                  <a:pt x="1676400" y="485775"/>
                </a:lnTo>
                <a:lnTo>
                  <a:pt x="1676400" y="409575"/>
                </a:lnTo>
                <a:lnTo>
                  <a:pt x="1666875" y="371475"/>
                </a:lnTo>
                <a:lnTo>
                  <a:pt x="1666875" y="333375"/>
                </a:lnTo>
                <a:lnTo>
                  <a:pt x="1647825" y="266700"/>
                </a:lnTo>
                <a:lnTo>
                  <a:pt x="1628775" y="228600"/>
                </a:lnTo>
                <a:lnTo>
                  <a:pt x="1628775" y="142875"/>
                </a:lnTo>
                <a:lnTo>
                  <a:pt x="1628775" y="114300"/>
                </a:lnTo>
                <a:lnTo>
                  <a:pt x="1638300" y="85725"/>
                </a:lnTo>
                <a:lnTo>
                  <a:pt x="1666875" y="57150"/>
                </a:lnTo>
                <a:lnTo>
                  <a:pt x="1666875" y="0"/>
                </a:lnTo>
                <a:lnTo>
                  <a:pt x="1695450" y="0"/>
                </a:lnTo>
              </a:path>
            </a:pathLst>
          </a:custGeom>
          <a:ln w="254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43200" y="3276600"/>
            <a:ext cx="1476375" cy="1190625"/>
          </a:xfrm>
          <a:custGeom>
            <a:avLst/>
            <a:gdLst/>
            <a:ahLst/>
            <a:cxnLst/>
            <a:rect l="l" t="t" r="r" b="b"/>
            <a:pathLst>
              <a:path w="1476375" h="1190625">
                <a:moveTo>
                  <a:pt x="0" y="1143000"/>
                </a:moveTo>
                <a:lnTo>
                  <a:pt x="57150" y="1162050"/>
                </a:lnTo>
                <a:lnTo>
                  <a:pt x="152400" y="1143000"/>
                </a:lnTo>
                <a:lnTo>
                  <a:pt x="180975" y="1152525"/>
                </a:lnTo>
                <a:lnTo>
                  <a:pt x="276225" y="1152525"/>
                </a:lnTo>
                <a:lnTo>
                  <a:pt x="352425" y="1171575"/>
                </a:lnTo>
                <a:lnTo>
                  <a:pt x="409575" y="1181100"/>
                </a:lnTo>
                <a:lnTo>
                  <a:pt x="485775" y="1190625"/>
                </a:lnTo>
                <a:lnTo>
                  <a:pt x="561975" y="1190625"/>
                </a:lnTo>
                <a:lnTo>
                  <a:pt x="600075" y="1190625"/>
                </a:lnTo>
                <a:lnTo>
                  <a:pt x="695325" y="1190625"/>
                </a:lnTo>
                <a:lnTo>
                  <a:pt x="809625" y="1190625"/>
                </a:lnTo>
                <a:lnTo>
                  <a:pt x="838200" y="1181100"/>
                </a:lnTo>
                <a:lnTo>
                  <a:pt x="914400" y="1162050"/>
                </a:lnTo>
                <a:lnTo>
                  <a:pt x="971550" y="1143000"/>
                </a:lnTo>
                <a:lnTo>
                  <a:pt x="1038225" y="1076325"/>
                </a:lnTo>
                <a:lnTo>
                  <a:pt x="1066800" y="1066800"/>
                </a:lnTo>
                <a:lnTo>
                  <a:pt x="1085850" y="1009650"/>
                </a:lnTo>
                <a:lnTo>
                  <a:pt x="1095375" y="1076325"/>
                </a:lnTo>
                <a:lnTo>
                  <a:pt x="1190625" y="1095375"/>
                </a:lnTo>
                <a:lnTo>
                  <a:pt x="1247775" y="1038225"/>
                </a:lnTo>
                <a:lnTo>
                  <a:pt x="1323975" y="1019175"/>
                </a:lnTo>
                <a:lnTo>
                  <a:pt x="1381125" y="923925"/>
                </a:lnTo>
                <a:lnTo>
                  <a:pt x="1400175" y="847725"/>
                </a:lnTo>
                <a:lnTo>
                  <a:pt x="1476375" y="714375"/>
                </a:lnTo>
                <a:lnTo>
                  <a:pt x="1476375" y="676275"/>
                </a:lnTo>
                <a:lnTo>
                  <a:pt x="1476375" y="600075"/>
                </a:lnTo>
                <a:lnTo>
                  <a:pt x="1476375" y="504825"/>
                </a:lnTo>
                <a:lnTo>
                  <a:pt x="1466850" y="447675"/>
                </a:lnTo>
                <a:lnTo>
                  <a:pt x="1447800" y="352425"/>
                </a:lnTo>
                <a:lnTo>
                  <a:pt x="1447800" y="276225"/>
                </a:lnTo>
                <a:lnTo>
                  <a:pt x="1447800" y="247650"/>
                </a:lnTo>
                <a:lnTo>
                  <a:pt x="1447800" y="219075"/>
                </a:lnTo>
                <a:lnTo>
                  <a:pt x="1438275" y="152400"/>
                </a:lnTo>
                <a:lnTo>
                  <a:pt x="1409700" y="161925"/>
                </a:lnTo>
                <a:lnTo>
                  <a:pt x="1409700" y="95250"/>
                </a:lnTo>
                <a:lnTo>
                  <a:pt x="1409700" y="66675"/>
                </a:lnTo>
                <a:lnTo>
                  <a:pt x="1409700" y="28575"/>
                </a:lnTo>
                <a:lnTo>
                  <a:pt x="1409700" y="0"/>
                </a:lnTo>
              </a:path>
            </a:pathLst>
          </a:custGeom>
          <a:ln w="254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324350" y="3314700"/>
            <a:ext cx="1781175" cy="1181100"/>
          </a:xfrm>
          <a:custGeom>
            <a:avLst/>
            <a:gdLst/>
            <a:ahLst/>
            <a:cxnLst/>
            <a:rect l="l" t="t" r="r" b="b"/>
            <a:pathLst>
              <a:path w="1781175" h="1181100">
                <a:moveTo>
                  <a:pt x="1771650" y="1181100"/>
                </a:moveTo>
                <a:lnTo>
                  <a:pt x="1781175" y="1143000"/>
                </a:lnTo>
                <a:lnTo>
                  <a:pt x="1666875" y="1143000"/>
                </a:lnTo>
                <a:lnTo>
                  <a:pt x="1552575" y="1143000"/>
                </a:lnTo>
                <a:lnTo>
                  <a:pt x="1419225" y="1143000"/>
                </a:lnTo>
                <a:lnTo>
                  <a:pt x="1343025" y="1143000"/>
                </a:lnTo>
                <a:lnTo>
                  <a:pt x="1285875" y="1057275"/>
                </a:lnTo>
                <a:lnTo>
                  <a:pt x="1276350" y="1000125"/>
                </a:lnTo>
                <a:lnTo>
                  <a:pt x="1143000" y="1000125"/>
                </a:lnTo>
                <a:lnTo>
                  <a:pt x="1047750" y="1000125"/>
                </a:lnTo>
                <a:lnTo>
                  <a:pt x="933450" y="990600"/>
                </a:lnTo>
                <a:lnTo>
                  <a:pt x="819150" y="990600"/>
                </a:lnTo>
                <a:lnTo>
                  <a:pt x="790575" y="971550"/>
                </a:lnTo>
                <a:lnTo>
                  <a:pt x="676275" y="962025"/>
                </a:lnTo>
                <a:lnTo>
                  <a:pt x="600075" y="942975"/>
                </a:lnTo>
                <a:lnTo>
                  <a:pt x="590550" y="914400"/>
                </a:lnTo>
                <a:lnTo>
                  <a:pt x="581025" y="885825"/>
                </a:lnTo>
                <a:lnTo>
                  <a:pt x="581025" y="857250"/>
                </a:lnTo>
                <a:lnTo>
                  <a:pt x="476250" y="847725"/>
                </a:lnTo>
                <a:lnTo>
                  <a:pt x="400050" y="847725"/>
                </a:lnTo>
                <a:lnTo>
                  <a:pt x="285750" y="847725"/>
                </a:lnTo>
                <a:lnTo>
                  <a:pt x="228600" y="847725"/>
                </a:lnTo>
                <a:lnTo>
                  <a:pt x="228600" y="781050"/>
                </a:lnTo>
                <a:lnTo>
                  <a:pt x="228600" y="723900"/>
                </a:lnTo>
                <a:lnTo>
                  <a:pt x="228600" y="695325"/>
                </a:lnTo>
                <a:lnTo>
                  <a:pt x="200025" y="666750"/>
                </a:lnTo>
                <a:lnTo>
                  <a:pt x="190500" y="638175"/>
                </a:lnTo>
                <a:lnTo>
                  <a:pt x="104775" y="571500"/>
                </a:lnTo>
                <a:lnTo>
                  <a:pt x="28575" y="495300"/>
                </a:lnTo>
                <a:lnTo>
                  <a:pt x="9525" y="438150"/>
                </a:lnTo>
                <a:lnTo>
                  <a:pt x="0" y="400050"/>
                </a:lnTo>
                <a:lnTo>
                  <a:pt x="0" y="342900"/>
                </a:lnTo>
                <a:lnTo>
                  <a:pt x="0" y="314325"/>
                </a:lnTo>
                <a:lnTo>
                  <a:pt x="0" y="285750"/>
                </a:lnTo>
                <a:lnTo>
                  <a:pt x="0" y="257175"/>
                </a:lnTo>
                <a:lnTo>
                  <a:pt x="19050" y="228600"/>
                </a:lnTo>
                <a:lnTo>
                  <a:pt x="28575" y="152400"/>
                </a:lnTo>
                <a:lnTo>
                  <a:pt x="57150" y="114300"/>
                </a:lnTo>
                <a:lnTo>
                  <a:pt x="57150" y="85725"/>
                </a:lnTo>
                <a:lnTo>
                  <a:pt x="57150" y="57150"/>
                </a:lnTo>
                <a:lnTo>
                  <a:pt x="57150" y="28575"/>
                </a:lnTo>
                <a:lnTo>
                  <a:pt x="57150" y="0"/>
                </a:lnTo>
              </a:path>
            </a:pathLst>
          </a:custGeom>
          <a:ln w="25400">
            <a:solidFill>
              <a:srgbClr val="000000"/>
            </a:solidFill>
            <a:prstDash val="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391025" y="3248025"/>
            <a:ext cx="1638300" cy="1323975"/>
          </a:xfrm>
          <a:custGeom>
            <a:avLst/>
            <a:gdLst/>
            <a:ahLst/>
            <a:cxnLst/>
            <a:rect l="l" t="t" r="r" b="b"/>
            <a:pathLst>
              <a:path w="1638300" h="1323975">
                <a:moveTo>
                  <a:pt x="1628775" y="1323975"/>
                </a:moveTo>
                <a:lnTo>
                  <a:pt x="1638300" y="1285875"/>
                </a:lnTo>
                <a:lnTo>
                  <a:pt x="1543050" y="1285875"/>
                </a:lnTo>
                <a:lnTo>
                  <a:pt x="1428750" y="1276350"/>
                </a:lnTo>
                <a:lnTo>
                  <a:pt x="1371600" y="1266825"/>
                </a:lnTo>
                <a:lnTo>
                  <a:pt x="1343025" y="1266825"/>
                </a:lnTo>
                <a:lnTo>
                  <a:pt x="1228725" y="1247775"/>
                </a:lnTo>
                <a:lnTo>
                  <a:pt x="1114425" y="1238250"/>
                </a:lnTo>
                <a:lnTo>
                  <a:pt x="1019175" y="1228725"/>
                </a:lnTo>
                <a:lnTo>
                  <a:pt x="942975" y="1219200"/>
                </a:lnTo>
                <a:lnTo>
                  <a:pt x="914400" y="1219200"/>
                </a:lnTo>
                <a:lnTo>
                  <a:pt x="847725" y="1209675"/>
                </a:lnTo>
                <a:lnTo>
                  <a:pt x="790575" y="1200150"/>
                </a:lnTo>
                <a:lnTo>
                  <a:pt x="752475" y="1200150"/>
                </a:lnTo>
                <a:lnTo>
                  <a:pt x="714375" y="1200150"/>
                </a:lnTo>
                <a:lnTo>
                  <a:pt x="647700" y="1200150"/>
                </a:lnTo>
                <a:lnTo>
                  <a:pt x="571500" y="1190625"/>
                </a:lnTo>
                <a:lnTo>
                  <a:pt x="542925" y="1190625"/>
                </a:lnTo>
                <a:lnTo>
                  <a:pt x="457200" y="1181100"/>
                </a:lnTo>
                <a:lnTo>
                  <a:pt x="361950" y="1162050"/>
                </a:lnTo>
                <a:lnTo>
                  <a:pt x="285750" y="1152525"/>
                </a:lnTo>
                <a:lnTo>
                  <a:pt x="257175" y="1143000"/>
                </a:lnTo>
                <a:lnTo>
                  <a:pt x="247650" y="1085850"/>
                </a:lnTo>
                <a:lnTo>
                  <a:pt x="219075" y="1019175"/>
                </a:lnTo>
                <a:lnTo>
                  <a:pt x="209550" y="990600"/>
                </a:lnTo>
                <a:lnTo>
                  <a:pt x="209550" y="952500"/>
                </a:lnTo>
                <a:lnTo>
                  <a:pt x="180975" y="885825"/>
                </a:lnTo>
                <a:lnTo>
                  <a:pt x="171450" y="819150"/>
                </a:lnTo>
                <a:lnTo>
                  <a:pt x="152400" y="790575"/>
                </a:lnTo>
                <a:lnTo>
                  <a:pt x="142875" y="762000"/>
                </a:lnTo>
                <a:lnTo>
                  <a:pt x="114300" y="733425"/>
                </a:lnTo>
                <a:lnTo>
                  <a:pt x="95250" y="704850"/>
                </a:lnTo>
                <a:lnTo>
                  <a:pt x="66675" y="628650"/>
                </a:lnTo>
                <a:lnTo>
                  <a:pt x="57150" y="600075"/>
                </a:lnTo>
                <a:lnTo>
                  <a:pt x="38100" y="561975"/>
                </a:lnTo>
                <a:lnTo>
                  <a:pt x="28575" y="523875"/>
                </a:lnTo>
                <a:lnTo>
                  <a:pt x="19050" y="485775"/>
                </a:lnTo>
                <a:lnTo>
                  <a:pt x="19050" y="419100"/>
                </a:lnTo>
                <a:lnTo>
                  <a:pt x="9525" y="390525"/>
                </a:lnTo>
                <a:lnTo>
                  <a:pt x="0" y="352425"/>
                </a:lnTo>
                <a:lnTo>
                  <a:pt x="0" y="323850"/>
                </a:lnTo>
                <a:lnTo>
                  <a:pt x="0" y="295275"/>
                </a:lnTo>
                <a:lnTo>
                  <a:pt x="0" y="266700"/>
                </a:lnTo>
                <a:lnTo>
                  <a:pt x="0" y="238125"/>
                </a:lnTo>
                <a:lnTo>
                  <a:pt x="9525" y="209550"/>
                </a:lnTo>
                <a:lnTo>
                  <a:pt x="9525" y="180975"/>
                </a:lnTo>
                <a:lnTo>
                  <a:pt x="19050" y="142875"/>
                </a:lnTo>
                <a:lnTo>
                  <a:pt x="38100" y="114300"/>
                </a:lnTo>
                <a:lnTo>
                  <a:pt x="47625" y="85725"/>
                </a:lnTo>
                <a:lnTo>
                  <a:pt x="47625" y="57150"/>
                </a:lnTo>
                <a:lnTo>
                  <a:pt x="57150" y="28575"/>
                </a:lnTo>
                <a:lnTo>
                  <a:pt x="57150" y="0"/>
                </a:lnTo>
                <a:lnTo>
                  <a:pt x="104775" y="104775"/>
                </a:lnTo>
              </a:path>
            </a:pathLst>
          </a:custGeom>
          <a:ln w="25400">
            <a:solidFill>
              <a:srgbClr val="000000"/>
            </a:solidFill>
            <a:prstDash val="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90800" y="3371850"/>
            <a:ext cx="1752600" cy="1143000"/>
          </a:xfrm>
          <a:custGeom>
            <a:avLst/>
            <a:gdLst/>
            <a:ahLst/>
            <a:cxnLst/>
            <a:rect l="l" t="t" r="r" b="b"/>
            <a:pathLst>
              <a:path w="1752600" h="1143000">
                <a:moveTo>
                  <a:pt x="0" y="1123950"/>
                </a:moveTo>
                <a:lnTo>
                  <a:pt x="47625" y="1133475"/>
                </a:lnTo>
                <a:lnTo>
                  <a:pt x="76200" y="1133475"/>
                </a:lnTo>
                <a:lnTo>
                  <a:pt x="161925" y="1123950"/>
                </a:lnTo>
                <a:lnTo>
                  <a:pt x="219075" y="1123950"/>
                </a:lnTo>
                <a:lnTo>
                  <a:pt x="247650" y="1123950"/>
                </a:lnTo>
                <a:lnTo>
                  <a:pt x="323850" y="1114425"/>
                </a:lnTo>
                <a:lnTo>
                  <a:pt x="457200" y="1114425"/>
                </a:lnTo>
                <a:lnTo>
                  <a:pt x="800100" y="1114425"/>
                </a:lnTo>
                <a:lnTo>
                  <a:pt x="952500" y="1123950"/>
                </a:lnTo>
                <a:lnTo>
                  <a:pt x="1047750" y="1133475"/>
                </a:lnTo>
                <a:lnTo>
                  <a:pt x="1104900" y="1133475"/>
                </a:lnTo>
                <a:lnTo>
                  <a:pt x="1133475" y="1133475"/>
                </a:lnTo>
                <a:lnTo>
                  <a:pt x="1209675" y="1133475"/>
                </a:lnTo>
                <a:lnTo>
                  <a:pt x="1285875" y="1133475"/>
                </a:lnTo>
                <a:lnTo>
                  <a:pt x="1323975" y="1143000"/>
                </a:lnTo>
                <a:lnTo>
                  <a:pt x="1581150" y="1143000"/>
                </a:lnTo>
                <a:lnTo>
                  <a:pt x="1619250" y="1133475"/>
                </a:lnTo>
                <a:lnTo>
                  <a:pt x="1647825" y="1095375"/>
                </a:lnTo>
                <a:lnTo>
                  <a:pt x="1676400" y="1066800"/>
                </a:lnTo>
                <a:lnTo>
                  <a:pt x="1685925" y="1009650"/>
                </a:lnTo>
                <a:lnTo>
                  <a:pt x="1695450" y="933450"/>
                </a:lnTo>
                <a:lnTo>
                  <a:pt x="1714500" y="866775"/>
                </a:lnTo>
                <a:lnTo>
                  <a:pt x="1714500" y="838200"/>
                </a:lnTo>
                <a:lnTo>
                  <a:pt x="1714500" y="809625"/>
                </a:lnTo>
                <a:lnTo>
                  <a:pt x="1714500" y="714375"/>
                </a:lnTo>
                <a:lnTo>
                  <a:pt x="1724025" y="581025"/>
                </a:lnTo>
                <a:lnTo>
                  <a:pt x="1724025" y="504825"/>
                </a:lnTo>
                <a:lnTo>
                  <a:pt x="1733550" y="447675"/>
                </a:lnTo>
                <a:lnTo>
                  <a:pt x="1733550" y="409575"/>
                </a:lnTo>
                <a:lnTo>
                  <a:pt x="1743075" y="381000"/>
                </a:lnTo>
                <a:lnTo>
                  <a:pt x="1752600" y="352425"/>
                </a:lnTo>
                <a:lnTo>
                  <a:pt x="1752600" y="323850"/>
                </a:lnTo>
                <a:lnTo>
                  <a:pt x="1752600" y="295275"/>
                </a:lnTo>
                <a:lnTo>
                  <a:pt x="1752600" y="266700"/>
                </a:lnTo>
                <a:lnTo>
                  <a:pt x="1752600" y="238125"/>
                </a:lnTo>
                <a:lnTo>
                  <a:pt x="1743075" y="209550"/>
                </a:lnTo>
                <a:lnTo>
                  <a:pt x="1733550" y="180975"/>
                </a:lnTo>
                <a:lnTo>
                  <a:pt x="1724025" y="142875"/>
                </a:lnTo>
                <a:lnTo>
                  <a:pt x="1704975" y="114300"/>
                </a:lnTo>
                <a:lnTo>
                  <a:pt x="1695450" y="85725"/>
                </a:lnTo>
                <a:lnTo>
                  <a:pt x="1685925" y="57150"/>
                </a:lnTo>
                <a:lnTo>
                  <a:pt x="1666875" y="28575"/>
                </a:lnTo>
                <a:lnTo>
                  <a:pt x="1657350" y="0"/>
                </a:lnTo>
              </a:path>
            </a:pathLst>
          </a:custGeom>
          <a:ln w="25400">
            <a:solidFill>
              <a:srgbClr val="000000"/>
            </a:solidFill>
            <a:prstDash val="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657475" y="3276600"/>
            <a:ext cx="1457325" cy="1066800"/>
          </a:xfrm>
          <a:custGeom>
            <a:avLst/>
            <a:gdLst/>
            <a:ahLst/>
            <a:cxnLst/>
            <a:rect l="l" t="t" r="r" b="b"/>
            <a:pathLst>
              <a:path w="1457325" h="1066800">
                <a:moveTo>
                  <a:pt x="9525" y="1066800"/>
                </a:moveTo>
                <a:lnTo>
                  <a:pt x="0" y="1028700"/>
                </a:lnTo>
                <a:lnTo>
                  <a:pt x="66675" y="1028700"/>
                </a:lnTo>
                <a:lnTo>
                  <a:pt x="95250" y="1028700"/>
                </a:lnTo>
                <a:lnTo>
                  <a:pt x="628650" y="1028700"/>
                </a:lnTo>
                <a:lnTo>
                  <a:pt x="704850" y="1009650"/>
                </a:lnTo>
                <a:lnTo>
                  <a:pt x="762000" y="1000125"/>
                </a:lnTo>
                <a:lnTo>
                  <a:pt x="838200" y="942975"/>
                </a:lnTo>
                <a:lnTo>
                  <a:pt x="866775" y="933450"/>
                </a:lnTo>
                <a:lnTo>
                  <a:pt x="895350" y="904875"/>
                </a:lnTo>
                <a:lnTo>
                  <a:pt x="923925" y="895350"/>
                </a:lnTo>
                <a:lnTo>
                  <a:pt x="952500" y="866775"/>
                </a:lnTo>
                <a:lnTo>
                  <a:pt x="1009650" y="857250"/>
                </a:lnTo>
                <a:lnTo>
                  <a:pt x="1028700" y="828675"/>
                </a:lnTo>
                <a:lnTo>
                  <a:pt x="1057275" y="819150"/>
                </a:lnTo>
                <a:lnTo>
                  <a:pt x="1114425" y="809625"/>
                </a:lnTo>
                <a:lnTo>
                  <a:pt x="1152525" y="781050"/>
                </a:lnTo>
                <a:lnTo>
                  <a:pt x="1181100" y="771525"/>
                </a:lnTo>
                <a:lnTo>
                  <a:pt x="1209675" y="752475"/>
                </a:lnTo>
                <a:lnTo>
                  <a:pt x="1238250" y="742950"/>
                </a:lnTo>
                <a:lnTo>
                  <a:pt x="1266825" y="733425"/>
                </a:lnTo>
                <a:lnTo>
                  <a:pt x="1295400" y="714375"/>
                </a:lnTo>
                <a:lnTo>
                  <a:pt x="1323975" y="704850"/>
                </a:lnTo>
                <a:lnTo>
                  <a:pt x="1352550" y="676275"/>
                </a:lnTo>
                <a:lnTo>
                  <a:pt x="1381125" y="666750"/>
                </a:lnTo>
                <a:lnTo>
                  <a:pt x="1419225" y="657225"/>
                </a:lnTo>
                <a:lnTo>
                  <a:pt x="1428750" y="628650"/>
                </a:lnTo>
                <a:lnTo>
                  <a:pt x="1428750" y="600075"/>
                </a:lnTo>
                <a:lnTo>
                  <a:pt x="1438275" y="571500"/>
                </a:lnTo>
                <a:lnTo>
                  <a:pt x="1457325" y="542925"/>
                </a:lnTo>
                <a:lnTo>
                  <a:pt x="1457325" y="514350"/>
                </a:lnTo>
                <a:lnTo>
                  <a:pt x="1457325" y="266700"/>
                </a:lnTo>
                <a:lnTo>
                  <a:pt x="1447800" y="238125"/>
                </a:lnTo>
                <a:lnTo>
                  <a:pt x="1447800" y="209550"/>
                </a:lnTo>
                <a:lnTo>
                  <a:pt x="1447800" y="180975"/>
                </a:lnTo>
                <a:lnTo>
                  <a:pt x="1447800" y="152400"/>
                </a:lnTo>
                <a:lnTo>
                  <a:pt x="1438275" y="123825"/>
                </a:lnTo>
                <a:lnTo>
                  <a:pt x="1438275" y="95250"/>
                </a:lnTo>
                <a:lnTo>
                  <a:pt x="1438275" y="66675"/>
                </a:lnTo>
                <a:lnTo>
                  <a:pt x="1438275" y="38100"/>
                </a:lnTo>
                <a:lnTo>
                  <a:pt x="1428750" y="9525"/>
                </a:lnTo>
                <a:lnTo>
                  <a:pt x="1457325" y="0"/>
                </a:lnTo>
              </a:path>
            </a:pathLst>
          </a:custGeom>
          <a:ln w="254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667000" y="3400425"/>
            <a:ext cx="1619250" cy="1181100"/>
          </a:xfrm>
          <a:custGeom>
            <a:avLst/>
            <a:gdLst/>
            <a:ahLst/>
            <a:cxnLst/>
            <a:rect l="l" t="t" r="r" b="b"/>
            <a:pathLst>
              <a:path w="1619250" h="1181100">
                <a:moveTo>
                  <a:pt x="0" y="1171575"/>
                </a:moveTo>
                <a:lnTo>
                  <a:pt x="28575" y="1181100"/>
                </a:lnTo>
                <a:lnTo>
                  <a:pt x="85725" y="1162050"/>
                </a:lnTo>
                <a:lnTo>
                  <a:pt x="180975" y="1162050"/>
                </a:lnTo>
                <a:lnTo>
                  <a:pt x="238125" y="1152525"/>
                </a:lnTo>
                <a:lnTo>
                  <a:pt x="314325" y="1152525"/>
                </a:lnTo>
                <a:lnTo>
                  <a:pt x="371475" y="1152525"/>
                </a:lnTo>
                <a:lnTo>
                  <a:pt x="1533525" y="1152525"/>
                </a:lnTo>
                <a:lnTo>
                  <a:pt x="1571625" y="1123950"/>
                </a:lnTo>
                <a:lnTo>
                  <a:pt x="1581150" y="1047750"/>
                </a:lnTo>
                <a:lnTo>
                  <a:pt x="1590675" y="981075"/>
                </a:lnTo>
                <a:lnTo>
                  <a:pt x="1609725" y="923925"/>
                </a:lnTo>
                <a:lnTo>
                  <a:pt x="1619250" y="847725"/>
                </a:lnTo>
                <a:lnTo>
                  <a:pt x="1619250" y="28575"/>
                </a:lnTo>
                <a:lnTo>
                  <a:pt x="1619250" y="0"/>
                </a:lnTo>
              </a:path>
            </a:pathLst>
          </a:custGeom>
          <a:ln w="25400">
            <a:solidFill>
              <a:srgbClr val="000000"/>
            </a:solidFill>
            <a:prstDash val="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219575" y="3295650"/>
            <a:ext cx="1895475" cy="1304925"/>
          </a:xfrm>
          <a:custGeom>
            <a:avLst/>
            <a:gdLst/>
            <a:ahLst/>
            <a:cxnLst/>
            <a:rect l="l" t="t" r="r" b="b"/>
            <a:pathLst>
              <a:path w="1895475" h="1304925">
                <a:moveTo>
                  <a:pt x="1876425" y="1276350"/>
                </a:moveTo>
                <a:lnTo>
                  <a:pt x="1895475" y="1304925"/>
                </a:lnTo>
                <a:lnTo>
                  <a:pt x="1762125" y="1304925"/>
                </a:lnTo>
                <a:lnTo>
                  <a:pt x="1685925" y="1304925"/>
                </a:lnTo>
                <a:lnTo>
                  <a:pt x="1552575" y="1295400"/>
                </a:lnTo>
                <a:lnTo>
                  <a:pt x="1495425" y="1295400"/>
                </a:lnTo>
                <a:lnTo>
                  <a:pt x="1428750" y="1285875"/>
                </a:lnTo>
                <a:lnTo>
                  <a:pt x="1352550" y="1285875"/>
                </a:lnTo>
                <a:lnTo>
                  <a:pt x="1257300" y="1276350"/>
                </a:lnTo>
                <a:lnTo>
                  <a:pt x="1200150" y="1276350"/>
                </a:lnTo>
                <a:lnTo>
                  <a:pt x="1171575" y="1276350"/>
                </a:lnTo>
                <a:lnTo>
                  <a:pt x="1057275" y="1257300"/>
                </a:lnTo>
                <a:lnTo>
                  <a:pt x="923925" y="1257300"/>
                </a:lnTo>
                <a:lnTo>
                  <a:pt x="828675" y="1247775"/>
                </a:lnTo>
                <a:lnTo>
                  <a:pt x="752475" y="1247775"/>
                </a:lnTo>
                <a:lnTo>
                  <a:pt x="714375" y="1247775"/>
                </a:lnTo>
                <a:lnTo>
                  <a:pt x="676275" y="1247775"/>
                </a:lnTo>
                <a:lnTo>
                  <a:pt x="619125" y="1238250"/>
                </a:lnTo>
                <a:lnTo>
                  <a:pt x="590550" y="1238250"/>
                </a:lnTo>
                <a:lnTo>
                  <a:pt x="514350" y="1228725"/>
                </a:lnTo>
                <a:lnTo>
                  <a:pt x="457200" y="1228725"/>
                </a:lnTo>
                <a:lnTo>
                  <a:pt x="381000" y="1219200"/>
                </a:lnTo>
                <a:lnTo>
                  <a:pt x="342900" y="1209675"/>
                </a:lnTo>
                <a:lnTo>
                  <a:pt x="219075" y="1143000"/>
                </a:lnTo>
                <a:lnTo>
                  <a:pt x="123825" y="1085850"/>
                </a:lnTo>
                <a:lnTo>
                  <a:pt x="47625" y="1066800"/>
                </a:lnTo>
                <a:lnTo>
                  <a:pt x="19050" y="1028700"/>
                </a:lnTo>
                <a:lnTo>
                  <a:pt x="9525" y="990600"/>
                </a:lnTo>
                <a:lnTo>
                  <a:pt x="0" y="933450"/>
                </a:lnTo>
                <a:lnTo>
                  <a:pt x="0" y="895350"/>
                </a:lnTo>
                <a:lnTo>
                  <a:pt x="9525" y="857250"/>
                </a:lnTo>
                <a:lnTo>
                  <a:pt x="9525" y="819150"/>
                </a:lnTo>
                <a:lnTo>
                  <a:pt x="9525" y="790575"/>
                </a:lnTo>
                <a:lnTo>
                  <a:pt x="9525" y="714375"/>
                </a:lnTo>
                <a:lnTo>
                  <a:pt x="0" y="647700"/>
                </a:lnTo>
                <a:lnTo>
                  <a:pt x="0" y="581025"/>
                </a:lnTo>
                <a:lnTo>
                  <a:pt x="0" y="523875"/>
                </a:lnTo>
                <a:lnTo>
                  <a:pt x="0" y="447675"/>
                </a:lnTo>
                <a:lnTo>
                  <a:pt x="0" y="371475"/>
                </a:lnTo>
                <a:lnTo>
                  <a:pt x="9525" y="314325"/>
                </a:lnTo>
                <a:lnTo>
                  <a:pt x="9525" y="38100"/>
                </a:lnTo>
                <a:lnTo>
                  <a:pt x="9525" y="0"/>
                </a:lnTo>
              </a:path>
            </a:pathLst>
          </a:custGeom>
          <a:ln w="25400">
            <a:solidFill>
              <a:srgbClr val="000000"/>
            </a:solidFill>
            <a:prstDash val="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305300" y="3219450"/>
            <a:ext cx="1866900" cy="1200150"/>
          </a:xfrm>
          <a:custGeom>
            <a:avLst/>
            <a:gdLst/>
            <a:ahLst/>
            <a:cxnLst/>
            <a:rect l="l" t="t" r="r" b="b"/>
            <a:pathLst>
              <a:path w="1866900" h="1200150">
                <a:moveTo>
                  <a:pt x="1866900" y="1200150"/>
                </a:moveTo>
                <a:lnTo>
                  <a:pt x="1819275" y="1171575"/>
                </a:lnTo>
                <a:lnTo>
                  <a:pt x="1724025" y="1171575"/>
                </a:lnTo>
                <a:lnTo>
                  <a:pt x="1657350" y="1171575"/>
                </a:lnTo>
                <a:lnTo>
                  <a:pt x="819150" y="1171575"/>
                </a:lnTo>
                <a:lnTo>
                  <a:pt x="704850" y="1162050"/>
                </a:lnTo>
                <a:lnTo>
                  <a:pt x="647700" y="1162050"/>
                </a:lnTo>
                <a:lnTo>
                  <a:pt x="619125" y="1162050"/>
                </a:lnTo>
                <a:lnTo>
                  <a:pt x="504825" y="1143000"/>
                </a:lnTo>
                <a:lnTo>
                  <a:pt x="390525" y="1133475"/>
                </a:lnTo>
                <a:lnTo>
                  <a:pt x="352425" y="1095375"/>
                </a:lnTo>
                <a:lnTo>
                  <a:pt x="257175" y="1019175"/>
                </a:lnTo>
                <a:lnTo>
                  <a:pt x="161925" y="962025"/>
                </a:lnTo>
                <a:lnTo>
                  <a:pt x="104775" y="952500"/>
                </a:lnTo>
                <a:lnTo>
                  <a:pt x="95250" y="923925"/>
                </a:lnTo>
                <a:lnTo>
                  <a:pt x="38100" y="904875"/>
                </a:lnTo>
                <a:lnTo>
                  <a:pt x="19050" y="847725"/>
                </a:lnTo>
                <a:lnTo>
                  <a:pt x="0" y="819150"/>
                </a:lnTo>
                <a:lnTo>
                  <a:pt x="0" y="752475"/>
                </a:lnTo>
                <a:lnTo>
                  <a:pt x="0" y="714375"/>
                </a:lnTo>
                <a:lnTo>
                  <a:pt x="9525" y="676275"/>
                </a:lnTo>
                <a:lnTo>
                  <a:pt x="28575" y="638175"/>
                </a:lnTo>
                <a:lnTo>
                  <a:pt x="38100" y="600075"/>
                </a:lnTo>
                <a:lnTo>
                  <a:pt x="66675" y="561975"/>
                </a:lnTo>
                <a:lnTo>
                  <a:pt x="95250" y="523875"/>
                </a:lnTo>
                <a:lnTo>
                  <a:pt x="104775" y="457200"/>
                </a:lnTo>
                <a:lnTo>
                  <a:pt x="114300" y="428625"/>
                </a:lnTo>
                <a:lnTo>
                  <a:pt x="133350" y="352425"/>
                </a:lnTo>
                <a:lnTo>
                  <a:pt x="142875" y="314325"/>
                </a:lnTo>
                <a:lnTo>
                  <a:pt x="142875" y="285750"/>
                </a:lnTo>
                <a:lnTo>
                  <a:pt x="142875" y="28575"/>
                </a:lnTo>
                <a:lnTo>
                  <a:pt x="142875" y="0"/>
                </a:lnTo>
              </a:path>
            </a:pathLst>
          </a:custGeom>
          <a:ln w="25400">
            <a:solidFill>
              <a:srgbClr val="000000"/>
            </a:solidFill>
            <a:prstDash val="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38650" y="3257550"/>
            <a:ext cx="1581150" cy="1095375"/>
          </a:xfrm>
          <a:custGeom>
            <a:avLst/>
            <a:gdLst/>
            <a:ahLst/>
            <a:cxnLst/>
            <a:rect l="l" t="t" r="r" b="b"/>
            <a:pathLst>
              <a:path w="1581150" h="1095375">
                <a:moveTo>
                  <a:pt x="1581150" y="1085850"/>
                </a:moveTo>
                <a:lnTo>
                  <a:pt x="1552575" y="1095375"/>
                </a:lnTo>
                <a:lnTo>
                  <a:pt x="1457325" y="1095375"/>
                </a:lnTo>
                <a:lnTo>
                  <a:pt x="1381125" y="1095375"/>
                </a:lnTo>
                <a:lnTo>
                  <a:pt x="1323975" y="1095375"/>
                </a:lnTo>
                <a:lnTo>
                  <a:pt x="1238250" y="1076325"/>
                </a:lnTo>
                <a:lnTo>
                  <a:pt x="1123950" y="1047750"/>
                </a:lnTo>
                <a:lnTo>
                  <a:pt x="1066800" y="1028700"/>
                </a:lnTo>
                <a:lnTo>
                  <a:pt x="1028700" y="1019175"/>
                </a:lnTo>
                <a:lnTo>
                  <a:pt x="942975" y="990600"/>
                </a:lnTo>
                <a:lnTo>
                  <a:pt x="866775" y="971550"/>
                </a:lnTo>
                <a:lnTo>
                  <a:pt x="838200" y="952500"/>
                </a:lnTo>
                <a:lnTo>
                  <a:pt x="781050" y="933450"/>
                </a:lnTo>
                <a:lnTo>
                  <a:pt x="723900" y="914400"/>
                </a:lnTo>
                <a:lnTo>
                  <a:pt x="666750" y="895350"/>
                </a:lnTo>
                <a:lnTo>
                  <a:pt x="609600" y="885825"/>
                </a:lnTo>
                <a:lnTo>
                  <a:pt x="523875" y="819150"/>
                </a:lnTo>
                <a:lnTo>
                  <a:pt x="485775" y="800100"/>
                </a:lnTo>
                <a:lnTo>
                  <a:pt x="457200" y="781050"/>
                </a:lnTo>
                <a:lnTo>
                  <a:pt x="371475" y="762000"/>
                </a:lnTo>
                <a:lnTo>
                  <a:pt x="295275" y="704850"/>
                </a:lnTo>
                <a:lnTo>
                  <a:pt x="219075" y="685800"/>
                </a:lnTo>
                <a:lnTo>
                  <a:pt x="161925" y="666750"/>
                </a:lnTo>
                <a:lnTo>
                  <a:pt x="123825" y="638175"/>
                </a:lnTo>
                <a:lnTo>
                  <a:pt x="85725" y="609600"/>
                </a:lnTo>
                <a:lnTo>
                  <a:pt x="66675" y="581025"/>
                </a:lnTo>
                <a:lnTo>
                  <a:pt x="47625" y="552450"/>
                </a:lnTo>
                <a:lnTo>
                  <a:pt x="38100" y="523875"/>
                </a:lnTo>
                <a:lnTo>
                  <a:pt x="28575" y="485775"/>
                </a:lnTo>
                <a:lnTo>
                  <a:pt x="9525" y="457200"/>
                </a:lnTo>
                <a:lnTo>
                  <a:pt x="0" y="428625"/>
                </a:lnTo>
                <a:lnTo>
                  <a:pt x="0" y="352425"/>
                </a:lnTo>
                <a:lnTo>
                  <a:pt x="0" y="314325"/>
                </a:lnTo>
                <a:lnTo>
                  <a:pt x="0" y="285750"/>
                </a:lnTo>
                <a:lnTo>
                  <a:pt x="0" y="257175"/>
                </a:lnTo>
                <a:lnTo>
                  <a:pt x="19050" y="228600"/>
                </a:lnTo>
                <a:lnTo>
                  <a:pt x="28575" y="200025"/>
                </a:lnTo>
                <a:lnTo>
                  <a:pt x="28575" y="171450"/>
                </a:lnTo>
                <a:lnTo>
                  <a:pt x="38100" y="142875"/>
                </a:lnTo>
                <a:lnTo>
                  <a:pt x="38100" y="114300"/>
                </a:lnTo>
                <a:lnTo>
                  <a:pt x="38100" y="85725"/>
                </a:lnTo>
                <a:lnTo>
                  <a:pt x="38100" y="57150"/>
                </a:lnTo>
                <a:lnTo>
                  <a:pt x="38100" y="28575"/>
                </a:lnTo>
                <a:lnTo>
                  <a:pt x="38100" y="0"/>
                </a:lnTo>
              </a:path>
            </a:pathLst>
          </a:custGeom>
          <a:ln w="25400">
            <a:solidFill>
              <a:srgbClr val="000000"/>
            </a:solidFill>
            <a:prstDash val="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524375" y="3276600"/>
            <a:ext cx="1438275" cy="1114425"/>
          </a:xfrm>
          <a:custGeom>
            <a:avLst/>
            <a:gdLst/>
            <a:ahLst/>
            <a:cxnLst/>
            <a:rect l="l" t="t" r="r" b="b"/>
            <a:pathLst>
              <a:path w="1438275" h="1114425">
                <a:moveTo>
                  <a:pt x="47625" y="0"/>
                </a:moveTo>
                <a:lnTo>
                  <a:pt x="19050" y="38100"/>
                </a:lnTo>
                <a:lnTo>
                  <a:pt x="9525" y="66675"/>
                </a:lnTo>
                <a:lnTo>
                  <a:pt x="9525" y="95250"/>
                </a:lnTo>
                <a:lnTo>
                  <a:pt x="9525" y="123825"/>
                </a:lnTo>
                <a:lnTo>
                  <a:pt x="9525" y="152400"/>
                </a:lnTo>
                <a:lnTo>
                  <a:pt x="9525" y="180975"/>
                </a:lnTo>
                <a:lnTo>
                  <a:pt x="9525" y="219075"/>
                </a:lnTo>
                <a:lnTo>
                  <a:pt x="9525" y="257175"/>
                </a:lnTo>
                <a:lnTo>
                  <a:pt x="0" y="295275"/>
                </a:lnTo>
                <a:lnTo>
                  <a:pt x="0" y="533400"/>
                </a:lnTo>
                <a:lnTo>
                  <a:pt x="28575" y="561975"/>
                </a:lnTo>
                <a:lnTo>
                  <a:pt x="38100" y="600075"/>
                </a:lnTo>
                <a:lnTo>
                  <a:pt x="66675" y="619125"/>
                </a:lnTo>
                <a:lnTo>
                  <a:pt x="85725" y="647700"/>
                </a:lnTo>
                <a:lnTo>
                  <a:pt x="104775" y="676275"/>
                </a:lnTo>
                <a:lnTo>
                  <a:pt x="171450" y="714375"/>
                </a:lnTo>
                <a:lnTo>
                  <a:pt x="200025" y="742950"/>
                </a:lnTo>
                <a:lnTo>
                  <a:pt x="228600" y="771525"/>
                </a:lnTo>
                <a:lnTo>
                  <a:pt x="285750" y="790575"/>
                </a:lnTo>
                <a:lnTo>
                  <a:pt x="314325" y="809625"/>
                </a:lnTo>
                <a:lnTo>
                  <a:pt x="333375" y="866775"/>
                </a:lnTo>
                <a:lnTo>
                  <a:pt x="361950" y="885825"/>
                </a:lnTo>
                <a:lnTo>
                  <a:pt x="390525" y="904875"/>
                </a:lnTo>
                <a:lnTo>
                  <a:pt x="428625" y="914400"/>
                </a:lnTo>
                <a:lnTo>
                  <a:pt x="466725" y="914400"/>
                </a:lnTo>
                <a:lnTo>
                  <a:pt x="542925" y="933450"/>
                </a:lnTo>
                <a:lnTo>
                  <a:pt x="600075" y="942975"/>
                </a:lnTo>
                <a:lnTo>
                  <a:pt x="619125" y="914400"/>
                </a:lnTo>
                <a:lnTo>
                  <a:pt x="638175" y="885825"/>
                </a:lnTo>
                <a:lnTo>
                  <a:pt x="666750" y="876300"/>
                </a:lnTo>
                <a:lnTo>
                  <a:pt x="742950" y="876300"/>
                </a:lnTo>
                <a:lnTo>
                  <a:pt x="819150" y="876300"/>
                </a:lnTo>
                <a:lnTo>
                  <a:pt x="885825" y="904875"/>
                </a:lnTo>
                <a:lnTo>
                  <a:pt x="942975" y="914400"/>
                </a:lnTo>
                <a:lnTo>
                  <a:pt x="1009650" y="942975"/>
                </a:lnTo>
                <a:lnTo>
                  <a:pt x="1085850" y="1000125"/>
                </a:lnTo>
                <a:lnTo>
                  <a:pt x="1114425" y="1009650"/>
                </a:lnTo>
                <a:lnTo>
                  <a:pt x="1190625" y="1038225"/>
                </a:lnTo>
                <a:lnTo>
                  <a:pt x="1219200" y="1057275"/>
                </a:lnTo>
                <a:lnTo>
                  <a:pt x="1247775" y="1076325"/>
                </a:lnTo>
                <a:lnTo>
                  <a:pt x="1276350" y="1085850"/>
                </a:lnTo>
                <a:lnTo>
                  <a:pt x="1304925" y="1085850"/>
                </a:lnTo>
                <a:lnTo>
                  <a:pt x="1371600" y="1085850"/>
                </a:lnTo>
                <a:lnTo>
                  <a:pt x="1409700" y="1104900"/>
                </a:lnTo>
                <a:lnTo>
                  <a:pt x="1438275" y="1114425"/>
                </a:lnTo>
              </a:path>
            </a:pathLst>
          </a:custGeom>
          <a:ln w="25400">
            <a:solidFill>
              <a:srgbClr val="000000"/>
            </a:solidFill>
            <a:prstDash val="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19400" y="3200400"/>
            <a:ext cx="1371600" cy="1066800"/>
          </a:xfrm>
          <a:custGeom>
            <a:avLst/>
            <a:gdLst/>
            <a:ahLst/>
            <a:cxnLst/>
            <a:rect l="l" t="t" r="r" b="b"/>
            <a:pathLst>
              <a:path w="1371600" h="1066800">
                <a:moveTo>
                  <a:pt x="0" y="1066800"/>
                </a:moveTo>
                <a:lnTo>
                  <a:pt x="47625" y="1058799"/>
                </a:lnTo>
                <a:lnTo>
                  <a:pt x="122174" y="1058799"/>
                </a:lnTo>
                <a:lnTo>
                  <a:pt x="196850" y="1058799"/>
                </a:lnTo>
                <a:lnTo>
                  <a:pt x="290449" y="1049274"/>
                </a:lnTo>
                <a:lnTo>
                  <a:pt x="328549" y="1049274"/>
                </a:lnTo>
                <a:lnTo>
                  <a:pt x="395350" y="1023874"/>
                </a:lnTo>
                <a:lnTo>
                  <a:pt x="422275" y="1023874"/>
                </a:lnTo>
                <a:lnTo>
                  <a:pt x="460375" y="1006475"/>
                </a:lnTo>
                <a:lnTo>
                  <a:pt x="498475" y="979424"/>
                </a:lnTo>
                <a:lnTo>
                  <a:pt x="508000" y="954024"/>
                </a:lnTo>
                <a:lnTo>
                  <a:pt x="535051" y="946150"/>
                </a:lnTo>
                <a:lnTo>
                  <a:pt x="573151" y="946150"/>
                </a:lnTo>
                <a:lnTo>
                  <a:pt x="611251" y="946150"/>
                </a:lnTo>
                <a:lnTo>
                  <a:pt x="638175" y="936625"/>
                </a:lnTo>
                <a:lnTo>
                  <a:pt x="666750" y="919099"/>
                </a:lnTo>
                <a:lnTo>
                  <a:pt x="695325" y="919099"/>
                </a:lnTo>
                <a:lnTo>
                  <a:pt x="723900" y="919099"/>
                </a:lnTo>
                <a:lnTo>
                  <a:pt x="760476" y="911225"/>
                </a:lnTo>
                <a:lnTo>
                  <a:pt x="789051" y="893699"/>
                </a:lnTo>
                <a:lnTo>
                  <a:pt x="817626" y="884174"/>
                </a:lnTo>
                <a:lnTo>
                  <a:pt x="873125" y="884174"/>
                </a:lnTo>
                <a:lnTo>
                  <a:pt x="939800" y="876300"/>
                </a:lnTo>
                <a:lnTo>
                  <a:pt x="976376" y="876300"/>
                </a:lnTo>
                <a:lnTo>
                  <a:pt x="1033526" y="876300"/>
                </a:lnTo>
                <a:lnTo>
                  <a:pt x="1098550" y="866775"/>
                </a:lnTo>
                <a:lnTo>
                  <a:pt x="1136650" y="849249"/>
                </a:lnTo>
                <a:lnTo>
                  <a:pt x="1165225" y="841375"/>
                </a:lnTo>
                <a:lnTo>
                  <a:pt x="1193800" y="831850"/>
                </a:lnTo>
                <a:lnTo>
                  <a:pt x="1220851" y="815975"/>
                </a:lnTo>
                <a:lnTo>
                  <a:pt x="1249426" y="806450"/>
                </a:lnTo>
                <a:lnTo>
                  <a:pt x="1287526" y="798449"/>
                </a:lnTo>
                <a:lnTo>
                  <a:pt x="1323975" y="771525"/>
                </a:lnTo>
                <a:lnTo>
                  <a:pt x="1333500" y="746125"/>
                </a:lnTo>
                <a:lnTo>
                  <a:pt x="1343025" y="711200"/>
                </a:lnTo>
                <a:lnTo>
                  <a:pt x="1362075" y="685800"/>
                </a:lnTo>
                <a:lnTo>
                  <a:pt x="1371600" y="658749"/>
                </a:lnTo>
                <a:lnTo>
                  <a:pt x="1371600" y="633349"/>
                </a:lnTo>
                <a:lnTo>
                  <a:pt x="1371600" y="606425"/>
                </a:lnTo>
                <a:lnTo>
                  <a:pt x="1371600" y="581025"/>
                </a:lnTo>
                <a:lnTo>
                  <a:pt x="1371600" y="555625"/>
                </a:lnTo>
                <a:lnTo>
                  <a:pt x="1352550" y="528574"/>
                </a:lnTo>
                <a:lnTo>
                  <a:pt x="1343025" y="503174"/>
                </a:lnTo>
                <a:lnTo>
                  <a:pt x="1333500" y="468249"/>
                </a:lnTo>
                <a:lnTo>
                  <a:pt x="1314450" y="433324"/>
                </a:lnTo>
                <a:lnTo>
                  <a:pt x="1314450" y="190500"/>
                </a:lnTo>
                <a:lnTo>
                  <a:pt x="1333500" y="104775"/>
                </a:lnTo>
                <a:lnTo>
                  <a:pt x="1333500" y="52324"/>
                </a:lnTo>
                <a:lnTo>
                  <a:pt x="1333500" y="0"/>
                </a:lnTo>
                <a:lnTo>
                  <a:pt x="1352550" y="25400"/>
                </a:lnTo>
              </a:path>
            </a:pathLst>
          </a:custGeom>
          <a:ln w="25400">
            <a:solidFill>
              <a:srgbClr val="000000"/>
            </a:solidFill>
            <a:prstDash val="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43273" y="5325998"/>
            <a:ext cx="85725" cy="306705"/>
          </a:xfrm>
          <a:custGeom>
            <a:avLst/>
            <a:gdLst/>
            <a:ahLst/>
            <a:cxnLst/>
            <a:rect l="l" t="t" r="r" b="b"/>
            <a:pathLst>
              <a:path w="85725" h="306704">
                <a:moveTo>
                  <a:pt x="28575" y="220725"/>
                </a:moveTo>
                <a:lnTo>
                  <a:pt x="0" y="220725"/>
                </a:lnTo>
                <a:lnTo>
                  <a:pt x="42925" y="306450"/>
                </a:lnTo>
                <a:lnTo>
                  <a:pt x="71458" y="249300"/>
                </a:lnTo>
                <a:lnTo>
                  <a:pt x="35051" y="249300"/>
                </a:lnTo>
                <a:lnTo>
                  <a:pt x="28575" y="242950"/>
                </a:lnTo>
                <a:lnTo>
                  <a:pt x="28575" y="220725"/>
                </a:lnTo>
                <a:close/>
              </a:path>
              <a:path w="85725" h="306704">
                <a:moveTo>
                  <a:pt x="50800" y="0"/>
                </a:moveTo>
                <a:lnTo>
                  <a:pt x="35051" y="0"/>
                </a:lnTo>
                <a:lnTo>
                  <a:pt x="28575" y="6476"/>
                </a:lnTo>
                <a:lnTo>
                  <a:pt x="28575" y="242950"/>
                </a:lnTo>
                <a:lnTo>
                  <a:pt x="35051" y="249300"/>
                </a:lnTo>
                <a:lnTo>
                  <a:pt x="50800" y="249300"/>
                </a:lnTo>
                <a:lnTo>
                  <a:pt x="57150" y="242950"/>
                </a:lnTo>
                <a:lnTo>
                  <a:pt x="57150" y="6476"/>
                </a:lnTo>
                <a:lnTo>
                  <a:pt x="50800" y="0"/>
                </a:lnTo>
                <a:close/>
              </a:path>
              <a:path w="85725" h="306704">
                <a:moveTo>
                  <a:pt x="85725" y="220725"/>
                </a:moveTo>
                <a:lnTo>
                  <a:pt x="57150" y="220725"/>
                </a:lnTo>
                <a:lnTo>
                  <a:pt x="57150" y="242950"/>
                </a:lnTo>
                <a:lnTo>
                  <a:pt x="50800" y="249300"/>
                </a:lnTo>
                <a:lnTo>
                  <a:pt x="71458" y="249300"/>
                </a:lnTo>
                <a:lnTo>
                  <a:pt x="85725" y="2207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63750" y="4533900"/>
            <a:ext cx="444500" cy="0"/>
          </a:xfrm>
          <a:custGeom>
            <a:avLst/>
            <a:gdLst/>
            <a:ahLst/>
            <a:cxnLst/>
            <a:rect l="l" t="t" r="r" b="b"/>
            <a:pathLst>
              <a:path w="444500">
                <a:moveTo>
                  <a:pt x="0" y="0"/>
                </a:moveTo>
                <a:lnTo>
                  <a:pt x="444500" y="0"/>
                </a:lnTo>
              </a:path>
            </a:pathLst>
          </a:custGeom>
          <a:ln w="63500">
            <a:solidFill>
              <a:srgbClr val="BADFE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063750" y="4502150"/>
            <a:ext cx="444500" cy="63500"/>
          </a:xfrm>
          <a:custGeom>
            <a:avLst/>
            <a:gdLst/>
            <a:ahLst/>
            <a:cxnLst/>
            <a:rect l="l" t="t" r="r" b="b"/>
            <a:pathLst>
              <a:path w="444500" h="63500">
                <a:moveTo>
                  <a:pt x="0" y="63500"/>
                </a:moveTo>
                <a:lnTo>
                  <a:pt x="444500" y="63500"/>
                </a:lnTo>
                <a:lnTo>
                  <a:pt x="444500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324100" y="3968750"/>
            <a:ext cx="0" cy="520700"/>
          </a:xfrm>
          <a:custGeom>
            <a:avLst/>
            <a:gdLst/>
            <a:ahLst/>
            <a:cxnLst/>
            <a:rect l="l" t="t" r="r" b="b"/>
            <a:pathLst>
              <a:path h="520700">
                <a:moveTo>
                  <a:pt x="0" y="0"/>
                </a:moveTo>
                <a:lnTo>
                  <a:pt x="0" y="520700"/>
                </a:lnTo>
              </a:path>
            </a:pathLst>
          </a:custGeom>
          <a:ln w="63500">
            <a:solidFill>
              <a:srgbClr val="BADFE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292350" y="3968750"/>
            <a:ext cx="63500" cy="520700"/>
          </a:xfrm>
          <a:custGeom>
            <a:avLst/>
            <a:gdLst/>
            <a:ahLst/>
            <a:cxnLst/>
            <a:rect l="l" t="t" r="r" b="b"/>
            <a:pathLst>
              <a:path w="63500" h="520700">
                <a:moveTo>
                  <a:pt x="0" y="520700"/>
                </a:moveTo>
                <a:lnTo>
                  <a:pt x="63500" y="520700"/>
                </a:lnTo>
                <a:lnTo>
                  <a:pt x="63500" y="0"/>
                </a:lnTo>
                <a:lnTo>
                  <a:pt x="0" y="0"/>
                </a:lnTo>
                <a:lnTo>
                  <a:pt x="0" y="5207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178550" y="4533900"/>
            <a:ext cx="444500" cy="0"/>
          </a:xfrm>
          <a:custGeom>
            <a:avLst/>
            <a:gdLst/>
            <a:ahLst/>
            <a:cxnLst/>
            <a:rect l="l" t="t" r="r" b="b"/>
            <a:pathLst>
              <a:path w="444500">
                <a:moveTo>
                  <a:pt x="0" y="0"/>
                </a:moveTo>
                <a:lnTo>
                  <a:pt x="444500" y="0"/>
                </a:lnTo>
              </a:path>
            </a:pathLst>
          </a:custGeom>
          <a:ln w="63500">
            <a:solidFill>
              <a:srgbClr val="BADFE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178550" y="4502150"/>
            <a:ext cx="444500" cy="63500"/>
          </a:xfrm>
          <a:custGeom>
            <a:avLst/>
            <a:gdLst/>
            <a:ahLst/>
            <a:cxnLst/>
            <a:rect l="l" t="t" r="r" b="b"/>
            <a:pathLst>
              <a:path w="444500" h="63500">
                <a:moveTo>
                  <a:pt x="0" y="63500"/>
                </a:moveTo>
                <a:lnTo>
                  <a:pt x="444500" y="63500"/>
                </a:lnTo>
                <a:lnTo>
                  <a:pt x="444500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286500" y="3968750"/>
            <a:ext cx="0" cy="520700"/>
          </a:xfrm>
          <a:custGeom>
            <a:avLst/>
            <a:gdLst/>
            <a:ahLst/>
            <a:cxnLst/>
            <a:rect l="l" t="t" r="r" b="b"/>
            <a:pathLst>
              <a:path h="520700">
                <a:moveTo>
                  <a:pt x="0" y="0"/>
                </a:moveTo>
                <a:lnTo>
                  <a:pt x="0" y="520700"/>
                </a:lnTo>
              </a:path>
            </a:pathLst>
          </a:custGeom>
          <a:ln w="63500">
            <a:solidFill>
              <a:srgbClr val="BADFE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254750" y="3968750"/>
            <a:ext cx="63500" cy="520700"/>
          </a:xfrm>
          <a:custGeom>
            <a:avLst/>
            <a:gdLst/>
            <a:ahLst/>
            <a:cxnLst/>
            <a:rect l="l" t="t" r="r" b="b"/>
            <a:pathLst>
              <a:path w="63500" h="520700">
                <a:moveTo>
                  <a:pt x="0" y="520700"/>
                </a:moveTo>
                <a:lnTo>
                  <a:pt x="63500" y="520700"/>
                </a:lnTo>
                <a:lnTo>
                  <a:pt x="63500" y="0"/>
                </a:lnTo>
                <a:lnTo>
                  <a:pt x="0" y="0"/>
                </a:lnTo>
                <a:lnTo>
                  <a:pt x="0" y="5207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7762113" y="4120133"/>
            <a:ext cx="10572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Oxígeno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industrial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287399" y="4529073"/>
            <a:ext cx="763905" cy="85725"/>
          </a:xfrm>
          <a:custGeom>
            <a:avLst/>
            <a:gdLst/>
            <a:ahLst/>
            <a:cxnLst/>
            <a:rect l="l" t="t" r="r" b="b"/>
            <a:pathLst>
              <a:path w="763905" h="85725">
                <a:moveTo>
                  <a:pt x="677926" y="0"/>
                </a:moveTo>
                <a:lnTo>
                  <a:pt x="677926" y="85725"/>
                </a:lnTo>
                <a:lnTo>
                  <a:pt x="735160" y="57150"/>
                </a:lnTo>
                <a:lnTo>
                  <a:pt x="700151" y="57150"/>
                </a:lnTo>
                <a:lnTo>
                  <a:pt x="706501" y="50800"/>
                </a:lnTo>
                <a:lnTo>
                  <a:pt x="706501" y="35051"/>
                </a:lnTo>
                <a:lnTo>
                  <a:pt x="700151" y="28575"/>
                </a:lnTo>
                <a:lnTo>
                  <a:pt x="734991" y="28575"/>
                </a:lnTo>
                <a:lnTo>
                  <a:pt x="677926" y="0"/>
                </a:lnTo>
                <a:close/>
              </a:path>
              <a:path w="763905" h="85725">
                <a:moveTo>
                  <a:pt x="677926" y="28575"/>
                </a:moveTo>
                <a:lnTo>
                  <a:pt x="6476" y="28575"/>
                </a:lnTo>
                <a:lnTo>
                  <a:pt x="0" y="35051"/>
                </a:lnTo>
                <a:lnTo>
                  <a:pt x="0" y="50800"/>
                </a:lnTo>
                <a:lnTo>
                  <a:pt x="6476" y="57150"/>
                </a:lnTo>
                <a:lnTo>
                  <a:pt x="677926" y="57150"/>
                </a:lnTo>
                <a:lnTo>
                  <a:pt x="677926" y="28575"/>
                </a:lnTo>
                <a:close/>
              </a:path>
              <a:path w="763905" h="85725">
                <a:moveTo>
                  <a:pt x="734991" y="28575"/>
                </a:moveTo>
                <a:lnTo>
                  <a:pt x="700151" y="28575"/>
                </a:lnTo>
                <a:lnTo>
                  <a:pt x="706501" y="35051"/>
                </a:lnTo>
                <a:lnTo>
                  <a:pt x="706501" y="50800"/>
                </a:lnTo>
                <a:lnTo>
                  <a:pt x="700151" y="57150"/>
                </a:lnTo>
                <a:lnTo>
                  <a:pt x="735160" y="57150"/>
                </a:lnTo>
                <a:lnTo>
                  <a:pt x="763651" y="42925"/>
                </a:lnTo>
                <a:lnTo>
                  <a:pt x="734991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252848" y="2090673"/>
            <a:ext cx="1081405" cy="1047750"/>
          </a:xfrm>
          <a:custGeom>
            <a:avLst/>
            <a:gdLst/>
            <a:ahLst/>
            <a:cxnLst/>
            <a:rect l="l" t="t" r="r" b="b"/>
            <a:pathLst>
              <a:path w="1081404" h="1047750">
                <a:moveTo>
                  <a:pt x="995426" y="28575"/>
                </a:moveTo>
                <a:lnTo>
                  <a:pt x="6476" y="28575"/>
                </a:lnTo>
                <a:lnTo>
                  <a:pt x="0" y="35051"/>
                </a:lnTo>
                <a:lnTo>
                  <a:pt x="0" y="1041400"/>
                </a:lnTo>
                <a:lnTo>
                  <a:pt x="6476" y="1047750"/>
                </a:lnTo>
                <a:lnTo>
                  <a:pt x="22225" y="1047750"/>
                </a:lnTo>
                <a:lnTo>
                  <a:pt x="28575" y="1041400"/>
                </a:lnTo>
                <a:lnTo>
                  <a:pt x="28575" y="57150"/>
                </a:lnTo>
                <a:lnTo>
                  <a:pt x="14350" y="57150"/>
                </a:lnTo>
                <a:lnTo>
                  <a:pt x="28575" y="42925"/>
                </a:lnTo>
                <a:lnTo>
                  <a:pt x="995426" y="42925"/>
                </a:lnTo>
                <a:lnTo>
                  <a:pt x="995426" y="28575"/>
                </a:lnTo>
                <a:close/>
              </a:path>
              <a:path w="1081404" h="1047750">
                <a:moveTo>
                  <a:pt x="995426" y="0"/>
                </a:moveTo>
                <a:lnTo>
                  <a:pt x="995426" y="85725"/>
                </a:lnTo>
                <a:lnTo>
                  <a:pt x="1052660" y="57150"/>
                </a:lnTo>
                <a:lnTo>
                  <a:pt x="1017651" y="57150"/>
                </a:lnTo>
                <a:lnTo>
                  <a:pt x="1024001" y="50800"/>
                </a:lnTo>
                <a:lnTo>
                  <a:pt x="1024001" y="35051"/>
                </a:lnTo>
                <a:lnTo>
                  <a:pt x="1017651" y="28575"/>
                </a:lnTo>
                <a:lnTo>
                  <a:pt x="1052491" y="28575"/>
                </a:lnTo>
                <a:lnTo>
                  <a:pt x="995426" y="0"/>
                </a:lnTo>
                <a:close/>
              </a:path>
              <a:path w="1081404" h="1047750">
                <a:moveTo>
                  <a:pt x="28575" y="42925"/>
                </a:moveTo>
                <a:lnTo>
                  <a:pt x="14350" y="57150"/>
                </a:lnTo>
                <a:lnTo>
                  <a:pt x="28575" y="57150"/>
                </a:lnTo>
                <a:lnTo>
                  <a:pt x="28575" y="42925"/>
                </a:lnTo>
                <a:close/>
              </a:path>
              <a:path w="1081404" h="1047750">
                <a:moveTo>
                  <a:pt x="995426" y="42925"/>
                </a:moveTo>
                <a:lnTo>
                  <a:pt x="28575" y="42925"/>
                </a:lnTo>
                <a:lnTo>
                  <a:pt x="28575" y="57150"/>
                </a:lnTo>
                <a:lnTo>
                  <a:pt x="995426" y="57150"/>
                </a:lnTo>
                <a:lnTo>
                  <a:pt x="995426" y="42925"/>
                </a:lnTo>
                <a:close/>
              </a:path>
              <a:path w="1081404" h="1047750">
                <a:moveTo>
                  <a:pt x="1052491" y="28575"/>
                </a:moveTo>
                <a:lnTo>
                  <a:pt x="1017651" y="28575"/>
                </a:lnTo>
                <a:lnTo>
                  <a:pt x="1024001" y="35051"/>
                </a:lnTo>
                <a:lnTo>
                  <a:pt x="1024001" y="50800"/>
                </a:lnTo>
                <a:lnTo>
                  <a:pt x="1017651" y="57150"/>
                </a:lnTo>
                <a:lnTo>
                  <a:pt x="1052660" y="57150"/>
                </a:lnTo>
                <a:lnTo>
                  <a:pt x="1081151" y="42925"/>
                </a:lnTo>
                <a:lnTo>
                  <a:pt x="1052491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310248" y="4938648"/>
            <a:ext cx="590550" cy="548005"/>
          </a:xfrm>
          <a:custGeom>
            <a:avLst/>
            <a:gdLst/>
            <a:ahLst/>
            <a:cxnLst/>
            <a:rect l="l" t="t" r="r" b="b"/>
            <a:pathLst>
              <a:path w="590550" h="548004">
                <a:moveTo>
                  <a:pt x="533400" y="462025"/>
                </a:moveTo>
                <a:lnTo>
                  <a:pt x="504825" y="462025"/>
                </a:lnTo>
                <a:lnTo>
                  <a:pt x="547751" y="547751"/>
                </a:lnTo>
                <a:lnTo>
                  <a:pt x="576283" y="490600"/>
                </a:lnTo>
                <a:lnTo>
                  <a:pt x="539876" y="490600"/>
                </a:lnTo>
                <a:lnTo>
                  <a:pt x="533400" y="484250"/>
                </a:lnTo>
                <a:lnTo>
                  <a:pt x="533400" y="462025"/>
                </a:lnTo>
                <a:close/>
              </a:path>
              <a:path w="590550" h="548004">
                <a:moveTo>
                  <a:pt x="533400" y="14350"/>
                </a:moveTo>
                <a:lnTo>
                  <a:pt x="533400" y="484250"/>
                </a:lnTo>
                <a:lnTo>
                  <a:pt x="539876" y="490600"/>
                </a:lnTo>
                <a:lnTo>
                  <a:pt x="555625" y="490600"/>
                </a:lnTo>
                <a:lnTo>
                  <a:pt x="561975" y="484250"/>
                </a:lnTo>
                <a:lnTo>
                  <a:pt x="561975" y="28575"/>
                </a:lnTo>
                <a:lnTo>
                  <a:pt x="547751" y="28575"/>
                </a:lnTo>
                <a:lnTo>
                  <a:pt x="533400" y="14350"/>
                </a:lnTo>
                <a:close/>
              </a:path>
              <a:path w="590550" h="548004">
                <a:moveTo>
                  <a:pt x="590550" y="462025"/>
                </a:moveTo>
                <a:lnTo>
                  <a:pt x="561975" y="462025"/>
                </a:lnTo>
                <a:lnTo>
                  <a:pt x="561975" y="484250"/>
                </a:lnTo>
                <a:lnTo>
                  <a:pt x="555625" y="490600"/>
                </a:lnTo>
                <a:lnTo>
                  <a:pt x="576283" y="490600"/>
                </a:lnTo>
                <a:lnTo>
                  <a:pt x="590550" y="462025"/>
                </a:lnTo>
                <a:close/>
              </a:path>
              <a:path w="590550" h="548004">
                <a:moveTo>
                  <a:pt x="555625" y="0"/>
                </a:moveTo>
                <a:lnTo>
                  <a:pt x="6476" y="0"/>
                </a:lnTo>
                <a:lnTo>
                  <a:pt x="0" y="6476"/>
                </a:lnTo>
                <a:lnTo>
                  <a:pt x="0" y="22225"/>
                </a:lnTo>
                <a:lnTo>
                  <a:pt x="6476" y="28575"/>
                </a:lnTo>
                <a:lnTo>
                  <a:pt x="533400" y="28575"/>
                </a:lnTo>
                <a:lnTo>
                  <a:pt x="533400" y="14350"/>
                </a:lnTo>
                <a:lnTo>
                  <a:pt x="561975" y="14350"/>
                </a:lnTo>
                <a:lnTo>
                  <a:pt x="561975" y="6476"/>
                </a:lnTo>
                <a:lnTo>
                  <a:pt x="555625" y="0"/>
                </a:lnTo>
                <a:close/>
              </a:path>
              <a:path w="590550" h="548004">
                <a:moveTo>
                  <a:pt x="561975" y="14350"/>
                </a:moveTo>
                <a:lnTo>
                  <a:pt x="533400" y="14350"/>
                </a:lnTo>
                <a:lnTo>
                  <a:pt x="547751" y="28575"/>
                </a:lnTo>
                <a:lnTo>
                  <a:pt x="561975" y="28575"/>
                </a:lnTo>
                <a:lnTo>
                  <a:pt x="561975" y="143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281673" y="3429000"/>
            <a:ext cx="85725" cy="484505"/>
          </a:xfrm>
          <a:custGeom>
            <a:avLst/>
            <a:gdLst/>
            <a:ahLst/>
            <a:cxnLst/>
            <a:rect l="l" t="t" r="r" b="b"/>
            <a:pathLst>
              <a:path w="85725" h="484504">
                <a:moveTo>
                  <a:pt x="50800" y="57150"/>
                </a:moveTo>
                <a:lnTo>
                  <a:pt x="35051" y="57150"/>
                </a:lnTo>
                <a:lnTo>
                  <a:pt x="28575" y="63500"/>
                </a:lnTo>
                <a:lnTo>
                  <a:pt x="28575" y="477774"/>
                </a:lnTo>
                <a:lnTo>
                  <a:pt x="35051" y="484124"/>
                </a:lnTo>
                <a:lnTo>
                  <a:pt x="50800" y="484124"/>
                </a:lnTo>
                <a:lnTo>
                  <a:pt x="57150" y="477774"/>
                </a:lnTo>
                <a:lnTo>
                  <a:pt x="57150" y="63500"/>
                </a:lnTo>
                <a:lnTo>
                  <a:pt x="50800" y="57150"/>
                </a:lnTo>
                <a:close/>
              </a:path>
              <a:path w="85725" h="484504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63500"/>
                </a:lnTo>
                <a:lnTo>
                  <a:pt x="35051" y="57150"/>
                </a:lnTo>
                <a:lnTo>
                  <a:pt x="71458" y="57150"/>
                </a:lnTo>
                <a:lnTo>
                  <a:pt x="42925" y="0"/>
                </a:lnTo>
                <a:close/>
              </a:path>
              <a:path w="85725" h="484504">
                <a:moveTo>
                  <a:pt x="71458" y="57150"/>
                </a:moveTo>
                <a:lnTo>
                  <a:pt x="50800" y="57150"/>
                </a:lnTo>
                <a:lnTo>
                  <a:pt x="57150" y="63500"/>
                </a:lnTo>
                <a:lnTo>
                  <a:pt x="57150" y="85725"/>
                </a:lnTo>
                <a:lnTo>
                  <a:pt x="85725" y="85725"/>
                </a:lnTo>
                <a:lnTo>
                  <a:pt x="71458" y="571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5475478" y="2824098"/>
            <a:ext cx="20167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Concentrado</a:t>
            </a:r>
            <a:r>
              <a:rPr sz="1800" b="1" spc="-120" dirty="0">
                <a:solidFill>
                  <a:srgbClr val="0024D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seco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+</a:t>
            </a:r>
            <a:r>
              <a:rPr sz="1800" b="1" spc="-30" dirty="0">
                <a:solidFill>
                  <a:srgbClr val="0024D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fundente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627748" y="4529073"/>
            <a:ext cx="916305" cy="85725"/>
          </a:xfrm>
          <a:custGeom>
            <a:avLst/>
            <a:gdLst/>
            <a:ahLst/>
            <a:cxnLst/>
            <a:rect l="l" t="t" r="r" b="b"/>
            <a:pathLst>
              <a:path w="916304" h="85725">
                <a:moveTo>
                  <a:pt x="830326" y="0"/>
                </a:moveTo>
                <a:lnTo>
                  <a:pt x="830326" y="85725"/>
                </a:lnTo>
                <a:lnTo>
                  <a:pt x="887560" y="57150"/>
                </a:lnTo>
                <a:lnTo>
                  <a:pt x="852551" y="57150"/>
                </a:lnTo>
                <a:lnTo>
                  <a:pt x="858901" y="50800"/>
                </a:lnTo>
                <a:lnTo>
                  <a:pt x="858901" y="35051"/>
                </a:lnTo>
                <a:lnTo>
                  <a:pt x="852551" y="28575"/>
                </a:lnTo>
                <a:lnTo>
                  <a:pt x="887391" y="28575"/>
                </a:lnTo>
                <a:lnTo>
                  <a:pt x="830326" y="0"/>
                </a:lnTo>
                <a:close/>
              </a:path>
              <a:path w="916304" h="85725">
                <a:moveTo>
                  <a:pt x="830326" y="28575"/>
                </a:moveTo>
                <a:lnTo>
                  <a:pt x="6476" y="28575"/>
                </a:lnTo>
                <a:lnTo>
                  <a:pt x="0" y="35051"/>
                </a:lnTo>
                <a:lnTo>
                  <a:pt x="0" y="50800"/>
                </a:lnTo>
                <a:lnTo>
                  <a:pt x="6476" y="57150"/>
                </a:lnTo>
                <a:lnTo>
                  <a:pt x="830326" y="57150"/>
                </a:lnTo>
                <a:lnTo>
                  <a:pt x="830326" y="28575"/>
                </a:lnTo>
                <a:close/>
              </a:path>
              <a:path w="916304" h="85725">
                <a:moveTo>
                  <a:pt x="887391" y="28575"/>
                </a:moveTo>
                <a:lnTo>
                  <a:pt x="852551" y="28575"/>
                </a:lnTo>
                <a:lnTo>
                  <a:pt x="858901" y="35051"/>
                </a:lnTo>
                <a:lnTo>
                  <a:pt x="858901" y="50800"/>
                </a:lnTo>
                <a:lnTo>
                  <a:pt x="852551" y="57150"/>
                </a:lnTo>
                <a:lnTo>
                  <a:pt x="887560" y="57150"/>
                </a:lnTo>
                <a:lnTo>
                  <a:pt x="916051" y="42925"/>
                </a:lnTo>
                <a:lnTo>
                  <a:pt x="887391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368300" y="3891533"/>
            <a:ext cx="10598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Oxígeno  i</a:t>
            </a:r>
            <a:r>
              <a:rPr sz="1800" b="1" spc="5" dirty="0">
                <a:solidFill>
                  <a:srgbClr val="0024DF"/>
                </a:solidFill>
                <a:latin typeface="Arial"/>
                <a:cs typeface="Arial"/>
              </a:rPr>
              <a:t>ndu</a:t>
            </a: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s</a:t>
            </a:r>
            <a:r>
              <a:rPr sz="1800" b="1" spc="-5" dirty="0">
                <a:solidFill>
                  <a:srgbClr val="0024DF"/>
                </a:solidFill>
                <a:latin typeface="Arial"/>
                <a:cs typeface="Arial"/>
              </a:rPr>
              <a:t>tr</a:t>
            </a: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ial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62000" y="246062"/>
            <a:ext cx="5353050" cy="516255"/>
          </a:xfrm>
          <a:custGeom>
            <a:avLst/>
            <a:gdLst/>
            <a:ahLst/>
            <a:cxnLst/>
            <a:rect l="l" t="t" r="r" b="b"/>
            <a:pathLst>
              <a:path w="5353050" h="516255">
                <a:moveTo>
                  <a:pt x="0" y="515937"/>
                </a:moveTo>
                <a:lnTo>
                  <a:pt x="5353050" y="515937"/>
                </a:lnTo>
                <a:lnTo>
                  <a:pt x="5353050" y="0"/>
                </a:lnTo>
                <a:lnTo>
                  <a:pt x="0" y="0"/>
                </a:lnTo>
                <a:lnTo>
                  <a:pt x="0" y="515937"/>
                </a:lnTo>
                <a:close/>
              </a:path>
            </a:pathLst>
          </a:custGeom>
          <a:solidFill>
            <a:srgbClr val="33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30936" y="173736"/>
            <a:ext cx="5647944" cy="6009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803391" y="173736"/>
            <a:ext cx="576072" cy="5821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840130" y="265937"/>
            <a:ext cx="519811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rgbClr val="F9FC00"/>
                </a:solidFill>
              </a:rPr>
              <a:t>DESCRIPCION </a:t>
            </a:r>
            <a:r>
              <a:rPr sz="2800" spc="-5" dirty="0">
                <a:solidFill>
                  <a:srgbClr val="F9FC00"/>
                </a:solidFill>
              </a:rPr>
              <a:t>DE</a:t>
            </a:r>
            <a:r>
              <a:rPr sz="2800" spc="-160" dirty="0">
                <a:solidFill>
                  <a:srgbClr val="F9FC00"/>
                </a:solidFill>
              </a:rPr>
              <a:t> </a:t>
            </a:r>
            <a:r>
              <a:rPr sz="2800" dirty="0">
                <a:solidFill>
                  <a:srgbClr val="F9FC00"/>
                </a:solidFill>
              </a:rPr>
              <a:t>PROCESOS</a:t>
            </a:r>
            <a:endParaRPr sz="2800"/>
          </a:p>
        </p:txBody>
      </p:sp>
      <p:sp>
        <p:nvSpPr>
          <p:cNvPr id="51" name="object 51"/>
          <p:cNvSpPr/>
          <p:nvPr/>
        </p:nvSpPr>
        <p:spPr>
          <a:xfrm>
            <a:off x="86868" y="1257300"/>
            <a:ext cx="3593592" cy="3017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438144" y="1060703"/>
            <a:ext cx="576072" cy="6035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50393" y="1152524"/>
            <a:ext cx="362585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EE440E"/>
                </a:solidFill>
                <a:latin typeface="Arial"/>
                <a:cs typeface="Arial"/>
              </a:rPr>
              <a:t>HORNO </a:t>
            </a:r>
            <a:r>
              <a:rPr sz="2800" b="1" spc="-20" dirty="0">
                <a:solidFill>
                  <a:srgbClr val="EE440E"/>
                </a:solidFill>
                <a:latin typeface="Arial"/>
                <a:cs typeface="Arial"/>
              </a:rPr>
              <a:t>FLASH</a:t>
            </a:r>
            <a:r>
              <a:rPr sz="2800" b="1" spc="45" dirty="0">
                <a:solidFill>
                  <a:srgbClr val="EE440E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EE440E"/>
                </a:solidFill>
                <a:latin typeface="Arial"/>
                <a:cs typeface="Arial"/>
              </a:rPr>
              <a:t>INCO</a:t>
            </a:r>
            <a:endParaRPr sz="28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733800" y="922337"/>
            <a:ext cx="5410200" cy="954405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543560" marR="266700">
              <a:lnSpc>
                <a:spcPct val="100000"/>
              </a:lnSpc>
              <a:spcBef>
                <a:spcPts val="275"/>
              </a:spcBef>
            </a:pPr>
            <a:r>
              <a:rPr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2Cu</a:t>
            </a:r>
            <a:r>
              <a:rPr sz="2775" b="1" baseline="-24024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S </a:t>
            </a:r>
            <a:r>
              <a:rPr sz="28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+ </a:t>
            </a:r>
            <a:r>
              <a:rPr sz="28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3O</a:t>
            </a:r>
            <a:r>
              <a:rPr sz="2775" b="1" spc="15" baseline="-24024" dirty="0">
                <a:solidFill>
                  <a:srgbClr val="FF0000"/>
                </a:solidFill>
                <a:latin typeface="Times New Roman"/>
                <a:cs typeface="Times New Roman"/>
              </a:rPr>
              <a:t>2 </a:t>
            </a:r>
            <a:r>
              <a:rPr sz="28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→ </a:t>
            </a:r>
            <a:r>
              <a:rPr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2Cu</a:t>
            </a:r>
            <a:r>
              <a:rPr sz="2775" b="1" baseline="-24024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O </a:t>
            </a:r>
            <a:r>
              <a:rPr sz="28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+</a:t>
            </a:r>
            <a:r>
              <a:rPr sz="2800" b="1" spc="-1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2SO</a:t>
            </a:r>
            <a:r>
              <a:rPr sz="2775" b="1" spc="7" baseline="-24024" dirty="0">
                <a:solidFill>
                  <a:srgbClr val="FF0000"/>
                </a:solidFill>
                <a:latin typeface="Times New Roman"/>
                <a:cs typeface="Times New Roman"/>
              </a:rPr>
              <a:t>2  </a:t>
            </a:r>
            <a:r>
              <a:rPr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Cu</a:t>
            </a:r>
            <a:r>
              <a:rPr sz="2775" b="1" baseline="-24024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S </a:t>
            </a:r>
            <a:r>
              <a:rPr sz="28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+ 2Cu</a:t>
            </a:r>
            <a:r>
              <a:rPr sz="2775" b="1" spc="7" baseline="-24024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sz="28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O </a:t>
            </a:r>
            <a:r>
              <a:rPr sz="28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→ </a:t>
            </a:r>
            <a:r>
              <a:rPr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6Cu </a:t>
            </a:r>
            <a:r>
              <a:rPr sz="28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+</a:t>
            </a:r>
            <a:r>
              <a:rPr sz="2800" b="1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SO</a:t>
            </a:r>
            <a:r>
              <a:rPr sz="2775" b="1" baseline="-24024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endParaRPr sz="2775" baseline="-24024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05000"/>
            <a:ext cx="8915400" cy="4952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8828" y="528821"/>
            <a:ext cx="7938515" cy="10043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9600" y="457200"/>
            <a:ext cx="7924800" cy="990600"/>
          </a:xfrm>
          <a:prstGeom prst="rect">
            <a:avLst/>
          </a:prstGeom>
          <a:solidFill>
            <a:srgbClr val="F1F80C"/>
          </a:solidFill>
          <a:ln w="9525">
            <a:solidFill>
              <a:srgbClr val="000000"/>
            </a:solidFill>
          </a:ln>
        </p:spPr>
        <p:txBody>
          <a:bodyPr vert="horz" wrap="square" lIns="0" tIns="208915" rIns="0" bIns="0" rtlCol="0">
            <a:spAutoFit/>
          </a:bodyPr>
          <a:lstStyle/>
          <a:p>
            <a:pPr marL="725805">
              <a:lnSpc>
                <a:spcPct val="100000"/>
              </a:lnSpc>
              <a:spcBef>
                <a:spcPts val="1645"/>
              </a:spcBef>
            </a:pPr>
            <a:r>
              <a:rPr sz="3600" spc="-10" dirty="0"/>
              <a:t>Convertidor </a:t>
            </a:r>
            <a:r>
              <a:rPr sz="3600" dirty="0"/>
              <a:t>de </a:t>
            </a:r>
            <a:r>
              <a:rPr sz="3600" spc="-10" dirty="0"/>
              <a:t>mata </a:t>
            </a:r>
            <a:r>
              <a:rPr sz="3600" dirty="0"/>
              <a:t>de</a:t>
            </a:r>
            <a:r>
              <a:rPr sz="3600" spc="35" dirty="0"/>
              <a:t> </a:t>
            </a:r>
            <a:r>
              <a:rPr sz="3600" dirty="0"/>
              <a:t>cobre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6705600" y="2057400"/>
            <a:ext cx="2057400" cy="457200"/>
          </a:xfrm>
          <a:prstGeom prst="rect">
            <a:avLst/>
          </a:prstGeom>
          <a:solidFill>
            <a:srgbClr val="BADFE2"/>
          </a:solidFill>
          <a:ln w="9525">
            <a:solidFill>
              <a:srgbClr val="000000"/>
            </a:solidFill>
          </a:ln>
        </p:spPr>
        <p:txBody>
          <a:bodyPr vert="horz" wrap="square" lIns="0" tIns="86360" rIns="0" bIns="0" rtlCol="0">
            <a:spAutoFit/>
          </a:bodyPr>
          <a:lstStyle/>
          <a:p>
            <a:pPr marL="109220">
              <a:lnSpc>
                <a:spcPct val="100000"/>
              </a:lnSpc>
              <a:spcBef>
                <a:spcPts val="680"/>
              </a:spcBef>
            </a:pPr>
            <a:r>
              <a:rPr sz="1800" spc="-90" dirty="0">
                <a:latin typeface="Arial"/>
                <a:cs typeface="Arial"/>
              </a:rPr>
              <a:t>MATA </a:t>
            </a:r>
            <a:r>
              <a:rPr sz="1800" spc="-5" dirty="0">
                <a:latin typeface="Arial"/>
                <a:cs typeface="Arial"/>
              </a:rPr>
              <a:t>DE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COBRE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10400" y="2819400"/>
            <a:ext cx="1981200" cy="457200"/>
          </a:xfrm>
          <a:prstGeom prst="rect">
            <a:avLst/>
          </a:prstGeom>
          <a:solidFill>
            <a:srgbClr val="BADFE2"/>
          </a:solidFill>
          <a:ln w="9525">
            <a:solidFill>
              <a:srgbClr val="000000"/>
            </a:solidFill>
          </a:ln>
        </p:spPr>
        <p:txBody>
          <a:bodyPr vert="horz" wrap="square" lIns="0" tIns="86360" rIns="0" bIns="0" rtlCol="0">
            <a:spAutoFit/>
          </a:bodyPr>
          <a:lstStyle/>
          <a:p>
            <a:pPr marL="81915">
              <a:lnSpc>
                <a:spcPct val="100000"/>
              </a:lnSpc>
              <a:spcBef>
                <a:spcPts val="680"/>
              </a:spcBef>
            </a:pPr>
            <a:r>
              <a:rPr sz="1800" spc="-5" dirty="0">
                <a:latin typeface="Arial"/>
                <a:cs typeface="Arial"/>
              </a:rPr>
              <a:t>COBRE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BLISTER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43600" y="2562605"/>
            <a:ext cx="864235" cy="790575"/>
          </a:xfrm>
          <a:custGeom>
            <a:avLst/>
            <a:gdLst/>
            <a:ahLst/>
            <a:cxnLst/>
            <a:rect l="l" t="t" r="r" b="b"/>
            <a:pathLst>
              <a:path w="864234" h="790575">
                <a:moveTo>
                  <a:pt x="92201" y="551815"/>
                </a:moveTo>
                <a:lnTo>
                  <a:pt x="0" y="790194"/>
                </a:lnTo>
                <a:lnTo>
                  <a:pt x="245999" y="720979"/>
                </a:lnTo>
                <a:lnTo>
                  <a:pt x="218056" y="690245"/>
                </a:lnTo>
                <a:lnTo>
                  <a:pt x="166624" y="690245"/>
                </a:lnTo>
                <a:lnTo>
                  <a:pt x="115315" y="633857"/>
                </a:lnTo>
                <a:lnTo>
                  <a:pt x="143498" y="608236"/>
                </a:lnTo>
                <a:lnTo>
                  <a:pt x="92201" y="551815"/>
                </a:lnTo>
                <a:close/>
              </a:path>
              <a:path w="864234" h="790575">
                <a:moveTo>
                  <a:pt x="143498" y="608236"/>
                </a:moveTo>
                <a:lnTo>
                  <a:pt x="115315" y="633857"/>
                </a:lnTo>
                <a:lnTo>
                  <a:pt x="166624" y="690245"/>
                </a:lnTo>
                <a:lnTo>
                  <a:pt x="194782" y="664645"/>
                </a:lnTo>
                <a:lnTo>
                  <a:pt x="143498" y="608236"/>
                </a:lnTo>
                <a:close/>
              </a:path>
              <a:path w="864234" h="790575">
                <a:moveTo>
                  <a:pt x="194782" y="664645"/>
                </a:moveTo>
                <a:lnTo>
                  <a:pt x="166624" y="690245"/>
                </a:lnTo>
                <a:lnTo>
                  <a:pt x="218056" y="690245"/>
                </a:lnTo>
                <a:lnTo>
                  <a:pt x="194782" y="664645"/>
                </a:lnTo>
                <a:close/>
              </a:path>
              <a:path w="864234" h="790575">
                <a:moveTo>
                  <a:pt x="812546" y="0"/>
                </a:moveTo>
                <a:lnTo>
                  <a:pt x="143498" y="608236"/>
                </a:lnTo>
                <a:lnTo>
                  <a:pt x="194782" y="664645"/>
                </a:lnTo>
                <a:lnTo>
                  <a:pt x="863853" y="56388"/>
                </a:lnTo>
                <a:lnTo>
                  <a:pt x="81254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01765" y="3048000"/>
            <a:ext cx="1009015" cy="567055"/>
          </a:xfrm>
          <a:custGeom>
            <a:avLst/>
            <a:gdLst/>
            <a:ahLst/>
            <a:cxnLst/>
            <a:rect l="l" t="t" r="r" b="b"/>
            <a:pathLst>
              <a:path w="1009015" h="567054">
                <a:moveTo>
                  <a:pt x="789263" y="74846"/>
                </a:moveTo>
                <a:lnTo>
                  <a:pt x="0" y="499872"/>
                </a:lnTo>
                <a:lnTo>
                  <a:pt x="36068" y="566927"/>
                </a:lnTo>
                <a:lnTo>
                  <a:pt x="825379" y="141876"/>
                </a:lnTo>
                <a:lnTo>
                  <a:pt x="789263" y="74846"/>
                </a:lnTo>
                <a:close/>
              </a:path>
              <a:path w="1009015" h="567054">
                <a:moveTo>
                  <a:pt x="968695" y="56769"/>
                </a:moveTo>
                <a:lnTo>
                  <a:pt x="822833" y="56769"/>
                </a:lnTo>
                <a:lnTo>
                  <a:pt x="858901" y="123825"/>
                </a:lnTo>
                <a:lnTo>
                  <a:pt x="825379" y="141876"/>
                </a:lnTo>
                <a:lnTo>
                  <a:pt x="861567" y="209041"/>
                </a:lnTo>
                <a:lnTo>
                  <a:pt x="968695" y="56769"/>
                </a:lnTo>
                <a:close/>
              </a:path>
              <a:path w="1009015" h="567054">
                <a:moveTo>
                  <a:pt x="822833" y="56769"/>
                </a:moveTo>
                <a:lnTo>
                  <a:pt x="789263" y="74846"/>
                </a:lnTo>
                <a:lnTo>
                  <a:pt x="825379" y="141876"/>
                </a:lnTo>
                <a:lnTo>
                  <a:pt x="858901" y="123825"/>
                </a:lnTo>
                <a:lnTo>
                  <a:pt x="822833" y="56769"/>
                </a:lnTo>
                <a:close/>
              </a:path>
              <a:path w="1009015" h="567054">
                <a:moveTo>
                  <a:pt x="1008634" y="0"/>
                </a:moveTo>
                <a:lnTo>
                  <a:pt x="753110" y="7747"/>
                </a:lnTo>
                <a:lnTo>
                  <a:pt x="789263" y="74846"/>
                </a:lnTo>
                <a:lnTo>
                  <a:pt x="822833" y="56769"/>
                </a:lnTo>
                <a:lnTo>
                  <a:pt x="968695" y="56769"/>
                </a:lnTo>
                <a:lnTo>
                  <a:pt x="100863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8632" y="858011"/>
            <a:ext cx="5724144" cy="4434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73579" y="832103"/>
            <a:ext cx="5717667" cy="4408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96183" y="5214366"/>
            <a:ext cx="203835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1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2800" b="1" spc="-15" dirty="0">
                <a:solidFill>
                  <a:srgbClr val="FF0000"/>
                </a:solidFill>
                <a:latin typeface="Arial"/>
                <a:cs typeface="Arial"/>
              </a:rPr>
              <a:t>on</a:t>
            </a:r>
            <a:r>
              <a:rPr sz="2800" b="1" spc="-3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2800" b="1" spc="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2800" b="1" spc="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2800" b="1" spc="-15" dirty="0">
                <a:solidFill>
                  <a:srgbClr val="FF0000"/>
                </a:solidFill>
                <a:latin typeface="Arial"/>
                <a:cs typeface="Arial"/>
              </a:rPr>
              <a:t>do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447800"/>
            <a:ext cx="9099550" cy="388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9200" y="5715000"/>
            <a:ext cx="6705600" cy="1016000"/>
          </a:xfrm>
          <a:custGeom>
            <a:avLst/>
            <a:gdLst/>
            <a:ahLst/>
            <a:cxnLst/>
            <a:rect l="l" t="t" r="r" b="b"/>
            <a:pathLst>
              <a:path w="6705600" h="1016000">
                <a:moveTo>
                  <a:pt x="0" y="1016000"/>
                </a:moveTo>
                <a:lnTo>
                  <a:pt x="6705600" y="1016000"/>
                </a:lnTo>
                <a:lnTo>
                  <a:pt x="6705600" y="0"/>
                </a:lnTo>
                <a:lnTo>
                  <a:pt x="0" y="0"/>
                </a:lnTo>
                <a:lnTo>
                  <a:pt x="0" y="101600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670555" y="5738266"/>
            <a:ext cx="1824989" cy="941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</a:pPr>
            <a:r>
              <a:rPr sz="3200" b="1" dirty="0">
                <a:latin typeface="Times New Roman"/>
                <a:cs typeface="Times New Roman"/>
              </a:rPr>
              <a:t>Cu</a:t>
            </a:r>
            <a:r>
              <a:rPr sz="3150" b="1" baseline="-25132" dirty="0">
                <a:latin typeface="Times New Roman"/>
                <a:cs typeface="Times New Roman"/>
              </a:rPr>
              <a:t>2</a:t>
            </a:r>
            <a:r>
              <a:rPr sz="3200" b="1" dirty="0">
                <a:latin typeface="Times New Roman"/>
                <a:cs typeface="Times New Roman"/>
              </a:rPr>
              <a:t>S </a:t>
            </a:r>
            <a:r>
              <a:rPr sz="3200" b="1" spc="-5" dirty="0">
                <a:latin typeface="Times New Roman"/>
                <a:cs typeface="Times New Roman"/>
              </a:rPr>
              <a:t>+</a:t>
            </a:r>
            <a:r>
              <a:rPr sz="3200" b="1" spc="-110" dirty="0"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C00000"/>
                </a:solidFill>
                <a:latin typeface="Times New Roman"/>
                <a:cs typeface="Times New Roman"/>
              </a:rPr>
              <a:t>O</a:t>
            </a:r>
            <a:r>
              <a:rPr sz="3150" b="1" baseline="-25132" dirty="0">
                <a:solidFill>
                  <a:srgbClr val="C00000"/>
                </a:solidFill>
                <a:latin typeface="Times New Roman"/>
                <a:cs typeface="Times New Roman"/>
              </a:rPr>
              <a:t>2</a:t>
            </a:r>
            <a:endParaRPr sz="3150" baseline="-25132">
              <a:latin typeface="Times New Roman"/>
              <a:cs typeface="Times New Roman"/>
            </a:endParaRPr>
          </a:p>
          <a:p>
            <a:pPr marL="824230">
              <a:lnSpc>
                <a:spcPct val="100000"/>
              </a:lnSpc>
              <a:spcBef>
                <a:spcPts val="15"/>
              </a:spcBef>
            </a:pPr>
            <a:r>
              <a:rPr sz="2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Aire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41366" y="5738266"/>
            <a:ext cx="2107565" cy="941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6060">
              <a:lnSpc>
                <a:spcPct val="100000"/>
              </a:lnSpc>
              <a:spcBef>
                <a:spcPts val="95"/>
              </a:spcBef>
            </a:pPr>
            <a:r>
              <a:rPr sz="3200" b="1" spc="-5" dirty="0">
                <a:solidFill>
                  <a:srgbClr val="006FC0"/>
                </a:solidFill>
                <a:latin typeface="Times New Roman"/>
                <a:cs typeface="Times New Roman"/>
              </a:rPr>
              <a:t>2Cu </a:t>
            </a:r>
            <a:r>
              <a:rPr sz="3200" b="1" spc="-5" dirty="0">
                <a:latin typeface="Times New Roman"/>
                <a:cs typeface="Times New Roman"/>
              </a:rPr>
              <a:t>+</a:t>
            </a:r>
            <a:r>
              <a:rPr sz="3200" b="1" spc="-7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SO</a:t>
            </a:r>
            <a:r>
              <a:rPr sz="3150" b="1" baseline="-25132" dirty="0">
                <a:latin typeface="Times New Roman"/>
                <a:cs typeface="Times New Roman"/>
              </a:rPr>
              <a:t>2</a:t>
            </a:r>
            <a:endParaRPr sz="3150" baseline="-25132">
              <a:latin typeface="Times New Roman"/>
              <a:cs typeface="Times New Roman"/>
            </a:endParaRPr>
          </a:p>
          <a:p>
            <a:pPr marL="25400">
              <a:lnSpc>
                <a:spcPct val="100000"/>
              </a:lnSpc>
              <a:spcBef>
                <a:spcPts val="15"/>
              </a:spcBef>
            </a:pPr>
            <a:r>
              <a:rPr sz="2800" b="1" spc="-10" dirty="0">
                <a:solidFill>
                  <a:srgbClr val="006FC0"/>
                </a:solidFill>
                <a:latin typeface="Times New Roman"/>
                <a:cs typeface="Times New Roman"/>
              </a:rPr>
              <a:t>Cobre</a:t>
            </a:r>
            <a:r>
              <a:rPr sz="2800" b="1" spc="-114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2800" b="1" spc="5" dirty="0">
                <a:solidFill>
                  <a:srgbClr val="006FC0"/>
                </a:solidFill>
                <a:latin typeface="Times New Roman"/>
                <a:cs typeface="Times New Roman"/>
              </a:rPr>
              <a:t>Blister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57500" y="3336925"/>
            <a:ext cx="3505200" cy="167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19400" y="5045709"/>
            <a:ext cx="3581400" cy="0"/>
          </a:xfrm>
          <a:custGeom>
            <a:avLst/>
            <a:gdLst/>
            <a:ahLst/>
            <a:cxnLst/>
            <a:rect l="l" t="t" r="r" b="b"/>
            <a:pathLst>
              <a:path w="3581400">
                <a:moveTo>
                  <a:pt x="0" y="0"/>
                </a:moveTo>
                <a:lnTo>
                  <a:pt x="3581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25750" y="3312159"/>
            <a:ext cx="0" cy="1727200"/>
          </a:xfrm>
          <a:custGeom>
            <a:avLst/>
            <a:gdLst/>
            <a:ahLst/>
            <a:cxnLst/>
            <a:rect l="l" t="t" r="r" b="b"/>
            <a:pathLst>
              <a:path h="1727200">
                <a:moveTo>
                  <a:pt x="0" y="0"/>
                </a:moveTo>
                <a:lnTo>
                  <a:pt x="0" y="17272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24600" y="3305809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95800" y="3305809"/>
            <a:ext cx="1143000" cy="0"/>
          </a:xfrm>
          <a:custGeom>
            <a:avLst/>
            <a:gdLst/>
            <a:ahLst/>
            <a:cxnLst/>
            <a:rect l="l" t="t" r="r" b="b"/>
            <a:pathLst>
              <a:path w="1143000">
                <a:moveTo>
                  <a:pt x="0" y="0"/>
                </a:moveTo>
                <a:lnTo>
                  <a:pt x="1143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19400" y="3305809"/>
            <a:ext cx="990600" cy="0"/>
          </a:xfrm>
          <a:custGeom>
            <a:avLst/>
            <a:gdLst/>
            <a:ahLst/>
            <a:cxnLst/>
            <a:rect l="l" t="t" r="r" b="b"/>
            <a:pathLst>
              <a:path w="990600">
                <a:moveTo>
                  <a:pt x="0" y="0"/>
                </a:moveTo>
                <a:lnTo>
                  <a:pt x="990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94450" y="3311525"/>
            <a:ext cx="0" cy="1727200"/>
          </a:xfrm>
          <a:custGeom>
            <a:avLst/>
            <a:gdLst/>
            <a:ahLst/>
            <a:cxnLst/>
            <a:rect l="l" t="t" r="r" b="b"/>
            <a:pathLst>
              <a:path h="1727200">
                <a:moveTo>
                  <a:pt x="0" y="0"/>
                </a:moveTo>
                <a:lnTo>
                  <a:pt x="0" y="17272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44800" y="5013959"/>
            <a:ext cx="3530600" cy="0"/>
          </a:xfrm>
          <a:custGeom>
            <a:avLst/>
            <a:gdLst/>
            <a:ahLst/>
            <a:cxnLst/>
            <a:rect l="l" t="t" r="r" b="b"/>
            <a:pathLst>
              <a:path w="3530600">
                <a:moveTo>
                  <a:pt x="0" y="0"/>
                </a:moveTo>
                <a:lnTo>
                  <a:pt x="353060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57500" y="3350259"/>
            <a:ext cx="0" cy="1651000"/>
          </a:xfrm>
          <a:custGeom>
            <a:avLst/>
            <a:gdLst/>
            <a:ahLst/>
            <a:cxnLst/>
            <a:rect l="l" t="t" r="r" b="b"/>
            <a:pathLst>
              <a:path h="1651000">
                <a:moveTo>
                  <a:pt x="0" y="0"/>
                </a:moveTo>
                <a:lnTo>
                  <a:pt x="0" y="1650999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24600" y="3337559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95800" y="3337559"/>
            <a:ext cx="1143000" cy="0"/>
          </a:xfrm>
          <a:custGeom>
            <a:avLst/>
            <a:gdLst/>
            <a:ahLst/>
            <a:cxnLst/>
            <a:rect l="l" t="t" r="r" b="b"/>
            <a:pathLst>
              <a:path w="1143000">
                <a:moveTo>
                  <a:pt x="0" y="0"/>
                </a:moveTo>
                <a:lnTo>
                  <a:pt x="114300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44800" y="3337559"/>
            <a:ext cx="965200" cy="0"/>
          </a:xfrm>
          <a:custGeom>
            <a:avLst/>
            <a:gdLst/>
            <a:ahLst/>
            <a:cxnLst/>
            <a:rect l="l" t="t" r="r" b="b"/>
            <a:pathLst>
              <a:path w="965200">
                <a:moveTo>
                  <a:pt x="0" y="0"/>
                </a:moveTo>
                <a:lnTo>
                  <a:pt x="96520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62700" y="3349625"/>
            <a:ext cx="0" cy="1651000"/>
          </a:xfrm>
          <a:custGeom>
            <a:avLst/>
            <a:gdLst/>
            <a:ahLst/>
            <a:cxnLst/>
            <a:rect l="l" t="t" r="r" b="b"/>
            <a:pathLst>
              <a:path h="1651000">
                <a:moveTo>
                  <a:pt x="0" y="0"/>
                </a:moveTo>
                <a:lnTo>
                  <a:pt x="0" y="165100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82900" y="4982209"/>
            <a:ext cx="3454400" cy="0"/>
          </a:xfrm>
          <a:custGeom>
            <a:avLst/>
            <a:gdLst/>
            <a:ahLst/>
            <a:cxnLst/>
            <a:rect l="l" t="t" r="r" b="b"/>
            <a:pathLst>
              <a:path w="3454400">
                <a:moveTo>
                  <a:pt x="0" y="0"/>
                </a:moveTo>
                <a:lnTo>
                  <a:pt x="3454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89250" y="3375659"/>
            <a:ext cx="0" cy="1600200"/>
          </a:xfrm>
          <a:custGeom>
            <a:avLst/>
            <a:gdLst/>
            <a:ahLst/>
            <a:cxnLst/>
            <a:rect l="l" t="t" r="r" b="b"/>
            <a:pathLst>
              <a:path h="1600200">
                <a:moveTo>
                  <a:pt x="0" y="0"/>
                </a:moveTo>
                <a:lnTo>
                  <a:pt x="0" y="160019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91200" y="3369309"/>
            <a:ext cx="546100" cy="0"/>
          </a:xfrm>
          <a:custGeom>
            <a:avLst/>
            <a:gdLst/>
            <a:ahLst/>
            <a:cxnLst/>
            <a:rect l="l" t="t" r="r" b="b"/>
            <a:pathLst>
              <a:path w="546100">
                <a:moveTo>
                  <a:pt x="0" y="0"/>
                </a:moveTo>
                <a:lnTo>
                  <a:pt x="5461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82900" y="3369309"/>
            <a:ext cx="2755900" cy="0"/>
          </a:xfrm>
          <a:custGeom>
            <a:avLst/>
            <a:gdLst/>
            <a:ahLst/>
            <a:cxnLst/>
            <a:rect l="l" t="t" r="r" b="b"/>
            <a:pathLst>
              <a:path w="2755900">
                <a:moveTo>
                  <a:pt x="0" y="0"/>
                </a:moveTo>
                <a:lnTo>
                  <a:pt x="2755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30950" y="3375025"/>
            <a:ext cx="0" cy="1600200"/>
          </a:xfrm>
          <a:custGeom>
            <a:avLst/>
            <a:gdLst/>
            <a:ahLst/>
            <a:cxnLst/>
            <a:rect l="l" t="t" r="r" b="b"/>
            <a:pathLst>
              <a:path h="1600200">
                <a:moveTo>
                  <a:pt x="0" y="0"/>
                </a:moveTo>
                <a:lnTo>
                  <a:pt x="0" y="16002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10000" y="3336925"/>
            <a:ext cx="685800" cy="0"/>
          </a:xfrm>
          <a:custGeom>
            <a:avLst/>
            <a:gdLst/>
            <a:ahLst/>
            <a:cxnLst/>
            <a:rect l="l" t="t" r="r" b="b"/>
            <a:pathLst>
              <a:path w="685800">
                <a:moveTo>
                  <a:pt x="0" y="0"/>
                </a:moveTo>
                <a:lnTo>
                  <a:pt x="685800" y="0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06750" y="4371975"/>
            <a:ext cx="139700" cy="292100"/>
          </a:xfrm>
          <a:custGeom>
            <a:avLst/>
            <a:gdLst/>
            <a:ahLst/>
            <a:cxnLst/>
            <a:rect l="l" t="t" r="r" b="b"/>
            <a:pathLst>
              <a:path w="139700" h="292100">
                <a:moveTo>
                  <a:pt x="0" y="292100"/>
                </a:moveTo>
                <a:lnTo>
                  <a:pt x="139700" y="292100"/>
                </a:lnTo>
                <a:lnTo>
                  <a:pt x="139700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06750" y="4371975"/>
            <a:ext cx="139700" cy="292100"/>
          </a:xfrm>
          <a:custGeom>
            <a:avLst/>
            <a:gdLst/>
            <a:ahLst/>
            <a:cxnLst/>
            <a:rect l="l" t="t" r="r" b="b"/>
            <a:pathLst>
              <a:path w="139700" h="292100">
                <a:moveTo>
                  <a:pt x="0" y="292100"/>
                </a:moveTo>
                <a:lnTo>
                  <a:pt x="139700" y="292100"/>
                </a:lnTo>
                <a:lnTo>
                  <a:pt x="139700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359150" y="4371975"/>
            <a:ext cx="139700" cy="292100"/>
          </a:xfrm>
          <a:custGeom>
            <a:avLst/>
            <a:gdLst/>
            <a:ahLst/>
            <a:cxnLst/>
            <a:rect l="l" t="t" r="r" b="b"/>
            <a:pathLst>
              <a:path w="139700" h="292100">
                <a:moveTo>
                  <a:pt x="0" y="292100"/>
                </a:moveTo>
                <a:lnTo>
                  <a:pt x="139700" y="292100"/>
                </a:lnTo>
                <a:lnTo>
                  <a:pt x="139700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59150" y="4371975"/>
            <a:ext cx="139700" cy="292100"/>
          </a:xfrm>
          <a:custGeom>
            <a:avLst/>
            <a:gdLst/>
            <a:ahLst/>
            <a:cxnLst/>
            <a:rect l="l" t="t" r="r" b="b"/>
            <a:pathLst>
              <a:path w="139700" h="292100">
                <a:moveTo>
                  <a:pt x="0" y="292100"/>
                </a:moveTo>
                <a:lnTo>
                  <a:pt x="139700" y="292100"/>
                </a:lnTo>
                <a:lnTo>
                  <a:pt x="139700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511550" y="4371975"/>
            <a:ext cx="139700" cy="292100"/>
          </a:xfrm>
          <a:custGeom>
            <a:avLst/>
            <a:gdLst/>
            <a:ahLst/>
            <a:cxnLst/>
            <a:rect l="l" t="t" r="r" b="b"/>
            <a:pathLst>
              <a:path w="139700" h="292100">
                <a:moveTo>
                  <a:pt x="0" y="292100"/>
                </a:moveTo>
                <a:lnTo>
                  <a:pt x="139700" y="292100"/>
                </a:lnTo>
                <a:lnTo>
                  <a:pt x="139700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511550" y="4371975"/>
            <a:ext cx="139700" cy="292100"/>
          </a:xfrm>
          <a:custGeom>
            <a:avLst/>
            <a:gdLst/>
            <a:ahLst/>
            <a:cxnLst/>
            <a:rect l="l" t="t" r="r" b="b"/>
            <a:pathLst>
              <a:path w="139700" h="292100">
                <a:moveTo>
                  <a:pt x="0" y="292100"/>
                </a:moveTo>
                <a:lnTo>
                  <a:pt x="139700" y="292100"/>
                </a:lnTo>
                <a:lnTo>
                  <a:pt x="139700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187950" y="4371975"/>
            <a:ext cx="139700" cy="292100"/>
          </a:xfrm>
          <a:custGeom>
            <a:avLst/>
            <a:gdLst/>
            <a:ahLst/>
            <a:cxnLst/>
            <a:rect l="l" t="t" r="r" b="b"/>
            <a:pathLst>
              <a:path w="139700" h="292100">
                <a:moveTo>
                  <a:pt x="0" y="292100"/>
                </a:moveTo>
                <a:lnTo>
                  <a:pt x="139700" y="292100"/>
                </a:lnTo>
                <a:lnTo>
                  <a:pt x="139700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187950" y="4371975"/>
            <a:ext cx="139700" cy="292100"/>
          </a:xfrm>
          <a:custGeom>
            <a:avLst/>
            <a:gdLst/>
            <a:ahLst/>
            <a:cxnLst/>
            <a:rect l="l" t="t" r="r" b="b"/>
            <a:pathLst>
              <a:path w="139700" h="292100">
                <a:moveTo>
                  <a:pt x="0" y="292100"/>
                </a:moveTo>
                <a:lnTo>
                  <a:pt x="139700" y="292100"/>
                </a:lnTo>
                <a:lnTo>
                  <a:pt x="139700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35550" y="4371975"/>
            <a:ext cx="139700" cy="292100"/>
          </a:xfrm>
          <a:custGeom>
            <a:avLst/>
            <a:gdLst/>
            <a:ahLst/>
            <a:cxnLst/>
            <a:rect l="l" t="t" r="r" b="b"/>
            <a:pathLst>
              <a:path w="139700" h="292100">
                <a:moveTo>
                  <a:pt x="0" y="292100"/>
                </a:moveTo>
                <a:lnTo>
                  <a:pt x="139700" y="292100"/>
                </a:lnTo>
                <a:lnTo>
                  <a:pt x="139700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solidFill>
            <a:srgbClr val="704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035550" y="4371975"/>
            <a:ext cx="139700" cy="292100"/>
          </a:xfrm>
          <a:custGeom>
            <a:avLst/>
            <a:gdLst/>
            <a:ahLst/>
            <a:cxnLst/>
            <a:rect l="l" t="t" r="r" b="b"/>
            <a:pathLst>
              <a:path w="139700" h="292100">
                <a:moveTo>
                  <a:pt x="0" y="292100"/>
                </a:moveTo>
                <a:lnTo>
                  <a:pt x="139700" y="292100"/>
                </a:lnTo>
                <a:lnTo>
                  <a:pt x="139700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63950" y="4441825"/>
            <a:ext cx="1358900" cy="0"/>
          </a:xfrm>
          <a:custGeom>
            <a:avLst/>
            <a:gdLst/>
            <a:ahLst/>
            <a:cxnLst/>
            <a:rect l="l" t="t" r="r" b="b"/>
            <a:pathLst>
              <a:path w="1358900">
                <a:moveTo>
                  <a:pt x="0" y="0"/>
                </a:moveTo>
                <a:lnTo>
                  <a:pt x="1358900" y="0"/>
                </a:lnTo>
              </a:path>
            </a:pathLst>
          </a:custGeom>
          <a:ln w="127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63950" y="4594225"/>
            <a:ext cx="1358900" cy="0"/>
          </a:xfrm>
          <a:custGeom>
            <a:avLst/>
            <a:gdLst/>
            <a:ahLst/>
            <a:cxnLst/>
            <a:rect l="l" t="t" r="r" b="b"/>
            <a:pathLst>
              <a:path w="1358900">
                <a:moveTo>
                  <a:pt x="0" y="0"/>
                </a:moveTo>
                <a:lnTo>
                  <a:pt x="1358900" y="0"/>
                </a:lnTo>
              </a:path>
            </a:pathLst>
          </a:custGeom>
          <a:ln w="127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791200" y="3336925"/>
            <a:ext cx="533400" cy="0"/>
          </a:xfrm>
          <a:custGeom>
            <a:avLst/>
            <a:gdLst/>
            <a:ahLst/>
            <a:cxnLst/>
            <a:rect l="l" t="t" r="r" b="b"/>
            <a:pathLst>
              <a:path w="533400">
                <a:moveTo>
                  <a:pt x="0" y="0"/>
                </a:moveTo>
                <a:lnTo>
                  <a:pt x="533400" y="0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705600" y="3413759"/>
            <a:ext cx="533400" cy="0"/>
          </a:xfrm>
          <a:custGeom>
            <a:avLst/>
            <a:gdLst/>
            <a:ahLst/>
            <a:cxnLst/>
            <a:rect l="l" t="t" r="r" b="b"/>
            <a:pathLst>
              <a:path w="533400">
                <a:moveTo>
                  <a:pt x="0" y="0"/>
                </a:moveTo>
                <a:lnTo>
                  <a:pt x="533400" y="0"/>
                </a:lnTo>
              </a:path>
            </a:pathLst>
          </a:custGeom>
          <a:ln w="76200">
            <a:solidFill>
              <a:srgbClr val="EE44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743700" y="2918460"/>
            <a:ext cx="0" cy="457200"/>
          </a:xfrm>
          <a:custGeom>
            <a:avLst/>
            <a:gdLst/>
            <a:ahLst/>
            <a:cxnLst/>
            <a:rect l="l" t="t" r="r" b="b"/>
            <a:pathLst>
              <a:path h="457200">
                <a:moveTo>
                  <a:pt x="0" y="0"/>
                </a:moveTo>
                <a:lnTo>
                  <a:pt x="0" y="457200"/>
                </a:lnTo>
              </a:path>
            </a:pathLst>
          </a:custGeom>
          <a:ln w="76200">
            <a:solidFill>
              <a:srgbClr val="EE44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638800" y="2918460"/>
            <a:ext cx="152400" cy="457200"/>
          </a:xfrm>
          <a:custGeom>
            <a:avLst/>
            <a:gdLst/>
            <a:ahLst/>
            <a:cxnLst/>
            <a:rect l="l" t="t" r="r" b="b"/>
            <a:pathLst>
              <a:path w="152400" h="457200">
                <a:moveTo>
                  <a:pt x="0" y="457200"/>
                </a:moveTo>
                <a:lnTo>
                  <a:pt x="152400" y="457200"/>
                </a:lnTo>
                <a:lnTo>
                  <a:pt x="1524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EE44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638800" y="2880360"/>
            <a:ext cx="1143000" cy="0"/>
          </a:xfrm>
          <a:custGeom>
            <a:avLst/>
            <a:gdLst/>
            <a:ahLst/>
            <a:cxnLst/>
            <a:rect l="l" t="t" r="r" b="b"/>
            <a:pathLst>
              <a:path w="1143000">
                <a:moveTo>
                  <a:pt x="0" y="0"/>
                </a:moveTo>
                <a:lnTo>
                  <a:pt x="1143000" y="0"/>
                </a:lnTo>
              </a:path>
            </a:pathLst>
          </a:custGeom>
          <a:ln w="76200">
            <a:solidFill>
              <a:srgbClr val="EE44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200900" y="3070225"/>
            <a:ext cx="0" cy="3048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800"/>
                </a:lnTo>
              </a:path>
            </a:pathLst>
          </a:custGeom>
          <a:ln w="76200">
            <a:solidFill>
              <a:srgbClr val="EE44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638800" y="2841625"/>
            <a:ext cx="1600200" cy="609600"/>
          </a:xfrm>
          <a:custGeom>
            <a:avLst/>
            <a:gdLst/>
            <a:ahLst/>
            <a:cxnLst/>
            <a:rect l="l" t="t" r="r" b="b"/>
            <a:pathLst>
              <a:path w="1600200" h="609600">
                <a:moveTo>
                  <a:pt x="152400" y="533400"/>
                </a:moveTo>
                <a:lnTo>
                  <a:pt x="0" y="533400"/>
                </a:lnTo>
                <a:lnTo>
                  <a:pt x="0" y="0"/>
                </a:lnTo>
                <a:lnTo>
                  <a:pt x="1143000" y="0"/>
                </a:lnTo>
                <a:lnTo>
                  <a:pt x="1143000" y="533400"/>
                </a:lnTo>
                <a:lnTo>
                  <a:pt x="1524000" y="533400"/>
                </a:lnTo>
                <a:lnTo>
                  <a:pt x="1524000" y="228600"/>
                </a:lnTo>
                <a:lnTo>
                  <a:pt x="1600200" y="228600"/>
                </a:lnTo>
                <a:lnTo>
                  <a:pt x="1600200" y="609600"/>
                </a:lnTo>
                <a:lnTo>
                  <a:pt x="1066800" y="609600"/>
                </a:lnTo>
                <a:lnTo>
                  <a:pt x="1066800" y="76200"/>
                </a:lnTo>
                <a:lnTo>
                  <a:pt x="152400" y="76200"/>
                </a:lnTo>
                <a:lnTo>
                  <a:pt x="152400" y="533400"/>
                </a:lnTo>
              </a:path>
            </a:pathLst>
          </a:custGeom>
          <a:ln w="12700">
            <a:solidFill>
              <a:srgbClr val="EE44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400800" y="3070225"/>
            <a:ext cx="1752600" cy="2057400"/>
          </a:xfrm>
          <a:custGeom>
            <a:avLst/>
            <a:gdLst/>
            <a:ahLst/>
            <a:cxnLst/>
            <a:rect l="l" t="t" r="r" b="b"/>
            <a:pathLst>
              <a:path w="1752600" h="2057400">
                <a:moveTo>
                  <a:pt x="0" y="228600"/>
                </a:moveTo>
                <a:lnTo>
                  <a:pt x="0" y="1066800"/>
                </a:lnTo>
                <a:lnTo>
                  <a:pt x="838200" y="1066800"/>
                </a:lnTo>
                <a:lnTo>
                  <a:pt x="838200" y="2057400"/>
                </a:lnTo>
                <a:lnTo>
                  <a:pt x="1752600" y="2057400"/>
                </a:lnTo>
                <a:lnTo>
                  <a:pt x="1752600" y="1981200"/>
                </a:lnTo>
                <a:lnTo>
                  <a:pt x="990600" y="1981200"/>
                </a:lnTo>
                <a:lnTo>
                  <a:pt x="990600" y="914400"/>
                </a:lnTo>
                <a:lnTo>
                  <a:pt x="76200" y="914400"/>
                </a:lnTo>
                <a:lnTo>
                  <a:pt x="76200" y="381000"/>
                </a:lnTo>
                <a:lnTo>
                  <a:pt x="0" y="228600"/>
                </a:lnTo>
                <a:close/>
              </a:path>
              <a:path w="1752600" h="2057400">
                <a:moveTo>
                  <a:pt x="1752600" y="0"/>
                </a:moveTo>
                <a:lnTo>
                  <a:pt x="1676400" y="0"/>
                </a:lnTo>
                <a:lnTo>
                  <a:pt x="1676400" y="1981200"/>
                </a:lnTo>
                <a:lnTo>
                  <a:pt x="1752600" y="1981200"/>
                </a:lnTo>
                <a:lnTo>
                  <a:pt x="1752600" y="0"/>
                </a:lnTo>
                <a:close/>
              </a:path>
            </a:pathLst>
          </a:custGeom>
          <a:solidFill>
            <a:srgbClr val="EE44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400800" y="3070225"/>
            <a:ext cx="1752600" cy="2057400"/>
          </a:xfrm>
          <a:custGeom>
            <a:avLst/>
            <a:gdLst/>
            <a:ahLst/>
            <a:cxnLst/>
            <a:rect l="l" t="t" r="r" b="b"/>
            <a:pathLst>
              <a:path w="1752600" h="2057400">
                <a:moveTo>
                  <a:pt x="0" y="228600"/>
                </a:moveTo>
                <a:lnTo>
                  <a:pt x="0" y="1066800"/>
                </a:lnTo>
                <a:lnTo>
                  <a:pt x="838200" y="1066800"/>
                </a:lnTo>
                <a:lnTo>
                  <a:pt x="838200" y="2057400"/>
                </a:lnTo>
                <a:lnTo>
                  <a:pt x="1752600" y="2057400"/>
                </a:lnTo>
                <a:lnTo>
                  <a:pt x="1752600" y="0"/>
                </a:lnTo>
                <a:lnTo>
                  <a:pt x="1676400" y="0"/>
                </a:lnTo>
                <a:lnTo>
                  <a:pt x="1676400" y="1981200"/>
                </a:lnTo>
                <a:lnTo>
                  <a:pt x="990600" y="1981200"/>
                </a:lnTo>
                <a:lnTo>
                  <a:pt x="990600" y="914400"/>
                </a:lnTo>
                <a:lnTo>
                  <a:pt x="152400" y="914400"/>
                </a:lnTo>
                <a:lnTo>
                  <a:pt x="76200" y="914400"/>
                </a:lnTo>
                <a:lnTo>
                  <a:pt x="152400" y="914400"/>
                </a:lnTo>
                <a:lnTo>
                  <a:pt x="228600" y="914400"/>
                </a:lnTo>
                <a:lnTo>
                  <a:pt x="76200" y="914400"/>
                </a:lnTo>
                <a:lnTo>
                  <a:pt x="76200" y="381000"/>
                </a:lnTo>
                <a:lnTo>
                  <a:pt x="0" y="228600"/>
                </a:lnTo>
              </a:path>
            </a:pathLst>
          </a:custGeom>
          <a:ln w="12700">
            <a:solidFill>
              <a:srgbClr val="EE44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467100" y="5057775"/>
            <a:ext cx="0" cy="520700"/>
          </a:xfrm>
          <a:custGeom>
            <a:avLst/>
            <a:gdLst/>
            <a:ahLst/>
            <a:cxnLst/>
            <a:rect l="l" t="t" r="r" b="b"/>
            <a:pathLst>
              <a:path h="520700">
                <a:moveTo>
                  <a:pt x="0" y="0"/>
                </a:moveTo>
                <a:lnTo>
                  <a:pt x="0" y="520700"/>
                </a:lnTo>
              </a:path>
            </a:pathLst>
          </a:custGeom>
          <a:ln w="635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435350" y="5057775"/>
            <a:ext cx="63500" cy="520700"/>
          </a:xfrm>
          <a:custGeom>
            <a:avLst/>
            <a:gdLst/>
            <a:ahLst/>
            <a:cxnLst/>
            <a:rect l="l" t="t" r="r" b="b"/>
            <a:pathLst>
              <a:path w="63500" h="520700">
                <a:moveTo>
                  <a:pt x="0" y="520700"/>
                </a:moveTo>
                <a:lnTo>
                  <a:pt x="63500" y="520700"/>
                </a:lnTo>
                <a:lnTo>
                  <a:pt x="63500" y="0"/>
                </a:lnTo>
                <a:lnTo>
                  <a:pt x="0" y="0"/>
                </a:lnTo>
                <a:lnTo>
                  <a:pt x="0" y="5207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48300" y="5057775"/>
            <a:ext cx="0" cy="520700"/>
          </a:xfrm>
          <a:custGeom>
            <a:avLst/>
            <a:gdLst/>
            <a:ahLst/>
            <a:cxnLst/>
            <a:rect l="l" t="t" r="r" b="b"/>
            <a:pathLst>
              <a:path h="520700">
                <a:moveTo>
                  <a:pt x="0" y="0"/>
                </a:moveTo>
                <a:lnTo>
                  <a:pt x="0" y="520700"/>
                </a:lnTo>
              </a:path>
            </a:pathLst>
          </a:custGeom>
          <a:ln w="635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416550" y="5057775"/>
            <a:ext cx="63500" cy="520700"/>
          </a:xfrm>
          <a:custGeom>
            <a:avLst/>
            <a:gdLst/>
            <a:ahLst/>
            <a:cxnLst/>
            <a:rect l="l" t="t" r="r" b="b"/>
            <a:pathLst>
              <a:path w="63500" h="520700">
                <a:moveTo>
                  <a:pt x="0" y="520700"/>
                </a:moveTo>
                <a:lnTo>
                  <a:pt x="63500" y="520700"/>
                </a:lnTo>
                <a:lnTo>
                  <a:pt x="63500" y="0"/>
                </a:lnTo>
                <a:lnTo>
                  <a:pt x="0" y="0"/>
                </a:lnTo>
                <a:lnTo>
                  <a:pt x="0" y="5207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390900" y="5286375"/>
            <a:ext cx="0" cy="292100"/>
          </a:xfrm>
          <a:custGeom>
            <a:avLst/>
            <a:gdLst/>
            <a:ahLst/>
            <a:cxnLst/>
            <a:rect l="l" t="t" r="r" b="b"/>
            <a:pathLst>
              <a:path h="292100">
                <a:moveTo>
                  <a:pt x="0" y="0"/>
                </a:moveTo>
                <a:lnTo>
                  <a:pt x="0" y="292100"/>
                </a:lnTo>
              </a:path>
            </a:pathLst>
          </a:custGeom>
          <a:ln w="635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359150" y="5286375"/>
            <a:ext cx="63500" cy="292100"/>
          </a:xfrm>
          <a:custGeom>
            <a:avLst/>
            <a:gdLst/>
            <a:ahLst/>
            <a:cxnLst/>
            <a:rect l="l" t="t" r="r" b="b"/>
            <a:pathLst>
              <a:path w="63500" h="292100">
                <a:moveTo>
                  <a:pt x="0" y="292100"/>
                </a:moveTo>
                <a:lnTo>
                  <a:pt x="63500" y="292100"/>
                </a:lnTo>
                <a:lnTo>
                  <a:pt x="63500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543300" y="5286375"/>
            <a:ext cx="0" cy="292100"/>
          </a:xfrm>
          <a:custGeom>
            <a:avLst/>
            <a:gdLst/>
            <a:ahLst/>
            <a:cxnLst/>
            <a:rect l="l" t="t" r="r" b="b"/>
            <a:pathLst>
              <a:path h="292100">
                <a:moveTo>
                  <a:pt x="0" y="0"/>
                </a:moveTo>
                <a:lnTo>
                  <a:pt x="0" y="292100"/>
                </a:lnTo>
              </a:path>
            </a:pathLst>
          </a:custGeom>
          <a:ln w="635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511550" y="5286375"/>
            <a:ext cx="63500" cy="292100"/>
          </a:xfrm>
          <a:custGeom>
            <a:avLst/>
            <a:gdLst/>
            <a:ahLst/>
            <a:cxnLst/>
            <a:rect l="l" t="t" r="r" b="b"/>
            <a:pathLst>
              <a:path w="63500" h="292100">
                <a:moveTo>
                  <a:pt x="0" y="292100"/>
                </a:moveTo>
                <a:lnTo>
                  <a:pt x="63500" y="292100"/>
                </a:lnTo>
                <a:lnTo>
                  <a:pt x="63500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372100" y="5286375"/>
            <a:ext cx="0" cy="292100"/>
          </a:xfrm>
          <a:custGeom>
            <a:avLst/>
            <a:gdLst/>
            <a:ahLst/>
            <a:cxnLst/>
            <a:rect l="l" t="t" r="r" b="b"/>
            <a:pathLst>
              <a:path h="292100">
                <a:moveTo>
                  <a:pt x="0" y="0"/>
                </a:moveTo>
                <a:lnTo>
                  <a:pt x="0" y="292100"/>
                </a:lnTo>
              </a:path>
            </a:pathLst>
          </a:custGeom>
          <a:ln w="635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340350" y="5286375"/>
            <a:ext cx="63500" cy="292100"/>
          </a:xfrm>
          <a:custGeom>
            <a:avLst/>
            <a:gdLst/>
            <a:ahLst/>
            <a:cxnLst/>
            <a:rect l="l" t="t" r="r" b="b"/>
            <a:pathLst>
              <a:path w="63500" h="292100">
                <a:moveTo>
                  <a:pt x="0" y="292100"/>
                </a:moveTo>
                <a:lnTo>
                  <a:pt x="63500" y="292100"/>
                </a:lnTo>
                <a:lnTo>
                  <a:pt x="63500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524500" y="5286375"/>
            <a:ext cx="0" cy="292100"/>
          </a:xfrm>
          <a:custGeom>
            <a:avLst/>
            <a:gdLst/>
            <a:ahLst/>
            <a:cxnLst/>
            <a:rect l="l" t="t" r="r" b="b"/>
            <a:pathLst>
              <a:path h="292100">
                <a:moveTo>
                  <a:pt x="0" y="0"/>
                </a:moveTo>
                <a:lnTo>
                  <a:pt x="0" y="292100"/>
                </a:lnTo>
              </a:path>
            </a:pathLst>
          </a:custGeom>
          <a:ln w="635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92750" y="5286375"/>
            <a:ext cx="63500" cy="292100"/>
          </a:xfrm>
          <a:custGeom>
            <a:avLst/>
            <a:gdLst/>
            <a:ahLst/>
            <a:cxnLst/>
            <a:rect l="l" t="t" r="r" b="b"/>
            <a:pathLst>
              <a:path w="63500" h="292100">
                <a:moveTo>
                  <a:pt x="0" y="292100"/>
                </a:moveTo>
                <a:lnTo>
                  <a:pt x="63500" y="292100"/>
                </a:lnTo>
                <a:lnTo>
                  <a:pt x="63500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206750" y="5622925"/>
            <a:ext cx="520700" cy="0"/>
          </a:xfrm>
          <a:custGeom>
            <a:avLst/>
            <a:gdLst/>
            <a:ahLst/>
            <a:cxnLst/>
            <a:rect l="l" t="t" r="r" b="b"/>
            <a:pathLst>
              <a:path w="520700">
                <a:moveTo>
                  <a:pt x="0" y="0"/>
                </a:moveTo>
                <a:lnTo>
                  <a:pt x="520700" y="0"/>
                </a:lnTo>
              </a:path>
            </a:pathLst>
          </a:custGeom>
          <a:ln w="635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206750" y="5591175"/>
            <a:ext cx="520700" cy="63500"/>
          </a:xfrm>
          <a:custGeom>
            <a:avLst/>
            <a:gdLst/>
            <a:ahLst/>
            <a:cxnLst/>
            <a:rect l="l" t="t" r="r" b="b"/>
            <a:pathLst>
              <a:path w="520700" h="63500">
                <a:moveTo>
                  <a:pt x="0" y="63500"/>
                </a:moveTo>
                <a:lnTo>
                  <a:pt x="520700" y="63500"/>
                </a:lnTo>
                <a:lnTo>
                  <a:pt x="520700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187950" y="5622925"/>
            <a:ext cx="520700" cy="0"/>
          </a:xfrm>
          <a:custGeom>
            <a:avLst/>
            <a:gdLst/>
            <a:ahLst/>
            <a:cxnLst/>
            <a:rect l="l" t="t" r="r" b="b"/>
            <a:pathLst>
              <a:path w="520700">
                <a:moveTo>
                  <a:pt x="0" y="0"/>
                </a:moveTo>
                <a:lnTo>
                  <a:pt x="520700" y="0"/>
                </a:lnTo>
              </a:path>
            </a:pathLst>
          </a:custGeom>
          <a:ln w="635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187950" y="5591175"/>
            <a:ext cx="520700" cy="63500"/>
          </a:xfrm>
          <a:custGeom>
            <a:avLst/>
            <a:gdLst/>
            <a:ahLst/>
            <a:cxnLst/>
            <a:rect l="l" t="t" r="r" b="b"/>
            <a:pathLst>
              <a:path w="520700" h="63500">
                <a:moveTo>
                  <a:pt x="0" y="63500"/>
                </a:moveTo>
                <a:lnTo>
                  <a:pt x="520700" y="63500"/>
                </a:lnTo>
                <a:lnTo>
                  <a:pt x="520700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019800" y="5426709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026150" y="5064759"/>
            <a:ext cx="0" cy="355600"/>
          </a:xfrm>
          <a:custGeom>
            <a:avLst/>
            <a:gdLst/>
            <a:ahLst/>
            <a:cxnLst/>
            <a:rect l="l" t="t" r="r" b="b"/>
            <a:pathLst>
              <a:path h="355600">
                <a:moveTo>
                  <a:pt x="0" y="0"/>
                </a:moveTo>
                <a:lnTo>
                  <a:pt x="0" y="355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019800" y="5058409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394450" y="5064125"/>
            <a:ext cx="0" cy="355600"/>
          </a:xfrm>
          <a:custGeom>
            <a:avLst/>
            <a:gdLst/>
            <a:ahLst/>
            <a:cxnLst/>
            <a:rect l="l" t="t" r="r" b="b"/>
            <a:pathLst>
              <a:path h="355600">
                <a:moveTo>
                  <a:pt x="0" y="0"/>
                </a:moveTo>
                <a:lnTo>
                  <a:pt x="0" y="355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045200" y="5394959"/>
            <a:ext cx="330200" cy="0"/>
          </a:xfrm>
          <a:custGeom>
            <a:avLst/>
            <a:gdLst/>
            <a:ahLst/>
            <a:cxnLst/>
            <a:rect l="l" t="t" r="r" b="b"/>
            <a:pathLst>
              <a:path w="330200">
                <a:moveTo>
                  <a:pt x="0" y="0"/>
                </a:moveTo>
                <a:lnTo>
                  <a:pt x="33020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057900" y="5102859"/>
            <a:ext cx="0" cy="279400"/>
          </a:xfrm>
          <a:custGeom>
            <a:avLst/>
            <a:gdLst/>
            <a:ahLst/>
            <a:cxnLst/>
            <a:rect l="l" t="t" r="r" b="b"/>
            <a:pathLst>
              <a:path h="279400">
                <a:moveTo>
                  <a:pt x="0" y="0"/>
                </a:moveTo>
                <a:lnTo>
                  <a:pt x="0" y="27940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045200" y="5090159"/>
            <a:ext cx="330200" cy="0"/>
          </a:xfrm>
          <a:custGeom>
            <a:avLst/>
            <a:gdLst/>
            <a:ahLst/>
            <a:cxnLst/>
            <a:rect l="l" t="t" r="r" b="b"/>
            <a:pathLst>
              <a:path w="330200">
                <a:moveTo>
                  <a:pt x="0" y="0"/>
                </a:moveTo>
                <a:lnTo>
                  <a:pt x="33020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362700" y="5102225"/>
            <a:ext cx="0" cy="279400"/>
          </a:xfrm>
          <a:custGeom>
            <a:avLst/>
            <a:gdLst/>
            <a:ahLst/>
            <a:cxnLst/>
            <a:rect l="l" t="t" r="r" b="b"/>
            <a:pathLst>
              <a:path h="279400">
                <a:moveTo>
                  <a:pt x="0" y="0"/>
                </a:moveTo>
                <a:lnTo>
                  <a:pt x="0" y="27940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083300" y="5363209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>
                <a:moveTo>
                  <a:pt x="0" y="0"/>
                </a:moveTo>
                <a:lnTo>
                  <a:pt x="254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089650" y="5128259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083300" y="5121909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>
                <a:moveTo>
                  <a:pt x="0" y="0"/>
                </a:moveTo>
                <a:lnTo>
                  <a:pt x="254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330950" y="5127625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35750" y="4981575"/>
            <a:ext cx="444500" cy="673100"/>
          </a:xfrm>
          <a:custGeom>
            <a:avLst/>
            <a:gdLst/>
            <a:ahLst/>
            <a:cxnLst/>
            <a:rect l="l" t="t" r="r" b="b"/>
            <a:pathLst>
              <a:path w="444500" h="673100">
                <a:moveTo>
                  <a:pt x="0" y="673100"/>
                </a:moveTo>
                <a:lnTo>
                  <a:pt x="444500" y="673100"/>
                </a:lnTo>
                <a:lnTo>
                  <a:pt x="444500" y="0"/>
                </a:lnTo>
                <a:lnTo>
                  <a:pt x="0" y="0"/>
                </a:lnTo>
                <a:lnTo>
                  <a:pt x="0" y="673100"/>
                </a:lnTo>
                <a:close/>
              </a:path>
            </a:pathLst>
          </a:custGeom>
          <a:solidFill>
            <a:srgbClr val="FF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635750" y="4981575"/>
            <a:ext cx="444500" cy="673100"/>
          </a:xfrm>
          <a:custGeom>
            <a:avLst/>
            <a:gdLst/>
            <a:ahLst/>
            <a:cxnLst/>
            <a:rect l="l" t="t" r="r" b="b"/>
            <a:pathLst>
              <a:path w="444500" h="673100">
                <a:moveTo>
                  <a:pt x="0" y="673100"/>
                </a:moveTo>
                <a:lnTo>
                  <a:pt x="444500" y="673100"/>
                </a:lnTo>
                <a:lnTo>
                  <a:pt x="444500" y="0"/>
                </a:lnTo>
                <a:lnTo>
                  <a:pt x="0" y="0"/>
                </a:lnTo>
                <a:lnTo>
                  <a:pt x="0" y="6731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35750" y="4371975"/>
            <a:ext cx="368300" cy="368300"/>
          </a:xfrm>
          <a:custGeom>
            <a:avLst/>
            <a:gdLst/>
            <a:ahLst/>
            <a:cxnLst/>
            <a:rect l="l" t="t" r="r" b="b"/>
            <a:pathLst>
              <a:path w="368300" h="368300">
                <a:moveTo>
                  <a:pt x="184150" y="0"/>
                </a:moveTo>
                <a:lnTo>
                  <a:pt x="135187" y="6576"/>
                </a:lnTo>
                <a:lnTo>
                  <a:pt x="91195" y="25136"/>
                </a:lnTo>
                <a:lnTo>
                  <a:pt x="53927" y="53927"/>
                </a:lnTo>
                <a:lnTo>
                  <a:pt x="25136" y="91195"/>
                </a:lnTo>
                <a:lnTo>
                  <a:pt x="6576" y="135187"/>
                </a:lnTo>
                <a:lnTo>
                  <a:pt x="0" y="184150"/>
                </a:lnTo>
                <a:lnTo>
                  <a:pt x="6576" y="233112"/>
                </a:lnTo>
                <a:lnTo>
                  <a:pt x="25136" y="277104"/>
                </a:lnTo>
                <a:lnTo>
                  <a:pt x="53927" y="314372"/>
                </a:lnTo>
                <a:lnTo>
                  <a:pt x="91195" y="343163"/>
                </a:lnTo>
                <a:lnTo>
                  <a:pt x="135187" y="361723"/>
                </a:lnTo>
                <a:lnTo>
                  <a:pt x="184150" y="368300"/>
                </a:lnTo>
                <a:lnTo>
                  <a:pt x="233112" y="361723"/>
                </a:lnTo>
                <a:lnTo>
                  <a:pt x="277104" y="343163"/>
                </a:lnTo>
                <a:lnTo>
                  <a:pt x="314372" y="314372"/>
                </a:lnTo>
                <a:lnTo>
                  <a:pt x="343163" y="277104"/>
                </a:lnTo>
                <a:lnTo>
                  <a:pt x="361723" y="233112"/>
                </a:lnTo>
                <a:lnTo>
                  <a:pt x="368300" y="184150"/>
                </a:lnTo>
                <a:lnTo>
                  <a:pt x="361723" y="135187"/>
                </a:lnTo>
                <a:lnTo>
                  <a:pt x="343163" y="91195"/>
                </a:lnTo>
                <a:lnTo>
                  <a:pt x="314372" y="53927"/>
                </a:lnTo>
                <a:lnTo>
                  <a:pt x="277104" y="25136"/>
                </a:lnTo>
                <a:lnTo>
                  <a:pt x="233112" y="6576"/>
                </a:lnTo>
                <a:lnTo>
                  <a:pt x="184150" y="0"/>
                </a:lnTo>
                <a:close/>
              </a:path>
            </a:pathLst>
          </a:custGeom>
          <a:solidFill>
            <a:srgbClr val="FF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635750" y="4371975"/>
            <a:ext cx="368300" cy="368300"/>
          </a:xfrm>
          <a:custGeom>
            <a:avLst/>
            <a:gdLst/>
            <a:ahLst/>
            <a:cxnLst/>
            <a:rect l="l" t="t" r="r" b="b"/>
            <a:pathLst>
              <a:path w="368300" h="368300">
                <a:moveTo>
                  <a:pt x="0" y="184150"/>
                </a:moveTo>
                <a:lnTo>
                  <a:pt x="6576" y="135187"/>
                </a:lnTo>
                <a:lnTo>
                  <a:pt x="25136" y="91195"/>
                </a:lnTo>
                <a:lnTo>
                  <a:pt x="53927" y="53927"/>
                </a:lnTo>
                <a:lnTo>
                  <a:pt x="91195" y="25136"/>
                </a:lnTo>
                <a:lnTo>
                  <a:pt x="135187" y="6576"/>
                </a:lnTo>
                <a:lnTo>
                  <a:pt x="184150" y="0"/>
                </a:lnTo>
                <a:lnTo>
                  <a:pt x="233112" y="6576"/>
                </a:lnTo>
                <a:lnTo>
                  <a:pt x="277104" y="25136"/>
                </a:lnTo>
                <a:lnTo>
                  <a:pt x="314372" y="53927"/>
                </a:lnTo>
                <a:lnTo>
                  <a:pt x="343163" y="91195"/>
                </a:lnTo>
                <a:lnTo>
                  <a:pt x="361723" y="135187"/>
                </a:lnTo>
                <a:lnTo>
                  <a:pt x="368300" y="184150"/>
                </a:lnTo>
                <a:lnTo>
                  <a:pt x="361723" y="233112"/>
                </a:lnTo>
                <a:lnTo>
                  <a:pt x="343163" y="277104"/>
                </a:lnTo>
                <a:lnTo>
                  <a:pt x="314372" y="314372"/>
                </a:lnTo>
                <a:lnTo>
                  <a:pt x="277104" y="343163"/>
                </a:lnTo>
                <a:lnTo>
                  <a:pt x="233112" y="361723"/>
                </a:lnTo>
                <a:lnTo>
                  <a:pt x="184150" y="368300"/>
                </a:lnTo>
                <a:lnTo>
                  <a:pt x="135187" y="361723"/>
                </a:lnTo>
                <a:lnTo>
                  <a:pt x="91195" y="343163"/>
                </a:lnTo>
                <a:lnTo>
                  <a:pt x="53927" y="314372"/>
                </a:lnTo>
                <a:lnTo>
                  <a:pt x="25136" y="277104"/>
                </a:lnTo>
                <a:lnTo>
                  <a:pt x="6576" y="233112"/>
                </a:lnTo>
                <a:lnTo>
                  <a:pt x="0" y="18415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711950" y="4752975"/>
            <a:ext cx="215900" cy="215900"/>
          </a:xfrm>
          <a:custGeom>
            <a:avLst/>
            <a:gdLst/>
            <a:ahLst/>
            <a:cxnLst/>
            <a:rect l="l" t="t" r="r" b="b"/>
            <a:pathLst>
              <a:path w="215900" h="215900">
                <a:moveTo>
                  <a:pt x="0" y="215900"/>
                </a:moveTo>
                <a:lnTo>
                  <a:pt x="215900" y="215900"/>
                </a:lnTo>
                <a:lnTo>
                  <a:pt x="215900" y="0"/>
                </a:lnTo>
                <a:lnTo>
                  <a:pt x="0" y="0"/>
                </a:lnTo>
                <a:lnTo>
                  <a:pt x="0" y="215900"/>
                </a:lnTo>
                <a:close/>
              </a:path>
            </a:pathLst>
          </a:custGeom>
          <a:solidFill>
            <a:srgbClr val="FF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711950" y="4752975"/>
            <a:ext cx="215900" cy="215900"/>
          </a:xfrm>
          <a:custGeom>
            <a:avLst/>
            <a:gdLst/>
            <a:ahLst/>
            <a:cxnLst/>
            <a:rect l="l" t="t" r="r" b="b"/>
            <a:pathLst>
              <a:path w="215900" h="215900">
                <a:moveTo>
                  <a:pt x="0" y="215900"/>
                </a:moveTo>
                <a:lnTo>
                  <a:pt x="215900" y="215900"/>
                </a:lnTo>
                <a:lnTo>
                  <a:pt x="215900" y="0"/>
                </a:lnTo>
                <a:lnTo>
                  <a:pt x="0" y="0"/>
                </a:lnTo>
                <a:lnTo>
                  <a:pt x="0" y="2159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819900" y="4143375"/>
            <a:ext cx="0" cy="292100"/>
          </a:xfrm>
          <a:custGeom>
            <a:avLst/>
            <a:gdLst/>
            <a:ahLst/>
            <a:cxnLst/>
            <a:rect l="l" t="t" r="r" b="b"/>
            <a:pathLst>
              <a:path h="292100">
                <a:moveTo>
                  <a:pt x="0" y="0"/>
                </a:moveTo>
                <a:lnTo>
                  <a:pt x="0" y="292100"/>
                </a:lnTo>
              </a:path>
            </a:pathLst>
          </a:custGeom>
          <a:ln w="635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788150" y="4143375"/>
            <a:ext cx="63500" cy="292100"/>
          </a:xfrm>
          <a:custGeom>
            <a:avLst/>
            <a:gdLst/>
            <a:ahLst/>
            <a:cxnLst/>
            <a:rect l="l" t="t" r="r" b="b"/>
            <a:pathLst>
              <a:path w="63500" h="292100">
                <a:moveTo>
                  <a:pt x="0" y="292100"/>
                </a:moveTo>
                <a:lnTo>
                  <a:pt x="63500" y="292100"/>
                </a:lnTo>
                <a:lnTo>
                  <a:pt x="63500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292350" y="5661025"/>
            <a:ext cx="6007100" cy="0"/>
          </a:xfrm>
          <a:custGeom>
            <a:avLst/>
            <a:gdLst/>
            <a:ahLst/>
            <a:cxnLst/>
            <a:rect l="l" t="t" r="r" b="b"/>
            <a:pathLst>
              <a:path w="6007100">
                <a:moveTo>
                  <a:pt x="0" y="0"/>
                </a:moveTo>
                <a:lnTo>
                  <a:pt x="6007100" y="0"/>
                </a:lnTo>
              </a:path>
            </a:pathLst>
          </a:custGeom>
          <a:ln w="38100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673350" y="4219575"/>
            <a:ext cx="139700" cy="292100"/>
          </a:xfrm>
          <a:custGeom>
            <a:avLst/>
            <a:gdLst/>
            <a:ahLst/>
            <a:cxnLst/>
            <a:rect l="l" t="t" r="r" b="b"/>
            <a:pathLst>
              <a:path w="139700" h="292100">
                <a:moveTo>
                  <a:pt x="0" y="292100"/>
                </a:moveTo>
                <a:lnTo>
                  <a:pt x="139700" y="292100"/>
                </a:lnTo>
                <a:lnTo>
                  <a:pt x="139700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673350" y="4219575"/>
            <a:ext cx="139700" cy="292100"/>
          </a:xfrm>
          <a:custGeom>
            <a:avLst/>
            <a:gdLst/>
            <a:ahLst/>
            <a:cxnLst/>
            <a:rect l="l" t="t" r="r" b="b"/>
            <a:pathLst>
              <a:path w="139700" h="292100">
                <a:moveTo>
                  <a:pt x="0" y="292100"/>
                </a:moveTo>
                <a:lnTo>
                  <a:pt x="139700" y="292100"/>
                </a:lnTo>
                <a:lnTo>
                  <a:pt x="139700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552700" y="4219575"/>
            <a:ext cx="0" cy="292100"/>
          </a:xfrm>
          <a:custGeom>
            <a:avLst/>
            <a:gdLst/>
            <a:ahLst/>
            <a:cxnLst/>
            <a:rect l="l" t="t" r="r" b="b"/>
            <a:pathLst>
              <a:path h="292100">
                <a:moveTo>
                  <a:pt x="0" y="0"/>
                </a:moveTo>
                <a:lnTo>
                  <a:pt x="0" y="292100"/>
                </a:lnTo>
              </a:path>
            </a:pathLst>
          </a:custGeom>
          <a:ln w="63500">
            <a:solidFill>
              <a:srgbClr val="FF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520950" y="4219575"/>
            <a:ext cx="63500" cy="292100"/>
          </a:xfrm>
          <a:custGeom>
            <a:avLst/>
            <a:gdLst/>
            <a:ahLst/>
            <a:cxnLst/>
            <a:rect l="l" t="t" r="r" b="b"/>
            <a:pathLst>
              <a:path w="63500" h="292100">
                <a:moveTo>
                  <a:pt x="0" y="292100"/>
                </a:moveTo>
                <a:lnTo>
                  <a:pt x="63500" y="292100"/>
                </a:lnTo>
                <a:lnTo>
                  <a:pt x="63500" y="0"/>
                </a:lnTo>
                <a:lnTo>
                  <a:pt x="0" y="0"/>
                </a:lnTo>
                <a:lnTo>
                  <a:pt x="0" y="2921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628900" y="4143375"/>
            <a:ext cx="0" cy="444500"/>
          </a:xfrm>
          <a:custGeom>
            <a:avLst/>
            <a:gdLst/>
            <a:ahLst/>
            <a:cxnLst/>
            <a:rect l="l" t="t" r="r" b="b"/>
            <a:pathLst>
              <a:path h="444500">
                <a:moveTo>
                  <a:pt x="0" y="0"/>
                </a:moveTo>
                <a:lnTo>
                  <a:pt x="0" y="444500"/>
                </a:lnTo>
              </a:path>
            </a:pathLst>
          </a:custGeom>
          <a:ln w="63500">
            <a:solidFill>
              <a:srgbClr val="FF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597150" y="4143375"/>
            <a:ext cx="63500" cy="444500"/>
          </a:xfrm>
          <a:custGeom>
            <a:avLst/>
            <a:gdLst/>
            <a:ahLst/>
            <a:cxnLst/>
            <a:rect l="l" t="t" r="r" b="b"/>
            <a:pathLst>
              <a:path w="63500" h="444500">
                <a:moveTo>
                  <a:pt x="0" y="444500"/>
                </a:moveTo>
                <a:lnTo>
                  <a:pt x="63500" y="444500"/>
                </a:lnTo>
                <a:lnTo>
                  <a:pt x="63500" y="0"/>
                </a:lnTo>
                <a:lnTo>
                  <a:pt x="0" y="0"/>
                </a:lnTo>
                <a:lnTo>
                  <a:pt x="0" y="4445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444750" y="4143375"/>
            <a:ext cx="63500" cy="444500"/>
          </a:xfrm>
          <a:custGeom>
            <a:avLst/>
            <a:gdLst/>
            <a:ahLst/>
            <a:cxnLst/>
            <a:rect l="l" t="t" r="r" b="b"/>
            <a:pathLst>
              <a:path w="63500" h="444500">
                <a:moveTo>
                  <a:pt x="0" y="444500"/>
                </a:moveTo>
                <a:lnTo>
                  <a:pt x="63500" y="444500"/>
                </a:lnTo>
                <a:lnTo>
                  <a:pt x="63500" y="0"/>
                </a:lnTo>
                <a:lnTo>
                  <a:pt x="0" y="0"/>
                </a:lnTo>
                <a:lnTo>
                  <a:pt x="0" y="4445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476500" y="4143375"/>
            <a:ext cx="0" cy="444500"/>
          </a:xfrm>
          <a:custGeom>
            <a:avLst/>
            <a:gdLst/>
            <a:ahLst/>
            <a:cxnLst/>
            <a:rect l="l" t="t" r="r" b="b"/>
            <a:pathLst>
              <a:path h="444500">
                <a:moveTo>
                  <a:pt x="0" y="0"/>
                </a:moveTo>
                <a:lnTo>
                  <a:pt x="0" y="444500"/>
                </a:lnTo>
              </a:path>
            </a:pathLst>
          </a:custGeom>
          <a:ln w="63500">
            <a:solidFill>
              <a:srgbClr val="FF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444750" y="4143375"/>
            <a:ext cx="63500" cy="444500"/>
          </a:xfrm>
          <a:custGeom>
            <a:avLst/>
            <a:gdLst/>
            <a:ahLst/>
            <a:cxnLst/>
            <a:rect l="l" t="t" r="r" b="b"/>
            <a:pathLst>
              <a:path w="63500" h="444500">
                <a:moveTo>
                  <a:pt x="0" y="444500"/>
                </a:moveTo>
                <a:lnTo>
                  <a:pt x="63500" y="444500"/>
                </a:lnTo>
                <a:lnTo>
                  <a:pt x="63500" y="0"/>
                </a:lnTo>
                <a:lnTo>
                  <a:pt x="0" y="0"/>
                </a:lnTo>
                <a:lnTo>
                  <a:pt x="0" y="4445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3355340" y="2160270"/>
            <a:ext cx="17437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24DF"/>
                </a:solidFill>
                <a:latin typeface="Arial"/>
                <a:cs typeface="Arial"/>
              </a:rPr>
              <a:t>Adición </a:t>
            </a: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eje</a:t>
            </a:r>
            <a:r>
              <a:rPr sz="1800" b="1" spc="-45" dirty="0">
                <a:solidFill>
                  <a:srgbClr val="0024D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24DF"/>
                </a:solidFill>
                <a:latin typeface="Arial"/>
                <a:cs typeface="Arial"/>
              </a:rPr>
              <a:t>y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vaciado</a:t>
            </a:r>
            <a:r>
              <a:rPr sz="1800" b="1" spc="-90" dirty="0">
                <a:solidFill>
                  <a:srgbClr val="0024D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escoria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2090673" y="3076575"/>
            <a:ext cx="85725" cy="596900"/>
          </a:xfrm>
          <a:custGeom>
            <a:avLst/>
            <a:gdLst/>
            <a:ahLst/>
            <a:cxnLst/>
            <a:rect l="l" t="t" r="r" b="b"/>
            <a:pathLst>
              <a:path w="85725" h="596900">
                <a:moveTo>
                  <a:pt x="28575" y="511175"/>
                </a:moveTo>
                <a:lnTo>
                  <a:pt x="0" y="511175"/>
                </a:lnTo>
                <a:lnTo>
                  <a:pt x="42925" y="596900"/>
                </a:lnTo>
                <a:lnTo>
                  <a:pt x="78623" y="525399"/>
                </a:lnTo>
                <a:lnTo>
                  <a:pt x="28575" y="525399"/>
                </a:lnTo>
                <a:lnTo>
                  <a:pt x="28575" y="511175"/>
                </a:lnTo>
                <a:close/>
              </a:path>
              <a:path w="85725" h="596900">
                <a:moveTo>
                  <a:pt x="57150" y="0"/>
                </a:moveTo>
                <a:lnTo>
                  <a:pt x="28575" y="0"/>
                </a:lnTo>
                <a:lnTo>
                  <a:pt x="28575" y="525399"/>
                </a:lnTo>
                <a:lnTo>
                  <a:pt x="57150" y="525399"/>
                </a:lnTo>
                <a:lnTo>
                  <a:pt x="57150" y="0"/>
                </a:lnTo>
                <a:close/>
              </a:path>
              <a:path w="85725" h="596900">
                <a:moveTo>
                  <a:pt x="85725" y="511175"/>
                </a:moveTo>
                <a:lnTo>
                  <a:pt x="57150" y="511175"/>
                </a:lnTo>
                <a:lnTo>
                  <a:pt x="57150" y="525399"/>
                </a:lnTo>
                <a:lnTo>
                  <a:pt x="78623" y="525399"/>
                </a:lnTo>
                <a:lnTo>
                  <a:pt x="85725" y="5111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1435735" y="2541523"/>
            <a:ext cx="1410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24DF"/>
                </a:solidFill>
                <a:latin typeface="Arial"/>
                <a:cs typeface="Arial"/>
              </a:rPr>
              <a:t>Aire/oxígeno</a:t>
            </a:r>
            <a:endParaRPr sz="1800">
              <a:latin typeface="Arial"/>
              <a:cs typeface="Arial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7577073" y="2149475"/>
            <a:ext cx="85725" cy="927100"/>
          </a:xfrm>
          <a:custGeom>
            <a:avLst/>
            <a:gdLst/>
            <a:ahLst/>
            <a:cxnLst/>
            <a:rect l="l" t="t" r="r" b="b"/>
            <a:pathLst>
              <a:path w="85725" h="927100">
                <a:moveTo>
                  <a:pt x="57150" y="71374"/>
                </a:moveTo>
                <a:lnTo>
                  <a:pt x="28575" y="71374"/>
                </a:lnTo>
                <a:lnTo>
                  <a:pt x="28575" y="927100"/>
                </a:lnTo>
                <a:lnTo>
                  <a:pt x="57150" y="927100"/>
                </a:lnTo>
                <a:lnTo>
                  <a:pt x="57150" y="71374"/>
                </a:lnTo>
                <a:close/>
              </a:path>
              <a:path w="85725" h="927100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374"/>
                </a:lnTo>
                <a:lnTo>
                  <a:pt x="78560" y="71374"/>
                </a:lnTo>
                <a:lnTo>
                  <a:pt x="42925" y="0"/>
                </a:lnTo>
                <a:close/>
              </a:path>
              <a:path w="85725" h="927100">
                <a:moveTo>
                  <a:pt x="78560" y="71374"/>
                </a:moveTo>
                <a:lnTo>
                  <a:pt x="57150" y="71374"/>
                </a:lnTo>
                <a:lnTo>
                  <a:pt x="57150" y="85725"/>
                </a:lnTo>
                <a:lnTo>
                  <a:pt x="85725" y="85725"/>
                </a:lnTo>
                <a:lnTo>
                  <a:pt x="78560" y="713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 txBox="1"/>
          <p:nvPr/>
        </p:nvSpPr>
        <p:spPr>
          <a:xfrm>
            <a:off x="7457313" y="1778965"/>
            <a:ext cx="4572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0024DF"/>
                </a:solidFill>
                <a:latin typeface="Arial"/>
                <a:cs typeface="Arial"/>
              </a:rPr>
              <a:t>G</a:t>
            </a: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as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1981200" y="4213859"/>
            <a:ext cx="457200" cy="304800"/>
          </a:xfrm>
          <a:custGeom>
            <a:avLst/>
            <a:gdLst/>
            <a:ahLst/>
            <a:cxnLst/>
            <a:rect l="l" t="t" r="r" b="b"/>
            <a:pathLst>
              <a:path w="457200" h="304800">
                <a:moveTo>
                  <a:pt x="0" y="304800"/>
                </a:moveTo>
                <a:lnTo>
                  <a:pt x="457200" y="304800"/>
                </a:lnTo>
                <a:lnTo>
                  <a:pt x="4572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981200" y="3756659"/>
            <a:ext cx="304800" cy="457200"/>
          </a:xfrm>
          <a:custGeom>
            <a:avLst/>
            <a:gdLst/>
            <a:ahLst/>
            <a:cxnLst/>
            <a:rect l="l" t="t" r="r" b="b"/>
            <a:pathLst>
              <a:path w="304800" h="457200">
                <a:moveTo>
                  <a:pt x="0" y="457200"/>
                </a:moveTo>
                <a:lnTo>
                  <a:pt x="304800" y="457200"/>
                </a:lnTo>
                <a:lnTo>
                  <a:pt x="3048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981200" y="3756025"/>
            <a:ext cx="457200" cy="762000"/>
          </a:xfrm>
          <a:custGeom>
            <a:avLst/>
            <a:gdLst/>
            <a:ahLst/>
            <a:cxnLst/>
            <a:rect l="l" t="t" r="r" b="b"/>
            <a:pathLst>
              <a:path w="457200" h="762000">
                <a:moveTo>
                  <a:pt x="457200" y="762000"/>
                </a:moveTo>
                <a:lnTo>
                  <a:pt x="0" y="762000"/>
                </a:lnTo>
                <a:lnTo>
                  <a:pt x="0" y="0"/>
                </a:lnTo>
                <a:lnTo>
                  <a:pt x="304800" y="0"/>
                </a:lnTo>
                <a:lnTo>
                  <a:pt x="304800" y="457200"/>
                </a:lnTo>
                <a:lnTo>
                  <a:pt x="457200" y="457200"/>
                </a:lnTo>
                <a:lnTo>
                  <a:pt x="457200" y="76200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276600" y="4441825"/>
            <a:ext cx="76200" cy="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429000" y="4441825"/>
            <a:ext cx="76200" cy="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581400" y="4441825"/>
            <a:ext cx="76200" cy="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105400" y="4441825"/>
            <a:ext cx="76200" cy="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257800" y="4441825"/>
            <a:ext cx="76200" cy="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974850" y="4815459"/>
            <a:ext cx="1311910" cy="400050"/>
          </a:xfrm>
          <a:custGeom>
            <a:avLst/>
            <a:gdLst/>
            <a:ahLst/>
            <a:cxnLst/>
            <a:rect l="l" t="t" r="r" b="b"/>
            <a:pathLst>
              <a:path w="1311910" h="400050">
                <a:moveTo>
                  <a:pt x="70866" y="317500"/>
                </a:moveTo>
                <a:lnTo>
                  <a:pt x="0" y="382016"/>
                </a:lnTo>
                <a:lnTo>
                  <a:pt x="94106" y="400050"/>
                </a:lnTo>
                <a:lnTo>
                  <a:pt x="87456" y="376428"/>
                </a:lnTo>
                <a:lnTo>
                  <a:pt x="72643" y="376428"/>
                </a:lnTo>
                <a:lnTo>
                  <a:pt x="64897" y="348869"/>
                </a:lnTo>
                <a:lnTo>
                  <a:pt x="78610" y="345008"/>
                </a:lnTo>
                <a:lnTo>
                  <a:pt x="70866" y="317500"/>
                </a:lnTo>
                <a:close/>
              </a:path>
              <a:path w="1311910" h="400050">
                <a:moveTo>
                  <a:pt x="78610" y="345008"/>
                </a:moveTo>
                <a:lnTo>
                  <a:pt x="64897" y="348869"/>
                </a:lnTo>
                <a:lnTo>
                  <a:pt x="72643" y="376428"/>
                </a:lnTo>
                <a:lnTo>
                  <a:pt x="86368" y="372563"/>
                </a:lnTo>
                <a:lnTo>
                  <a:pt x="78610" y="345008"/>
                </a:lnTo>
                <a:close/>
              </a:path>
              <a:path w="1311910" h="400050">
                <a:moveTo>
                  <a:pt x="86368" y="372563"/>
                </a:moveTo>
                <a:lnTo>
                  <a:pt x="72643" y="376428"/>
                </a:lnTo>
                <a:lnTo>
                  <a:pt x="87456" y="376428"/>
                </a:lnTo>
                <a:lnTo>
                  <a:pt x="86368" y="372563"/>
                </a:lnTo>
                <a:close/>
              </a:path>
              <a:path w="1311910" h="400050">
                <a:moveTo>
                  <a:pt x="1304289" y="0"/>
                </a:moveTo>
                <a:lnTo>
                  <a:pt x="78610" y="345008"/>
                </a:lnTo>
                <a:lnTo>
                  <a:pt x="86368" y="372563"/>
                </a:lnTo>
                <a:lnTo>
                  <a:pt x="1311910" y="27432"/>
                </a:lnTo>
                <a:lnTo>
                  <a:pt x="13042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 txBox="1"/>
          <p:nvPr/>
        </p:nvSpPr>
        <p:spPr>
          <a:xfrm>
            <a:off x="1144930" y="5230114"/>
            <a:ext cx="8985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45" dirty="0">
                <a:solidFill>
                  <a:srgbClr val="0024DF"/>
                </a:solidFill>
                <a:latin typeface="Arial"/>
                <a:cs typeface="Arial"/>
              </a:rPr>
              <a:t>T</a:t>
            </a: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o</a:t>
            </a:r>
            <a:r>
              <a:rPr sz="1800" b="1" spc="5" dirty="0">
                <a:solidFill>
                  <a:srgbClr val="0024DF"/>
                </a:solidFill>
                <a:latin typeface="Arial"/>
                <a:cs typeface="Arial"/>
              </a:rPr>
              <a:t>b</a:t>
            </a:r>
            <a:r>
              <a:rPr sz="1800" b="1" dirty="0">
                <a:solidFill>
                  <a:srgbClr val="0024DF"/>
                </a:solidFill>
                <a:latin typeface="Arial"/>
                <a:cs typeface="Arial"/>
              </a:rPr>
              <a:t>e</a:t>
            </a:r>
            <a:r>
              <a:rPr sz="1800" b="1" spc="-5" dirty="0">
                <a:solidFill>
                  <a:srgbClr val="0024DF"/>
                </a:solidFill>
                <a:latin typeface="Arial"/>
                <a:cs typeface="Arial"/>
              </a:rPr>
              <a:t>ras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762000" y="246062"/>
            <a:ext cx="5353050" cy="516255"/>
          </a:xfrm>
          <a:custGeom>
            <a:avLst/>
            <a:gdLst/>
            <a:ahLst/>
            <a:cxnLst/>
            <a:rect l="l" t="t" r="r" b="b"/>
            <a:pathLst>
              <a:path w="5353050" h="516255">
                <a:moveTo>
                  <a:pt x="0" y="515937"/>
                </a:moveTo>
                <a:lnTo>
                  <a:pt x="5353050" y="515937"/>
                </a:lnTo>
                <a:lnTo>
                  <a:pt x="5353050" y="0"/>
                </a:lnTo>
                <a:lnTo>
                  <a:pt x="0" y="0"/>
                </a:lnTo>
                <a:lnTo>
                  <a:pt x="0" y="515937"/>
                </a:lnTo>
                <a:close/>
              </a:path>
            </a:pathLst>
          </a:custGeom>
          <a:solidFill>
            <a:srgbClr val="33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30936" y="173736"/>
            <a:ext cx="5647944" cy="6009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803391" y="173736"/>
            <a:ext cx="576072" cy="5821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 txBox="1">
            <a:spLocks noGrp="1"/>
          </p:cNvSpPr>
          <p:nvPr>
            <p:ph type="title"/>
          </p:nvPr>
        </p:nvSpPr>
        <p:spPr>
          <a:xfrm>
            <a:off x="840130" y="265937"/>
            <a:ext cx="519811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rgbClr val="F9FC00"/>
                </a:solidFill>
              </a:rPr>
              <a:t>DESCRIPCION </a:t>
            </a:r>
            <a:r>
              <a:rPr sz="2800" spc="-5" dirty="0">
                <a:solidFill>
                  <a:srgbClr val="F9FC00"/>
                </a:solidFill>
              </a:rPr>
              <a:t>DE</a:t>
            </a:r>
            <a:r>
              <a:rPr sz="2800" spc="-160" dirty="0">
                <a:solidFill>
                  <a:srgbClr val="F9FC00"/>
                </a:solidFill>
              </a:rPr>
              <a:t> </a:t>
            </a:r>
            <a:r>
              <a:rPr sz="2800" dirty="0">
                <a:solidFill>
                  <a:srgbClr val="F9FC00"/>
                </a:solidFill>
              </a:rPr>
              <a:t>PROCESOS</a:t>
            </a:r>
            <a:endParaRPr sz="2800"/>
          </a:p>
        </p:txBody>
      </p:sp>
      <p:sp>
        <p:nvSpPr>
          <p:cNvPr id="107" name="object 107"/>
          <p:cNvSpPr/>
          <p:nvPr/>
        </p:nvSpPr>
        <p:spPr>
          <a:xfrm>
            <a:off x="783336" y="1158239"/>
            <a:ext cx="505968" cy="4145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6111" y="996696"/>
            <a:ext cx="2590800" cy="5821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011423" y="996696"/>
            <a:ext cx="1993392" cy="5821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529328" y="996696"/>
            <a:ext cx="576072" cy="5821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 txBox="1"/>
          <p:nvPr/>
        </p:nvSpPr>
        <p:spPr>
          <a:xfrm>
            <a:off x="1105306" y="1086688"/>
            <a:ext cx="3661410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b="1" spc="-5" dirty="0">
                <a:solidFill>
                  <a:srgbClr val="EE440E"/>
                </a:solidFill>
                <a:latin typeface="Arial"/>
                <a:cs typeface="Arial"/>
              </a:rPr>
              <a:t>Convertidor</a:t>
            </a:r>
            <a:r>
              <a:rPr sz="2800" b="1" spc="-20" dirty="0">
                <a:solidFill>
                  <a:srgbClr val="EE440E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EE440E"/>
                </a:solidFill>
                <a:latin typeface="Arial"/>
                <a:cs typeface="Arial"/>
              </a:rPr>
              <a:t>Hoboken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4071873" y="2743200"/>
            <a:ext cx="85725" cy="596900"/>
          </a:xfrm>
          <a:custGeom>
            <a:avLst/>
            <a:gdLst/>
            <a:ahLst/>
            <a:cxnLst/>
            <a:rect l="l" t="t" r="r" b="b"/>
            <a:pathLst>
              <a:path w="85725" h="596900">
                <a:moveTo>
                  <a:pt x="28575" y="511175"/>
                </a:moveTo>
                <a:lnTo>
                  <a:pt x="0" y="511175"/>
                </a:lnTo>
                <a:lnTo>
                  <a:pt x="42925" y="596900"/>
                </a:lnTo>
                <a:lnTo>
                  <a:pt x="78623" y="525399"/>
                </a:lnTo>
                <a:lnTo>
                  <a:pt x="28575" y="525399"/>
                </a:lnTo>
                <a:lnTo>
                  <a:pt x="28575" y="511175"/>
                </a:lnTo>
                <a:close/>
              </a:path>
              <a:path w="85725" h="596900">
                <a:moveTo>
                  <a:pt x="57150" y="0"/>
                </a:moveTo>
                <a:lnTo>
                  <a:pt x="28575" y="0"/>
                </a:lnTo>
                <a:lnTo>
                  <a:pt x="28575" y="525399"/>
                </a:lnTo>
                <a:lnTo>
                  <a:pt x="57150" y="525399"/>
                </a:lnTo>
                <a:lnTo>
                  <a:pt x="57150" y="0"/>
                </a:lnTo>
                <a:close/>
              </a:path>
              <a:path w="85725" h="596900">
                <a:moveTo>
                  <a:pt x="85725" y="511175"/>
                </a:moveTo>
                <a:lnTo>
                  <a:pt x="57150" y="511175"/>
                </a:lnTo>
                <a:lnTo>
                  <a:pt x="57150" y="525399"/>
                </a:lnTo>
                <a:lnTo>
                  <a:pt x="78623" y="525399"/>
                </a:lnTo>
                <a:lnTo>
                  <a:pt x="85725" y="5111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42364" y="43637"/>
            <a:ext cx="59963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Esquema </a:t>
            </a:r>
            <a:r>
              <a:rPr sz="3600" spc="5" dirty="0"/>
              <a:t>de </a:t>
            </a:r>
            <a:r>
              <a:rPr sz="3600" dirty="0"/>
              <a:t>un Horno</a:t>
            </a:r>
            <a:r>
              <a:rPr sz="3600" spc="-110" dirty="0"/>
              <a:t> </a:t>
            </a:r>
            <a:r>
              <a:rPr sz="3600" dirty="0"/>
              <a:t>CMT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344487" y="684274"/>
            <a:ext cx="8342249" cy="6097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1566" y="483184"/>
            <a:ext cx="288036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" dirty="0"/>
              <a:t>Extracc</a:t>
            </a:r>
            <a:r>
              <a:rPr sz="4400" dirty="0"/>
              <a:t>i</a:t>
            </a:r>
            <a:r>
              <a:rPr sz="4400" spc="-5" dirty="0"/>
              <a:t>ón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10844" y="1529716"/>
            <a:ext cx="8093709" cy="403479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382270" indent="-344805">
              <a:lnSpc>
                <a:spcPct val="100000"/>
              </a:lnSpc>
              <a:spcBef>
                <a:spcPts val="840"/>
              </a:spcBef>
              <a:buFont typeface="Arial"/>
              <a:buChar char="•"/>
              <a:tabLst>
                <a:tab pos="382270" algn="l"/>
                <a:tab pos="382905" algn="l"/>
              </a:tabLst>
            </a:pPr>
            <a:r>
              <a:rPr sz="3200" b="1" spc="-5" dirty="0">
                <a:latin typeface="Arial"/>
                <a:cs typeface="Arial"/>
              </a:rPr>
              <a:t>Mata</a:t>
            </a:r>
            <a:endParaRPr sz="3200">
              <a:latin typeface="Arial"/>
              <a:cs typeface="Arial"/>
            </a:endParaRPr>
          </a:p>
          <a:p>
            <a:pPr marL="781685" marR="30480" lvl="1" indent="-287020">
              <a:lnSpc>
                <a:spcPct val="100000"/>
              </a:lnSpc>
              <a:spcBef>
                <a:spcPts val="665"/>
              </a:spcBef>
              <a:buFont typeface="Arial"/>
              <a:buChar char="–"/>
              <a:tabLst>
                <a:tab pos="782320" algn="l"/>
              </a:tabLst>
            </a:pPr>
            <a:r>
              <a:rPr sz="2800" b="1" spc="5" dirty="0">
                <a:latin typeface="Arial"/>
                <a:cs typeface="Arial"/>
              </a:rPr>
              <a:t>70% </a:t>
            </a:r>
            <a:r>
              <a:rPr sz="2800" b="1" spc="-5" dirty="0">
                <a:latin typeface="Arial"/>
                <a:cs typeface="Arial"/>
              </a:rPr>
              <a:t>de </a:t>
            </a:r>
            <a:r>
              <a:rPr sz="2800" b="1" dirty="0">
                <a:latin typeface="Arial"/>
                <a:cs typeface="Arial"/>
              </a:rPr>
              <a:t>cobre principalmente como</a:t>
            </a:r>
            <a:r>
              <a:rPr sz="2800" b="1" spc="-13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sulfuro  </a:t>
            </a:r>
            <a:r>
              <a:rPr sz="2800" b="1" spc="-5" dirty="0">
                <a:latin typeface="Arial"/>
                <a:cs typeface="Arial"/>
              </a:rPr>
              <a:t>de cobre </a:t>
            </a:r>
            <a:r>
              <a:rPr sz="2800" b="1" dirty="0">
                <a:latin typeface="Arial"/>
                <a:cs typeface="Arial"/>
              </a:rPr>
              <a:t>y sulfuro </a:t>
            </a:r>
            <a:r>
              <a:rPr sz="2800" b="1" spc="-5" dirty="0">
                <a:latin typeface="Arial"/>
                <a:cs typeface="Arial"/>
              </a:rPr>
              <a:t>de</a:t>
            </a:r>
            <a:r>
              <a:rPr sz="2800" b="1" spc="-3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hierro</a:t>
            </a:r>
            <a:endParaRPr sz="2800">
              <a:latin typeface="Arial"/>
              <a:cs typeface="Arial"/>
            </a:endParaRPr>
          </a:p>
          <a:p>
            <a:pPr marL="781685" lvl="1" indent="-287020">
              <a:lnSpc>
                <a:spcPct val="100000"/>
              </a:lnSpc>
              <a:spcBef>
                <a:spcPts val="675"/>
              </a:spcBef>
              <a:buFont typeface="Arial"/>
              <a:buChar char="–"/>
              <a:tabLst>
                <a:tab pos="782320" algn="l"/>
              </a:tabLst>
            </a:pPr>
            <a:r>
              <a:rPr sz="2800" b="1" spc="-15" dirty="0">
                <a:latin typeface="Arial"/>
                <a:cs typeface="Arial"/>
              </a:rPr>
              <a:t>Altas</a:t>
            </a:r>
            <a:r>
              <a:rPr sz="2800" b="1" spc="2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temperaturas</a:t>
            </a:r>
            <a:endParaRPr sz="2800">
              <a:latin typeface="Arial"/>
              <a:cs typeface="Arial"/>
            </a:endParaRPr>
          </a:p>
          <a:p>
            <a:pPr marL="1181100" lvl="2" indent="-229235">
              <a:lnSpc>
                <a:spcPct val="100000"/>
              </a:lnSpc>
              <a:spcBef>
                <a:spcPts val="1170"/>
              </a:spcBef>
              <a:buFont typeface="Arial"/>
              <a:buChar char="•"/>
              <a:tabLst>
                <a:tab pos="1181735" algn="l"/>
              </a:tabLst>
            </a:pPr>
            <a:r>
              <a:rPr sz="3600" b="1" baseline="13888" dirty="0">
                <a:latin typeface="Arial"/>
                <a:cs typeface="Arial"/>
              </a:rPr>
              <a:t>CuS</a:t>
            </a:r>
            <a:r>
              <a:rPr sz="1600" b="1" dirty="0">
                <a:latin typeface="Arial"/>
                <a:cs typeface="Arial"/>
              </a:rPr>
              <a:t>(l) </a:t>
            </a:r>
            <a:r>
              <a:rPr sz="3600" b="1" baseline="13888" dirty="0">
                <a:latin typeface="Arial"/>
                <a:cs typeface="Arial"/>
              </a:rPr>
              <a:t>+ O</a:t>
            </a:r>
            <a:r>
              <a:rPr sz="1600" b="1" dirty="0">
                <a:latin typeface="Arial"/>
                <a:cs typeface="Arial"/>
              </a:rPr>
              <a:t>2(g) </a:t>
            </a:r>
            <a:r>
              <a:rPr sz="3600" b="1" baseline="13888" dirty="0">
                <a:latin typeface="Wingdings"/>
                <a:cs typeface="Wingdings"/>
              </a:rPr>
              <a:t></a:t>
            </a:r>
            <a:r>
              <a:rPr sz="3600" b="1" baseline="13888" dirty="0">
                <a:latin typeface="Times New Roman"/>
                <a:cs typeface="Times New Roman"/>
              </a:rPr>
              <a:t> </a:t>
            </a:r>
            <a:r>
              <a:rPr sz="3600" b="1" spc="-7" baseline="13888" dirty="0">
                <a:latin typeface="Arial"/>
                <a:cs typeface="Arial"/>
              </a:rPr>
              <a:t>Cu</a:t>
            </a:r>
            <a:r>
              <a:rPr sz="1600" b="1" spc="-5" dirty="0">
                <a:latin typeface="Arial"/>
                <a:cs typeface="Arial"/>
              </a:rPr>
              <a:t>(l) </a:t>
            </a:r>
            <a:r>
              <a:rPr sz="3600" b="1" baseline="13888" dirty="0">
                <a:latin typeface="Arial"/>
                <a:cs typeface="Arial"/>
              </a:rPr>
              <a:t>+</a:t>
            </a:r>
            <a:r>
              <a:rPr sz="3600" b="1" spc="-322" baseline="13888" dirty="0">
                <a:latin typeface="Arial"/>
                <a:cs typeface="Arial"/>
              </a:rPr>
              <a:t> </a:t>
            </a:r>
            <a:r>
              <a:rPr sz="3600" b="1" baseline="13888" dirty="0">
                <a:latin typeface="Arial"/>
                <a:cs typeface="Arial"/>
              </a:rPr>
              <a:t>SO</a:t>
            </a:r>
            <a:r>
              <a:rPr sz="1600" b="1" dirty="0">
                <a:latin typeface="Arial"/>
                <a:cs typeface="Arial"/>
              </a:rPr>
              <a:t>2(g)</a:t>
            </a:r>
            <a:endParaRPr sz="1600">
              <a:latin typeface="Arial"/>
              <a:cs typeface="Arial"/>
            </a:endParaRPr>
          </a:p>
          <a:p>
            <a:pPr marL="781685" lvl="1" indent="-287020">
              <a:lnSpc>
                <a:spcPct val="100000"/>
              </a:lnSpc>
              <a:spcBef>
                <a:spcPts val="80"/>
              </a:spcBef>
              <a:buFont typeface="Arial"/>
              <a:buChar char="–"/>
              <a:tabLst>
                <a:tab pos="782320" algn="l"/>
              </a:tabLst>
            </a:pPr>
            <a:r>
              <a:rPr sz="2800" b="1" dirty="0">
                <a:latin typeface="Arial"/>
                <a:cs typeface="Arial"/>
              </a:rPr>
              <a:t>Escoria</a:t>
            </a:r>
            <a:endParaRPr sz="2800">
              <a:latin typeface="Arial"/>
              <a:cs typeface="Arial"/>
            </a:endParaRPr>
          </a:p>
          <a:p>
            <a:pPr marL="952500">
              <a:lnSpc>
                <a:spcPct val="100000"/>
              </a:lnSpc>
              <a:spcBef>
                <a:spcPts val="595"/>
              </a:spcBef>
            </a:pPr>
            <a:r>
              <a:rPr sz="2400" dirty="0">
                <a:latin typeface="Arial"/>
                <a:cs typeface="Arial"/>
              </a:rPr>
              <a:t>• </a:t>
            </a:r>
            <a:r>
              <a:rPr sz="2400" b="1" dirty="0">
                <a:latin typeface="Arial"/>
                <a:cs typeface="Arial"/>
              </a:rPr>
              <a:t>2FeS</a:t>
            </a:r>
            <a:r>
              <a:rPr sz="2400" b="1" baseline="-20833" dirty="0">
                <a:latin typeface="Arial"/>
                <a:cs typeface="Arial"/>
              </a:rPr>
              <a:t>(l) </a:t>
            </a:r>
            <a:r>
              <a:rPr sz="2400" b="1" dirty="0">
                <a:latin typeface="Arial"/>
                <a:cs typeface="Arial"/>
              </a:rPr>
              <a:t>+ </a:t>
            </a:r>
            <a:r>
              <a:rPr sz="2400" b="1" spc="5" dirty="0">
                <a:latin typeface="Arial"/>
                <a:cs typeface="Arial"/>
              </a:rPr>
              <a:t>3O</a:t>
            </a:r>
            <a:r>
              <a:rPr sz="2400" b="1" spc="7" baseline="-20833" dirty="0">
                <a:latin typeface="Arial"/>
                <a:cs typeface="Arial"/>
              </a:rPr>
              <a:t>2 </a:t>
            </a:r>
            <a:r>
              <a:rPr sz="2400" b="1" dirty="0">
                <a:latin typeface="Arial"/>
                <a:cs typeface="Arial"/>
              </a:rPr>
              <a:t>+ 2SiO</a:t>
            </a:r>
            <a:r>
              <a:rPr sz="2400" b="1" baseline="-20833" dirty="0">
                <a:latin typeface="Arial"/>
                <a:cs typeface="Arial"/>
              </a:rPr>
              <a:t>2(l) </a:t>
            </a:r>
            <a:r>
              <a:rPr sz="2400" b="1" spc="-5" dirty="0">
                <a:latin typeface="Wingdings"/>
                <a:cs typeface="Wingdings"/>
              </a:rPr>
              <a:t></a:t>
            </a:r>
            <a:r>
              <a:rPr sz="2400" b="1" spc="-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2FeO • SiO</a:t>
            </a:r>
            <a:r>
              <a:rPr sz="2400" b="1" baseline="-20833" dirty="0">
                <a:latin typeface="Arial"/>
                <a:cs typeface="Arial"/>
              </a:rPr>
              <a:t>2(l) </a:t>
            </a:r>
            <a:r>
              <a:rPr sz="2400" b="1" dirty="0">
                <a:latin typeface="Arial"/>
                <a:cs typeface="Arial"/>
              </a:rPr>
              <a:t>+</a:t>
            </a:r>
            <a:r>
              <a:rPr sz="2400" b="1" spc="58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2SO</a:t>
            </a:r>
            <a:r>
              <a:rPr sz="2400" b="1" baseline="-20833" dirty="0">
                <a:latin typeface="Arial"/>
                <a:cs typeface="Arial"/>
              </a:rPr>
              <a:t>2(g)</a:t>
            </a:r>
            <a:endParaRPr sz="2400" baseline="-20833">
              <a:latin typeface="Arial"/>
              <a:cs typeface="Arial"/>
            </a:endParaRPr>
          </a:p>
          <a:p>
            <a:pPr marL="382270" indent="-34480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82270" algn="l"/>
                <a:tab pos="382905" algn="l"/>
              </a:tabLst>
            </a:pPr>
            <a:r>
              <a:rPr sz="3200" b="1" spc="-10" dirty="0">
                <a:latin typeface="Arial"/>
                <a:cs typeface="Arial"/>
              </a:rPr>
              <a:t>Producto final: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98% </a:t>
            </a:r>
            <a:r>
              <a:rPr sz="3200" b="1" spc="-5" dirty="0">
                <a:latin typeface="Arial"/>
                <a:cs typeface="Arial"/>
              </a:rPr>
              <a:t>de</a:t>
            </a:r>
            <a:r>
              <a:rPr sz="3200" b="1" spc="40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pureza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8190" y="547192"/>
            <a:ext cx="80244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Procesos </a:t>
            </a:r>
            <a:r>
              <a:rPr sz="3600" dirty="0"/>
              <a:t>en </a:t>
            </a:r>
            <a:r>
              <a:rPr sz="3600" spc="-10" dirty="0"/>
              <a:t>Convertidor</a:t>
            </a:r>
            <a:r>
              <a:rPr sz="3600" spc="-15" dirty="0"/>
              <a:t> </a:t>
            </a:r>
            <a:r>
              <a:rPr sz="3600" dirty="0"/>
              <a:t>Tradicional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0" y="1397000"/>
            <a:ext cx="9044849" cy="48422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17537" y="6362223"/>
            <a:ext cx="3185074" cy="4452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9387" y="1196911"/>
            <a:ext cx="8785225" cy="51356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00473" y="2636773"/>
            <a:ext cx="114300" cy="2755900"/>
          </a:xfrm>
          <a:custGeom>
            <a:avLst/>
            <a:gdLst/>
            <a:ahLst/>
            <a:cxnLst/>
            <a:rect l="l" t="t" r="r" b="b"/>
            <a:pathLst>
              <a:path w="114300" h="2755900">
                <a:moveTo>
                  <a:pt x="74675" y="0"/>
                </a:moveTo>
                <a:lnTo>
                  <a:pt x="36575" y="126"/>
                </a:lnTo>
                <a:lnTo>
                  <a:pt x="36575" y="38226"/>
                </a:lnTo>
                <a:lnTo>
                  <a:pt x="74675" y="38100"/>
                </a:lnTo>
                <a:lnTo>
                  <a:pt x="74675" y="0"/>
                </a:lnTo>
                <a:close/>
              </a:path>
              <a:path w="114300" h="2755900">
                <a:moveTo>
                  <a:pt x="74675" y="76200"/>
                </a:moveTo>
                <a:lnTo>
                  <a:pt x="36575" y="76326"/>
                </a:lnTo>
                <a:lnTo>
                  <a:pt x="36575" y="114426"/>
                </a:lnTo>
                <a:lnTo>
                  <a:pt x="74675" y="114300"/>
                </a:lnTo>
                <a:lnTo>
                  <a:pt x="74675" y="76200"/>
                </a:lnTo>
                <a:close/>
              </a:path>
              <a:path w="114300" h="2755900">
                <a:moveTo>
                  <a:pt x="74802" y="152400"/>
                </a:moveTo>
                <a:lnTo>
                  <a:pt x="36702" y="152526"/>
                </a:lnTo>
                <a:lnTo>
                  <a:pt x="36702" y="190626"/>
                </a:lnTo>
                <a:lnTo>
                  <a:pt x="74802" y="190500"/>
                </a:lnTo>
                <a:lnTo>
                  <a:pt x="74802" y="152400"/>
                </a:lnTo>
                <a:close/>
              </a:path>
              <a:path w="114300" h="2755900">
                <a:moveTo>
                  <a:pt x="74802" y="228600"/>
                </a:moveTo>
                <a:lnTo>
                  <a:pt x="36702" y="228726"/>
                </a:lnTo>
                <a:lnTo>
                  <a:pt x="36702" y="266826"/>
                </a:lnTo>
                <a:lnTo>
                  <a:pt x="74802" y="266700"/>
                </a:lnTo>
                <a:lnTo>
                  <a:pt x="74802" y="228600"/>
                </a:lnTo>
                <a:close/>
              </a:path>
              <a:path w="114300" h="2755900">
                <a:moveTo>
                  <a:pt x="74802" y="304800"/>
                </a:moveTo>
                <a:lnTo>
                  <a:pt x="36702" y="304926"/>
                </a:lnTo>
                <a:lnTo>
                  <a:pt x="36829" y="343026"/>
                </a:lnTo>
                <a:lnTo>
                  <a:pt x="74929" y="342900"/>
                </a:lnTo>
                <a:lnTo>
                  <a:pt x="74802" y="304800"/>
                </a:lnTo>
                <a:close/>
              </a:path>
              <a:path w="114300" h="2755900">
                <a:moveTo>
                  <a:pt x="74929" y="381000"/>
                </a:moveTo>
                <a:lnTo>
                  <a:pt x="36829" y="381126"/>
                </a:lnTo>
                <a:lnTo>
                  <a:pt x="36829" y="419226"/>
                </a:lnTo>
                <a:lnTo>
                  <a:pt x="74929" y="419100"/>
                </a:lnTo>
                <a:lnTo>
                  <a:pt x="74929" y="381000"/>
                </a:lnTo>
                <a:close/>
              </a:path>
              <a:path w="114300" h="2755900">
                <a:moveTo>
                  <a:pt x="74929" y="457200"/>
                </a:moveTo>
                <a:lnTo>
                  <a:pt x="36829" y="457326"/>
                </a:lnTo>
                <a:lnTo>
                  <a:pt x="36829" y="495426"/>
                </a:lnTo>
                <a:lnTo>
                  <a:pt x="74929" y="495300"/>
                </a:lnTo>
                <a:lnTo>
                  <a:pt x="74929" y="457200"/>
                </a:lnTo>
                <a:close/>
              </a:path>
              <a:path w="114300" h="2755900">
                <a:moveTo>
                  <a:pt x="74929" y="533400"/>
                </a:moveTo>
                <a:lnTo>
                  <a:pt x="36829" y="533526"/>
                </a:lnTo>
                <a:lnTo>
                  <a:pt x="36956" y="571626"/>
                </a:lnTo>
                <a:lnTo>
                  <a:pt x="75056" y="571500"/>
                </a:lnTo>
                <a:lnTo>
                  <a:pt x="74929" y="533400"/>
                </a:lnTo>
                <a:close/>
              </a:path>
              <a:path w="114300" h="2755900">
                <a:moveTo>
                  <a:pt x="75056" y="609600"/>
                </a:moveTo>
                <a:lnTo>
                  <a:pt x="36956" y="609726"/>
                </a:lnTo>
                <a:lnTo>
                  <a:pt x="36956" y="647826"/>
                </a:lnTo>
                <a:lnTo>
                  <a:pt x="75056" y="647700"/>
                </a:lnTo>
                <a:lnTo>
                  <a:pt x="75056" y="609600"/>
                </a:lnTo>
                <a:close/>
              </a:path>
              <a:path w="114300" h="2755900">
                <a:moveTo>
                  <a:pt x="75056" y="685800"/>
                </a:moveTo>
                <a:lnTo>
                  <a:pt x="36956" y="685926"/>
                </a:lnTo>
                <a:lnTo>
                  <a:pt x="36956" y="724026"/>
                </a:lnTo>
                <a:lnTo>
                  <a:pt x="75056" y="723900"/>
                </a:lnTo>
                <a:lnTo>
                  <a:pt x="75056" y="685800"/>
                </a:lnTo>
                <a:close/>
              </a:path>
              <a:path w="114300" h="2755900">
                <a:moveTo>
                  <a:pt x="75056" y="762000"/>
                </a:moveTo>
                <a:lnTo>
                  <a:pt x="36956" y="762126"/>
                </a:lnTo>
                <a:lnTo>
                  <a:pt x="37084" y="800226"/>
                </a:lnTo>
                <a:lnTo>
                  <a:pt x="75184" y="800100"/>
                </a:lnTo>
                <a:lnTo>
                  <a:pt x="75056" y="762000"/>
                </a:lnTo>
                <a:close/>
              </a:path>
              <a:path w="114300" h="2755900">
                <a:moveTo>
                  <a:pt x="75184" y="838200"/>
                </a:moveTo>
                <a:lnTo>
                  <a:pt x="37084" y="838326"/>
                </a:lnTo>
                <a:lnTo>
                  <a:pt x="37084" y="876426"/>
                </a:lnTo>
                <a:lnTo>
                  <a:pt x="75184" y="876300"/>
                </a:lnTo>
                <a:lnTo>
                  <a:pt x="75184" y="838200"/>
                </a:lnTo>
                <a:close/>
              </a:path>
              <a:path w="114300" h="2755900">
                <a:moveTo>
                  <a:pt x="75184" y="914400"/>
                </a:moveTo>
                <a:lnTo>
                  <a:pt x="37084" y="914526"/>
                </a:lnTo>
                <a:lnTo>
                  <a:pt x="37084" y="952626"/>
                </a:lnTo>
                <a:lnTo>
                  <a:pt x="75184" y="952500"/>
                </a:lnTo>
                <a:lnTo>
                  <a:pt x="75184" y="914400"/>
                </a:lnTo>
                <a:close/>
              </a:path>
              <a:path w="114300" h="2755900">
                <a:moveTo>
                  <a:pt x="75184" y="990600"/>
                </a:moveTo>
                <a:lnTo>
                  <a:pt x="37084" y="990726"/>
                </a:lnTo>
                <a:lnTo>
                  <a:pt x="37211" y="1028826"/>
                </a:lnTo>
                <a:lnTo>
                  <a:pt x="75311" y="1028700"/>
                </a:lnTo>
                <a:lnTo>
                  <a:pt x="75184" y="990600"/>
                </a:lnTo>
                <a:close/>
              </a:path>
              <a:path w="114300" h="2755900">
                <a:moveTo>
                  <a:pt x="75311" y="1066800"/>
                </a:moveTo>
                <a:lnTo>
                  <a:pt x="37211" y="1066927"/>
                </a:lnTo>
                <a:lnTo>
                  <a:pt x="37211" y="1105027"/>
                </a:lnTo>
                <a:lnTo>
                  <a:pt x="75311" y="1104900"/>
                </a:lnTo>
                <a:lnTo>
                  <a:pt x="75311" y="1066800"/>
                </a:lnTo>
                <a:close/>
              </a:path>
              <a:path w="114300" h="2755900">
                <a:moveTo>
                  <a:pt x="75311" y="1143000"/>
                </a:moveTo>
                <a:lnTo>
                  <a:pt x="37211" y="1143127"/>
                </a:lnTo>
                <a:lnTo>
                  <a:pt x="37211" y="1181227"/>
                </a:lnTo>
                <a:lnTo>
                  <a:pt x="75311" y="1181100"/>
                </a:lnTo>
                <a:lnTo>
                  <a:pt x="75311" y="1143000"/>
                </a:lnTo>
                <a:close/>
              </a:path>
              <a:path w="114300" h="2755900">
                <a:moveTo>
                  <a:pt x="75311" y="1219200"/>
                </a:moveTo>
                <a:lnTo>
                  <a:pt x="37337" y="1219327"/>
                </a:lnTo>
                <a:lnTo>
                  <a:pt x="37337" y="1257427"/>
                </a:lnTo>
                <a:lnTo>
                  <a:pt x="75437" y="1257300"/>
                </a:lnTo>
                <a:lnTo>
                  <a:pt x="75311" y="1219200"/>
                </a:lnTo>
                <a:close/>
              </a:path>
              <a:path w="114300" h="2755900">
                <a:moveTo>
                  <a:pt x="75437" y="1295400"/>
                </a:moveTo>
                <a:lnTo>
                  <a:pt x="37337" y="1295527"/>
                </a:lnTo>
                <a:lnTo>
                  <a:pt x="37337" y="1333627"/>
                </a:lnTo>
                <a:lnTo>
                  <a:pt x="75437" y="1333500"/>
                </a:lnTo>
                <a:lnTo>
                  <a:pt x="75437" y="1295400"/>
                </a:lnTo>
                <a:close/>
              </a:path>
              <a:path w="114300" h="2755900">
                <a:moveTo>
                  <a:pt x="75437" y="1371600"/>
                </a:moveTo>
                <a:lnTo>
                  <a:pt x="37337" y="1371727"/>
                </a:lnTo>
                <a:lnTo>
                  <a:pt x="37337" y="1409827"/>
                </a:lnTo>
                <a:lnTo>
                  <a:pt x="75437" y="1409700"/>
                </a:lnTo>
                <a:lnTo>
                  <a:pt x="75437" y="1371600"/>
                </a:lnTo>
                <a:close/>
              </a:path>
              <a:path w="114300" h="2755900">
                <a:moveTo>
                  <a:pt x="75564" y="1447800"/>
                </a:moveTo>
                <a:lnTo>
                  <a:pt x="37464" y="1447927"/>
                </a:lnTo>
                <a:lnTo>
                  <a:pt x="37464" y="1486027"/>
                </a:lnTo>
                <a:lnTo>
                  <a:pt x="75564" y="1485900"/>
                </a:lnTo>
                <a:lnTo>
                  <a:pt x="75564" y="1447800"/>
                </a:lnTo>
                <a:close/>
              </a:path>
              <a:path w="114300" h="2755900">
                <a:moveTo>
                  <a:pt x="75564" y="1524000"/>
                </a:moveTo>
                <a:lnTo>
                  <a:pt x="37464" y="1524127"/>
                </a:lnTo>
                <a:lnTo>
                  <a:pt x="37464" y="1562227"/>
                </a:lnTo>
                <a:lnTo>
                  <a:pt x="75564" y="1562100"/>
                </a:lnTo>
                <a:lnTo>
                  <a:pt x="75564" y="1524000"/>
                </a:lnTo>
                <a:close/>
              </a:path>
              <a:path w="114300" h="2755900">
                <a:moveTo>
                  <a:pt x="75564" y="1600200"/>
                </a:moveTo>
                <a:lnTo>
                  <a:pt x="37464" y="1600327"/>
                </a:lnTo>
                <a:lnTo>
                  <a:pt x="37464" y="1638427"/>
                </a:lnTo>
                <a:lnTo>
                  <a:pt x="75564" y="1638300"/>
                </a:lnTo>
                <a:lnTo>
                  <a:pt x="75564" y="1600200"/>
                </a:lnTo>
                <a:close/>
              </a:path>
              <a:path w="114300" h="2755900">
                <a:moveTo>
                  <a:pt x="75691" y="1676400"/>
                </a:moveTo>
                <a:lnTo>
                  <a:pt x="37591" y="1676527"/>
                </a:lnTo>
                <a:lnTo>
                  <a:pt x="37591" y="1714627"/>
                </a:lnTo>
                <a:lnTo>
                  <a:pt x="75691" y="1714500"/>
                </a:lnTo>
                <a:lnTo>
                  <a:pt x="75691" y="1676400"/>
                </a:lnTo>
                <a:close/>
              </a:path>
              <a:path w="114300" h="2755900">
                <a:moveTo>
                  <a:pt x="75691" y="1752600"/>
                </a:moveTo>
                <a:lnTo>
                  <a:pt x="37591" y="1752727"/>
                </a:lnTo>
                <a:lnTo>
                  <a:pt x="37591" y="1790827"/>
                </a:lnTo>
                <a:lnTo>
                  <a:pt x="75691" y="1790700"/>
                </a:lnTo>
                <a:lnTo>
                  <a:pt x="75691" y="1752600"/>
                </a:lnTo>
                <a:close/>
              </a:path>
              <a:path w="114300" h="2755900">
                <a:moveTo>
                  <a:pt x="75691" y="1828800"/>
                </a:moveTo>
                <a:lnTo>
                  <a:pt x="37591" y="1828927"/>
                </a:lnTo>
                <a:lnTo>
                  <a:pt x="37591" y="1867027"/>
                </a:lnTo>
                <a:lnTo>
                  <a:pt x="75691" y="1866900"/>
                </a:lnTo>
                <a:lnTo>
                  <a:pt x="75691" y="1828800"/>
                </a:lnTo>
                <a:close/>
              </a:path>
              <a:path w="114300" h="2755900">
                <a:moveTo>
                  <a:pt x="75818" y="1905000"/>
                </a:moveTo>
                <a:lnTo>
                  <a:pt x="37718" y="1905127"/>
                </a:lnTo>
                <a:lnTo>
                  <a:pt x="37718" y="1943227"/>
                </a:lnTo>
                <a:lnTo>
                  <a:pt x="75818" y="1943100"/>
                </a:lnTo>
                <a:lnTo>
                  <a:pt x="75818" y="1905000"/>
                </a:lnTo>
                <a:close/>
              </a:path>
              <a:path w="114300" h="2755900">
                <a:moveTo>
                  <a:pt x="75818" y="1981200"/>
                </a:moveTo>
                <a:lnTo>
                  <a:pt x="37718" y="1981327"/>
                </a:lnTo>
                <a:lnTo>
                  <a:pt x="37718" y="2019427"/>
                </a:lnTo>
                <a:lnTo>
                  <a:pt x="75818" y="2019300"/>
                </a:lnTo>
                <a:lnTo>
                  <a:pt x="75818" y="1981200"/>
                </a:lnTo>
                <a:close/>
              </a:path>
              <a:path w="114300" h="2755900">
                <a:moveTo>
                  <a:pt x="75818" y="2057400"/>
                </a:moveTo>
                <a:lnTo>
                  <a:pt x="37718" y="2057527"/>
                </a:lnTo>
                <a:lnTo>
                  <a:pt x="37718" y="2095627"/>
                </a:lnTo>
                <a:lnTo>
                  <a:pt x="75818" y="2095500"/>
                </a:lnTo>
                <a:lnTo>
                  <a:pt x="75818" y="2057400"/>
                </a:lnTo>
                <a:close/>
              </a:path>
              <a:path w="114300" h="2755900">
                <a:moveTo>
                  <a:pt x="75946" y="2133600"/>
                </a:moveTo>
                <a:lnTo>
                  <a:pt x="37846" y="2133727"/>
                </a:lnTo>
                <a:lnTo>
                  <a:pt x="37846" y="2171827"/>
                </a:lnTo>
                <a:lnTo>
                  <a:pt x="75946" y="2171700"/>
                </a:lnTo>
                <a:lnTo>
                  <a:pt x="75946" y="2133600"/>
                </a:lnTo>
                <a:close/>
              </a:path>
              <a:path w="114300" h="2755900">
                <a:moveTo>
                  <a:pt x="75946" y="2209800"/>
                </a:moveTo>
                <a:lnTo>
                  <a:pt x="37846" y="2209927"/>
                </a:lnTo>
                <a:lnTo>
                  <a:pt x="37846" y="2248027"/>
                </a:lnTo>
                <a:lnTo>
                  <a:pt x="75946" y="2247900"/>
                </a:lnTo>
                <a:lnTo>
                  <a:pt x="75946" y="2209800"/>
                </a:lnTo>
                <a:close/>
              </a:path>
              <a:path w="114300" h="2755900">
                <a:moveTo>
                  <a:pt x="75946" y="2286000"/>
                </a:moveTo>
                <a:lnTo>
                  <a:pt x="37846" y="2286127"/>
                </a:lnTo>
                <a:lnTo>
                  <a:pt x="37973" y="2324227"/>
                </a:lnTo>
                <a:lnTo>
                  <a:pt x="76073" y="2324100"/>
                </a:lnTo>
                <a:lnTo>
                  <a:pt x="75946" y="2286000"/>
                </a:lnTo>
                <a:close/>
              </a:path>
              <a:path w="114300" h="2755900">
                <a:moveTo>
                  <a:pt x="76073" y="2362200"/>
                </a:moveTo>
                <a:lnTo>
                  <a:pt x="37973" y="2362327"/>
                </a:lnTo>
                <a:lnTo>
                  <a:pt x="37973" y="2400427"/>
                </a:lnTo>
                <a:lnTo>
                  <a:pt x="76073" y="2400300"/>
                </a:lnTo>
                <a:lnTo>
                  <a:pt x="76073" y="2362200"/>
                </a:lnTo>
                <a:close/>
              </a:path>
              <a:path w="114300" h="2755900">
                <a:moveTo>
                  <a:pt x="76073" y="2438400"/>
                </a:moveTo>
                <a:lnTo>
                  <a:pt x="37973" y="2438527"/>
                </a:lnTo>
                <a:lnTo>
                  <a:pt x="37973" y="2476627"/>
                </a:lnTo>
                <a:lnTo>
                  <a:pt x="76073" y="2476500"/>
                </a:lnTo>
                <a:lnTo>
                  <a:pt x="76073" y="2438400"/>
                </a:lnTo>
                <a:close/>
              </a:path>
              <a:path w="114300" h="2755900">
                <a:moveTo>
                  <a:pt x="76073" y="2514600"/>
                </a:moveTo>
                <a:lnTo>
                  <a:pt x="37973" y="2514727"/>
                </a:lnTo>
                <a:lnTo>
                  <a:pt x="38100" y="2552827"/>
                </a:lnTo>
                <a:lnTo>
                  <a:pt x="76200" y="2552700"/>
                </a:lnTo>
                <a:lnTo>
                  <a:pt x="76073" y="2514600"/>
                </a:lnTo>
                <a:close/>
              </a:path>
              <a:path w="114300" h="2755900">
                <a:moveTo>
                  <a:pt x="76200" y="2590800"/>
                </a:moveTo>
                <a:lnTo>
                  <a:pt x="38100" y="2590927"/>
                </a:lnTo>
                <a:lnTo>
                  <a:pt x="38100" y="2629027"/>
                </a:lnTo>
                <a:lnTo>
                  <a:pt x="76200" y="2628900"/>
                </a:lnTo>
                <a:lnTo>
                  <a:pt x="76200" y="2590800"/>
                </a:lnTo>
                <a:close/>
              </a:path>
              <a:path w="114300" h="2755900">
                <a:moveTo>
                  <a:pt x="114300" y="2641600"/>
                </a:moveTo>
                <a:lnTo>
                  <a:pt x="0" y="2641727"/>
                </a:lnTo>
                <a:lnTo>
                  <a:pt x="57150" y="2755900"/>
                </a:lnTo>
                <a:lnTo>
                  <a:pt x="114300" y="26416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75992" y="2691129"/>
            <a:ext cx="6527165" cy="3232785"/>
          </a:xfrm>
          <a:custGeom>
            <a:avLst/>
            <a:gdLst/>
            <a:ahLst/>
            <a:cxnLst/>
            <a:rect l="l" t="t" r="r" b="b"/>
            <a:pathLst>
              <a:path w="6527165" h="3232785">
                <a:moveTo>
                  <a:pt x="16890" y="0"/>
                </a:moveTo>
                <a:lnTo>
                  <a:pt x="0" y="34290"/>
                </a:lnTo>
                <a:lnTo>
                  <a:pt x="34162" y="51054"/>
                </a:lnTo>
                <a:lnTo>
                  <a:pt x="51053" y="16891"/>
                </a:lnTo>
                <a:lnTo>
                  <a:pt x="16890" y="0"/>
                </a:lnTo>
                <a:close/>
              </a:path>
              <a:path w="6527165" h="3232785">
                <a:moveTo>
                  <a:pt x="85216" y="33782"/>
                </a:moveTo>
                <a:lnTo>
                  <a:pt x="68325" y="67945"/>
                </a:lnTo>
                <a:lnTo>
                  <a:pt x="102488" y="84836"/>
                </a:lnTo>
                <a:lnTo>
                  <a:pt x="119380" y="50673"/>
                </a:lnTo>
                <a:lnTo>
                  <a:pt x="85216" y="33782"/>
                </a:lnTo>
                <a:close/>
              </a:path>
              <a:path w="6527165" h="3232785">
                <a:moveTo>
                  <a:pt x="153543" y="67437"/>
                </a:moveTo>
                <a:lnTo>
                  <a:pt x="136651" y="101600"/>
                </a:lnTo>
                <a:lnTo>
                  <a:pt x="170814" y="118491"/>
                </a:lnTo>
                <a:lnTo>
                  <a:pt x="187706" y="84328"/>
                </a:lnTo>
                <a:lnTo>
                  <a:pt x="153543" y="67437"/>
                </a:lnTo>
                <a:close/>
              </a:path>
              <a:path w="6527165" h="3232785">
                <a:moveTo>
                  <a:pt x="221869" y="101219"/>
                </a:moveTo>
                <a:lnTo>
                  <a:pt x="204977" y="135382"/>
                </a:lnTo>
                <a:lnTo>
                  <a:pt x="239268" y="152146"/>
                </a:lnTo>
                <a:lnTo>
                  <a:pt x="256031" y="117983"/>
                </a:lnTo>
                <a:lnTo>
                  <a:pt x="221869" y="101219"/>
                </a:lnTo>
                <a:close/>
              </a:path>
              <a:path w="6527165" h="3232785">
                <a:moveTo>
                  <a:pt x="290194" y="134874"/>
                </a:moveTo>
                <a:lnTo>
                  <a:pt x="273431" y="169037"/>
                </a:lnTo>
                <a:lnTo>
                  <a:pt x="307594" y="185928"/>
                </a:lnTo>
                <a:lnTo>
                  <a:pt x="324357" y="151765"/>
                </a:lnTo>
                <a:lnTo>
                  <a:pt x="290194" y="134874"/>
                </a:lnTo>
                <a:close/>
              </a:path>
              <a:path w="6527165" h="3232785">
                <a:moveTo>
                  <a:pt x="358520" y="168529"/>
                </a:moveTo>
                <a:lnTo>
                  <a:pt x="341756" y="202692"/>
                </a:lnTo>
                <a:lnTo>
                  <a:pt x="375919" y="219583"/>
                </a:lnTo>
                <a:lnTo>
                  <a:pt x="392683" y="185420"/>
                </a:lnTo>
                <a:lnTo>
                  <a:pt x="358520" y="168529"/>
                </a:lnTo>
                <a:close/>
              </a:path>
              <a:path w="6527165" h="3232785">
                <a:moveTo>
                  <a:pt x="426974" y="202311"/>
                </a:moveTo>
                <a:lnTo>
                  <a:pt x="410082" y="236474"/>
                </a:lnTo>
                <a:lnTo>
                  <a:pt x="444245" y="253365"/>
                </a:lnTo>
                <a:lnTo>
                  <a:pt x="461137" y="219075"/>
                </a:lnTo>
                <a:lnTo>
                  <a:pt x="426974" y="202311"/>
                </a:lnTo>
                <a:close/>
              </a:path>
              <a:path w="6527165" h="3232785">
                <a:moveTo>
                  <a:pt x="495300" y="235966"/>
                </a:moveTo>
                <a:lnTo>
                  <a:pt x="478408" y="270129"/>
                </a:lnTo>
                <a:lnTo>
                  <a:pt x="512571" y="287020"/>
                </a:lnTo>
                <a:lnTo>
                  <a:pt x="529463" y="252857"/>
                </a:lnTo>
                <a:lnTo>
                  <a:pt x="495300" y="235966"/>
                </a:lnTo>
                <a:close/>
              </a:path>
              <a:path w="6527165" h="3232785">
                <a:moveTo>
                  <a:pt x="563626" y="269748"/>
                </a:moveTo>
                <a:lnTo>
                  <a:pt x="546734" y="303911"/>
                </a:lnTo>
                <a:lnTo>
                  <a:pt x="580897" y="320675"/>
                </a:lnTo>
                <a:lnTo>
                  <a:pt x="597788" y="286512"/>
                </a:lnTo>
                <a:lnTo>
                  <a:pt x="563626" y="269748"/>
                </a:lnTo>
                <a:close/>
              </a:path>
              <a:path w="6527165" h="3232785">
                <a:moveTo>
                  <a:pt x="631951" y="303403"/>
                </a:moveTo>
                <a:lnTo>
                  <a:pt x="615060" y="337566"/>
                </a:lnTo>
                <a:lnTo>
                  <a:pt x="649224" y="354457"/>
                </a:lnTo>
                <a:lnTo>
                  <a:pt x="666114" y="320294"/>
                </a:lnTo>
                <a:lnTo>
                  <a:pt x="631951" y="303403"/>
                </a:lnTo>
                <a:close/>
              </a:path>
              <a:path w="6527165" h="3232785">
                <a:moveTo>
                  <a:pt x="700277" y="337058"/>
                </a:moveTo>
                <a:lnTo>
                  <a:pt x="683387" y="371221"/>
                </a:lnTo>
                <a:lnTo>
                  <a:pt x="717550" y="388112"/>
                </a:lnTo>
                <a:lnTo>
                  <a:pt x="734440" y="353949"/>
                </a:lnTo>
                <a:lnTo>
                  <a:pt x="700277" y="337058"/>
                </a:lnTo>
                <a:close/>
              </a:path>
              <a:path w="6527165" h="3232785">
                <a:moveTo>
                  <a:pt x="768603" y="370840"/>
                </a:moveTo>
                <a:lnTo>
                  <a:pt x="751713" y="405003"/>
                </a:lnTo>
                <a:lnTo>
                  <a:pt x="785875" y="421767"/>
                </a:lnTo>
                <a:lnTo>
                  <a:pt x="802767" y="387604"/>
                </a:lnTo>
                <a:lnTo>
                  <a:pt x="768603" y="370840"/>
                </a:lnTo>
                <a:close/>
              </a:path>
              <a:path w="6527165" h="3232785">
                <a:moveTo>
                  <a:pt x="836930" y="404495"/>
                </a:moveTo>
                <a:lnTo>
                  <a:pt x="820166" y="438658"/>
                </a:lnTo>
                <a:lnTo>
                  <a:pt x="854329" y="455549"/>
                </a:lnTo>
                <a:lnTo>
                  <a:pt x="871093" y="421386"/>
                </a:lnTo>
                <a:lnTo>
                  <a:pt x="836930" y="404495"/>
                </a:lnTo>
                <a:close/>
              </a:path>
              <a:path w="6527165" h="3232785">
                <a:moveTo>
                  <a:pt x="905256" y="438150"/>
                </a:moveTo>
                <a:lnTo>
                  <a:pt x="888492" y="472440"/>
                </a:lnTo>
                <a:lnTo>
                  <a:pt x="922655" y="489204"/>
                </a:lnTo>
                <a:lnTo>
                  <a:pt x="939419" y="455041"/>
                </a:lnTo>
                <a:lnTo>
                  <a:pt x="905256" y="438150"/>
                </a:lnTo>
                <a:close/>
              </a:path>
              <a:path w="6527165" h="3232785">
                <a:moveTo>
                  <a:pt x="973582" y="471932"/>
                </a:moveTo>
                <a:lnTo>
                  <a:pt x="956818" y="506095"/>
                </a:lnTo>
                <a:lnTo>
                  <a:pt x="990981" y="522986"/>
                </a:lnTo>
                <a:lnTo>
                  <a:pt x="1007744" y="488823"/>
                </a:lnTo>
                <a:lnTo>
                  <a:pt x="973582" y="471932"/>
                </a:lnTo>
                <a:close/>
              </a:path>
              <a:path w="6527165" h="3232785">
                <a:moveTo>
                  <a:pt x="1042034" y="505587"/>
                </a:moveTo>
                <a:lnTo>
                  <a:pt x="1025144" y="539750"/>
                </a:lnTo>
                <a:lnTo>
                  <a:pt x="1059307" y="556641"/>
                </a:lnTo>
                <a:lnTo>
                  <a:pt x="1076197" y="522478"/>
                </a:lnTo>
                <a:lnTo>
                  <a:pt x="1042034" y="505587"/>
                </a:lnTo>
                <a:close/>
              </a:path>
              <a:path w="6527165" h="3232785">
                <a:moveTo>
                  <a:pt x="1110360" y="539369"/>
                </a:moveTo>
                <a:lnTo>
                  <a:pt x="1093470" y="573532"/>
                </a:lnTo>
                <a:lnTo>
                  <a:pt x="1127633" y="590296"/>
                </a:lnTo>
                <a:lnTo>
                  <a:pt x="1144523" y="556133"/>
                </a:lnTo>
                <a:lnTo>
                  <a:pt x="1110360" y="539369"/>
                </a:lnTo>
                <a:close/>
              </a:path>
              <a:path w="6527165" h="3232785">
                <a:moveTo>
                  <a:pt x="1178686" y="573024"/>
                </a:moveTo>
                <a:lnTo>
                  <a:pt x="1161795" y="607187"/>
                </a:lnTo>
                <a:lnTo>
                  <a:pt x="1195958" y="624078"/>
                </a:lnTo>
                <a:lnTo>
                  <a:pt x="1212849" y="589915"/>
                </a:lnTo>
                <a:lnTo>
                  <a:pt x="1178686" y="573024"/>
                </a:lnTo>
                <a:close/>
              </a:path>
              <a:path w="6527165" h="3232785">
                <a:moveTo>
                  <a:pt x="1247012" y="606679"/>
                </a:moveTo>
                <a:lnTo>
                  <a:pt x="1230121" y="640842"/>
                </a:lnTo>
                <a:lnTo>
                  <a:pt x="1264284" y="657733"/>
                </a:lnTo>
                <a:lnTo>
                  <a:pt x="1281175" y="623570"/>
                </a:lnTo>
                <a:lnTo>
                  <a:pt x="1247012" y="606679"/>
                </a:lnTo>
                <a:close/>
              </a:path>
              <a:path w="6527165" h="3232785">
                <a:moveTo>
                  <a:pt x="1315338" y="640461"/>
                </a:moveTo>
                <a:lnTo>
                  <a:pt x="1298447" y="674624"/>
                </a:lnTo>
                <a:lnTo>
                  <a:pt x="1332610" y="691515"/>
                </a:lnTo>
                <a:lnTo>
                  <a:pt x="1349502" y="657225"/>
                </a:lnTo>
                <a:lnTo>
                  <a:pt x="1315338" y="640461"/>
                </a:lnTo>
                <a:close/>
              </a:path>
              <a:path w="6527165" h="3232785">
                <a:moveTo>
                  <a:pt x="1383665" y="674116"/>
                </a:moveTo>
                <a:lnTo>
                  <a:pt x="1366773" y="708279"/>
                </a:lnTo>
                <a:lnTo>
                  <a:pt x="1400936" y="725170"/>
                </a:lnTo>
                <a:lnTo>
                  <a:pt x="1417828" y="691007"/>
                </a:lnTo>
                <a:lnTo>
                  <a:pt x="1383665" y="674116"/>
                </a:lnTo>
                <a:close/>
              </a:path>
              <a:path w="6527165" h="3232785">
                <a:moveTo>
                  <a:pt x="1451991" y="707898"/>
                </a:moveTo>
                <a:lnTo>
                  <a:pt x="1435227" y="742061"/>
                </a:lnTo>
                <a:lnTo>
                  <a:pt x="1469390" y="758825"/>
                </a:lnTo>
                <a:lnTo>
                  <a:pt x="1486154" y="724662"/>
                </a:lnTo>
                <a:lnTo>
                  <a:pt x="1451991" y="707898"/>
                </a:lnTo>
                <a:close/>
              </a:path>
              <a:path w="6527165" h="3232785">
                <a:moveTo>
                  <a:pt x="1520317" y="741553"/>
                </a:moveTo>
                <a:lnTo>
                  <a:pt x="1503553" y="775716"/>
                </a:lnTo>
                <a:lnTo>
                  <a:pt x="1537716" y="792607"/>
                </a:lnTo>
                <a:lnTo>
                  <a:pt x="1554480" y="758444"/>
                </a:lnTo>
                <a:lnTo>
                  <a:pt x="1520317" y="741553"/>
                </a:lnTo>
                <a:close/>
              </a:path>
              <a:path w="6527165" h="3232785">
                <a:moveTo>
                  <a:pt x="1588643" y="775208"/>
                </a:moveTo>
                <a:lnTo>
                  <a:pt x="1571879" y="809371"/>
                </a:lnTo>
                <a:lnTo>
                  <a:pt x="1606042" y="826262"/>
                </a:lnTo>
                <a:lnTo>
                  <a:pt x="1622933" y="792099"/>
                </a:lnTo>
                <a:lnTo>
                  <a:pt x="1588643" y="775208"/>
                </a:lnTo>
                <a:close/>
              </a:path>
              <a:path w="6527165" h="3232785">
                <a:moveTo>
                  <a:pt x="1657095" y="808990"/>
                </a:moveTo>
                <a:lnTo>
                  <a:pt x="1640205" y="843153"/>
                </a:lnTo>
                <a:lnTo>
                  <a:pt x="1674368" y="859917"/>
                </a:lnTo>
                <a:lnTo>
                  <a:pt x="1691258" y="825754"/>
                </a:lnTo>
                <a:lnTo>
                  <a:pt x="1657095" y="808990"/>
                </a:lnTo>
                <a:close/>
              </a:path>
              <a:path w="6527165" h="3232785">
                <a:moveTo>
                  <a:pt x="1725421" y="842645"/>
                </a:moveTo>
                <a:lnTo>
                  <a:pt x="1708531" y="876808"/>
                </a:lnTo>
                <a:lnTo>
                  <a:pt x="1742694" y="893699"/>
                </a:lnTo>
                <a:lnTo>
                  <a:pt x="1759584" y="859536"/>
                </a:lnTo>
                <a:lnTo>
                  <a:pt x="1725421" y="842645"/>
                </a:lnTo>
                <a:close/>
              </a:path>
              <a:path w="6527165" h="3232785">
                <a:moveTo>
                  <a:pt x="1793747" y="876300"/>
                </a:moveTo>
                <a:lnTo>
                  <a:pt x="1776857" y="910590"/>
                </a:lnTo>
                <a:lnTo>
                  <a:pt x="1811020" y="927354"/>
                </a:lnTo>
                <a:lnTo>
                  <a:pt x="1827910" y="893191"/>
                </a:lnTo>
                <a:lnTo>
                  <a:pt x="1793747" y="876300"/>
                </a:lnTo>
                <a:close/>
              </a:path>
              <a:path w="6527165" h="3232785">
                <a:moveTo>
                  <a:pt x="1862073" y="910082"/>
                </a:moveTo>
                <a:lnTo>
                  <a:pt x="1845183" y="944245"/>
                </a:lnTo>
                <a:lnTo>
                  <a:pt x="1879345" y="961136"/>
                </a:lnTo>
                <a:lnTo>
                  <a:pt x="1896236" y="926973"/>
                </a:lnTo>
                <a:lnTo>
                  <a:pt x="1862073" y="910082"/>
                </a:lnTo>
                <a:close/>
              </a:path>
              <a:path w="6527165" h="3232785">
                <a:moveTo>
                  <a:pt x="1930399" y="943737"/>
                </a:moveTo>
                <a:lnTo>
                  <a:pt x="1913508" y="977900"/>
                </a:lnTo>
                <a:lnTo>
                  <a:pt x="1947671" y="994791"/>
                </a:lnTo>
                <a:lnTo>
                  <a:pt x="1964562" y="960628"/>
                </a:lnTo>
                <a:lnTo>
                  <a:pt x="1930399" y="943737"/>
                </a:lnTo>
                <a:close/>
              </a:path>
              <a:path w="6527165" h="3232785">
                <a:moveTo>
                  <a:pt x="1998725" y="977519"/>
                </a:moveTo>
                <a:lnTo>
                  <a:pt x="1981834" y="1011682"/>
                </a:lnTo>
                <a:lnTo>
                  <a:pt x="2015997" y="1028446"/>
                </a:lnTo>
                <a:lnTo>
                  <a:pt x="2032888" y="994283"/>
                </a:lnTo>
                <a:lnTo>
                  <a:pt x="1998725" y="977519"/>
                </a:lnTo>
                <a:close/>
              </a:path>
              <a:path w="6527165" h="3232785">
                <a:moveTo>
                  <a:pt x="2067052" y="1011174"/>
                </a:moveTo>
                <a:lnTo>
                  <a:pt x="2050287" y="1045337"/>
                </a:lnTo>
                <a:lnTo>
                  <a:pt x="2084450" y="1062228"/>
                </a:lnTo>
                <a:lnTo>
                  <a:pt x="2101215" y="1028065"/>
                </a:lnTo>
                <a:lnTo>
                  <a:pt x="2067052" y="1011174"/>
                </a:lnTo>
                <a:close/>
              </a:path>
              <a:path w="6527165" h="3232785">
                <a:moveTo>
                  <a:pt x="2135378" y="1044829"/>
                </a:moveTo>
                <a:lnTo>
                  <a:pt x="2118613" y="1078992"/>
                </a:lnTo>
                <a:lnTo>
                  <a:pt x="2152777" y="1095883"/>
                </a:lnTo>
                <a:lnTo>
                  <a:pt x="2169541" y="1061720"/>
                </a:lnTo>
                <a:lnTo>
                  <a:pt x="2135378" y="1044829"/>
                </a:lnTo>
                <a:close/>
              </a:path>
              <a:path w="6527165" h="3232785">
                <a:moveTo>
                  <a:pt x="2203704" y="1078611"/>
                </a:moveTo>
                <a:lnTo>
                  <a:pt x="2186940" y="1112774"/>
                </a:lnTo>
                <a:lnTo>
                  <a:pt x="2221103" y="1129665"/>
                </a:lnTo>
                <a:lnTo>
                  <a:pt x="2237994" y="1095502"/>
                </a:lnTo>
                <a:lnTo>
                  <a:pt x="2203704" y="1078611"/>
                </a:lnTo>
                <a:close/>
              </a:path>
              <a:path w="6527165" h="3232785">
                <a:moveTo>
                  <a:pt x="2272157" y="1112266"/>
                </a:moveTo>
                <a:lnTo>
                  <a:pt x="2255266" y="1146429"/>
                </a:lnTo>
                <a:lnTo>
                  <a:pt x="2289429" y="1163320"/>
                </a:lnTo>
                <a:lnTo>
                  <a:pt x="2306320" y="1129157"/>
                </a:lnTo>
                <a:lnTo>
                  <a:pt x="2272157" y="1112266"/>
                </a:lnTo>
                <a:close/>
              </a:path>
              <a:path w="6527165" h="3232785">
                <a:moveTo>
                  <a:pt x="2340483" y="1146048"/>
                </a:moveTo>
                <a:lnTo>
                  <a:pt x="2323592" y="1180211"/>
                </a:lnTo>
                <a:lnTo>
                  <a:pt x="2357755" y="1196975"/>
                </a:lnTo>
                <a:lnTo>
                  <a:pt x="2374646" y="1162812"/>
                </a:lnTo>
                <a:lnTo>
                  <a:pt x="2340483" y="1146048"/>
                </a:lnTo>
                <a:close/>
              </a:path>
              <a:path w="6527165" h="3232785">
                <a:moveTo>
                  <a:pt x="2408809" y="1179703"/>
                </a:moveTo>
                <a:lnTo>
                  <a:pt x="2391918" y="1213866"/>
                </a:lnTo>
                <a:lnTo>
                  <a:pt x="2426081" y="1230757"/>
                </a:lnTo>
                <a:lnTo>
                  <a:pt x="2442972" y="1196594"/>
                </a:lnTo>
                <a:lnTo>
                  <a:pt x="2408809" y="1179703"/>
                </a:lnTo>
                <a:close/>
              </a:path>
              <a:path w="6527165" h="3232785">
                <a:moveTo>
                  <a:pt x="2477135" y="1213358"/>
                </a:moveTo>
                <a:lnTo>
                  <a:pt x="2460244" y="1247521"/>
                </a:lnTo>
                <a:lnTo>
                  <a:pt x="2494407" y="1264412"/>
                </a:lnTo>
                <a:lnTo>
                  <a:pt x="2511297" y="1230249"/>
                </a:lnTo>
                <a:lnTo>
                  <a:pt x="2477135" y="1213358"/>
                </a:lnTo>
                <a:close/>
              </a:path>
              <a:path w="6527165" h="3232785">
                <a:moveTo>
                  <a:pt x="2545460" y="1247140"/>
                </a:moveTo>
                <a:lnTo>
                  <a:pt x="2528570" y="1281303"/>
                </a:lnTo>
                <a:lnTo>
                  <a:pt x="2562733" y="1298194"/>
                </a:lnTo>
                <a:lnTo>
                  <a:pt x="2579623" y="1263904"/>
                </a:lnTo>
                <a:lnTo>
                  <a:pt x="2545460" y="1247140"/>
                </a:lnTo>
                <a:close/>
              </a:path>
              <a:path w="6527165" h="3232785">
                <a:moveTo>
                  <a:pt x="2613786" y="1280795"/>
                </a:moveTo>
                <a:lnTo>
                  <a:pt x="2596896" y="1314958"/>
                </a:lnTo>
                <a:lnTo>
                  <a:pt x="2631059" y="1331849"/>
                </a:lnTo>
                <a:lnTo>
                  <a:pt x="2647949" y="1297686"/>
                </a:lnTo>
                <a:lnTo>
                  <a:pt x="2613786" y="1280795"/>
                </a:lnTo>
                <a:close/>
              </a:path>
              <a:path w="6527165" h="3232785">
                <a:moveTo>
                  <a:pt x="2682112" y="1314577"/>
                </a:moveTo>
                <a:lnTo>
                  <a:pt x="2665348" y="1348740"/>
                </a:lnTo>
                <a:lnTo>
                  <a:pt x="2699511" y="1365504"/>
                </a:lnTo>
                <a:lnTo>
                  <a:pt x="2716275" y="1331341"/>
                </a:lnTo>
                <a:lnTo>
                  <a:pt x="2682112" y="1314577"/>
                </a:lnTo>
                <a:close/>
              </a:path>
              <a:path w="6527165" h="3232785">
                <a:moveTo>
                  <a:pt x="2750438" y="1348232"/>
                </a:moveTo>
                <a:lnTo>
                  <a:pt x="2733674" y="1382395"/>
                </a:lnTo>
                <a:lnTo>
                  <a:pt x="2767837" y="1399286"/>
                </a:lnTo>
                <a:lnTo>
                  <a:pt x="2784602" y="1365123"/>
                </a:lnTo>
                <a:lnTo>
                  <a:pt x="2750438" y="1348232"/>
                </a:lnTo>
                <a:close/>
              </a:path>
              <a:path w="6527165" h="3232785">
                <a:moveTo>
                  <a:pt x="2818765" y="1381887"/>
                </a:moveTo>
                <a:lnTo>
                  <a:pt x="2802000" y="1416050"/>
                </a:lnTo>
                <a:lnTo>
                  <a:pt x="2836163" y="1432941"/>
                </a:lnTo>
                <a:lnTo>
                  <a:pt x="2853055" y="1398778"/>
                </a:lnTo>
                <a:lnTo>
                  <a:pt x="2818765" y="1381887"/>
                </a:lnTo>
                <a:close/>
              </a:path>
              <a:path w="6527165" h="3232785">
                <a:moveTo>
                  <a:pt x="2887218" y="1415669"/>
                </a:moveTo>
                <a:lnTo>
                  <a:pt x="2870327" y="1449832"/>
                </a:lnTo>
                <a:lnTo>
                  <a:pt x="2904490" y="1466596"/>
                </a:lnTo>
                <a:lnTo>
                  <a:pt x="2921381" y="1432433"/>
                </a:lnTo>
                <a:lnTo>
                  <a:pt x="2887218" y="1415669"/>
                </a:lnTo>
                <a:close/>
              </a:path>
              <a:path w="6527165" h="3232785">
                <a:moveTo>
                  <a:pt x="2955544" y="1449324"/>
                </a:moveTo>
                <a:lnTo>
                  <a:pt x="2938653" y="1483487"/>
                </a:lnTo>
                <a:lnTo>
                  <a:pt x="2972816" y="1500378"/>
                </a:lnTo>
                <a:lnTo>
                  <a:pt x="2989707" y="1466215"/>
                </a:lnTo>
                <a:lnTo>
                  <a:pt x="2955544" y="1449324"/>
                </a:lnTo>
                <a:close/>
              </a:path>
              <a:path w="6527165" h="3232785">
                <a:moveTo>
                  <a:pt x="3023870" y="1482979"/>
                </a:moveTo>
                <a:lnTo>
                  <a:pt x="3006979" y="1517269"/>
                </a:lnTo>
                <a:lnTo>
                  <a:pt x="3041142" y="1534033"/>
                </a:lnTo>
                <a:lnTo>
                  <a:pt x="3058033" y="1499870"/>
                </a:lnTo>
                <a:lnTo>
                  <a:pt x="3023870" y="1482979"/>
                </a:lnTo>
                <a:close/>
              </a:path>
              <a:path w="6527165" h="3232785">
                <a:moveTo>
                  <a:pt x="3092196" y="1516761"/>
                </a:moveTo>
                <a:lnTo>
                  <a:pt x="3075305" y="1550924"/>
                </a:lnTo>
                <a:lnTo>
                  <a:pt x="3109468" y="1567815"/>
                </a:lnTo>
                <a:lnTo>
                  <a:pt x="3126359" y="1533652"/>
                </a:lnTo>
                <a:lnTo>
                  <a:pt x="3092196" y="1516761"/>
                </a:lnTo>
                <a:close/>
              </a:path>
              <a:path w="6527165" h="3232785">
                <a:moveTo>
                  <a:pt x="3160522" y="1550416"/>
                </a:moveTo>
                <a:lnTo>
                  <a:pt x="3143631" y="1584579"/>
                </a:lnTo>
                <a:lnTo>
                  <a:pt x="3177794" y="1601470"/>
                </a:lnTo>
                <a:lnTo>
                  <a:pt x="3194685" y="1567307"/>
                </a:lnTo>
                <a:lnTo>
                  <a:pt x="3160522" y="1550416"/>
                </a:lnTo>
                <a:close/>
              </a:path>
              <a:path w="6527165" h="3232785">
                <a:moveTo>
                  <a:pt x="3228847" y="1584198"/>
                </a:moveTo>
                <a:lnTo>
                  <a:pt x="3212084" y="1618361"/>
                </a:lnTo>
                <a:lnTo>
                  <a:pt x="3246247" y="1635125"/>
                </a:lnTo>
                <a:lnTo>
                  <a:pt x="3263010" y="1600962"/>
                </a:lnTo>
                <a:lnTo>
                  <a:pt x="3228847" y="1584198"/>
                </a:lnTo>
                <a:close/>
              </a:path>
              <a:path w="6527165" h="3232785">
                <a:moveTo>
                  <a:pt x="3297174" y="1617853"/>
                </a:moveTo>
                <a:lnTo>
                  <a:pt x="3280409" y="1652016"/>
                </a:lnTo>
                <a:lnTo>
                  <a:pt x="3314573" y="1668907"/>
                </a:lnTo>
                <a:lnTo>
                  <a:pt x="3331336" y="1634744"/>
                </a:lnTo>
                <a:lnTo>
                  <a:pt x="3297174" y="1617853"/>
                </a:lnTo>
                <a:close/>
              </a:path>
              <a:path w="6527165" h="3232785">
                <a:moveTo>
                  <a:pt x="3365500" y="1651508"/>
                </a:moveTo>
                <a:lnTo>
                  <a:pt x="3348735" y="1685671"/>
                </a:lnTo>
                <a:lnTo>
                  <a:pt x="3382899" y="1702562"/>
                </a:lnTo>
                <a:lnTo>
                  <a:pt x="3399662" y="1668399"/>
                </a:lnTo>
                <a:lnTo>
                  <a:pt x="3365500" y="1651508"/>
                </a:lnTo>
                <a:close/>
              </a:path>
              <a:path w="6527165" h="3232785">
                <a:moveTo>
                  <a:pt x="3433953" y="1685290"/>
                </a:moveTo>
                <a:lnTo>
                  <a:pt x="3417061" y="1719453"/>
                </a:lnTo>
                <a:lnTo>
                  <a:pt x="3451225" y="1736344"/>
                </a:lnTo>
                <a:lnTo>
                  <a:pt x="3468116" y="1702054"/>
                </a:lnTo>
                <a:lnTo>
                  <a:pt x="3433953" y="1685290"/>
                </a:lnTo>
                <a:close/>
              </a:path>
              <a:path w="6527165" h="3232785">
                <a:moveTo>
                  <a:pt x="3502279" y="1718945"/>
                </a:moveTo>
                <a:lnTo>
                  <a:pt x="3485387" y="1753108"/>
                </a:lnTo>
                <a:lnTo>
                  <a:pt x="3519551" y="1769999"/>
                </a:lnTo>
                <a:lnTo>
                  <a:pt x="3536442" y="1735836"/>
                </a:lnTo>
                <a:lnTo>
                  <a:pt x="3502279" y="1718945"/>
                </a:lnTo>
                <a:close/>
              </a:path>
              <a:path w="6527165" h="3232785">
                <a:moveTo>
                  <a:pt x="3570604" y="1752727"/>
                </a:moveTo>
                <a:lnTo>
                  <a:pt x="3553713" y="1786890"/>
                </a:lnTo>
                <a:lnTo>
                  <a:pt x="3587877" y="1803654"/>
                </a:lnTo>
                <a:lnTo>
                  <a:pt x="3604768" y="1769491"/>
                </a:lnTo>
                <a:lnTo>
                  <a:pt x="3570604" y="1752727"/>
                </a:lnTo>
                <a:close/>
              </a:path>
              <a:path w="6527165" h="3232785">
                <a:moveTo>
                  <a:pt x="3638930" y="1786382"/>
                </a:moveTo>
                <a:lnTo>
                  <a:pt x="3622040" y="1820545"/>
                </a:lnTo>
                <a:lnTo>
                  <a:pt x="3656203" y="1837436"/>
                </a:lnTo>
                <a:lnTo>
                  <a:pt x="3673094" y="1803273"/>
                </a:lnTo>
                <a:lnTo>
                  <a:pt x="3638930" y="1786382"/>
                </a:lnTo>
                <a:close/>
              </a:path>
              <a:path w="6527165" h="3232785">
                <a:moveTo>
                  <a:pt x="3707256" y="1820037"/>
                </a:moveTo>
                <a:lnTo>
                  <a:pt x="3690366" y="1854200"/>
                </a:lnTo>
                <a:lnTo>
                  <a:pt x="3724529" y="1871091"/>
                </a:lnTo>
                <a:lnTo>
                  <a:pt x="3741420" y="1836928"/>
                </a:lnTo>
                <a:lnTo>
                  <a:pt x="3707256" y="1820037"/>
                </a:lnTo>
                <a:close/>
              </a:path>
              <a:path w="6527165" h="3232785">
                <a:moveTo>
                  <a:pt x="3775582" y="1853819"/>
                </a:moveTo>
                <a:lnTo>
                  <a:pt x="3758692" y="1887982"/>
                </a:lnTo>
                <a:lnTo>
                  <a:pt x="3792981" y="1904746"/>
                </a:lnTo>
                <a:lnTo>
                  <a:pt x="3809746" y="1870583"/>
                </a:lnTo>
                <a:lnTo>
                  <a:pt x="3775582" y="1853819"/>
                </a:lnTo>
                <a:close/>
              </a:path>
              <a:path w="6527165" h="3232785">
                <a:moveTo>
                  <a:pt x="3843908" y="1887474"/>
                </a:moveTo>
                <a:lnTo>
                  <a:pt x="3827145" y="1921637"/>
                </a:lnTo>
                <a:lnTo>
                  <a:pt x="3861307" y="1938528"/>
                </a:lnTo>
                <a:lnTo>
                  <a:pt x="3878072" y="1904365"/>
                </a:lnTo>
                <a:lnTo>
                  <a:pt x="3843908" y="1887474"/>
                </a:lnTo>
                <a:close/>
              </a:path>
              <a:path w="6527165" h="3232785">
                <a:moveTo>
                  <a:pt x="3912234" y="1921256"/>
                </a:moveTo>
                <a:lnTo>
                  <a:pt x="3895471" y="1955419"/>
                </a:lnTo>
                <a:lnTo>
                  <a:pt x="3929633" y="1972183"/>
                </a:lnTo>
                <a:lnTo>
                  <a:pt x="3946398" y="1938020"/>
                </a:lnTo>
                <a:lnTo>
                  <a:pt x="3912234" y="1921256"/>
                </a:lnTo>
                <a:close/>
              </a:path>
              <a:path w="6527165" h="3232785">
                <a:moveTo>
                  <a:pt x="3980560" y="1954911"/>
                </a:moveTo>
                <a:lnTo>
                  <a:pt x="3963797" y="1989074"/>
                </a:lnTo>
                <a:lnTo>
                  <a:pt x="3997959" y="2005965"/>
                </a:lnTo>
                <a:lnTo>
                  <a:pt x="4014851" y="1971802"/>
                </a:lnTo>
                <a:lnTo>
                  <a:pt x="3980560" y="1954911"/>
                </a:lnTo>
                <a:close/>
              </a:path>
              <a:path w="6527165" h="3232785">
                <a:moveTo>
                  <a:pt x="4049013" y="1988566"/>
                </a:moveTo>
                <a:lnTo>
                  <a:pt x="4032123" y="2022729"/>
                </a:lnTo>
                <a:lnTo>
                  <a:pt x="4066285" y="2039620"/>
                </a:lnTo>
                <a:lnTo>
                  <a:pt x="4083177" y="2005457"/>
                </a:lnTo>
                <a:lnTo>
                  <a:pt x="4049013" y="1988566"/>
                </a:lnTo>
                <a:close/>
              </a:path>
              <a:path w="6527165" h="3232785">
                <a:moveTo>
                  <a:pt x="4117339" y="2022348"/>
                </a:moveTo>
                <a:lnTo>
                  <a:pt x="4100449" y="2056511"/>
                </a:lnTo>
                <a:lnTo>
                  <a:pt x="4134611" y="2073275"/>
                </a:lnTo>
                <a:lnTo>
                  <a:pt x="4151503" y="2039112"/>
                </a:lnTo>
                <a:lnTo>
                  <a:pt x="4117339" y="2022348"/>
                </a:lnTo>
                <a:close/>
              </a:path>
              <a:path w="6527165" h="3232785">
                <a:moveTo>
                  <a:pt x="4185665" y="2056003"/>
                </a:moveTo>
                <a:lnTo>
                  <a:pt x="4168775" y="2090166"/>
                </a:lnTo>
                <a:lnTo>
                  <a:pt x="4202937" y="2107057"/>
                </a:lnTo>
                <a:lnTo>
                  <a:pt x="4219829" y="2072894"/>
                </a:lnTo>
                <a:lnTo>
                  <a:pt x="4185665" y="2056003"/>
                </a:lnTo>
                <a:close/>
              </a:path>
              <a:path w="6527165" h="3232785">
                <a:moveTo>
                  <a:pt x="4253991" y="2089658"/>
                </a:moveTo>
                <a:lnTo>
                  <a:pt x="4237101" y="2123821"/>
                </a:lnTo>
                <a:lnTo>
                  <a:pt x="4271263" y="2140712"/>
                </a:lnTo>
                <a:lnTo>
                  <a:pt x="4288155" y="2106549"/>
                </a:lnTo>
                <a:lnTo>
                  <a:pt x="4253991" y="2089658"/>
                </a:lnTo>
                <a:close/>
              </a:path>
              <a:path w="6527165" h="3232785">
                <a:moveTo>
                  <a:pt x="4322317" y="2123440"/>
                </a:moveTo>
                <a:lnTo>
                  <a:pt x="4305427" y="2157603"/>
                </a:lnTo>
                <a:lnTo>
                  <a:pt x="4339589" y="2174494"/>
                </a:lnTo>
                <a:lnTo>
                  <a:pt x="4356481" y="2140331"/>
                </a:lnTo>
                <a:lnTo>
                  <a:pt x="4322317" y="2123440"/>
                </a:lnTo>
                <a:close/>
              </a:path>
              <a:path w="6527165" h="3232785">
                <a:moveTo>
                  <a:pt x="4390643" y="2157095"/>
                </a:moveTo>
                <a:lnTo>
                  <a:pt x="4373880" y="2191258"/>
                </a:lnTo>
                <a:lnTo>
                  <a:pt x="4408042" y="2208149"/>
                </a:lnTo>
                <a:lnTo>
                  <a:pt x="4424807" y="2173986"/>
                </a:lnTo>
                <a:lnTo>
                  <a:pt x="4390643" y="2157095"/>
                </a:lnTo>
                <a:close/>
              </a:path>
              <a:path w="6527165" h="3232785">
                <a:moveTo>
                  <a:pt x="4458969" y="2190877"/>
                </a:moveTo>
                <a:lnTo>
                  <a:pt x="4442206" y="2225040"/>
                </a:lnTo>
                <a:lnTo>
                  <a:pt x="4476368" y="2241804"/>
                </a:lnTo>
                <a:lnTo>
                  <a:pt x="4493133" y="2207641"/>
                </a:lnTo>
                <a:lnTo>
                  <a:pt x="4458969" y="2190877"/>
                </a:lnTo>
                <a:close/>
              </a:path>
              <a:path w="6527165" h="3232785">
                <a:moveTo>
                  <a:pt x="4527296" y="2224532"/>
                </a:moveTo>
                <a:lnTo>
                  <a:pt x="4510532" y="2258695"/>
                </a:lnTo>
                <a:lnTo>
                  <a:pt x="4544694" y="2275586"/>
                </a:lnTo>
                <a:lnTo>
                  <a:pt x="4561458" y="2241423"/>
                </a:lnTo>
                <a:lnTo>
                  <a:pt x="4527296" y="2224532"/>
                </a:lnTo>
                <a:close/>
              </a:path>
              <a:path w="6527165" h="3232785">
                <a:moveTo>
                  <a:pt x="4595749" y="2258187"/>
                </a:moveTo>
                <a:lnTo>
                  <a:pt x="4578858" y="2292350"/>
                </a:lnTo>
                <a:lnTo>
                  <a:pt x="4613021" y="2309241"/>
                </a:lnTo>
                <a:lnTo>
                  <a:pt x="4629911" y="2275078"/>
                </a:lnTo>
                <a:lnTo>
                  <a:pt x="4595749" y="2258187"/>
                </a:lnTo>
                <a:close/>
              </a:path>
              <a:path w="6527165" h="3232785">
                <a:moveTo>
                  <a:pt x="4664075" y="2291969"/>
                </a:moveTo>
                <a:lnTo>
                  <a:pt x="4647183" y="2326132"/>
                </a:lnTo>
                <a:lnTo>
                  <a:pt x="4681347" y="2342896"/>
                </a:lnTo>
                <a:lnTo>
                  <a:pt x="4698237" y="2308733"/>
                </a:lnTo>
                <a:lnTo>
                  <a:pt x="4664075" y="2291969"/>
                </a:lnTo>
                <a:close/>
              </a:path>
              <a:path w="6527165" h="3232785">
                <a:moveTo>
                  <a:pt x="4732401" y="2325624"/>
                </a:moveTo>
                <a:lnTo>
                  <a:pt x="4715509" y="2359787"/>
                </a:lnTo>
                <a:lnTo>
                  <a:pt x="4749673" y="2376678"/>
                </a:lnTo>
                <a:lnTo>
                  <a:pt x="4766563" y="2342515"/>
                </a:lnTo>
                <a:lnTo>
                  <a:pt x="4732401" y="2325624"/>
                </a:lnTo>
                <a:close/>
              </a:path>
              <a:path w="6527165" h="3232785">
                <a:moveTo>
                  <a:pt x="4800727" y="2359406"/>
                </a:moveTo>
                <a:lnTo>
                  <a:pt x="4783835" y="2393569"/>
                </a:lnTo>
                <a:lnTo>
                  <a:pt x="4817999" y="2410333"/>
                </a:lnTo>
                <a:lnTo>
                  <a:pt x="4834889" y="2376170"/>
                </a:lnTo>
                <a:lnTo>
                  <a:pt x="4800727" y="2359406"/>
                </a:lnTo>
                <a:close/>
              </a:path>
              <a:path w="6527165" h="3232785">
                <a:moveTo>
                  <a:pt x="4869053" y="2393061"/>
                </a:moveTo>
                <a:lnTo>
                  <a:pt x="4852161" y="2427224"/>
                </a:lnTo>
                <a:lnTo>
                  <a:pt x="4886325" y="2444115"/>
                </a:lnTo>
                <a:lnTo>
                  <a:pt x="4903215" y="2409952"/>
                </a:lnTo>
                <a:lnTo>
                  <a:pt x="4869053" y="2393061"/>
                </a:lnTo>
                <a:close/>
              </a:path>
              <a:path w="6527165" h="3232785">
                <a:moveTo>
                  <a:pt x="4937379" y="2426716"/>
                </a:moveTo>
                <a:lnTo>
                  <a:pt x="4920487" y="2460879"/>
                </a:lnTo>
                <a:lnTo>
                  <a:pt x="4954778" y="2477770"/>
                </a:lnTo>
                <a:lnTo>
                  <a:pt x="4971541" y="2443607"/>
                </a:lnTo>
                <a:lnTo>
                  <a:pt x="4937379" y="2426716"/>
                </a:lnTo>
                <a:close/>
              </a:path>
              <a:path w="6527165" h="3232785">
                <a:moveTo>
                  <a:pt x="5005705" y="2460498"/>
                </a:moveTo>
                <a:lnTo>
                  <a:pt x="4988940" y="2494661"/>
                </a:lnTo>
                <a:lnTo>
                  <a:pt x="5023104" y="2511425"/>
                </a:lnTo>
                <a:lnTo>
                  <a:pt x="5039867" y="2477262"/>
                </a:lnTo>
                <a:lnTo>
                  <a:pt x="5005705" y="2460498"/>
                </a:lnTo>
                <a:close/>
              </a:path>
              <a:path w="6527165" h="3232785">
                <a:moveTo>
                  <a:pt x="5074031" y="2494153"/>
                </a:moveTo>
                <a:lnTo>
                  <a:pt x="5057266" y="2528316"/>
                </a:lnTo>
                <a:lnTo>
                  <a:pt x="5091430" y="2545207"/>
                </a:lnTo>
                <a:lnTo>
                  <a:pt x="5108193" y="2511044"/>
                </a:lnTo>
                <a:lnTo>
                  <a:pt x="5074031" y="2494153"/>
                </a:lnTo>
                <a:close/>
              </a:path>
              <a:path w="6527165" h="3232785">
                <a:moveTo>
                  <a:pt x="5142357" y="2527808"/>
                </a:moveTo>
                <a:lnTo>
                  <a:pt x="5125592" y="2562098"/>
                </a:lnTo>
                <a:lnTo>
                  <a:pt x="5159756" y="2578862"/>
                </a:lnTo>
                <a:lnTo>
                  <a:pt x="5176647" y="2544699"/>
                </a:lnTo>
                <a:lnTo>
                  <a:pt x="5142357" y="2527808"/>
                </a:lnTo>
                <a:close/>
              </a:path>
              <a:path w="6527165" h="3232785">
                <a:moveTo>
                  <a:pt x="5210809" y="2561590"/>
                </a:moveTo>
                <a:lnTo>
                  <a:pt x="5193918" y="2595753"/>
                </a:lnTo>
                <a:lnTo>
                  <a:pt x="5228082" y="2612644"/>
                </a:lnTo>
                <a:lnTo>
                  <a:pt x="5244973" y="2578481"/>
                </a:lnTo>
                <a:lnTo>
                  <a:pt x="5210809" y="2561590"/>
                </a:lnTo>
                <a:close/>
              </a:path>
              <a:path w="6527165" h="3232785">
                <a:moveTo>
                  <a:pt x="5279135" y="2595245"/>
                </a:moveTo>
                <a:lnTo>
                  <a:pt x="5262244" y="2629408"/>
                </a:lnTo>
                <a:lnTo>
                  <a:pt x="5296408" y="2646299"/>
                </a:lnTo>
                <a:lnTo>
                  <a:pt x="5313299" y="2612136"/>
                </a:lnTo>
                <a:lnTo>
                  <a:pt x="5279135" y="2595245"/>
                </a:lnTo>
                <a:close/>
              </a:path>
              <a:path w="6527165" h="3232785">
                <a:moveTo>
                  <a:pt x="5347461" y="2629027"/>
                </a:moveTo>
                <a:lnTo>
                  <a:pt x="5330571" y="2663190"/>
                </a:lnTo>
                <a:lnTo>
                  <a:pt x="5364733" y="2679954"/>
                </a:lnTo>
                <a:lnTo>
                  <a:pt x="5381625" y="2645791"/>
                </a:lnTo>
                <a:lnTo>
                  <a:pt x="5347461" y="2629027"/>
                </a:lnTo>
                <a:close/>
              </a:path>
              <a:path w="6527165" h="3232785">
                <a:moveTo>
                  <a:pt x="5415787" y="2662682"/>
                </a:moveTo>
                <a:lnTo>
                  <a:pt x="5398897" y="2696845"/>
                </a:lnTo>
                <a:lnTo>
                  <a:pt x="5433059" y="2713736"/>
                </a:lnTo>
                <a:lnTo>
                  <a:pt x="5449951" y="2679573"/>
                </a:lnTo>
                <a:lnTo>
                  <a:pt x="5415787" y="2662682"/>
                </a:lnTo>
                <a:close/>
              </a:path>
              <a:path w="6527165" h="3232785">
                <a:moveTo>
                  <a:pt x="5484113" y="2696337"/>
                </a:moveTo>
                <a:lnTo>
                  <a:pt x="5467223" y="2730627"/>
                </a:lnTo>
                <a:lnTo>
                  <a:pt x="5501385" y="2747391"/>
                </a:lnTo>
                <a:lnTo>
                  <a:pt x="5518277" y="2713228"/>
                </a:lnTo>
                <a:lnTo>
                  <a:pt x="5484113" y="2696337"/>
                </a:lnTo>
                <a:close/>
              </a:path>
              <a:path w="6527165" h="3232785">
                <a:moveTo>
                  <a:pt x="5552439" y="2730119"/>
                </a:moveTo>
                <a:lnTo>
                  <a:pt x="5535676" y="2764282"/>
                </a:lnTo>
                <a:lnTo>
                  <a:pt x="5569838" y="2781173"/>
                </a:lnTo>
                <a:lnTo>
                  <a:pt x="5586603" y="2747010"/>
                </a:lnTo>
                <a:lnTo>
                  <a:pt x="5552439" y="2730119"/>
                </a:lnTo>
                <a:close/>
              </a:path>
              <a:path w="6527165" h="3232785">
                <a:moveTo>
                  <a:pt x="5620765" y="2763774"/>
                </a:moveTo>
                <a:lnTo>
                  <a:pt x="5604002" y="2797937"/>
                </a:lnTo>
                <a:lnTo>
                  <a:pt x="5638164" y="2814828"/>
                </a:lnTo>
                <a:lnTo>
                  <a:pt x="5654929" y="2780665"/>
                </a:lnTo>
                <a:lnTo>
                  <a:pt x="5620765" y="2763774"/>
                </a:lnTo>
                <a:close/>
              </a:path>
              <a:path w="6527165" h="3232785">
                <a:moveTo>
                  <a:pt x="5689091" y="2797556"/>
                </a:moveTo>
                <a:lnTo>
                  <a:pt x="5672328" y="2831719"/>
                </a:lnTo>
                <a:lnTo>
                  <a:pt x="5706490" y="2848483"/>
                </a:lnTo>
                <a:lnTo>
                  <a:pt x="5723255" y="2814320"/>
                </a:lnTo>
                <a:lnTo>
                  <a:pt x="5689091" y="2797556"/>
                </a:lnTo>
                <a:close/>
              </a:path>
              <a:path w="6527165" h="3232785">
                <a:moveTo>
                  <a:pt x="5757544" y="2831211"/>
                </a:moveTo>
                <a:lnTo>
                  <a:pt x="5740654" y="2865374"/>
                </a:lnTo>
                <a:lnTo>
                  <a:pt x="5774816" y="2882265"/>
                </a:lnTo>
                <a:lnTo>
                  <a:pt x="5791708" y="2848102"/>
                </a:lnTo>
                <a:lnTo>
                  <a:pt x="5757544" y="2831211"/>
                </a:lnTo>
                <a:close/>
              </a:path>
              <a:path w="6527165" h="3232785">
                <a:moveTo>
                  <a:pt x="5825871" y="2864866"/>
                </a:moveTo>
                <a:lnTo>
                  <a:pt x="5808980" y="2899092"/>
                </a:lnTo>
                <a:lnTo>
                  <a:pt x="5843142" y="2915945"/>
                </a:lnTo>
                <a:lnTo>
                  <a:pt x="5860033" y="2881757"/>
                </a:lnTo>
                <a:lnTo>
                  <a:pt x="5825871" y="2864866"/>
                </a:lnTo>
                <a:close/>
              </a:path>
              <a:path w="6527165" h="3232785">
                <a:moveTo>
                  <a:pt x="5894197" y="2898622"/>
                </a:moveTo>
                <a:lnTo>
                  <a:pt x="5877306" y="2932798"/>
                </a:lnTo>
                <a:lnTo>
                  <a:pt x="5911468" y="2949651"/>
                </a:lnTo>
                <a:lnTo>
                  <a:pt x="5928359" y="2915475"/>
                </a:lnTo>
                <a:lnTo>
                  <a:pt x="5894197" y="2898622"/>
                </a:lnTo>
                <a:close/>
              </a:path>
              <a:path w="6527165" h="3232785">
                <a:moveTo>
                  <a:pt x="5962523" y="2932328"/>
                </a:moveTo>
                <a:lnTo>
                  <a:pt x="5945632" y="2966504"/>
                </a:lnTo>
                <a:lnTo>
                  <a:pt x="5979794" y="2983357"/>
                </a:lnTo>
                <a:lnTo>
                  <a:pt x="5996685" y="2949181"/>
                </a:lnTo>
                <a:lnTo>
                  <a:pt x="5962523" y="2932328"/>
                </a:lnTo>
                <a:close/>
              </a:path>
              <a:path w="6527165" h="3232785">
                <a:moveTo>
                  <a:pt x="6030849" y="2966034"/>
                </a:moveTo>
                <a:lnTo>
                  <a:pt x="6013958" y="3000209"/>
                </a:lnTo>
                <a:lnTo>
                  <a:pt x="6048121" y="3017062"/>
                </a:lnTo>
                <a:lnTo>
                  <a:pt x="6065011" y="2982887"/>
                </a:lnTo>
                <a:lnTo>
                  <a:pt x="6030849" y="2966034"/>
                </a:lnTo>
                <a:close/>
              </a:path>
              <a:path w="6527165" h="3232785">
                <a:moveTo>
                  <a:pt x="6099175" y="2999740"/>
                </a:moveTo>
                <a:lnTo>
                  <a:pt x="6082283" y="3033915"/>
                </a:lnTo>
                <a:lnTo>
                  <a:pt x="6116447" y="3050768"/>
                </a:lnTo>
                <a:lnTo>
                  <a:pt x="6133337" y="3016592"/>
                </a:lnTo>
                <a:lnTo>
                  <a:pt x="6099175" y="2999740"/>
                </a:lnTo>
                <a:close/>
              </a:path>
              <a:path w="6527165" h="3232785">
                <a:moveTo>
                  <a:pt x="6167501" y="3033445"/>
                </a:moveTo>
                <a:lnTo>
                  <a:pt x="6150736" y="3067621"/>
                </a:lnTo>
                <a:lnTo>
                  <a:pt x="6184900" y="3084474"/>
                </a:lnTo>
                <a:lnTo>
                  <a:pt x="6201663" y="3050298"/>
                </a:lnTo>
                <a:lnTo>
                  <a:pt x="6167501" y="3033445"/>
                </a:lnTo>
                <a:close/>
              </a:path>
              <a:path w="6527165" h="3232785">
                <a:moveTo>
                  <a:pt x="6235827" y="3067151"/>
                </a:moveTo>
                <a:lnTo>
                  <a:pt x="6219062" y="3101327"/>
                </a:lnTo>
                <a:lnTo>
                  <a:pt x="6253226" y="3118167"/>
                </a:lnTo>
                <a:lnTo>
                  <a:pt x="6269989" y="3084004"/>
                </a:lnTo>
                <a:lnTo>
                  <a:pt x="6235827" y="3067151"/>
                </a:lnTo>
                <a:close/>
              </a:path>
              <a:path w="6527165" h="3232785">
                <a:moveTo>
                  <a:pt x="6304153" y="3100857"/>
                </a:moveTo>
                <a:lnTo>
                  <a:pt x="6287388" y="3135020"/>
                </a:lnTo>
                <a:lnTo>
                  <a:pt x="6321552" y="3151873"/>
                </a:lnTo>
                <a:lnTo>
                  <a:pt x="6338442" y="3117710"/>
                </a:lnTo>
                <a:lnTo>
                  <a:pt x="6304153" y="3100857"/>
                </a:lnTo>
                <a:close/>
              </a:path>
              <a:path w="6527165" h="3232785">
                <a:moveTo>
                  <a:pt x="6449440" y="3130016"/>
                </a:moveTo>
                <a:lnTo>
                  <a:pt x="6398894" y="3232531"/>
                </a:lnTo>
                <a:lnTo>
                  <a:pt x="6526657" y="3231832"/>
                </a:lnTo>
                <a:lnTo>
                  <a:pt x="6507663" y="3206788"/>
                </a:lnTo>
                <a:lnTo>
                  <a:pt x="6432931" y="3206788"/>
                </a:lnTo>
                <a:lnTo>
                  <a:pt x="6424040" y="3202432"/>
                </a:lnTo>
                <a:lnTo>
                  <a:pt x="6440932" y="3168269"/>
                </a:lnTo>
                <a:lnTo>
                  <a:pt x="6478451" y="3168269"/>
                </a:lnTo>
                <a:lnTo>
                  <a:pt x="6449440" y="3130016"/>
                </a:lnTo>
                <a:close/>
              </a:path>
              <a:path w="6527165" h="3232785">
                <a:moveTo>
                  <a:pt x="6440932" y="3168269"/>
                </a:moveTo>
                <a:lnTo>
                  <a:pt x="6424040" y="3202432"/>
                </a:lnTo>
                <a:lnTo>
                  <a:pt x="6432931" y="3206788"/>
                </a:lnTo>
                <a:lnTo>
                  <a:pt x="6449694" y="3172612"/>
                </a:lnTo>
                <a:lnTo>
                  <a:pt x="6440932" y="3168269"/>
                </a:lnTo>
                <a:close/>
              </a:path>
              <a:path w="6527165" h="3232785">
                <a:moveTo>
                  <a:pt x="6478451" y="3168269"/>
                </a:moveTo>
                <a:lnTo>
                  <a:pt x="6440932" y="3168269"/>
                </a:lnTo>
                <a:lnTo>
                  <a:pt x="6449694" y="3172612"/>
                </a:lnTo>
                <a:lnTo>
                  <a:pt x="6432931" y="3206788"/>
                </a:lnTo>
                <a:lnTo>
                  <a:pt x="6507663" y="3206788"/>
                </a:lnTo>
                <a:lnTo>
                  <a:pt x="6478451" y="3168269"/>
                </a:lnTo>
                <a:close/>
              </a:path>
              <a:path w="6527165" h="3232785">
                <a:moveTo>
                  <a:pt x="6372606" y="3134563"/>
                </a:moveTo>
                <a:lnTo>
                  <a:pt x="6355714" y="3168726"/>
                </a:lnTo>
                <a:lnTo>
                  <a:pt x="6389878" y="3185579"/>
                </a:lnTo>
                <a:lnTo>
                  <a:pt x="6406768" y="3151416"/>
                </a:lnTo>
                <a:lnTo>
                  <a:pt x="6372606" y="313456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27062" y="3600322"/>
            <a:ext cx="7804150" cy="114300"/>
          </a:xfrm>
          <a:custGeom>
            <a:avLst/>
            <a:gdLst/>
            <a:ahLst/>
            <a:cxnLst/>
            <a:rect l="l" t="t" r="r" b="b"/>
            <a:pathLst>
              <a:path w="7804150" h="114300">
                <a:moveTo>
                  <a:pt x="38150" y="25526"/>
                </a:moveTo>
                <a:lnTo>
                  <a:pt x="50" y="25526"/>
                </a:lnTo>
                <a:lnTo>
                  <a:pt x="0" y="63626"/>
                </a:lnTo>
                <a:lnTo>
                  <a:pt x="38100" y="63626"/>
                </a:lnTo>
                <a:lnTo>
                  <a:pt x="38150" y="25526"/>
                </a:lnTo>
                <a:close/>
              </a:path>
              <a:path w="7804150" h="114300">
                <a:moveTo>
                  <a:pt x="114350" y="25653"/>
                </a:moveTo>
                <a:lnTo>
                  <a:pt x="76250" y="25653"/>
                </a:lnTo>
                <a:lnTo>
                  <a:pt x="76200" y="63753"/>
                </a:lnTo>
                <a:lnTo>
                  <a:pt x="114300" y="63753"/>
                </a:lnTo>
                <a:lnTo>
                  <a:pt x="114350" y="25653"/>
                </a:lnTo>
                <a:close/>
              </a:path>
              <a:path w="7804150" h="114300">
                <a:moveTo>
                  <a:pt x="190550" y="25781"/>
                </a:moveTo>
                <a:lnTo>
                  <a:pt x="152450" y="25781"/>
                </a:lnTo>
                <a:lnTo>
                  <a:pt x="152400" y="63881"/>
                </a:lnTo>
                <a:lnTo>
                  <a:pt x="190500" y="63881"/>
                </a:lnTo>
                <a:lnTo>
                  <a:pt x="190550" y="25781"/>
                </a:lnTo>
                <a:close/>
              </a:path>
              <a:path w="7804150" h="114300">
                <a:moveTo>
                  <a:pt x="266750" y="25907"/>
                </a:moveTo>
                <a:lnTo>
                  <a:pt x="228650" y="25907"/>
                </a:lnTo>
                <a:lnTo>
                  <a:pt x="228600" y="64007"/>
                </a:lnTo>
                <a:lnTo>
                  <a:pt x="266700" y="64007"/>
                </a:lnTo>
                <a:lnTo>
                  <a:pt x="266750" y="25907"/>
                </a:lnTo>
                <a:close/>
              </a:path>
              <a:path w="7804150" h="114300">
                <a:moveTo>
                  <a:pt x="342950" y="26034"/>
                </a:moveTo>
                <a:lnTo>
                  <a:pt x="304850" y="26034"/>
                </a:lnTo>
                <a:lnTo>
                  <a:pt x="304800" y="64134"/>
                </a:lnTo>
                <a:lnTo>
                  <a:pt x="342887" y="64134"/>
                </a:lnTo>
                <a:lnTo>
                  <a:pt x="342950" y="26034"/>
                </a:lnTo>
                <a:close/>
              </a:path>
              <a:path w="7804150" h="114300">
                <a:moveTo>
                  <a:pt x="419150" y="26162"/>
                </a:moveTo>
                <a:lnTo>
                  <a:pt x="381050" y="26162"/>
                </a:lnTo>
                <a:lnTo>
                  <a:pt x="380987" y="64262"/>
                </a:lnTo>
                <a:lnTo>
                  <a:pt x="419087" y="64262"/>
                </a:lnTo>
                <a:lnTo>
                  <a:pt x="419150" y="26162"/>
                </a:lnTo>
                <a:close/>
              </a:path>
              <a:path w="7804150" h="114300">
                <a:moveTo>
                  <a:pt x="495388" y="26288"/>
                </a:moveTo>
                <a:lnTo>
                  <a:pt x="457288" y="26288"/>
                </a:lnTo>
                <a:lnTo>
                  <a:pt x="457161" y="64388"/>
                </a:lnTo>
                <a:lnTo>
                  <a:pt x="495261" y="64388"/>
                </a:lnTo>
                <a:lnTo>
                  <a:pt x="495388" y="26288"/>
                </a:lnTo>
                <a:close/>
              </a:path>
              <a:path w="7804150" h="114300">
                <a:moveTo>
                  <a:pt x="571588" y="26415"/>
                </a:moveTo>
                <a:lnTo>
                  <a:pt x="533488" y="26415"/>
                </a:lnTo>
                <a:lnTo>
                  <a:pt x="533361" y="64515"/>
                </a:lnTo>
                <a:lnTo>
                  <a:pt x="571461" y="64515"/>
                </a:lnTo>
                <a:lnTo>
                  <a:pt x="571588" y="26415"/>
                </a:lnTo>
                <a:close/>
              </a:path>
              <a:path w="7804150" h="114300">
                <a:moveTo>
                  <a:pt x="647788" y="26543"/>
                </a:moveTo>
                <a:lnTo>
                  <a:pt x="609688" y="26543"/>
                </a:lnTo>
                <a:lnTo>
                  <a:pt x="609561" y="64643"/>
                </a:lnTo>
                <a:lnTo>
                  <a:pt x="647661" y="64643"/>
                </a:lnTo>
                <a:lnTo>
                  <a:pt x="647788" y="26543"/>
                </a:lnTo>
                <a:close/>
              </a:path>
              <a:path w="7804150" h="114300">
                <a:moveTo>
                  <a:pt x="723988" y="26669"/>
                </a:moveTo>
                <a:lnTo>
                  <a:pt x="685888" y="26669"/>
                </a:lnTo>
                <a:lnTo>
                  <a:pt x="685761" y="64769"/>
                </a:lnTo>
                <a:lnTo>
                  <a:pt x="723861" y="64769"/>
                </a:lnTo>
                <a:lnTo>
                  <a:pt x="723988" y="26669"/>
                </a:lnTo>
                <a:close/>
              </a:path>
              <a:path w="7804150" h="114300">
                <a:moveTo>
                  <a:pt x="800188" y="26796"/>
                </a:moveTo>
                <a:lnTo>
                  <a:pt x="762088" y="26796"/>
                </a:lnTo>
                <a:lnTo>
                  <a:pt x="761961" y="64896"/>
                </a:lnTo>
                <a:lnTo>
                  <a:pt x="800061" y="64896"/>
                </a:lnTo>
                <a:lnTo>
                  <a:pt x="800188" y="26796"/>
                </a:lnTo>
                <a:close/>
              </a:path>
              <a:path w="7804150" h="114300">
                <a:moveTo>
                  <a:pt x="876388" y="26924"/>
                </a:moveTo>
                <a:lnTo>
                  <a:pt x="838288" y="26924"/>
                </a:lnTo>
                <a:lnTo>
                  <a:pt x="838161" y="65024"/>
                </a:lnTo>
                <a:lnTo>
                  <a:pt x="876261" y="65024"/>
                </a:lnTo>
                <a:lnTo>
                  <a:pt x="876388" y="26924"/>
                </a:lnTo>
                <a:close/>
              </a:path>
              <a:path w="7804150" h="114300">
                <a:moveTo>
                  <a:pt x="952588" y="27050"/>
                </a:moveTo>
                <a:lnTo>
                  <a:pt x="914488" y="27050"/>
                </a:lnTo>
                <a:lnTo>
                  <a:pt x="914361" y="65150"/>
                </a:lnTo>
                <a:lnTo>
                  <a:pt x="952461" y="65150"/>
                </a:lnTo>
                <a:lnTo>
                  <a:pt x="952588" y="27050"/>
                </a:lnTo>
                <a:close/>
              </a:path>
              <a:path w="7804150" h="114300">
                <a:moveTo>
                  <a:pt x="1028788" y="27177"/>
                </a:moveTo>
                <a:lnTo>
                  <a:pt x="990688" y="27177"/>
                </a:lnTo>
                <a:lnTo>
                  <a:pt x="990561" y="65277"/>
                </a:lnTo>
                <a:lnTo>
                  <a:pt x="1028661" y="65277"/>
                </a:lnTo>
                <a:lnTo>
                  <a:pt x="1028788" y="27177"/>
                </a:lnTo>
                <a:close/>
              </a:path>
              <a:path w="7804150" h="114300">
                <a:moveTo>
                  <a:pt x="1104988" y="27304"/>
                </a:moveTo>
                <a:lnTo>
                  <a:pt x="1066888" y="27304"/>
                </a:lnTo>
                <a:lnTo>
                  <a:pt x="1066761" y="65404"/>
                </a:lnTo>
                <a:lnTo>
                  <a:pt x="1104861" y="65404"/>
                </a:lnTo>
                <a:lnTo>
                  <a:pt x="1104988" y="27304"/>
                </a:lnTo>
                <a:close/>
              </a:path>
              <a:path w="7804150" h="114300">
                <a:moveTo>
                  <a:pt x="1181188" y="27431"/>
                </a:moveTo>
                <a:lnTo>
                  <a:pt x="1143088" y="27431"/>
                </a:lnTo>
                <a:lnTo>
                  <a:pt x="1142961" y="65531"/>
                </a:lnTo>
                <a:lnTo>
                  <a:pt x="1181061" y="65531"/>
                </a:lnTo>
                <a:lnTo>
                  <a:pt x="1181188" y="27431"/>
                </a:lnTo>
                <a:close/>
              </a:path>
              <a:path w="7804150" h="114300">
                <a:moveTo>
                  <a:pt x="1257388" y="27558"/>
                </a:moveTo>
                <a:lnTo>
                  <a:pt x="1219288" y="27558"/>
                </a:lnTo>
                <a:lnTo>
                  <a:pt x="1219161" y="65658"/>
                </a:lnTo>
                <a:lnTo>
                  <a:pt x="1257261" y="65658"/>
                </a:lnTo>
                <a:lnTo>
                  <a:pt x="1257388" y="27558"/>
                </a:lnTo>
                <a:close/>
              </a:path>
              <a:path w="7804150" h="114300">
                <a:moveTo>
                  <a:pt x="1333588" y="27685"/>
                </a:moveTo>
                <a:lnTo>
                  <a:pt x="1295488" y="27685"/>
                </a:lnTo>
                <a:lnTo>
                  <a:pt x="1295361" y="65785"/>
                </a:lnTo>
                <a:lnTo>
                  <a:pt x="1333461" y="65785"/>
                </a:lnTo>
                <a:lnTo>
                  <a:pt x="1333588" y="27685"/>
                </a:lnTo>
                <a:close/>
              </a:path>
              <a:path w="7804150" h="114300">
                <a:moveTo>
                  <a:pt x="1409788" y="27812"/>
                </a:moveTo>
                <a:lnTo>
                  <a:pt x="1371688" y="27812"/>
                </a:lnTo>
                <a:lnTo>
                  <a:pt x="1371561" y="65912"/>
                </a:lnTo>
                <a:lnTo>
                  <a:pt x="1409661" y="65912"/>
                </a:lnTo>
                <a:lnTo>
                  <a:pt x="1409788" y="27812"/>
                </a:lnTo>
                <a:close/>
              </a:path>
              <a:path w="7804150" h="114300">
                <a:moveTo>
                  <a:pt x="1485988" y="27939"/>
                </a:moveTo>
                <a:lnTo>
                  <a:pt x="1447888" y="27939"/>
                </a:lnTo>
                <a:lnTo>
                  <a:pt x="1447761" y="66039"/>
                </a:lnTo>
                <a:lnTo>
                  <a:pt x="1485861" y="66039"/>
                </a:lnTo>
                <a:lnTo>
                  <a:pt x="1485988" y="27939"/>
                </a:lnTo>
                <a:close/>
              </a:path>
              <a:path w="7804150" h="114300">
                <a:moveTo>
                  <a:pt x="1562188" y="28066"/>
                </a:moveTo>
                <a:lnTo>
                  <a:pt x="1524088" y="28066"/>
                </a:lnTo>
                <a:lnTo>
                  <a:pt x="1523961" y="66166"/>
                </a:lnTo>
                <a:lnTo>
                  <a:pt x="1562061" y="66166"/>
                </a:lnTo>
                <a:lnTo>
                  <a:pt x="1562188" y="28066"/>
                </a:lnTo>
                <a:close/>
              </a:path>
              <a:path w="7804150" h="114300">
                <a:moveTo>
                  <a:pt x="1600288" y="28066"/>
                </a:moveTo>
                <a:lnTo>
                  <a:pt x="1600161" y="66166"/>
                </a:lnTo>
                <a:lnTo>
                  <a:pt x="1638261" y="66293"/>
                </a:lnTo>
                <a:lnTo>
                  <a:pt x="1638388" y="28193"/>
                </a:lnTo>
                <a:lnTo>
                  <a:pt x="1600288" y="28066"/>
                </a:lnTo>
                <a:close/>
              </a:path>
              <a:path w="7804150" h="114300">
                <a:moveTo>
                  <a:pt x="1676488" y="28193"/>
                </a:moveTo>
                <a:lnTo>
                  <a:pt x="1676361" y="66293"/>
                </a:lnTo>
                <a:lnTo>
                  <a:pt x="1714461" y="66420"/>
                </a:lnTo>
                <a:lnTo>
                  <a:pt x="1714588" y="28320"/>
                </a:lnTo>
                <a:lnTo>
                  <a:pt x="1676488" y="28193"/>
                </a:lnTo>
                <a:close/>
              </a:path>
              <a:path w="7804150" h="114300">
                <a:moveTo>
                  <a:pt x="1752688" y="28320"/>
                </a:moveTo>
                <a:lnTo>
                  <a:pt x="1752561" y="66420"/>
                </a:lnTo>
                <a:lnTo>
                  <a:pt x="1790661" y="66547"/>
                </a:lnTo>
                <a:lnTo>
                  <a:pt x="1790788" y="28447"/>
                </a:lnTo>
                <a:lnTo>
                  <a:pt x="1752688" y="28320"/>
                </a:lnTo>
                <a:close/>
              </a:path>
              <a:path w="7804150" h="114300">
                <a:moveTo>
                  <a:pt x="1828888" y="28447"/>
                </a:moveTo>
                <a:lnTo>
                  <a:pt x="1828761" y="66547"/>
                </a:lnTo>
                <a:lnTo>
                  <a:pt x="1866861" y="66675"/>
                </a:lnTo>
                <a:lnTo>
                  <a:pt x="1866988" y="28575"/>
                </a:lnTo>
                <a:lnTo>
                  <a:pt x="1828888" y="28447"/>
                </a:lnTo>
                <a:close/>
              </a:path>
              <a:path w="7804150" h="114300">
                <a:moveTo>
                  <a:pt x="1905088" y="28575"/>
                </a:moveTo>
                <a:lnTo>
                  <a:pt x="1904961" y="66675"/>
                </a:lnTo>
                <a:lnTo>
                  <a:pt x="1943061" y="66801"/>
                </a:lnTo>
                <a:lnTo>
                  <a:pt x="1943188" y="28701"/>
                </a:lnTo>
                <a:lnTo>
                  <a:pt x="1905088" y="28575"/>
                </a:lnTo>
                <a:close/>
              </a:path>
              <a:path w="7804150" h="114300">
                <a:moveTo>
                  <a:pt x="1981288" y="28701"/>
                </a:moveTo>
                <a:lnTo>
                  <a:pt x="1981161" y="66801"/>
                </a:lnTo>
                <a:lnTo>
                  <a:pt x="2019261" y="66928"/>
                </a:lnTo>
                <a:lnTo>
                  <a:pt x="2019388" y="28828"/>
                </a:lnTo>
                <a:lnTo>
                  <a:pt x="1981288" y="28701"/>
                </a:lnTo>
                <a:close/>
              </a:path>
              <a:path w="7804150" h="114300">
                <a:moveTo>
                  <a:pt x="2057488" y="28828"/>
                </a:moveTo>
                <a:lnTo>
                  <a:pt x="2057361" y="66928"/>
                </a:lnTo>
                <a:lnTo>
                  <a:pt x="2095461" y="67056"/>
                </a:lnTo>
                <a:lnTo>
                  <a:pt x="2095588" y="28956"/>
                </a:lnTo>
                <a:lnTo>
                  <a:pt x="2057488" y="28828"/>
                </a:lnTo>
                <a:close/>
              </a:path>
              <a:path w="7804150" h="114300">
                <a:moveTo>
                  <a:pt x="2133688" y="28956"/>
                </a:moveTo>
                <a:lnTo>
                  <a:pt x="2133561" y="67056"/>
                </a:lnTo>
                <a:lnTo>
                  <a:pt x="2171661" y="67182"/>
                </a:lnTo>
                <a:lnTo>
                  <a:pt x="2171788" y="29082"/>
                </a:lnTo>
                <a:lnTo>
                  <a:pt x="2133688" y="28956"/>
                </a:lnTo>
                <a:close/>
              </a:path>
              <a:path w="7804150" h="114300">
                <a:moveTo>
                  <a:pt x="2209888" y="29082"/>
                </a:moveTo>
                <a:lnTo>
                  <a:pt x="2209761" y="67182"/>
                </a:lnTo>
                <a:lnTo>
                  <a:pt x="2247861" y="67309"/>
                </a:lnTo>
                <a:lnTo>
                  <a:pt x="2247988" y="29209"/>
                </a:lnTo>
                <a:lnTo>
                  <a:pt x="2209888" y="29082"/>
                </a:lnTo>
                <a:close/>
              </a:path>
              <a:path w="7804150" h="114300">
                <a:moveTo>
                  <a:pt x="2286088" y="29209"/>
                </a:moveTo>
                <a:lnTo>
                  <a:pt x="2285961" y="67309"/>
                </a:lnTo>
                <a:lnTo>
                  <a:pt x="2324061" y="67437"/>
                </a:lnTo>
                <a:lnTo>
                  <a:pt x="2324188" y="29337"/>
                </a:lnTo>
                <a:lnTo>
                  <a:pt x="2286088" y="29209"/>
                </a:lnTo>
                <a:close/>
              </a:path>
              <a:path w="7804150" h="114300">
                <a:moveTo>
                  <a:pt x="2362288" y="29337"/>
                </a:moveTo>
                <a:lnTo>
                  <a:pt x="2362161" y="67437"/>
                </a:lnTo>
                <a:lnTo>
                  <a:pt x="2400261" y="67563"/>
                </a:lnTo>
                <a:lnTo>
                  <a:pt x="2400388" y="29463"/>
                </a:lnTo>
                <a:lnTo>
                  <a:pt x="2362288" y="29337"/>
                </a:lnTo>
                <a:close/>
              </a:path>
              <a:path w="7804150" h="114300">
                <a:moveTo>
                  <a:pt x="2438488" y="29463"/>
                </a:moveTo>
                <a:lnTo>
                  <a:pt x="2438361" y="67563"/>
                </a:lnTo>
                <a:lnTo>
                  <a:pt x="2476461" y="67690"/>
                </a:lnTo>
                <a:lnTo>
                  <a:pt x="2476588" y="29590"/>
                </a:lnTo>
                <a:lnTo>
                  <a:pt x="2438488" y="29463"/>
                </a:lnTo>
                <a:close/>
              </a:path>
              <a:path w="7804150" h="114300">
                <a:moveTo>
                  <a:pt x="2514688" y="29590"/>
                </a:moveTo>
                <a:lnTo>
                  <a:pt x="2514561" y="67690"/>
                </a:lnTo>
                <a:lnTo>
                  <a:pt x="2552661" y="67818"/>
                </a:lnTo>
                <a:lnTo>
                  <a:pt x="2552788" y="29718"/>
                </a:lnTo>
                <a:lnTo>
                  <a:pt x="2514688" y="29590"/>
                </a:lnTo>
                <a:close/>
              </a:path>
              <a:path w="7804150" h="114300">
                <a:moveTo>
                  <a:pt x="2590888" y="29718"/>
                </a:moveTo>
                <a:lnTo>
                  <a:pt x="2590761" y="67818"/>
                </a:lnTo>
                <a:lnTo>
                  <a:pt x="2628861" y="67944"/>
                </a:lnTo>
                <a:lnTo>
                  <a:pt x="2628988" y="29844"/>
                </a:lnTo>
                <a:lnTo>
                  <a:pt x="2590888" y="29718"/>
                </a:lnTo>
                <a:close/>
              </a:path>
              <a:path w="7804150" h="114300">
                <a:moveTo>
                  <a:pt x="2667088" y="29844"/>
                </a:moveTo>
                <a:lnTo>
                  <a:pt x="2666961" y="67944"/>
                </a:lnTo>
                <a:lnTo>
                  <a:pt x="2705061" y="68071"/>
                </a:lnTo>
                <a:lnTo>
                  <a:pt x="2705188" y="29971"/>
                </a:lnTo>
                <a:lnTo>
                  <a:pt x="2667088" y="29844"/>
                </a:lnTo>
                <a:close/>
              </a:path>
              <a:path w="7804150" h="114300">
                <a:moveTo>
                  <a:pt x="2743288" y="29971"/>
                </a:moveTo>
                <a:lnTo>
                  <a:pt x="2743161" y="68071"/>
                </a:lnTo>
                <a:lnTo>
                  <a:pt x="2781261" y="68199"/>
                </a:lnTo>
                <a:lnTo>
                  <a:pt x="2781388" y="30099"/>
                </a:lnTo>
                <a:lnTo>
                  <a:pt x="2743288" y="29971"/>
                </a:lnTo>
                <a:close/>
              </a:path>
              <a:path w="7804150" h="114300">
                <a:moveTo>
                  <a:pt x="2819488" y="30099"/>
                </a:moveTo>
                <a:lnTo>
                  <a:pt x="2819361" y="68199"/>
                </a:lnTo>
                <a:lnTo>
                  <a:pt x="2857461" y="68325"/>
                </a:lnTo>
                <a:lnTo>
                  <a:pt x="2857588" y="30225"/>
                </a:lnTo>
                <a:lnTo>
                  <a:pt x="2819488" y="30099"/>
                </a:lnTo>
                <a:close/>
              </a:path>
              <a:path w="7804150" h="114300">
                <a:moveTo>
                  <a:pt x="2895688" y="30225"/>
                </a:moveTo>
                <a:lnTo>
                  <a:pt x="2895561" y="68325"/>
                </a:lnTo>
                <a:lnTo>
                  <a:pt x="2933661" y="68452"/>
                </a:lnTo>
                <a:lnTo>
                  <a:pt x="2933788" y="30352"/>
                </a:lnTo>
                <a:lnTo>
                  <a:pt x="2895688" y="30225"/>
                </a:lnTo>
                <a:close/>
              </a:path>
              <a:path w="7804150" h="114300">
                <a:moveTo>
                  <a:pt x="2971888" y="30352"/>
                </a:moveTo>
                <a:lnTo>
                  <a:pt x="2971761" y="68452"/>
                </a:lnTo>
                <a:lnTo>
                  <a:pt x="3009861" y="68579"/>
                </a:lnTo>
                <a:lnTo>
                  <a:pt x="3009988" y="30479"/>
                </a:lnTo>
                <a:lnTo>
                  <a:pt x="2971888" y="30352"/>
                </a:lnTo>
                <a:close/>
              </a:path>
              <a:path w="7804150" h="114300">
                <a:moveTo>
                  <a:pt x="3048088" y="30479"/>
                </a:moveTo>
                <a:lnTo>
                  <a:pt x="3047961" y="68579"/>
                </a:lnTo>
                <a:lnTo>
                  <a:pt x="3086061" y="68706"/>
                </a:lnTo>
                <a:lnTo>
                  <a:pt x="3086188" y="30606"/>
                </a:lnTo>
                <a:lnTo>
                  <a:pt x="3048088" y="30479"/>
                </a:lnTo>
                <a:close/>
              </a:path>
              <a:path w="7804150" h="114300">
                <a:moveTo>
                  <a:pt x="3124288" y="30606"/>
                </a:moveTo>
                <a:lnTo>
                  <a:pt x="3124161" y="68706"/>
                </a:lnTo>
                <a:lnTo>
                  <a:pt x="3162261" y="68833"/>
                </a:lnTo>
                <a:lnTo>
                  <a:pt x="3162388" y="30733"/>
                </a:lnTo>
                <a:lnTo>
                  <a:pt x="3124288" y="30606"/>
                </a:lnTo>
                <a:close/>
              </a:path>
              <a:path w="7804150" h="114300">
                <a:moveTo>
                  <a:pt x="3238588" y="30733"/>
                </a:moveTo>
                <a:lnTo>
                  <a:pt x="3200488" y="30733"/>
                </a:lnTo>
                <a:lnTo>
                  <a:pt x="3200361" y="68833"/>
                </a:lnTo>
                <a:lnTo>
                  <a:pt x="3238461" y="68833"/>
                </a:lnTo>
                <a:lnTo>
                  <a:pt x="3238588" y="30733"/>
                </a:lnTo>
                <a:close/>
              </a:path>
              <a:path w="7804150" h="114300">
                <a:moveTo>
                  <a:pt x="3314788" y="30860"/>
                </a:moveTo>
                <a:lnTo>
                  <a:pt x="3276688" y="30860"/>
                </a:lnTo>
                <a:lnTo>
                  <a:pt x="3276561" y="68960"/>
                </a:lnTo>
                <a:lnTo>
                  <a:pt x="3314661" y="68960"/>
                </a:lnTo>
                <a:lnTo>
                  <a:pt x="3314788" y="30860"/>
                </a:lnTo>
                <a:close/>
              </a:path>
              <a:path w="7804150" h="114300">
                <a:moveTo>
                  <a:pt x="3390988" y="30987"/>
                </a:moveTo>
                <a:lnTo>
                  <a:pt x="3352888" y="30987"/>
                </a:lnTo>
                <a:lnTo>
                  <a:pt x="3352761" y="69087"/>
                </a:lnTo>
                <a:lnTo>
                  <a:pt x="3390861" y="69087"/>
                </a:lnTo>
                <a:lnTo>
                  <a:pt x="3390988" y="30987"/>
                </a:lnTo>
                <a:close/>
              </a:path>
              <a:path w="7804150" h="114300">
                <a:moveTo>
                  <a:pt x="3467188" y="31114"/>
                </a:moveTo>
                <a:lnTo>
                  <a:pt x="3429088" y="31114"/>
                </a:lnTo>
                <a:lnTo>
                  <a:pt x="3428961" y="69214"/>
                </a:lnTo>
                <a:lnTo>
                  <a:pt x="3467061" y="69214"/>
                </a:lnTo>
                <a:lnTo>
                  <a:pt x="3467188" y="31114"/>
                </a:lnTo>
                <a:close/>
              </a:path>
              <a:path w="7804150" h="114300">
                <a:moveTo>
                  <a:pt x="3543388" y="31241"/>
                </a:moveTo>
                <a:lnTo>
                  <a:pt x="3505288" y="31241"/>
                </a:lnTo>
                <a:lnTo>
                  <a:pt x="3505161" y="69341"/>
                </a:lnTo>
                <a:lnTo>
                  <a:pt x="3543261" y="69341"/>
                </a:lnTo>
                <a:lnTo>
                  <a:pt x="3543388" y="31241"/>
                </a:lnTo>
                <a:close/>
              </a:path>
              <a:path w="7804150" h="114300">
                <a:moveTo>
                  <a:pt x="3619588" y="31368"/>
                </a:moveTo>
                <a:lnTo>
                  <a:pt x="3581488" y="31368"/>
                </a:lnTo>
                <a:lnTo>
                  <a:pt x="3581361" y="69468"/>
                </a:lnTo>
                <a:lnTo>
                  <a:pt x="3619461" y="69468"/>
                </a:lnTo>
                <a:lnTo>
                  <a:pt x="3619588" y="31368"/>
                </a:lnTo>
                <a:close/>
              </a:path>
              <a:path w="7804150" h="114300">
                <a:moveTo>
                  <a:pt x="3695788" y="31495"/>
                </a:moveTo>
                <a:lnTo>
                  <a:pt x="3657688" y="31495"/>
                </a:lnTo>
                <a:lnTo>
                  <a:pt x="3657561" y="69595"/>
                </a:lnTo>
                <a:lnTo>
                  <a:pt x="3695661" y="69595"/>
                </a:lnTo>
                <a:lnTo>
                  <a:pt x="3695788" y="31495"/>
                </a:lnTo>
                <a:close/>
              </a:path>
              <a:path w="7804150" h="114300">
                <a:moveTo>
                  <a:pt x="3771988" y="31622"/>
                </a:moveTo>
                <a:lnTo>
                  <a:pt x="3733888" y="31622"/>
                </a:lnTo>
                <a:lnTo>
                  <a:pt x="3733761" y="69722"/>
                </a:lnTo>
                <a:lnTo>
                  <a:pt x="3771861" y="69722"/>
                </a:lnTo>
                <a:lnTo>
                  <a:pt x="3771988" y="31622"/>
                </a:lnTo>
                <a:close/>
              </a:path>
              <a:path w="7804150" h="114300">
                <a:moveTo>
                  <a:pt x="3848188" y="31750"/>
                </a:moveTo>
                <a:lnTo>
                  <a:pt x="3810088" y="31750"/>
                </a:lnTo>
                <a:lnTo>
                  <a:pt x="3809961" y="69850"/>
                </a:lnTo>
                <a:lnTo>
                  <a:pt x="3848061" y="69850"/>
                </a:lnTo>
                <a:lnTo>
                  <a:pt x="3848188" y="31750"/>
                </a:lnTo>
                <a:close/>
              </a:path>
              <a:path w="7804150" h="114300">
                <a:moveTo>
                  <a:pt x="3924388" y="31876"/>
                </a:moveTo>
                <a:lnTo>
                  <a:pt x="3886288" y="31876"/>
                </a:lnTo>
                <a:lnTo>
                  <a:pt x="3886161" y="69976"/>
                </a:lnTo>
                <a:lnTo>
                  <a:pt x="3924261" y="69976"/>
                </a:lnTo>
                <a:lnTo>
                  <a:pt x="3924388" y="31876"/>
                </a:lnTo>
                <a:close/>
              </a:path>
              <a:path w="7804150" h="114300">
                <a:moveTo>
                  <a:pt x="4000588" y="32003"/>
                </a:moveTo>
                <a:lnTo>
                  <a:pt x="3962488" y="32003"/>
                </a:lnTo>
                <a:lnTo>
                  <a:pt x="3962361" y="70103"/>
                </a:lnTo>
                <a:lnTo>
                  <a:pt x="4000461" y="70103"/>
                </a:lnTo>
                <a:lnTo>
                  <a:pt x="4000588" y="32003"/>
                </a:lnTo>
                <a:close/>
              </a:path>
              <a:path w="7804150" h="114300">
                <a:moveTo>
                  <a:pt x="4076788" y="32131"/>
                </a:moveTo>
                <a:lnTo>
                  <a:pt x="4038688" y="32131"/>
                </a:lnTo>
                <a:lnTo>
                  <a:pt x="4038561" y="70231"/>
                </a:lnTo>
                <a:lnTo>
                  <a:pt x="4076661" y="70231"/>
                </a:lnTo>
                <a:lnTo>
                  <a:pt x="4076788" y="32131"/>
                </a:lnTo>
                <a:close/>
              </a:path>
              <a:path w="7804150" h="114300">
                <a:moveTo>
                  <a:pt x="4152988" y="32257"/>
                </a:moveTo>
                <a:lnTo>
                  <a:pt x="4114888" y="32257"/>
                </a:lnTo>
                <a:lnTo>
                  <a:pt x="4114761" y="70357"/>
                </a:lnTo>
                <a:lnTo>
                  <a:pt x="4152861" y="70357"/>
                </a:lnTo>
                <a:lnTo>
                  <a:pt x="4152988" y="32257"/>
                </a:lnTo>
                <a:close/>
              </a:path>
              <a:path w="7804150" h="114300">
                <a:moveTo>
                  <a:pt x="4229188" y="32384"/>
                </a:moveTo>
                <a:lnTo>
                  <a:pt x="4191088" y="32384"/>
                </a:lnTo>
                <a:lnTo>
                  <a:pt x="4190961" y="70484"/>
                </a:lnTo>
                <a:lnTo>
                  <a:pt x="4229061" y="70484"/>
                </a:lnTo>
                <a:lnTo>
                  <a:pt x="4229188" y="32384"/>
                </a:lnTo>
                <a:close/>
              </a:path>
              <a:path w="7804150" h="114300">
                <a:moveTo>
                  <a:pt x="4305388" y="32512"/>
                </a:moveTo>
                <a:lnTo>
                  <a:pt x="4267288" y="32512"/>
                </a:lnTo>
                <a:lnTo>
                  <a:pt x="4267161" y="70612"/>
                </a:lnTo>
                <a:lnTo>
                  <a:pt x="4305261" y="70612"/>
                </a:lnTo>
                <a:lnTo>
                  <a:pt x="4305388" y="32512"/>
                </a:lnTo>
                <a:close/>
              </a:path>
              <a:path w="7804150" h="114300">
                <a:moveTo>
                  <a:pt x="4381588" y="32638"/>
                </a:moveTo>
                <a:lnTo>
                  <a:pt x="4343488" y="32638"/>
                </a:lnTo>
                <a:lnTo>
                  <a:pt x="4343361" y="70738"/>
                </a:lnTo>
                <a:lnTo>
                  <a:pt x="4381461" y="70738"/>
                </a:lnTo>
                <a:lnTo>
                  <a:pt x="4381588" y="32638"/>
                </a:lnTo>
                <a:close/>
              </a:path>
              <a:path w="7804150" h="114300">
                <a:moveTo>
                  <a:pt x="4457788" y="32765"/>
                </a:moveTo>
                <a:lnTo>
                  <a:pt x="4419688" y="32765"/>
                </a:lnTo>
                <a:lnTo>
                  <a:pt x="4419561" y="70865"/>
                </a:lnTo>
                <a:lnTo>
                  <a:pt x="4457661" y="70865"/>
                </a:lnTo>
                <a:lnTo>
                  <a:pt x="4457788" y="32765"/>
                </a:lnTo>
                <a:close/>
              </a:path>
              <a:path w="7804150" h="114300">
                <a:moveTo>
                  <a:pt x="4533988" y="32893"/>
                </a:moveTo>
                <a:lnTo>
                  <a:pt x="4495888" y="32893"/>
                </a:lnTo>
                <a:lnTo>
                  <a:pt x="4495761" y="70993"/>
                </a:lnTo>
                <a:lnTo>
                  <a:pt x="4533861" y="70993"/>
                </a:lnTo>
                <a:lnTo>
                  <a:pt x="4533988" y="32893"/>
                </a:lnTo>
                <a:close/>
              </a:path>
              <a:path w="7804150" h="114300">
                <a:moveTo>
                  <a:pt x="4610188" y="33019"/>
                </a:moveTo>
                <a:lnTo>
                  <a:pt x="4572088" y="33019"/>
                </a:lnTo>
                <a:lnTo>
                  <a:pt x="4571961" y="71119"/>
                </a:lnTo>
                <a:lnTo>
                  <a:pt x="4610061" y="71119"/>
                </a:lnTo>
                <a:lnTo>
                  <a:pt x="4610188" y="33019"/>
                </a:lnTo>
                <a:close/>
              </a:path>
              <a:path w="7804150" h="114300">
                <a:moveTo>
                  <a:pt x="4686388" y="33146"/>
                </a:moveTo>
                <a:lnTo>
                  <a:pt x="4648288" y="33146"/>
                </a:lnTo>
                <a:lnTo>
                  <a:pt x="4648161" y="71246"/>
                </a:lnTo>
                <a:lnTo>
                  <a:pt x="4686261" y="71246"/>
                </a:lnTo>
                <a:lnTo>
                  <a:pt x="4686388" y="33146"/>
                </a:lnTo>
                <a:close/>
              </a:path>
              <a:path w="7804150" h="114300">
                <a:moveTo>
                  <a:pt x="4762588" y="33274"/>
                </a:moveTo>
                <a:lnTo>
                  <a:pt x="4724488" y="33274"/>
                </a:lnTo>
                <a:lnTo>
                  <a:pt x="4724361" y="71374"/>
                </a:lnTo>
                <a:lnTo>
                  <a:pt x="4762461" y="71374"/>
                </a:lnTo>
                <a:lnTo>
                  <a:pt x="4762588" y="33274"/>
                </a:lnTo>
                <a:close/>
              </a:path>
              <a:path w="7804150" h="114300">
                <a:moveTo>
                  <a:pt x="4800688" y="33274"/>
                </a:moveTo>
                <a:lnTo>
                  <a:pt x="4800561" y="71374"/>
                </a:lnTo>
                <a:lnTo>
                  <a:pt x="4838661" y="71500"/>
                </a:lnTo>
                <a:lnTo>
                  <a:pt x="4838788" y="33400"/>
                </a:lnTo>
                <a:lnTo>
                  <a:pt x="4800688" y="33274"/>
                </a:lnTo>
                <a:close/>
              </a:path>
              <a:path w="7804150" h="114300">
                <a:moveTo>
                  <a:pt x="4876888" y="33400"/>
                </a:moveTo>
                <a:lnTo>
                  <a:pt x="4876761" y="71500"/>
                </a:lnTo>
                <a:lnTo>
                  <a:pt x="4914861" y="71627"/>
                </a:lnTo>
                <a:lnTo>
                  <a:pt x="4914988" y="33527"/>
                </a:lnTo>
                <a:lnTo>
                  <a:pt x="4876888" y="33400"/>
                </a:lnTo>
                <a:close/>
              </a:path>
              <a:path w="7804150" h="114300">
                <a:moveTo>
                  <a:pt x="4953088" y="33527"/>
                </a:moveTo>
                <a:lnTo>
                  <a:pt x="4952961" y="71627"/>
                </a:lnTo>
                <a:lnTo>
                  <a:pt x="4991061" y="71754"/>
                </a:lnTo>
                <a:lnTo>
                  <a:pt x="4991188" y="33654"/>
                </a:lnTo>
                <a:lnTo>
                  <a:pt x="4953088" y="33527"/>
                </a:lnTo>
                <a:close/>
              </a:path>
              <a:path w="7804150" h="114300">
                <a:moveTo>
                  <a:pt x="5029288" y="33654"/>
                </a:moveTo>
                <a:lnTo>
                  <a:pt x="5029161" y="71754"/>
                </a:lnTo>
                <a:lnTo>
                  <a:pt x="5067261" y="71881"/>
                </a:lnTo>
                <a:lnTo>
                  <a:pt x="5067388" y="33781"/>
                </a:lnTo>
                <a:lnTo>
                  <a:pt x="5029288" y="33654"/>
                </a:lnTo>
                <a:close/>
              </a:path>
              <a:path w="7804150" h="114300">
                <a:moveTo>
                  <a:pt x="5105488" y="33781"/>
                </a:moveTo>
                <a:lnTo>
                  <a:pt x="5105361" y="71881"/>
                </a:lnTo>
                <a:lnTo>
                  <a:pt x="5143461" y="72008"/>
                </a:lnTo>
                <a:lnTo>
                  <a:pt x="5143588" y="33908"/>
                </a:lnTo>
                <a:lnTo>
                  <a:pt x="5105488" y="33781"/>
                </a:lnTo>
                <a:close/>
              </a:path>
              <a:path w="7804150" h="114300">
                <a:moveTo>
                  <a:pt x="5181688" y="33908"/>
                </a:moveTo>
                <a:lnTo>
                  <a:pt x="5181561" y="72008"/>
                </a:lnTo>
                <a:lnTo>
                  <a:pt x="5219661" y="72135"/>
                </a:lnTo>
                <a:lnTo>
                  <a:pt x="5219788" y="34035"/>
                </a:lnTo>
                <a:lnTo>
                  <a:pt x="5181688" y="33908"/>
                </a:lnTo>
                <a:close/>
              </a:path>
              <a:path w="7804150" h="114300">
                <a:moveTo>
                  <a:pt x="5257888" y="34035"/>
                </a:moveTo>
                <a:lnTo>
                  <a:pt x="5257761" y="72135"/>
                </a:lnTo>
                <a:lnTo>
                  <a:pt x="5295861" y="72262"/>
                </a:lnTo>
                <a:lnTo>
                  <a:pt x="5295988" y="34162"/>
                </a:lnTo>
                <a:lnTo>
                  <a:pt x="5257888" y="34035"/>
                </a:lnTo>
                <a:close/>
              </a:path>
              <a:path w="7804150" h="114300">
                <a:moveTo>
                  <a:pt x="5334088" y="34162"/>
                </a:moveTo>
                <a:lnTo>
                  <a:pt x="5333961" y="72262"/>
                </a:lnTo>
                <a:lnTo>
                  <a:pt x="5372061" y="72389"/>
                </a:lnTo>
                <a:lnTo>
                  <a:pt x="5372188" y="34289"/>
                </a:lnTo>
                <a:lnTo>
                  <a:pt x="5334088" y="34162"/>
                </a:lnTo>
                <a:close/>
              </a:path>
              <a:path w="7804150" h="114300">
                <a:moveTo>
                  <a:pt x="5410288" y="34289"/>
                </a:moveTo>
                <a:lnTo>
                  <a:pt x="5410161" y="72389"/>
                </a:lnTo>
                <a:lnTo>
                  <a:pt x="5448261" y="72516"/>
                </a:lnTo>
                <a:lnTo>
                  <a:pt x="5448388" y="34416"/>
                </a:lnTo>
                <a:lnTo>
                  <a:pt x="5410288" y="34289"/>
                </a:lnTo>
                <a:close/>
              </a:path>
              <a:path w="7804150" h="114300">
                <a:moveTo>
                  <a:pt x="5486488" y="34416"/>
                </a:moveTo>
                <a:lnTo>
                  <a:pt x="5486361" y="72516"/>
                </a:lnTo>
                <a:lnTo>
                  <a:pt x="5524461" y="72643"/>
                </a:lnTo>
                <a:lnTo>
                  <a:pt x="5524588" y="34543"/>
                </a:lnTo>
                <a:lnTo>
                  <a:pt x="5486488" y="34416"/>
                </a:lnTo>
                <a:close/>
              </a:path>
              <a:path w="7804150" h="114300">
                <a:moveTo>
                  <a:pt x="5562688" y="34543"/>
                </a:moveTo>
                <a:lnTo>
                  <a:pt x="5562561" y="72643"/>
                </a:lnTo>
                <a:lnTo>
                  <a:pt x="5600661" y="72770"/>
                </a:lnTo>
                <a:lnTo>
                  <a:pt x="5600788" y="34670"/>
                </a:lnTo>
                <a:lnTo>
                  <a:pt x="5562688" y="34543"/>
                </a:lnTo>
                <a:close/>
              </a:path>
              <a:path w="7804150" h="114300">
                <a:moveTo>
                  <a:pt x="5638888" y="34670"/>
                </a:moveTo>
                <a:lnTo>
                  <a:pt x="5638761" y="72770"/>
                </a:lnTo>
                <a:lnTo>
                  <a:pt x="5676861" y="72897"/>
                </a:lnTo>
                <a:lnTo>
                  <a:pt x="5676988" y="34797"/>
                </a:lnTo>
                <a:lnTo>
                  <a:pt x="5638888" y="34670"/>
                </a:lnTo>
                <a:close/>
              </a:path>
              <a:path w="7804150" h="114300">
                <a:moveTo>
                  <a:pt x="5715088" y="34797"/>
                </a:moveTo>
                <a:lnTo>
                  <a:pt x="5714961" y="72897"/>
                </a:lnTo>
                <a:lnTo>
                  <a:pt x="5753061" y="73025"/>
                </a:lnTo>
                <a:lnTo>
                  <a:pt x="5753188" y="34925"/>
                </a:lnTo>
                <a:lnTo>
                  <a:pt x="5715088" y="34797"/>
                </a:lnTo>
                <a:close/>
              </a:path>
              <a:path w="7804150" h="114300">
                <a:moveTo>
                  <a:pt x="5791288" y="34925"/>
                </a:moveTo>
                <a:lnTo>
                  <a:pt x="5791161" y="73025"/>
                </a:lnTo>
                <a:lnTo>
                  <a:pt x="5829261" y="73151"/>
                </a:lnTo>
                <a:lnTo>
                  <a:pt x="5829388" y="35051"/>
                </a:lnTo>
                <a:lnTo>
                  <a:pt x="5791288" y="34925"/>
                </a:lnTo>
                <a:close/>
              </a:path>
              <a:path w="7804150" h="114300">
                <a:moveTo>
                  <a:pt x="5867488" y="35051"/>
                </a:moveTo>
                <a:lnTo>
                  <a:pt x="5867361" y="73151"/>
                </a:lnTo>
                <a:lnTo>
                  <a:pt x="5905461" y="73278"/>
                </a:lnTo>
                <a:lnTo>
                  <a:pt x="5905588" y="35178"/>
                </a:lnTo>
                <a:lnTo>
                  <a:pt x="5867488" y="35051"/>
                </a:lnTo>
                <a:close/>
              </a:path>
              <a:path w="7804150" h="114300">
                <a:moveTo>
                  <a:pt x="5943688" y="35178"/>
                </a:moveTo>
                <a:lnTo>
                  <a:pt x="5943561" y="73278"/>
                </a:lnTo>
                <a:lnTo>
                  <a:pt x="5981661" y="73406"/>
                </a:lnTo>
                <a:lnTo>
                  <a:pt x="5981788" y="35306"/>
                </a:lnTo>
                <a:lnTo>
                  <a:pt x="5943688" y="35178"/>
                </a:lnTo>
                <a:close/>
              </a:path>
              <a:path w="7804150" h="114300">
                <a:moveTo>
                  <a:pt x="6019888" y="35306"/>
                </a:moveTo>
                <a:lnTo>
                  <a:pt x="6019761" y="73406"/>
                </a:lnTo>
                <a:lnTo>
                  <a:pt x="6057861" y="73532"/>
                </a:lnTo>
                <a:lnTo>
                  <a:pt x="6057988" y="35432"/>
                </a:lnTo>
                <a:lnTo>
                  <a:pt x="6019888" y="35306"/>
                </a:lnTo>
                <a:close/>
              </a:path>
              <a:path w="7804150" h="114300">
                <a:moveTo>
                  <a:pt x="6096088" y="35432"/>
                </a:moveTo>
                <a:lnTo>
                  <a:pt x="6095961" y="73532"/>
                </a:lnTo>
                <a:lnTo>
                  <a:pt x="6134061" y="73659"/>
                </a:lnTo>
                <a:lnTo>
                  <a:pt x="6134188" y="35559"/>
                </a:lnTo>
                <a:lnTo>
                  <a:pt x="6096088" y="35432"/>
                </a:lnTo>
                <a:close/>
              </a:path>
              <a:path w="7804150" h="114300">
                <a:moveTo>
                  <a:pt x="6172288" y="35559"/>
                </a:moveTo>
                <a:lnTo>
                  <a:pt x="6172161" y="73659"/>
                </a:lnTo>
                <a:lnTo>
                  <a:pt x="6210261" y="73787"/>
                </a:lnTo>
                <a:lnTo>
                  <a:pt x="6210388" y="35687"/>
                </a:lnTo>
                <a:lnTo>
                  <a:pt x="6172288" y="35559"/>
                </a:lnTo>
                <a:close/>
              </a:path>
              <a:path w="7804150" h="114300">
                <a:moveTo>
                  <a:pt x="6248488" y="35687"/>
                </a:moveTo>
                <a:lnTo>
                  <a:pt x="6248361" y="73787"/>
                </a:lnTo>
                <a:lnTo>
                  <a:pt x="6286461" y="73913"/>
                </a:lnTo>
                <a:lnTo>
                  <a:pt x="6286588" y="35813"/>
                </a:lnTo>
                <a:lnTo>
                  <a:pt x="6248488" y="35687"/>
                </a:lnTo>
                <a:close/>
              </a:path>
              <a:path w="7804150" h="114300">
                <a:moveTo>
                  <a:pt x="6324688" y="35813"/>
                </a:moveTo>
                <a:lnTo>
                  <a:pt x="6324561" y="73913"/>
                </a:lnTo>
                <a:lnTo>
                  <a:pt x="6362661" y="74040"/>
                </a:lnTo>
                <a:lnTo>
                  <a:pt x="6362788" y="35940"/>
                </a:lnTo>
                <a:lnTo>
                  <a:pt x="6324688" y="35813"/>
                </a:lnTo>
                <a:close/>
              </a:path>
              <a:path w="7804150" h="114300">
                <a:moveTo>
                  <a:pt x="6438988" y="35940"/>
                </a:moveTo>
                <a:lnTo>
                  <a:pt x="6400888" y="35940"/>
                </a:lnTo>
                <a:lnTo>
                  <a:pt x="6400761" y="74040"/>
                </a:lnTo>
                <a:lnTo>
                  <a:pt x="6438861" y="74040"/>
                </a:lnTo>
                <a:lnTo>
                  <a:pt x="6438988" y="35940"/>
                </a:lnTo>
                <a:close/>
              </a:path>
              <a:path w="7804150" h="114300">
                <a:moveTo>
                  <a:pt x="6515188" y="36068"/>
                </a:moveTo>
                <a:lnTo>
                  <a:pt x="6477088" y="36068"/>
                </a:lnTo>
                <a:lnTo>
                  <a:pt x="6476961" y="74168"/>
                </a:lnTo>
                <a:lnTo>
                  <a:pt x="6515061" y="74168"/>
                </a:lnTo>
                <a:lnTo>
                  <a:pt x="6515188" y="36068"/>
                </a:lnTo>
                <a:close/>
              </a:path>
              <a:path w="7804150" h="114300">
                <a:moveTo>
                  <a:pt x="6591388" y="36194"/>
                </a:moveTo>
                <a:lnTo>
                  <a:pt x="6553288" y="36194"/>
                </a:lnTo>
                <a:lnTo>
                  <a:pt x="6553161" y="74294"/>
                </a:lnTo>
                <a:lnTo>
                  <a:pt x="6591261" y="74294"/>
                </a:lnTo>
                <a:lnTo>
                  <a:pt x="6591388" y="36194"/>
                </a:lnTo>
                <a:close/>
              </a:path>
              <a:path w="7804150" h="114300">
                <a:moveTo>
                  <a:pt x="6667588" y="36321"/>
                </a:moveTo>
                <a:lnTo>
                  <a:pt x="6629488" y="36321"/>
                </a:lnTo>
                <a:lnTo>
                  <a:pt x="6629361" y="74421"/>
                </a:lnTo>
                <a:lnTo>
                  <a:pt x="6667461" y="74421"/>
                </a:lnTo>
                <a:lnTo>
                  <a:pt x="6667588" y="36321"/>
                </a:lnTo>
                <a:close/>
              </a:path>
              <a:path w="7804150" h="114300">
                <a:moveTo>
                  <a:pt x="6743788" y="36449"/>
                </a:moveTo>
                <a:lnTo>
                  <a:pt x="6705688" y="36449"/>
                </a:lnTo>
                <a:lnTo>
                  <a:pt x="6705561" y="74549"/>
                </a:lnTo>
                <a:lnTo>
                  <a:pt x="6743661" y="74549"/>
                </a:lnTo>
                <a:lnTo>
                  <a:pt x="6743788" y="36449"/>
                </a:lnTo>
                <a:close/>
              </a:path>
              <a:path w="7804150" h="114300">
                <a:moveTo>
                  <a:pt x="6819988" y="36575"/>
                </a:moveTo>
                <a:lnTo>
                  <a:pt x="6781888" y="36575"/>
                </a:lnTo>
                <a:lnTo>
                  <a:pt x="6781761" y="74675"/>
                </a:lnTo>
                <a:lnTo>
                  <a:pt x="6819861" y="74675"/>
                </a:lnTo>
                <a:lnTo>
                  <a:pt x="6819988" y="36575"/>
                </a:lnTo>
                <a:close/>
              </a:path>
              <a:path w="7804150" h="114300">
                <a:moveTo>
                  <a:pt x="6896188" y="36702"/>
                </a:moveTo>
                <a:lnTo>
                  <a:pt x="6858088" y="36702"/>
                </a:lnTo>
                <a:lnTo>
                  <a:pt x="6857961" y="74802"/>
                </a:lnTo>
                <a:lnTo>
                  <a:pt x="6896061" y="74802"/>
                </a:lnTo>
                <a:lnTo>
                  <a:pt x="6896188" y="36702"/>
                </a:lnTo>
                <a:close/>
              </a:path>
              <a:path w="7804150" h="114300">
                <a:moveTo>
                  <a:pt x="6972388" y="36829"/>
                </a:moveTo>
                <a:lnTo>
                  <a:pt x="6934288" y="36829"/>
                </a:lnTo>
                <a:lnTo>
                  <a:pt x="6934161" y="74929"/>
                </a:lnTo>
                <a:lnTo>
                  <a:pt x="6972261" y="74929"/>
                </a:lnTo>
                <a:lnTo>
                  <a:pt x="6972388" y="36829"/>
                </a:lnTo>
                <a:close/>
              </a:path>
              <a:path w="7804150" h="114300">
                <a:moveTo>
                  <a:pt x="7048588" y="36956"/>
                </a:moveTo>
                <a:lnTo>
                  <a:pt x="7010488" y="36956"/>
                </a:lnTo>
                <a:lnTo>
                  <a:pt x="7010361" y="75056"/>
                </a:lnTo>
                <a:lnTo>
                  <a:pt x="7048461" y="75056"/>
                </a:lnTo>
                <a:lnTo>
                  <a:pt x="7048588" y="36956"/>
                </a:lnTo>
                <a:close/>
              </a:path>
              <a:path w="7804150" h="114300">
                <a:moveTo>
                  <a:pt x="7124788" y="37083"/>
                </a:moveTo>
                <a:lnTo>
                  <a:pt x="7086688" y="37083"/>
                </a:lnTo>
                <a:lnTo>
                  <a:pt x="7086561" y="75183"/>
                </a:lnTo>
                <a:lnTo>
                  <a:pt x="7124661" y="75183"/>
                </a:lnTo>
                <a:lnTo>
                  <a:pt x="7124788" y="37083"/>
                </a:lnTo>
                <a:close/>
              </a:path>
              <a:path w="7804150" h="114300">
                <a:moveTo>
                  <a:pt x="7200988" y="37210"/>
                </a:moveTo>
                <a:lnTo>
                  <a:pt x="7162888" y="37210"/>
                </a:lnTo>
                <a:lnTo>
                  <a:pt x="7162761" y="75310"/>
                </a:lnTo>
                <a:lnTo>
                  <a:pt x="7200861" y="75310"/>
                </a:lnTo>
                <a:lnTo>
                  <a:pt x="7200988" y="37210"/>
                </a:lnTo>
                <a:close/>
              </a:path>
              <a:path w="7804150" h="114300">
                <a:moveTo>
                  <a:pt x="7277188" y="37337"/>
                </a:moveTo>
                <a:lnTo>
                  <a:pt x="7239088" y="37337"/>
                </a:lnTo>
                <a:lnTo>
                  <a:pt x="7238961" y="75437"/>
                </a:lnTo>
                <a:lnTo>
                  <a:pt x="7277061" y="75437"/>
                </a:lnTo>
                <a:lnTo>
                  <a:pt x="7277188" y="37337"/>
                </a:lnTo>
                <a:close/>
              </a:path>
              <a:path w="7804150" h="114300">
                <a:moveTo>
                  <a:pt x="7353388" y="37464"/>
                </a:moveTo>
                <a:lnTo>
                  <a:pt x="7315288" y="37464"/>
                </a:lnTo>
                <a:lnTo>
                  <a:pt x="7315161" y="75564"/>
                </a:lnTo>
                <a:lnTo>
                  <a:pt x="7353261" y="75564"/>
                </a:lnTo>
                <a:lnTo>
                  <a:pt x="7353388" y="37464"/>
                </a:lnTo>
                <a:close/>
              </a:path>
              <a:path w="7804150" h="114300">
                <a:moveTo>
                  <a:pt x="7429588" y="37591"/>
                </a:moveTo>
                <a:lnTo>
                  <a:pt x="7391488" y="37591"/>
                </a:lnTo>
                <a:lnTo>
                  <a:pt x="7391361" y="75691"/>
                </a:lnTo>
                <a:lnTo>
                  <a:pt x="7429461" y="75691"/>
                </a:lnTo>
                <a:lnTo>
                  <a:pt x="7429588" y="37591"/>
                </a:lnTo>
                <a:close/>
              </a:path>
              <a:path w="7804150" h="114300">
                <a:moveTo>
                  <a:pt x="7505788" y="37718"/>
                </a:moveTo>
                <a:lnTo>
                  <a:pt x="7467688" y="37718"/>
                </a:lnTo>
                <a:lnTo>
                  <a:pt x="7467561" y="75818"/>
                </a:lnTo>
                <a:lnTo>
                  <a:pt x="7505661" y="75818"/>
                </a:lnTo>
                <a:lnTo>
                  <a:pt x="7505788" y="37718"/>
                </a:lnTo>
                <a:close/>
              </a:path>
              <a:path w="7804150" h="114300">
                <a:moveTo>
                  <a:pt x="7581988" y="37845"/>
                </a:moveTo>
                <a:lnTo>
                  <a:pt x="7543888" y="37845"/>
                </a:lnTo>
                <a:lnTo>
                  <a:pt x="7543761" y="75945"/>
                </a:lnTo>
                <a:lnTo>
                  <a:pt x="7581861" y="75945"/>
                </a:lnTo>
                <a:lnTo>
                  <a:pt x="7581988" y="37845"/>
                </a:lnTo>
                <a:close/>
              </a:path>
              <a:path w="7804150" h="114300">
                <a:moveTo>
                  <a:pt x="7658188" y="37972"/>
                </a:moveTo>
                <a:lnTo>
                  <a:pt x="7620088" y="37972"/>
                </a:lnTo>
                <a:lnTo>
                  <a:pt x="7619961" y="76072"/>
                </a:lnTo>
                <a:lnTo>
                  <a:pt x="7658061" y="76072"/>
                </a:lnTo>
                <a:lnTo>
                  <a:pt x="7658188" y="37972"/>
                </a:lnTo>
                <a:close/>
              </a:path>
              <a:path w="7804150" h="114300">
                <a:moveTo>
                  <a:pt x="7689938" y="0"/>
                </a:moveTo>
                <a:lnTo>
                  <a:pt x="7689811" y="114300"/>
                </a:lnTo>
                <a:lnTo>
                  <a:pt x="7766181" y="76200"/>
                </a:lnTo>
                <a:lnTo>
                  <a:pt x="7696161" y="76200"/>
                </a:lnTo>
                <a:lnTo>
                  <a:pt x="7696288" y="38100"/>
                </a:lnTo>
                <a:lnTo>
                  <a:pt x="7765885" y="38100"/>
                </a:lnTo>
                <a:lnTo>
                  <a:pt x="7689938" y="0"/>
                </a:lnTo>
                <a:close/>
              </a:path>
              <a:path w="7804150" h="114300">
                <a:moveTo>
                  <a:pt x="7708988" y="38100"/>
                </a:moveTo>
                <a:lnTo>
                  <a:pt x="7696288" y="38100"/>
                </a:lnTo>
                <a:lnTo>
                  <a:pt x="7696161" y="76200"/>
                </a:lnTo>
                <a:lnTo>
                  <a:pt x="7708988" y="76200"/>
                </a:lnTo>
                <a:lnTo>
                  <a:pt x="7708988" y="38100"/>
                </a:lnTo>
                <a:close/>
              </a:path>
              <a:path w="7804150" h="114300">
                <a:moveTo>
                  <a:pt x="7765885" y="38100"/>
                </a:moveTo>
                <a:lnTo>
                  <a:pt x="7708988" y="38100"/>
                </a:lnTo>
                <a:lnTo>
                  <a:pt x="7708988" y="76200"/>
                </a:lnTo>
                <a:lnTo>
                  <a:pt x="7766181" y="76200"/>
                </a:lnTo>
                <a:lnTo>
                  <a:pt x="7804111" y="57276"/>
                </a:lnTo>
                <a:lnTo>
                  <a:pt x="7765885" y="381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882009" y="1813636"/>
            <a:ext cx="1615440" cy="7512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200" dirty="0">
                <a:latin typeface="Arial"/>
                <a:cs typeface="Arial"/>
              </a:rPr>
              <a:t>Profundidad:</a:t>
            </a:r>
            <a:endParaRPr sz="2200">
              <a:latin typeface="Arial"/>
              <a:cs typeface="Arial"/>
            </a:endParaRPr>
          </a:p>
          <a:p>
            <a:pPr marL="28575">
              <a:lnSpc>
                <a:spcPct val="100000"/>
              </a:lnSpc>
              <a:spcBef>
                <a:spcPts val="60"/>
              </a:spcBef>
            </a:pPr>
            <a:r>
              <a:rPr sz="2500" dirty="0">
                <a:latin typeface="Arial"/>
                <a:cs typeface="Arial"/>
              </a:rPr>
              <a:t>1000</a:t>
            </a:r>
            <a:r>
              <a:rPr sz="2500" spc="-60" dirty="0">
                <a:latin typeface="Arial"/>
                <a:cs typeface="Arial"/>
              </a:rPr>
              <a:t> </a:t>
            </a:r>
            <a:r>
              <a:rPr sz="2500" spc="-5" dirty="0">
                <a:latin typeface="Arial"/>
                <a:cs typeface="Arial"/>
              </a:rPr>
              <a:t>mt</a:t>
            </a:r>
            <a:endParaRPr sz="25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54326" y="2015438"/>
            <a:ext cx="1261110" cy="6940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445"/>
              </a:lnSpc>
              <a:spcBef>
                <a:spcPts val="110"/>
              </a:spcBef>
            </a:pPr>
            <a:r>
              <a:rPr sz="2200" spc="5" dirty="0">
                <a:latin typeface="Arial"/>
                <a:cs typeface="Arial"/>
              </a:rPr>
              <a:t>Largo:</a:t>
            </a:r>
            <a:endParaRPr sz="2200">
              <a:latin typeface="Arial"/>
              <a:cs typeface="Arial"/>
            </a:endParaRPr>
          </a:p>
          <a:p>
            <a:pPr marL="13970">
              <a:lnSpc>
                <a:spcPts val="2805"/>
              </a:lnSpc>
            </a:pPr>
            <a:r>
              <a:rPr sz="2500" dirty="0">
                <a:latin typeface="Arial"/>
                <a:cs typeface="Arial"/>
              </a:rPr>
              <a:t>4.500</a:t>
            </a:r>
            <a:r>
              <a:rPr sz="2500" spc="-10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mt</a:t>
            </a:r>
            <a:endParaRPr sz="25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98194" y="2874721"/>
            <a:ext cx="1298575" cy="6985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465"/>
              </a:lnSpc>
              <a:spcBef>
                <a:spcPts val="110"/>
              </a:spcBef>
            </a:pPr>
            <a:r>
              <a:rPr sz="2200" dirty="0">
                <a:latin typeface="Arial"/>
                <a:cs typeface="Arial"/>
              </a:rPr>
              <a:t>Ancho:</a:t>
            </a:r>
            <a:endParaRPr sz="2200">
              <a:latin typeface="Arial"/>
              <a:cs typeface="Arial"/>
            </a:endParaRPr>
          </a:p>
          <a:p>
            <a:pPr marL="52705">
              <a:lnSpc>
                <a:spcPts val="2825"/>
              </a:lnSpc>
            </a:pPr>
            <a:r>
              <a:rPr sz="2500" spc="-5" dirty="0">
                <a:latin typeface="Arial"/>
                <a:cs typeface="Arial"/>
              </a:rPr>
              <a:t>3.000</a:t>
            </a:r>
            <a:r>
              <a:rPr sz="2500" spc="-9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mt</a:t>
            </a:r>
            <a:endParaRPr sz="25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79119" y="287527"/>
            <a:ext cx="3004185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0" dirty="0">
                <a:solidFill>
                  <a:srgbClr val="333399"/>
                </a:solidFill>
                <a:latin typeface="Century Gothic"/>
                <a:cs typeface="Century Gothic"/>
              </a:rPr>
              <a:t>Chuquicamata</a:t>
            </a:r>
          </a:p>
        </p:txBody>
      </p:sp>
      <p:sp>
        <p:nvSpPr>
          <p:cNvPr id="11" name="object 11"/>
          <p:cNvSpPr/>
          <p:nvPr/>
        </p:nvSpPr>
        <p:spPr>
          <a:xfrm>
            <a:off x="1042987" y="908050"/>
            <a:ext cx="7561580" cy="0"/>
          </a:xfrm>
          <a:custGeom>
            <a:avLst/>
            <a:gdLst/>
            <a:ahLst/>
            <a:cxnLst/>
            <a:rect l="l" t="t" r="r" b="b"/>
            <a:pathLst>
              <a:path w="7561580">
                <a:moveTo>
                  <a:pt x="0" y="0"/>
                </a:moveTo>
                <a:lnTo>
                  <a:pt x="7561262" y="0"/>
                </a:lnTo>
              </a:path>
            </a:pathLst>
          </a:custGeom>
          <a:ln w="12700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974"/>
            <a:ext cx="9130549" cy="68407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79247"/>
            <a:ext cx="4038600" cy="2881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6925" y="3015233"/>
            <a:ext cx="8522335" cy="1217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4907915" indent="2540" algn="ctr">
              <a:lnSpc>
                <a:spcPct val="100000"/>
              </a:lnSpc>
              <a:spcBef>
                <a:spcPts val="105"/>
              </a:spcBef>
            </a:pPr>
            <a:r>
              <a:rPr sz="1600" b="1" spc="5" dirty="0">
                <a:solidFill>
                  <a:srgbClr val="FF0000"/>
                </a:solidFill>
                <a:latin typeface="Arial"/>
                <a:cs typeface="Arial"/>
              </a:rPr>
              <a:t>El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concentrado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sufre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un proceso de  fusión. </a:t>
            </a:r>
            <a:r>
              <a:rPr sz="1600" b="1" spc="5" dirty="0">
                <a:solidFill>
                  <a:srgbClr val="FF0000"/>
                </a:solidFill>
                <a:latin typeface="Arial"/>
                <a:cs typeface="Arial"/>
              </a:rPr>
              <a:t>Se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separa el eje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de </a:t>
            </a:r>
            <a:r>
              <a:rPr sz="1600" b="1" spc="5" dirty="0">
                <a:solidFill>
                  <a:srgbClr val="FF0000"/>
                </a:solidFill>
                <a:latin typeface="Arial"/>
                <a:cs typeface="Arial"/>
              </a:rPr>
              <a:t>la</a:t>
            </a:r>
            <a:r>
              <a:rPr sz="16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escoria.</a:t>
            </a:r>
            <a:endParaRPr sz="1600">
              <a:latin typeface="Arial"/>
              <a:cs typeface="Arial"/>
            </a:endParaRPr>
          </a:p>
          <a:p>
            <a:pPr marL="3871595" algn="ctr">
              <a:lnSpc>
                <a:spcPts val="1700"/>
              </a:lnSpc>
            </a:pPr>
            <a:r>
              <a:rPr sz="1600" b="1" spc="5" dirty="0">
                <a:solidFill>
                  <a:srgbClr val="FF0000"/>
                </a:solidFill>
                <a:latin typeface="Arial"/>
                <a:cs typeface="Arial"/>
              </a:rPr>
              <a:t>En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el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proceso </a:t>
            </a:r>
            <a:r>
              <a:rPr sz="1600" b="1" spc="5" dirty="0">
                <a:solidFill>
                  <a:srgbClr val="FF0000"/>
                </a:solidFill>
                <a:latin typeface="Arial"/>
                <a:cs typeface="Arial"/>
              </a:rPr>
              <a:t>de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fusión conversión</a:t>
            </a:r>
            <a:r>
              <a:rPr sz="1600" b="1" spc="-1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se</a:t>
            </a:r>
            <a:endParaRPr sz="1600">
              <a:latin typeface="Arial"/>
              <a:cs typeface="Arial"/>
            </a:endParaRPr>
          </a:p>
          <a:p>
            <a:pPr marL="3942079" marR="5080" algn="ctr">
              <a:lnSpc>
                <a:spcPct val="100000"/>
              </a:lnSpc>
            </a:pP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separa </a:t>
            </a:r>
            <a:r>
              <a:rPr sz="1600" b="1" spc="5" dirty="0">
                <a:solidFill>
                  <a:srgbClr val="FF0000"/>
                </a:solidFill>
                <a:latin typeface="Arial"/>
                <a:cs typeface="Arial"/>
              </a:rPr>
              <a:t>la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escoria del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metal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blanco, </a:t>
            </a:r>
            <a:r>
              <a:rPr sz="1600" b="1" spc="5" dirty="0">
                <a:solidFill>
                  <a:srgbClr val="FF0000"/>
                </a:solidFill>
                <a:latin typeface="Arial"/>
                <a:cs typeface="Arial"/>
              </a:rPr>
              <a:t>la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fase</a:t>
            </a:r>
            <a:r>
              <a:rPr sz="1600" b="1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más  pesada y que contiene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70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75 </a:t>
            </a:r>
            <a:r>
              <a:rPr sz="1600" b="1" spc="5" dirty="0">
                <a:solidFill>
                  <a:srgbClr val="FF0000"/>
                </a:solidFill>
                <a:latin typeface="Arial"/>
                <a:cs typeface="Arial"/>
              </a:rPr>
              <a:t>%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de</a:t>
            </a:r>
            <a:r>
              <a:rPr sz="1600" b="1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cobre.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62600" y="76200"/>
            <a:ext cx="2668524" cy="3276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68163" y="5675503"/>
            <a:ext cx="125095" cy="0"/>
          </a:xfrm>
          <a:custGeom>
            <a:avLst/>
            <a:gdLst/>
            <a:ahLst/>
            <a:cxnLst/>
            <a:rect l="l" t="t" r="r" b="b"/>
            <a:pathLst>
              <a:path w="125095">
                <a:moveTo>
                  <a:pt x="0" y="0"/>
                </a:moveTo>
                <a:lnTo>
                  <a:pt x="124967" y="0"/>
                </a:lnTo>
              </a:path>
            </a:pathLst>
          </a:custGeom>
          <a:ln w="15240">
            <a:solidFill>
              <a:srgbClr val="00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665090" y="5816295"/>
            <a:ext cx="3100070" cy="904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1600" b="1" spc="5" dirty="0">
                <a:solidFill>
                  <a:srgbClr val="FF0000"/>
                </a:solidFill>
                <a:latin typeface="Arial"/>
                <a:cs typeface="Arial"/>
              </a:rPr>
              <a:t>El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cobre </a:t>
            </a:r>
            <a:r>
              <a:rPr sz="1600" b="1" spc="5" dirty="0">
                <a:solidFill>
                  <a:srgbClr val="FF0000"/>
                </a:solidFill>
                <a:latin typeface="Arial"/>
                <a:cs typeface="Arial"/>
              </a:rPr>
              <a:t>anódico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obtenido en</a:t>
            </a:r>
            <a:r>
              <a:rPr sz="1600" b="1" spc="-1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5" dirty="0">
                <a:solidFill>
                  <a:srgbClr val="FF0000"/>
                </a:solidFill>
                <a:latin typeface="Arial"/>
                <a:cs typeface="Arial"/>
              </a:rPr>
              <a:t>la 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pirorrefinación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155"/>
              </a:spcBef>
            </a:pP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es </a:t>
            </a:r>
            <a:r>
              <a:rPr sz="1600" b="1" spc="5" dirty="0">
                <a:solidFill>
                  <a:srgbClr val="FF0000"/>
                </a:solidFill>
                <a:latin typeface="Arial"/>
                <a:cs typeface="Arial"/>
              </a:rPr>
              <a:t>moldeado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en</a:t>
            </a:r>
            <a:r>
              <a:rPr sz="1600" b="1" spc="-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5" dirty="0">
                <a:solidFill>
                  <a:srgbClr val="FF0000"/>
                </a:solidFill>
                <a:latin typeface="Arial"/>
                <a:cs typeface="Arial"/>
              </a:rPr>
              <a:t>ánodos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4800" y="3846574"/>
            <a:ext cx="4038600" cy="2935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8263" y="1024127"/>
            <a:ext cx="441960" cy="4145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7512" y="923544"/>
            <a:ext cx="496824" cy="521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9327" y="862583"/>
            <a:ext cx="3429000" cy="58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72840" y="862583"/>
            <a:ext cx="576072" cy="5821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29741" y="953516"/>
            <a:ext cx="298005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solidFill>
                  <a:srgbClr val="EE440E"/>
                </a:solidFill>
                <a:latin typeface="Arial"/>
                <a:cs typeface="Arial"/>
              </a:rPr>
              <a:t>Rueda de</a:t>
            </a:r>
            <a:r>
              <a:rPr sz="2800" b="1" spc="-30" dirty="0">
                <a:solidFill>
                  <a:srgbClr val="EE440E"/>
                </a:solidFill>
                <a:latin typeface="Arial"/>
                <a:cs typeface="Arial"/>
              </a:rPr>
              <a:t> </a:t>
            </a:r>
            <a:r>
              <a:rPr sz="2800" b="1" spc="5" dirty="0">
                <a:solidFill>
                  <a:srgbClr val="EE440E"/>
                </a:solidFill>
                <a:latin typeface="Arial"/>
                <a:cs typeface="Arial"/>
              </a:rPr>
              <a:t>Moldeo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2000" y="246062"/>
            <a:ext cx="5353050" cy="516255"/>
          </a:xfrm>
          <a:custGeom>
            <a:avLst/>
            <a:gdLst/>
            <a:ahLst/>
            <a:cxnLst/>
            <a:rect l="l" t="t" r="r" b="b"/>
            <a:pathLst>
              <a:path w="5353050" h="516255">
                <a:moveTo>
                  <a:pt x="0" y="515937"/>
                </a:moveTo>
                <a:lnTo>
                  <a:pt x="5353050" y="515937"/>
                </a:lnTo>
                <a:lnTo>
                  <a:pt x="5353050" y="0"/>
                </a:lnTo>
                <a:lnTo>
                  <a:pt x="0" y="0"/>
                </a:lnTo>
                <a:lnTo>
                  <a:pt x="0" y="515937"/>
                </a:lnTo>
                <a:close/>
              </a:path>
            </a:pathLst>
          </a:custGeom>
          <a:solidFill>
            <a:srgbClr val="33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0936" y="173736"/>
            <a:ext cx="5647944" cy="6009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03391" y="173736"/>
            <a:ext cx="576072" cy="5821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40130" y="265937"/>
            <a:ext cx="519811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rgbClr val="F9FC00"/>
                </a:solidFill>
              </a:rPr>
              <a:t>DESCRIPCION </a:t>
            </a:r>
            <a:r>
              <a:rPr sz="2800" spc="-5" dirty="0">
                <a:solidFill>
                  <a:srgbClr val="F9FC00"/>
                </a:solidFill>
              </a:rPr>
              <a:t>DE</a:t>
            </a:r>
            <a:r>
              <a:rPr sz="2800" spc="-160" dirty="0">
                <a:solidFill>
                  <a:srgbClr val="F9FC00"/>
                </a:solidFill>
              </a:rPr>
              <a:t> </a:t>
            </a:r>
            <a:r>
              <a:rPr sz="2800" dirty="0">
                <a:solidFill>
                  <a:srgbClr val="F9FC00"/>
                </a:solidFill>
              </a:rPr>
              <a:t>PROCESOS</a:t>
            </a:r>
            <a:endParaRPr sz="2800"/>
          </a:p>
        </p:txBody>
      </p:sp>
      <p:sp>
        <p:nvSpPr>
          <p:cNvPr id="11" name="object 11"/>
          <p:cNvSpPr/>
          <p:nvPr/>
        </p:nvSpPr>
        <p:spPr>
          <a:xfrm>
            <a:off x="0" y="1447799"/>
            <a:ext cx="9144000" cy="54101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4400"/>
            <a:ext cx="9144000" cy="563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72055" y="5934455"/>
            <a:ext cx="5047488" cy="475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86455" y="5891784"/>
            <a:ext cx="3300984" cy="466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057400" y="5867400"/>
            <a:ext cx="5029200" cy="457200"/>
          </a:xfrm>
          <a:prstGeom prst="rect">
            <a:avLst/>
          </a:prstGeom>
          <a:solidFill>
            <a:srgbClr val="F1F80C"/>
          </a:solidFill>
          <a:ln w="9525">
            <a:solidFill>
              <a:srgbClr val="000000"/>
            </a:solidFill>
          </a:ln>
        </p:spPr>
        <p:txBody>
          <a:bodyPr vert="horz" wrap="square" lIns="0" tIns="39369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09"/>
              </a:spcBef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HORNO DE</a:t>
            </a:r>
            <a:r>
              <a:rPr sz="24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REMEO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05600" y="2667000"/>
            <a:ext cx="1981200" cy="609600"/>
          </a:xfrm>
          <a:prstGeom prst="rect">
            <a:avLst/>
          </a:prstGeom>
          <a:solidFill>
            <a:srgbClr val="BADFE2"/>
          </a:solidFill>
          <a:ln w="9525">
            <a:solidFill>
              <a:srgbClr val="000000"/>
            </a:solidFill>
          </a:ln>
        </p:spPr>
        <p:txBody>
          <a:bodyPr vert="horz" wrap="square" lIns="0" tIns="162560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128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COBRE</a:t>
            </a:r>
            <a:r>
              <a:rPr sz="18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BLISTER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96000" y="4876800"/>
            <a:ext cx="2819400" cy="609600"/>
          </a:xfrm>
          <a:prstGeom prst="rect">
            <a:avLst/>
          </a:prstGeom>
          <a:solidFill>
            <a:srgbClr val="BADFE2"/>
          </a:solidFill>
          <a:ln w="9525">
            <a:solidFill>
              <a:srgbClr val="000000"/>
            </a:solidFill>
          </a:ln>
        </p:spPr>
        <p:txBody>
          <a:bodyPr vert="horz" wrap="square" lIns="0" tIns="163830" rIns="0" bIns="0" rtlCol="0">
            <a:spAutoFit/>
          </a:bodyPr>
          <a:lstStyle/>
          <a:p>
            <a:pPr marL="182245">
              <a:lnSpc>
                <a:spcPct val="100000"/>
              </a:lnSpc>
              <a:spcBef>
                <a:spcPts val="1290"/>
              </a:spcBef>
            </a:pPr>
            <a:r>
              <a:rPr sz="1800" b="1" spc="-10" dirty="0">
                <a:solidFill>
                  <a:srgbClr val="FF0000"/>
                </a:solidFill>
                <a:latin typeface="Arial"/>
                <a:cs typeface="Arial"/>
              </a:rPr>
              <a:t>COBRE TOUGH</a:t>
            </a:r>
            <a:r>
              <a:rPr sz="18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PITCH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86200" y="3011042"/>
            <a:ext cx="2676525" cy="776605"/>
          </a:xfrm>
          <a:custGeom>
            <a:avLst/>
            <a:gdLst/>
            <a:ahLst/>
            <a:cxnLst/>
            <a:rect l="l" t="t" r="r" b="b"/>
            <a:pathLst>
              <a:path w="2676525" h="776604">
                <a:moveTo>
                  <a:pt x="192912" y="555117"/>
                </a:moveTo>
                <a:lnTo>
                  <a:pt x="0" y="722757"/>
                </a:lnTo>
                <a:lnTo>
                  <a:pt x="249809" y="776478"/>
                </a:lnTo>
                <a:lnTo>
                  <a:pt x="233291" y="712216"/>
                </a:lnTo>
                <a:lnTo>
                  <a:pt x="193928" y="712216"/>
                </a:lnTo>
                <a:lnTo>
                  <a:pt x="175005" y="638429"/>
                </a:lnTo>
                <a:lnTo>
                  <a:pt x="211888" y="628943"/>
                </a:lnTo>
                <a:lnTo>
                  <a:pt x="192912" y="555117"/>
                </a:lnTo>
                <a:close/>
              </a:path>
              <a:path w="2676525" h="776604">
                <a:moveTo>
                  <a:pt x="211888" y="628943"/>
                </a:moveTo>
                <a:lnTo>
                  <a:pt x="175005" y="638429"/>
                </a:lnTo>
                <a:lnTo>
                  <a:pt x="193928" y="712216"/>
                </a:lnTo>
                <a:lnTo>
                  <a:pt x="230851" y="702722"/>
                </a:lnTo>
                <a:lnTo>
                  <a:pt x="211888" y="628943"/>
                </a:lnTo>
                <a:close/>
              </a:path>
              <a:path w="2676525" h="776604">
                <a:moveTo>
                  <a:pt x="230851" y="702722"/>
                </a:moveTo>
                <a:lnTo>
                  <a:pt x="193928" y="712216"/>
                </a:lnTo>
                <a:lnTo>
                  <a:pt x="233291" y="712216"/>
                </a:lnTo>
                <a:lnTo>
                  <a:pt x="230851" y="702722"/>
                </a:lnTo>
                <a:close/>
              </a:path>
              <a:path w="2676525" h="776604">
                <a:moveTo>
                  <a:pt x="2657475" y="0"/>
                </a:moveTo>
                <a:lnTo>
                  <a:pt x="211888" y="628943"/>
                </a:lnTo>
                <a:lnTo>
                  <a:pt x="230851" y="702722"/>
                </a:lnTo>
                <a:lnTo>
                  <a:pt x="2676525" y="73914"/>
                </a:lnTo>
                <a:lnTo>
                  <a:pt x="265747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52875" y="4535170"/>
            <a:ext cx="2066925" cy="623570"/>
          </a:xfrm>
          <a:custGeom>
            <a:avLst/>
            <a:gdLst/>
            <a:ahLst/>
            <a:cxnLst/>
            <a:rect l="l" t="t" r="r" b="b"/>
            <a:pathLst>
              <a:path w="2066925" h="623570">
                <a:moveTo>
                  <a:pt x="1836072" y="549734"/>
                </a:moveTo>
                <a:lnTo>
                  <a:pt x="1816989" y="623442"/>
                </a:lnTo>
                <a:lnTo>
                  <a:pt x="2066925" y="570229"/>
                </a:lnTo>
                <a:lnTo>
                  <a:pt x="2054401" y="559307"/>
                </a:lnTo>
                <a:lnTo>
                  <a:pt x="1872996" y="559307"/>
                </a:lnTo>
                <a:lnTo>
                  <a:pt x="1836072" y="549734"/>
                </a:lnTo>
                <a:close/>
              </a:path>
              <a:path w="2066925" h="623570">
                <a:moveTo>
                  <a:pt x="1855171" y="475962"/>
                </a:moveTo>
                <a:lnTo>
                  <a:pt x="1836072" y="549734"/>
                </a:lnTo>
                <a:lnTo>
                  <a:pt x="1872996" y="559307"/>
                </a:lnTo>
                <a:lnTo>
                  <a:pt x="1892046" y="485520"/>
                </a:lnTo>
                <a:lnTo>
                  <a:pt x="1855171" y="475962"/>
                </a:lnTo>
                <a:close/>
              </a:path>
              <a:path w="2066925" h="623570">
                <a:moveTo>
                  <a:pt x="1874265" y="402208"/>
                </a:moveTo>
                <a:lnTo>
                  <a:pt x="1855171" y="475962"/>
                </a:lnTo>
                <a:lnTo>
                  <a:pt x="1892046" y="485520"/>
                </a:lnTo>
                <a:lnTo>
                  <a:pt x="1872996" y="559307"/>
                </a:lnTo>
                <a:lnTo>
                  <a:pt x="2054401" y="559307"/>
                </a:lnTo>
                <a:lnTo>
                  <a:pt x="1874265" y="402208"/>
                </a:lnTo>
                <a:close/>
              </a:path>
              <a:path w="2066925" h="623570">
                <a:moveTo>
                  <a:pt x="19050" y="0"/>
                </a:moveTo>
                <a:lnTo>
                  <a:pt x="0" y="73659"/>
                </a:lnTo>
                <a:lnTo>
                  <a:pt x="1836072" y="549734"/>
                </a:lnTo>
                <a:lnTo>
                  <a:pt x="1855171" y="475962"/>
                </a:lnTo>
                <a:lnTo>
                  <a:pt x="1905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952" y="225552"/>
            <a:ext cx="8235696" cy="1149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77567" y="292608"/>
            <a:ext cx="5391911" cy="844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152400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3000"/>
                </a:moveTo>
                <a:lnTo>
                  <a:pt x="8229600" y="1143000"/>
                </a:lnTo>
                <a:lnTo>
                  <a:pt x="82296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EAF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0920" y="360933"/>
            <a:ext cx="4582795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spc="-5" dirty="0"/>
              <a:t>Ánodos de</a:t>
            </a:r>
            <a:r>
              <a:rPr sz="4400" spc="-95" dirty="0"/>
              <a:t> </a:t>
            </a:r>
            <a:r>
              <a:rPr sz="4400" spc="-5" dirty="0"/>
              <a:t>cobre</a:t>
            </a:r>
            <a:endParaRPr sz="4400"/>
          </a:p>
        </p:txBody>
      </p:sp>
      <p:sp>
        <p:nvSpPr>
          <p:cNvPr id="6" name="object 6"/>
          <p:cNvSpPr/>
          <p:nvPr/>
        </p:nvSpPr>
        <p:spPr>
          <a:xfrm>
            <a:off x="990600" y="1371536"/>
            <a:ext cx="6934200" cy="54864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"/>
            <a:ext cx="9144000" cy="6629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62202" y="208229"/>
            <a:ext cx="629666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" dirty="0"/>
              <a:t>Electrorefinación de Cu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21817" y="845257"/>
            <a:ext cx="7781290" cy="3526154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70"/>
              </a:spcBef>
              <a:tabLst>
                <a:tab pos="1754505" algn="l"/>
              </a:tabLst>
            </a:pP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ÁNODO	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Cu(impuro)</a:t>
            </a:r>
            <a:endParaRPr sz="2800">
              <a:latin typeface="Arial"/>
              <a:cs typeface="Arial"/>
            </a:endParaRPr>
          </a:p>
          <a:p>
            <a:pPr marL="382270" indent="-34480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82270" algn="l"/>
                <a:tab pos="382905" algn="l"/>
                <a:tab pos="2278380" algn="l"/>
              </a:tabLst>
            </a:pPr>
            <a:r>
              <a:rPr sz="2800" b="1" spc="-30" dirty="0">
                <a:solidFill>
                  <a:srgbClr val="FF0000"/>
                </a:solidFill>
                <a:latin typeface="Arial"/>
                <a:cs typeface="Arial"/>
              </a:rPr>
              <a:t>Ag,</a:t>
            </a:r>
            <a:r>
              <a:rPr sz="2800" b="1" spc="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30" dirty="0">
                <a:solidFill>
                  <a:srgbClr val="FF0000"/>
                </a:solidFill>
                <a:latin typeface="Arial"/>
                <a:cs typeface="Arial"/>
              </a:rPr>
              <a:t>Au,</a:t>
            </a:r>
            <a:r>
              <a:rPr sz="2800" b="1" spc="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5" dirty="0">
                <a:solidFill>
                  <a:srgbClr val="FF0000"/>
                </a:solidFill>
                <a:latin typeface="Arial"/>
                <a:cs typeface="Arial"/>
              </a:rPr>
              <a:t>Pt	</a:t>
            </a:r>
            <a:r>
              <a:rPr sz="2800" spc="5" dirty="0">
                <a:latin typeface="Arial"/>
                <a:cs typeface="Arial"/>
              </a:rPr>
              <a:t>precipitan </a:t>
            </a:r>
            <a:r>
              <a:rPr sz="2800" dirty="0">
                <a:latin typeface="Arial"/>
                <a:cs typeface="Arial"/>
              </a:rPr>
              <a:t>(barro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anódico)</a:t>
            </a:r>
            <a:endParaRPr sz="2800">
              <a:latin typeface="Arial"/>
              <a:cs typeface="Arial"/>
            </a:endParaRPr>
          </a:p>
          <a:p>
            <a:pPr marL="382270" marR="1205230" indent="-344805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82270" algn="l"/>
                <a:tab pos="382905" algn="l"/>
              </a:tabLst>
            </a:pPr>
            <a:r>
              <a:rPr sz="2800" b="1" spc="-5" dirty="0">
                <a:solidFill>
                  <a:srgbClr val="333300"/>
                </a:solidFill>
                <a:latin typeface="Arial"/>
                <a:cs typeface="Arial"/>
              </a:rPr>
              <a:t>Sn, Sb, Bi </a:t>
            </a:r>
            <a:r>
              <a:rPr sz="2800" spc="5" dirty="0">
                <a:latin typeface="Arial"/>
                <a:cs typeface="Arial"/>
              </a:rPr>
              <a:t>se </a:t>
            </a:r>
            <a:r>
              <a:rPr sz="2800" spc="-5" dirty="0">
                <a:latin typeface="Arial"/>
                <a:cs typeface="Arial"/>
              </a:rPr>
              <a:t>oxidan </a:t>
            </a:r>
            <a:r>
              <a:rPr sz="2800" dirty="0">
                <a:latin typeface="Arial"/>
                <a:cs typeface="Arial"/>
              </a:rPr>
              <a:t>y forman </a:t>
            </a:r>
            <a:r>
              <a:rPr sz="2800" spc="-5" dirty="0">
                <a:latin typeface="Arial"/>
                <a:cs typeface="Arial"/>
              </a:rPr>
              <a:t>óxidos </a:t>
            </a:r>
            <a:r>
              <a:rPr sz="2800" dirty="0">
                <a:latin typeface="Arial"/>
                <a:cs typeface="Arial"/>
              </a:rPr>
              <a:t>o  </a:t>
            </a:r>
            <a:r>
              <a:rPr sz="2800" spc="-5" dirty="0">
                <a:latin typeface="Arial"/>
                <a:cs typeface="Arial"/>
              </a:rPr>
              <a:t>hidróxidos</a:t>
            </a:r>
            <a:endParaRPr sz="2800">
              <a:latin typeface="Arial"/>
              <a:cs typeface="Arial"/>
            </a:endParaRPr>
          </a:p>
          <a:p>
            <a:pPr marL="382270" indent="-344805">
              <a:lnSpc>
                <a:spcPct val="100000"/>
              </a:lnSpc>
              <a:spcBef>
                <a:spcPts val="680"/>
              </a:spcBef>
              <a:buFont typeface="Arial"/>
              <a:buChar char="•"/>
              <a:tabLst>
                <a:tab pos="382270" algn="l"/>
                <a:tab pos="382905" algn="l"/>
              </a:tabLst>
            </a:pPr>
            <a:r>
              <a:rPr sz="2800" b="1" dirty="0">
                <a:solidFill>
                  <a:srgbClr val="333399"/>
                </a:solidFill>
                <a:latin typeface="Arial"/>
                <a:cs typeface="Arial"/>
              </a:rPr>
              <a:t>Pb </a:t>
            </a:r>
            <a:r>
              <a:rPr sz="2800" spc="5" dirty="0">
                <a:latin typeface="Arial"/>
                <a:cs typeface="Arial"/>
              </a:rPr>
              <a:t>se </a:t>
            </a:r>
            <a:r>
              <a:rPr sz="2800" spc="-5" dirty="0">
                <a:latin typeface="Arial"/>
                <a:cs typeface="Arial"/>
              </a:rPr>
              <a:t>oxida </a:t>
            </a:r>
            <a:r>
              <a:rPr sz="2800" spc="5" dirty="0">
                <a:latin typeface="Arial"/>
                <a:cs typeface="Arial"/>
              </a:rPr>
              <a:t>y </a:t>
            </a:r>
            <a:r>
              <a:rPr sz="2800" dirty="0">
                <a:latin typeface="Arial"/>
                <a:cs typeface="Arial"/>
              </a:rPr>
              <a:t>forma </a:t>
            </a:r>
            <a:r>
              <a:rPr sz="2800" spc="10" dirty="0">
                <a:latin typeface="Arial"/>
                <a:cs typeface="Arial"/>
              </a:rPr>
              <a:t>PbSO</a:t>
            </a:r>
            <a:r>
              <a:rPr sz="2775" spc="15" baseline="-19519" dirty="0">
                <a:latin typeface="Arial"/>
                <a:cs typeface="Arial"/>
              </a:rPr>
              <a:t>4</a:t>
            </a:r>
            <a:r>
              <a:rPr sz="2775" spc="225" baseline="-19519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(insol)</a:t>
            </a:r>
            <a:endParaRPr sz="2800">
              <a:latin typeface="Arial"/>
              <a:cs typeface="Arial"/>
            </a:endParaRPr>
          </a:p>
          <a:p>
            <a:pPr marL="38100" marR="30480">
              <a:lnSpc>
                <a:spcPct val="120000"/>
              </a:lnSpc>
              <a:buFont typeface="Arial"/>
              <a:buChar char="•"/>
              <a:tabLst>
                <a:tab pos="382270" algn="l"/>
                <a:tab pos="382905" algn="l"/>
              </a:tabLst>
            </a:pPr>
            <a:r>
              <a:rPr sz="2800" b="1" spc="-5" dirty="0">
                <a:solidFill>
                  <a:srgbClr val="009900"/>
                </a:solidFill>
                <a:latin typeface="Arial"/>
                <a:cs typeface="Arial"/>
              </a:rPr>
              <a:t>Fe, Ni, </a:t>
            </a:r>
            <a:r>
              <a:rPr sz="2800" b="1" spc="-10" dirty="0">
                <a:solidFill>
                  <a:srgbClr val="009900"/>
                </a:solidFill>
                <a:latin typeface="Arial"/>
                <a:cs typeface="Arial"/>
              </a:rPr>
              <a:t>Co, </a:t>
            </a:r>
            <a:r>
              <a:rPr sz="2800" b="1" spc="-5" dirty="0">
                <a:solidFill>
                  <a:srgbClr val="009900"/>
                </a:solidFill>
                <a:latin typeface="Arial"/>
                <a:cs typeface="Arial"/>
              </a:rPr>
              <a:t>Zn </a:t>
            </a:r>
            <a:r>
              <a:rPr sz="2800" spc="5" dirty="0">
                <a:latin typeface="Arial"/>
                <a:cs typeface="Arial"/>
              </a:rPr>
              <a:t>se </a:t>
            </a:r>
            <a:r>
              <a:rPr sz="2800" spc="-5" dirty="0">
                <a:latin typeface="Arial"/>
                <a:cs typeface="Arial"/>
              </a:rPr>
              <a:t>oxidan </a:t>
            </a:r>
            <a:r>
              <a:rPr sz="2800" dirty="0">
                <a:latin typeface="Arial"/>
                <a:cs typeface="Arial"/>
              </a:rPr>
              <a:t>y quedan en solución  </a:t>
            </a:r>
            <a:r>
              <a:rPr sz="2800" spc="-5" dirty="0">
                <a:latin typeface="Arial"/>
                <a:cs typeface="Arial"/>
              </a:rPr>
              <a:t>CÁTODO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74138" y="3964177"/>
            <a:ext cx="6224270" cy="2541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0"/>
              </a:lnSpc>
            </a:pPr>
            <a:r>
              <a:rPr sz="2800" b="1" i="1" spc="-5" dirty="0">
                <a:latin typeface="Arial"/>
                <a:cs typeface="Arial"/>
              </a:rPr>
              <a:t>Cu (puro)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900">
              <a:latin typeface="Times New Roman"/>
              <a:cs typeface="Times New Roman"/>
            </a:endParaRPr>
          </a:p>
          <a:p>
            <a:pPr algn="r">
              <a:lnSpc>
                <a:spcPct val="100000"/>
              </a:lnSpc>
            </a:pPr>
            <a:r>
              <a:rPr sz="1400" spc="-15" dirty="0">
                <a:latin typeface="Arial"/>
                <a:cs typeface="Arial"/>
              </a:rPr>
              <a:t>46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73376" y="4340097"/>
            <a:ext cx="1597660" cy="0"/>
          </a:xfrm>
          <a:custGeom>
            <a:avLst/>
            <a:gdLst/>
            <a:ahLst/>
            <a:cxnLst/>
            <a:rect l="l" t="t" r="r" b="b"/>
            <a:pathLst>
              <a:path w="1597660">
                <a:moveTo>
                  <a:pt x="0" y="0"/>
                </a:moveTo>
                <a:lnTo>
                  <a:pt x="1597152" y="0"/>
                </a:lnTo>
              </a:path>
            </a:pathLst>
          </a:custGeom>
          <a:ln w="36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22525" y="4000473"/>
            <a:ext cx="6708944" cy="2785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9387" y="1484375"/>
            <a:ext cx="60325" cy="2232025"/>
          </a:xfrm>
          <a:custGeom>
            <a:avLst/>
            <a:gdLst/>
            <a:ahLst/>
            <a:cxnLst/>
            <a:rect l="l" t="t" r="r" b="b"/>
            <a:pathLst>
              <a:path w="60325" h="2232025">
                <a:moveTo>
                  <a:pt x="60058" y="2231898"/>
                </a:moveTo>
                <a:lnTo>
                  <a:pt x="48369" y="2229554"/>
                </a:lnTo>
                <a:lnTo>
                  <a:pt x="38827" y="2223150"/>
                </a:lnTo>
                <a:lnTo>
                  <a:pt x="32394" y="2213627"/>
                </a:lnTo>
                <a:lnTo>
                  <a:pt x="30035" y="2201926"/>
                </a:lnTo>
                <a:lnTo>
                  <a:pt x="30035" y="1145921"/>
                </a:lnTo>
                <a:lnTo>
                  <a:pt x="27674" y="1134272"/>
                </a:lnTo>
                <a:lnTo>
                  <a:pt x="21237" y="1124743"/>
                </a:lnTo>
                <a:lnTo>
                  <a:pt x="11690" y="1118310"/>
                </a:lnTo>
                <a:lnTo>
                  <a:pt x="0" y="1115949"/>
                </a:lnTo>
                <a:lnTo>
                  <a:pt x="11690" y="1113587"/>
                </a:lnTo>
                <a:lnTo>
                  <a:pt x="21237" y="1107154"/>
                </a:lnTo>
                <a:lnTo>
                  <a:pt x="27674" y="1097625"/>
                </a:lnTo>
                <a:lnTo>
                  <a:pt x="30035" y="1085977"/>
                </a:lnTo>
                <a:lnTo>
                  <a:pt x="30035" y="29972"/>
                </a:lnTo>
                <a:lnTo>
                  <a:pt x="32394" y="18270"/>
                </a:lnTo>
                <a:lnTo>
                  <a:pt x="38827" y="8747"/>
                </a:lnTo>
                <a:lnTo>
                  <a:pt x="48369" y="2343"/>
                </a:lnTo>
                <a:lnTo>
                  <a:pt x="60058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9691" y="1484375"/>
            <a:ext cx="60325" cy="2232025"/>
          </a:xfrm>
          <a:custGeom>
            <a:avLst/>
            <a:gdLst/>
            <a:ahLst/>
            <a:cxnLst/>
            <a:rect l="l" t="t" r="r" b="b"/>
            <a:pathLst>
              <a:path w="60325" h="2232025">
                <a:moveTo>
                  <a:pt x="0" y="0"/>
                </a:moveTo>
                <a:lnTo>
                  <a:pt x="11690" y="2343"/>
                </a:lnTo>
                <a:lnTo>
                  <a:pt x="21237" y="8747"/>
                </a:lnTo>
                <a:lnTo>
                  <a:pt x="27674" y="18270"/>
                </a:lnTo>
                <a:lnTo>
                  <a:pt x="30035" y="29972"/>
                </a:lnTo>
                <a:lnTo>
                  <a:pt x="30035" y="1085977"/>
                </a:lnTo>
                <a:lnTo>
                  <a:pt x="32394" y="1097625"/>
                </a:lnTo>
                <a:lnTo>
                  <a:pt x="38827" y="1107154"/>
                </a:lnTo>
                <a:lnTo>
                  <a:pt x="48369" y="1113587"/>
                </a:lnTo>
                <a:lnTo>
                  <a:pt x="60058" y="1115949"/>
                </a:lnTo>
                <a:lnTo>
                  <a:pt x="48369" y="1118310"/>
                </a:lnTo>
                <a:lnTo>
                  <a:pt x="38827" y="1124743"/>
                </a:lnTo>
                <a:lnTo>
                  <a:pt x="32394" y="1134272"/>
                </a:lnTo>
                <a:lnTo>
                  <a:pt x="30035" y="1145921"/>
                </a:lnTo>
                <a:lnTo>
                  <a:pt x="30035" y="2201926"/>
                </a:lnTo>
                <a:lnTo>
                  <a:pt x="27674" y="2213627"/>
                </a:lnTo>
                <a:lnTo>
                  <a:pt x="21237" y="2223150"/>
                </a:lnTo>
                <a:lnTo>
                  <a:pt x="11690" y="2229554"/>
                </a:lnTo>
                <a:lnTo>
                  <a:pt x="0" y="2231898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2881" y="533400"/>
            <a:ext cx="7665806" cy="48736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3837" y="5673039"/>
            <a:ext cx="878903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El proceso de electrorrefinación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dura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20 días y en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este</a:t>
            </a:r>
            <a:r>
              <a:rPr sz="2400" b="1" spc="-2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plazo</a:t>
            </a:r>
            <a:endParaRPr sz="2400">
              <a:latin typeface="Arial"/>
              <a:cs typeface="Arial"/>
            </a:endParaRPr>
          </a:p>
          <a:p>
            <a:pPr marL="84455" algn="ctr">
              <a:lnSpc>
                <a:spcPct val="100000"/>
              </a:lnSpc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se realizan dos cosechas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de</a:t>
            </a:r>
            <a:r>
              <a:rPr sz="2400" b="1" spc="-1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cátodos.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3089" y="208229"/>
            <a:ext cx="495935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" dirty="0"/>
              <a:t>Electro-Refinación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54062" y="1112899"/>
            <a:ext cx="7551674" cy="5668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500" y="381000"/>
            <a:ext cx="9020175" cy="6191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952" y="454151"/>
            <a:ext cx="8235696" cy="768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48839" y="423672"/>
            <a:ext cx="4818888" cy="6918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9461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745"/>
              </a:spcBef>
            </a:pPr>
            <a:r>
              <a:rPr sz="3600" spc="-5" dirty="0"/>
              <a:t>Minerales de</a:t>
            </a:r>
            <a:r>
              <a:rPr sz="3600" spc="-30" dirty="0"/>
              <a:t> </a:t>
            </a:r>
            <a:r>
              <a:rPr sz="3600" dirty="0"/>
              <a:t>cobre</a:t>
            </a:r>
            <a:endParaRPr sz="3600"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22250" y="1593850"/>
          <a:ext cx="8686165" cy="48455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81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5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8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3032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2400" b="1" i="1" spc="-5" dirty="0">
                          <a:latin typeface="Arial"/>
                          <a:cs typeface="Arial"/>
                        </a:rPr>
                        <a:t>Nombre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2400" b="1" i="1" spc="-5" dirty="0">
                          <a:latin typeface="Arial"/>
                          <a:cs typeface="Arial"/>
                        </a:rPr>
                        <a:t>Fórmula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7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800" i="1" dirty="0">
                          <a:latin typeface="Arial"/>
                          <a:cs typeface="Arial"/>
                        </a:rPr>
                        <a:t>Porcentaje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9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2400" b="1" i="1" spc="-5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2400" b="1" i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i="1" dirty="0">
                          <a:latin typeface="Arial"/>
                          <a:cs typeface="Arial"/>
                        </a:rPr>
                        <a:t>cobre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400" b="1" dirty="0">
                          <a:latin typeface="Arial"/>
                          <a:cs typeface="Arial"/>
                        </a:rPr>
                        <a:t>Calcopirita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3600" b="1" baseline="1157" dirty="0">
                          <a:latin typeface="Arial"/>
                          <a:cs typeface="Arial"/>
                        </a:rPr>
                        <a:t>CuFeS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400" b="1" dirty="0">
                          <a:latin typeface="Arial"/>
                          <a:cs typeface="Arial"/>
                        </a:rPr>
                        <a:t>34.5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400" b="1" dirty="0">
                          <a:latin typeface="Arial"/>
                          <a:cs typeface="Arial"/>
                        </a:rPr>
                        <a:t>Calcosina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3600" b="1" spc="-7" baseline="1157" dirty="0">
                          <a:latin typeface="Arial"/>
                          <a:cs typeface="Arial"/>
                        </a:rPr>
                        <a:t>Cu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3600" b="1" spc="-7" baseline="1157" dirty="0">
                          <a:latin typeface="Arial"/>
                          <a:cs typeface="Arial"/>
                        </a:rPr>
                        <a:t>S</a:t>
                      </a:r>
                      <a:endParaRPr sz="3600" baseline="1157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400" b="1" dirty="0">
                          <a:latin typeface="Arial"/>
                          <a:cs typeface="Arial"/>
                        </a:rPr>
                        <a:t>79.8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400" b="1" spc="-5" dirty="0">
                          <a:latin typeface="Arial"/>
                          <a:cs typeface="Arial"/>
                        </a:rPr>
                        <a:t>Bornita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3600" b="1" baseline="1157" dirty="0">
                          <a:latin typeface="Arial"/>
                          <a:cs typeface="Arial"/>
                        </a:rPr>
                        <a:t>Cu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3600" b="1" baseline="1157" dirty="0">
                          <a:latin typeface="Arial"/>
                          <a:cs typeface="Arial"/>
                        </a:rPr>
                        <a:t>FeS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400" b="1" dirty="0">
                          <a:latin typeface="Arial"/>
                          <a:cs typeface="Arial"/>
                        </a:rPr>
                        <a:t>55.5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400" b="1" spc="-15" dirty="0">
                          <a:latin typeface="Arial"/>
                          <a:cs typeface="Arial"/>
                        </a:rPr>
                        <a:t>Tetrahedrita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3600" b="1" spc="-7" baseline="1157" dirty="0">
                          <a:latin typeface="Arial"/>
                          <a:cs typeface="Arial"/>
                        </a:rPr>
                        <a:t>Cu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3600" b="1" spc="-7" baseline="1157" dirty="0">
                          <a:latin typeface="Arial"/>
                          <a:cs typeface="Arial"/>
                        </a:rPr>
                        <a:t>SbS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3600" b="1" spc="-7" baseline="1157" dirty="0">
                          <a:latin typeface="Arial"/>
                          <a:cs typeface="Arial"/>
                        </a:rPr>
                        <a:t>+</a:t>
                      </a:r>
                      <a:r>
                        <a:rPr sz="3600" b="1" i="1" spc="-7" baseline="1157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3600" b="1" spc="-7" baseline="1157" dirty="0">
                          <a:latin typeface="Arial"/>
                          <a:cs typeface="Arial"/>
                        </a:rPr>
                        <a:t>(Fe,Zn)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3600" b="1" spc="-7" baseline="1157" dirty="0">
                          <a:latin typeface="Arial"/>
                          <a:cs typeface="Arial"/>
                        </a:rPr>
                        <a:t>Sb2S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9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400" b="1" dirty="0">
                          <a:latin typeface="Arial"/>
                          <a:cs typeface="Arial"/>
                        </a:rPr>
                        <a:t>32 </a:t>
                      </a:r>
                      <a:r>
                        <a:rPr sz="2400" b="1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24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45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400" b="1" dirty="0">
                          <a:latin typeface="Arial"/>
                          <a:cs typeface="Arial"/>
                        </a:rPr>
                        <a:t>Malaquita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3600" b="1" spc="-7" baseline="1157" dirty="0">
                          <a:latin typeface="Arial"/>
                          <a:cs typeface="Arial"/>
                        </a:rPr>
                        <a:t>CuCO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3600" b="1" spc="-7" baseline="1157" dirty="0">
                          <a:latin typeface="Arial"/>
                          <a:cs typeface="Arial"/>
                        </a:rPr>
                        <a:t>.Cu(OH)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400" b="1" dirty="0">
                          <a:latin typeface="Arial"/>
                          <a:cs typeface="Arial"/>
                        </a:rPr>
                        <a:t>57.3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400" b="1" spc="-15" dirty="0">
                          <a:latin typeface="Arial"/>
                          <a:cs typeface="Arial"/>
                        </a:rPr>
                        <a:t>Azurita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3600" b="1" spc="-7" baseline="1157" dirty="0">
                          <a:latin typeface="Arial"/>
                          <a:cs typeface="Arial"/>
                        </a:rPr>
                        <a:t>2CuCO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3600" b="1" spc="-7" baseline="1157" dirty="0">
                          <a:latin typeface="Arial"/>
                          <a:cs typeface="Arial"/>
                        </a:rPr>
                        <a:t>.Cu(OH)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400" b="1" dirty="0">
                          <a:latin typeface="Arial"/>
                          <a:cs typeface="Arial"/>
                        </a:rPr>
                        <a:t>55.1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2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400" b="1" spc="-5" dirty="0">
                          <a:latin typeface="Arial"/>
                          <a:cs typeface="Arial"/>
                        </a:rPr>
                        <a:t>Cuprita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3600" b="1" spc="-7" baseline="1157" dirty="0">
                          <a:latin typeface="Arial"/>
                          <a:cs typeface="Arial"/>
                        </a:rPr>
                        <a:t>Cu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3600" b="1" spc="-7" baseline="1157" dirty="0">
                          <a:latin typeface="Arial"/>
                          <a:cs typeface="Arial"/>
                        </a:rPr>
                        <a:t>O</a:t>
                      </a:r>
                      <a:endParaRPr sz="3600" baseline="1157">
                        <a:latin typeface="Arial"/>
                        <a:cs typeface="Arial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400" b="1" dirty="0">
                          <a:latin typeface="Arial"/>
                          <a:cs typeface="Arial"/>
                        </a:rPr>
                        <a:t>88.8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400" b="1" dirty="0">
                          <a:latin typeface="Arial"/>
                          <a:cs typeface="Arial"/>
                        </a:rPr>
                        <a:t>Crisocola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3600" b="1" baseline="1157" dirty="0">
                          <a:latin typeface="Arial"/>
                          <a:cs typeface="Arial"/>
                        </a:rPr>
                        <a:t>CuSiO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3600" b="1" baseline="1157" dirty="0">
                          <a:latin typeface="Arial"/>
                          <a:cs typeface="Arial"/>
                        </a:rPr>
                        <a:t>.2H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3600" b="1" baseline="1157" dirty="0">
                          <a:latin typeface="Arial"/>
                          <a:cs typeface="Arial"/>
                        </a:rPr>
                        <a:t>O</a:t>
                      </a:r>
                      <a:endParaRPr sz="3600" baseline="1157">
                        <a:latin typeface="Arial"/>
                        <a:cs typeface="Arial"/>
                      </a:endParaRPr>
                    </a:p>
                  </a:txBody>
                  <a:tcPr marL="0" marR="0" marT="546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400" b="1" dirty="0">
                          <a:latin typeface="Arial"/>
                          <a:cs typeface="Arial"/>
                        </a:rPr>
                        <a:t>37.9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2011"/>
            <a:ext cx="9080500" cy="65516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65175"/>
            <a:ext cx="9144000" cy="6164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0794" y="2103831"/>
            <a:ext cx="558292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800" dirty="0"/>
              <a:t>Hidrometalúrgia</a:t>
            </a:r>
            <a:r>
              <a:rPr sz="4800" spc="-85" dirty="0"/>
              <a:t> </a:t>
            </a:r>
            <a:r>
              <a:rPr sz="4800" dirty="0"/>
              <a:t>de  minerales de</a:t>
            </a:r>
            <a:r>
              <a:rPr sz="4800" spc="-80" dirty="0"/>
              <a:t> </a:t>
            </a:r>
            <a:r>
              <a:rPr sz="4800" spc="-5" dirty="0"/>
              <a:t>cobre</a:t>
            </a:r>
            <a:endParaRPr sz="48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1566" y="360933"/>
            <a:ext cx="2879725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spc="-5" dirty="0">
                <a:solidFill>
                  <a:srgbClr val="000000"/>
                </a:solidFill>
              </a:rPr>
              <a:t>Extra</a:t>
            </a:r>
            <a:r>
              <a:rPr sz="4400" dirty="0">
                <a:solidFill>
                  <a:srgbClr val="000000"/>
                </a:solidFill>
              </a:rPr>
              <a:t>c</a:t>
            </a:r>
            <a:r>
              <a:rPr sz="4400" spc="-5" dirty="0">
                <a:solidFill>
                  <a:srgbClr val="000000"/>
                </a:solidFill>
              </a:rPr>
              <a:t>ción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6244" y="1300898"/>
            <a:ext cx="7773034" cy="471233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459"/>
              </a:spcBef>
              <a:buChar char="•"/>
              <a:tabLst>
                <a:tab pos="356870" algn="l"/>
                <a:tab pos="357505" algn="l"/>
              </a:tabLst>
            </a:pP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Hidrometalúrgica</a:t>
            </a:r>
            <a:endParaRPr sz="32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325"/>
              </a:spcBef>
              <a:buChar char="–"/>
              <a:tabLst>
                <a:tab pos="756920" algn="l"/>
              </a:tabLst>
            </a:pPr>
            <a:r>
              <a:rPr sz="2800" spc="-5" dirty="0">
                <a:latin typeface="Arial"/>
                <a:cs typeface="Arial"/>
              </a:rPr>
              <a:t>Óxidos </a:t>
            </a:r>
            <a:r>
              <a:rPr sz="2800" dirty="0">
                <a:latin typeface="Arial"/>
                <a:cs typeface="Arial"/>
              </a:rPr>
              <a:t>de cobre </a:t>
            </a:r>
            <a:r>
              <a:rPr sz="2800" spc="5" dirty="0">
                <a:latin typeface="Wingdings"/>
                <a:cs typeface="Wingdings"/>
              </a:rPr>
              <a:t></a:t>
            </a:r>
            <a:r>
              <a:rPr sz="2800" spc="4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Lixiviación</a:t>
            </a:r>
            <a:endParaRPr sz="280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309"/>
              </a:spcBef>
              <a:buChar char="•"/>
              <a:tabLst>
                <a:tab pos="1156335" algn="l"/>
              </a:tabLst>
            </a:pPr>
            <a:r>
              <a:rPr sz="2400" spc="-5" dirty="0">
                <a:latin typeface="Arial"/>
                <a:cs typeface="Arial"/>
              </a:rPr>
              <a:t>Líquido </a:t>
            </a:r>
            <a:r>
              <a:rPr sz="2400" dirty="0">
                <a:latin typeface="Arial"/>
                <a:cs typeface="Arial"/>
              </a:rPr>
              <a:t>se esparce sobre la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mena</a:t>
            </a:r>
            <a:endParaRPr sz="2400">
              <a:latin typeface="Arial"/>
              <a:cs typeface="Arial"/>
            </a:endParaRPr>
          </a:p>
          <a:p>
            <a:pPr marL="1155700" marR="5080" lvl="2" indent="-228600">
              <a:lnSpc>
                <a:spcPts val="2590"/>
              </a:lnSpc>
              <a:spcBef>
                <a:spcPts val="615"/>
              </a:spcBef>
              <a:buChar char="•"/>
              <a:tabLst>
                <a:tab pos="1156335" algn="l"/>
              </a:tabLst>
            </a:pPr>
            <a:r>
              <a:rPr sz="2400" spc="-5" dirty="0">
                <a:latin typeface="Arial"/>
                <a:cs typeface="Arial"/>
              </a:rPr>
              <a:t>Disuelve la </a:t>
            </a:r>
            <a:r>
              <a:rPr sz="2400" spc="5" dirty="0">
                <a:latin typeface="Arial"/>
                <a:cs typeface="Arial"/>
              </a:rPr>
              <a:t>mena, </a:t>
            </a:r>
            <a:r>
              <a:rPr sz="2400" dirty="0">
                <a:latin typeface="Arial"/>
                <a:cs typeface="Arial"/>
              </a:rPr>
              <a:t>creando soluciones </a:t>
            </a:r>
            <a:r>
              <a:rPr sz="2400" spc="-5" dirty="0">
                <a:latin typeface="Arial"/>
                <a:cs typeface="Arial"/>
              </a:rPr>
              <a:t>que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llevan  </a:t>
            </a:r>
            <a:r>
              <a:rPr sz="2400" dirty="0">
                <a:latin typeface="Arial"/>
                <a:cs typeface="Arial"/>
              </a:rPr>
              <a:t>cobre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285"/>
              </a:spcBef>
              <a:buChar char="–"/>
              <a:tabLst>
                <a:tab pos="756920" algn="l"/>
              </a:tabLst>
            </a:pPr>
            <a:r>
              <a:rPr sz="2800" dirty="0">
                <a:latin typeface="Arial"/>
                <a:cs typeface="Arial"/>
              </a:rPr>
              <a:t>Reacciones</a:t>
            </a:r>
            <a:endParaRPr sz="280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305"/>
              </a:spcBef>
              <a:buChar char="•"/>
              <a:tabLst>
                <a:tab pos="1156335" algn="l"/>
              </a:tabLst>
            </a:pP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Óxidos</a:t>
            </a:r>
            <a:endParaRPr sz="2400">
              <a:latin typeface="Arial"/>
              <a:cs typeface="Arial"/>
            </a:endParaRPr>
          </a:p>
          <a:p>
            <a:pPr lvl="2">
              <a:lnSpc>
                <a:spcPct val="100000"/>
              </a:lnSpc>
              <a:spcBef>
                <a:spcPts val="25"/>
              </a:spcBef>
              <a:buChar char="•"/>
            </a:pPr>
            <a:endParaRPr sz="3000">
              <a:latin typeface="Times New Roman"/>
              <a:cs typeface="Times New Roman"/>
            </a:endParaRPr>
          </a:p>
          <a:p>
            <a:pPr marL="1155700" lvl="2" indent="-229235">
              <a:lnSpc>
                <a:spcPct val="100000"/>
              </a:lnSpc>
              <a:buChar char="•"/>
              <a:tabLst>
                <a:tab pos="1156335" algn="l"/>
              </a:tabLst>
            </a:pPr>
            <a:r>
              <a:rPr sz="2600" spc="-10" dirty="0">
                <a:solidFill>
                  <a:srgbClr val="FF0000"/>
                </a:solidFill>
                <a:latin typeface="Arial"/>
                <a:cs typeface="Arial"/>
              </a:rPr>
              <a:t>Malaquita</a:t>
            </a:r>
            <a:endParaRPr sz="2600">
              <a:latin typeface="Arial"/>
              <a:cs typeface="Arial"/>
            </a:endParaRPr>
          </a:p>
          <a:p>
            <a:pPr lvl="2">
              <a:lnSpc>
                <a:spcPct val="100000"/>
              </a:lnSpc>
              <a:spcBef>
                <a:spcPts val="35"/>
              </a:spcBef>
              <a:buChar char="•"/>
            </a:pPr>
            <a:endParaRPr sz="3000">
              <a:latin typeface="Times New Roman"/>
              <a:cs typeface="Times New Roman"/>
            </a:endParaRPr>
          </a:p>
          <a:p>
            <a:pPr marL="1155700" lvl="2" indent="-229235">
              <a:lnSpc>
                <a:spcPct val="100000"/>
              </a:lnSpc>
              <a:buChar char="•"/>
              <a:tabLst>
                <a:tab pos="1156335" algn="l"/>
              </a:tabLst>
            </a:pPr>
            <a:r>
              <a:rPr sz="2600" spc="-5" dirty="0">
                <a:solidFill>
                  <a:srgbClr val="FF0000"/>
                </a:solidFill>
                <a:latin typeface="Arial"/>
                <a:cs typeface="Arial"/>
              </a:rPr>
              <a:t>Crisocola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3400" y="4343400"/>
            <a:ext cx="4800600" cy="55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" y="5181600"/>
            <a:ext cx="8443976" cy="5397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6206547"/>
            <a:ext cx="8783191" cy="341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5598" y="483184"/>
            <a:ext cx="6826884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b="0" spc="-5" dirty="0">
                <a:latin typeface="Arial"/>
                <a:cs typeface="Arial"/>
              </a:rPr>
              <a:t>Operación de filtrado in</a:t>
            </a:r>
            <a:r>
              <a:rPr sz="4400" b="0" spc="-15" dirty="0">
                <a:latin typeface="Arial"/>
                <a:cs typeface="Arial"/>
              </a:rPr>
              <a:t> </a:t>
            </a:r>
            <a:r>
              <a:rPr sz="4400" b="0" dirty="0">
                <a:latin typeface="Arial"/>
                <a:cs typeface="Arial"/>
              </a:rPr>
              <a:t>situ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5075" y="1853172"/>
            <a:ext cx="3575298" cy="35410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57751" y="2066737"/>
            <a:ext cx="4151694" cy="34736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6078" y="513664"/>
            <a:ext cx="677100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5852160" algn="l"/>
              </a:tabLst>
            </a:pPr>
            <a:r>
              <a:rPr sz="4000" spc="5" dirty="0"/>
              <a:t>Operación</a:t>
            </a:r>
            <a:r>
              <a:rPr sz="4000" spc="-95" dirty="0"/>
              <a:t> </a:t>
            </a:r>
            <a:r>
              <a:rPr sz="4000" spc="5" dirty="0"/>
              <a:t>de</a:t>
            </a:r>
            <a:r>
              <a:rPr sz="4000" dirty="0"/>
              <a:t> f</a:t>
            </a:r>
            <a:r>
              <a:rPr sz="4000" spc="-15" dirty="0"/>
              <a:t>i</a:t>
            </a:r>
            <a:r>
              <a:rPr sz="4000" dirty="0"/>
              <a:t>ltrado</a:t>
            </a:r>
            <a:r>
              <a:rPr sz="4000" spc="-40" dirty="0"/>
              <a:t> </a:t>
            </a:r>
            <a:r>
              <a:rPr sz="4000" dirty="0"/>
              <a:t>in	situ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2042026" y="1419984"/>
            <a:ext cx="5514473" cy="4982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446" y="513664"/>
            <a:ext cx="7738109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0" spc="5" dirty="0">
                <a:latin typeface="Arial"/>
                <a:cs typeface="Arial"/>
              </a:rPr>
              <a:t>Operación de </a:t>
            </a:r>
            <a:r>
              <a:rPr sz="4000" b="0" dirty="0">
                <a:latin typeface="Arial"/>
                <a:cs typeface="Arial"/>
              </a:rPr>
              <a:t>filtrado </a:t>
            </a:r>
            <a:r>
              <a:rPr sz="4000" b="0" spc="5" dirty="0">
                <a:latin typeface="Arial"/>
                <a:cs typeface="Arial"/>
              </a:rPr>
              <a:t>de</a:t>
            </a:r>
            <a:r>
              <a:rPr sz="4000" b="0" spc="-185" dirty="0">
                <a:latin typeface="Arial"/>
                <a:cs typeface="Arial"/>
              </a:rPr>
              <a:t> </a:t>
            </a:r>
            <a:r>
              <a:rPr sz="4000" b="0" dirty="0">
                <a:latin typeface="Arial"/>
                <a:cs typeface="Arial"/>
              </a:rPr>
              <a:t>vertedero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6244" y="1823466"/>
            <a:ext cx="7989570" cy="3536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90"/>
              </a:spcBef>
              <a:buChar char="•"/>
              <a:tabLst>
                <a:tab pos="356870" algn="l"/>
                <a:tab pos="357505" algn="l"/>
              </a:tabLst>
            </a:pPr>
            <a:r>
              <a:rPr sz="3200" spc="-5" dirty="0">
                <a:latin typeface="Arial"/>
                <a:cs typeface="Arial"/>
              </a:rPr>
              <a:t>Es importante distribuir la solucion filtrante  sobre el vertedero de la manera mas  homogénea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posible:</a:t>
            </a:r>
            <a:endParaRPr sz="3200">
              <a:latin typeface="Arial"/>
              <a:cs typeface="Arial"/>
            </a:endParaRPr>
          </a:p>
          <a:p>
            <a:pPr marL="1155700" lvl="1" indent="-229235">
              <a:lnSpc>
                <a:spcPct val="100000"/>
              </a:lnSpc>
              <a:spcBef>
                <a:spcPts val="670"/>
              </a:spcBef>
              <a:buChar char="•"/>
              <a:tabLst>
                <a:tab pos="1156335" algn="l"/>
              </a:tabLst>
            </a:pPr>
            <a:r>
              <a:rPr sz="2800" dirty="0">
                <a:latin typeface="Arial"/>
                <a:cs typeface="Arial"/>
              </a:rPr>
              <a:t>Diques.</a:t>
            </a:r>
            <a:endParaRPr sz="2800">
              <a:latin typeface="Arial"/>
              <a:cs typeface="Arial"/>
            </a:endParaRPr>
          </a:p>
          <a:p>
            <a:pPr marL="1155700" lvl="1" indent="-229235">
              <a:lnSpc>
                <a:spcPct val="100000"/>
              </a:lnSpc>
              <a:spcBef>
                <a:spcPts val="675"/>
              </a:spcBef>
              <a:buChar char="•"/>
              <a:tabLst>
                <a:tab pos="1156335" algn="l"/>
              </a:tabLst>
            </a:pPr>
            <a:r>
              <a:rPr sz="2800" dirty="0">
                <a:latin typeface="Arial"/>
                <a:cs typeface="Arial"/>
              </a:rPr>
              <a:t>Rociadores.</a:t>
            </a:r>
            <a:endParaRPr sz="2800">
              <a:latin typeface="Arial"/>
              <a:cs typeface="Arial"/>
            </a:endParaRPr>
          </a:p>
          <a:p>
            <a:pPr marL="1155700" lvl="1" indent="-229235">
              <a:lnSpc>
                <a:spcPct val="100000"/>
              </a:lnSpc>
              <a:spcBef>
                <a:spcPts val="675"/>
              </a:spcBef>
              <a:buChar char="•"/>
              <a:tabLst>
                <a:tab pos="1156335" algn="l"/>
              </a:tabLst>
            </a:pPr>
            <a:r>
              <a:rPr sz="2800" spc="5" dirty="0">
                <a:latin typeface="Arial"/>
                <a:cs typeface="Arial"/>
              </a:rPr>
              <a:t>Goteadoras.</a:t>
            </a:r>
            <a:endParaRPr sz="2800">
              <a:latin typeface="Arial"/>
              <a:cs typeface="Arial"/>
            </a:endParaRPr>
          </a:p>
          <a:p>
            <a:pPr marL="1155700" lvl="1" indent="-229235">
              <a:lnSpc>
                <a:spcPct val="100000"/>
              </a:lnSpc>
              <a:spcBef>
                <a:spcPts val="670"/>
              </a:spcBef>
              <a:buChar char="•"/>
              <a:tabLst>
                <a:tab pos="1156335" algn="l"/>
              </a:tabLst>
            </a:pPr>
            <a:r>
              <a:rPr sz="2800" spc="5" dirty="0">
                <a:latin typeface="Arial"/>
                <a:cs typeface="Arial"/>
              </a:rPr>
              <a:t>Perforaciones.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53000" y="3086100"/>
            <a:ext cx="3543300" cy="354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446" y="513664"/>
            <a:ext cx="7738109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0" spc="5" dirty="0">
                <a:latin typeface="Arial"/>
                <a:cs typeface="Arial"/>
              </a:rPr>
              <a:t>Operación de </a:t>
            </a:r>
            <a:r>
              <a:rPr sz="4000" b="0" dirty="0">
                <a:latin typeface="Arial"/>
                <a:cs typeface="Arial"/>
              </a:rPr>
              <a:t>filtrado </a:t>
            </a:r>
            <a:r>
              <a:rPr sz="4000" b="0" spc="5" dirty="0">
                <a:latin typeface="Arial"/>
                <a:cs typeface="Arial"/>
              </a:rPr>
              <a:t>de</a:t>
            </a:r>
            <a:r>
              <a:rPr sz="4000" b="0" spc="-185" dirty="0">
                <a:latin typeface="Arial"/>
                <a:cs typeface="Arial"/>
              </a:rPr>
              <a:t> </a:t>
            </a:r>
            <a:r>
              <a:rPr sz="4000" b="0" dirty="0">
                <a:latin typeface="Arial"/>
                <a:cs typeface="Arial"/>
              </a:rPr>
              <a:t>vertedero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5287" y="1616699"/>
            <a:ext cx="8268273" cy="43085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446" y="513664"/>
            <a:ext cx="7738109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0" spc="5" dirty="0">
                <a:latin typeface="Arial"/>
                <a:cs typeface="Arial"/>
              </a:rPr>
              <a:t>Operación de </a:t>
            </a:r>
            <a:r>
              <a:rPr sz="4000" b="0" dirty="0">
                <a:latin typeface="Arial"/>
                <a:cs typeface="Arial"/>
              </a:rPr>
              <a:t>filtrado </a:t>
            </a:r>
            <a:r>
              <a:rPr sz="4000" b="0" spc="5" dirty="0">
                <a:latin typeface="Arial"/>
                <a:cs typeface="Arial"/>
              </a:rPr>
              <a:t>de</a:t>
            </a:r>
            <a:r>
              <a:rPr sz="4000" b="0" spc="-185" dirty="0">
                <a:latin typeface="Arial"/>
                <a:cs typeface="Arial"/>
              </a:rPr>
              <a:t> </a:t>
            </a:r>
            <a:r>
              <a:rPr sz="4000" b="0" dirty="0">
                <a:latin typeface="Arial"/>
                <a:cs typeface="Arial"/>
              </a:rPr>
              <a:t>vertedero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63853" y="1645267"/>
            <a:ext cx="6223935" cy="43867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446" y="513664"/>
            <a:ext cx="7738109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0" spc="5" dirty="0">
                <a:latin typeface="Arial"/>
                <a:cs typeface="Arial"/>
              </a:rPr>
              <a:t>Operación de </a:t>
            </a:r>
            <a:r>
              <a:rPr sz="4000" b="0" dirty="0">
                <a:latin typeface="Arial"/>
                <a:cs typeface="Arial"/>
              </a:rPr>
              <a:t>filtrado </a:t>
            </a:r>
            <a:r>
              <a:rPr sz="4000" b="0" spc="5" dirty="0">
                <a:latin typeface="Arial"/>
                <a:cs typeface="Arial"/>
              </a:rPr>
              <a:t>de</a:t>
            </a:r>
            <a:r>
              <a:rPr sz="4000" b="0" spc="-185" dirty="0">
                <a:latin typeface="Arial"/>
                <a:cs typeface="Arial"/>
              </a:rPr>
              <a:t> </a:t>
            </a:r>
            <a:r>
              <a:rPr sz="4000" b="0" dirty="0">
                <a:latin typeface="Arial"/>
                <a:cs typeface="Arial"/>
              </a:rPr>
              <a:t>vertedero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8687" y="1643062"/>
            <a:ext cx="6667500" cy="436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" y="76072"/>
            <a:ext cx="4859401" cy="323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16144" y="1467739"/>
            <a:ext cx="35655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fragmento de</a:t>
            </a:r>
            <a:r>
              <a:rPr sz="2400" spc="-60" dirty="0"/>
              <a:t> </a:t>
            </a:r>
            <a:r>
              <a:rPr sz="2400" dirty="0"/>
              <a:t>calcopirita</a:t>
            </a:r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3657600" y="3428998"/>
            <a:ext cx="5407025" cy="3352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22044" y="4978984"/>
            <a:ext cx="1831339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cobre</a:t>
            </a:r>
            <a:r>
              <a:rPr sz="2400" b="1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nativo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2560" y="987552"/>
            <a:ext cx="6330695" cy="5708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47800" y="1003300"/>
            <a:ext cx="6339840" cy="5717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47800" y="152400"/>
            <a:ext cx="6553200" cy="708025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5"/>
              </a:spcBef>
            </a:pP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Planta 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extracción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por solventes 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en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una 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operación</a:t>
            </a:r>
            <a:r>
              <a:rPr sz="2000" b="1" spc="1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de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lixiviación de</a:t>
            </a:r>
            <a:r>
              <a:rPr sz="20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cobre.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952" y="347472"/>
            <a:ext cx="8235696" cy="646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37232" y="210311"/>
            <a:ext cx="4788408" cy="7680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640080"/>
          </a:xfrm>
          <a:prstGeom prst="rect">
            <a:avLst/>
          </a:prstGeom>
          <a:solidFill>
            <a:srgbClr val="F1F80C"/>
          </a:solidFill>
        </p:spPr>
        <p:txBody>
          <a:bodyPr vert="horz" wrap="square" lIns="0" tIns="127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"/>
              </a:spcBef>
            </a:pPr>
            <a:r>
              <a:rPr sz="4000" dirty="0"/>
              <a:t>Hidrometalúrgia</a:t>
            </a:r>
            <a:endParaRPr sz="4000"/>
          </a:p>
        </p:txBody>
      </p:sp>
      <p:sp>
        <p:nvSpPr>
          <p:cNvPr id="5" name="object 5"/>
          <p:cNvSpPr/>
          <p:nvPr/>
        </p:nvSpPr>
        <p:spPr>
          <a:xfrm>
            <a:off x="457200" y="1295399"/>
            <a:ext cx="8229600" cy="55625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53000" y="2667000"/>
            <a:ext cx="3505200" cy="381000"/>
          </a:xfrm>
          <a:custGeom>
            <a:avLst/>
            <a:gdLst/>
            <a:ahLst/>
            <a:cxnLst/>
            <a:rect l="l" t="t" r="r" b="b"/>
            <a:pathLst>
              <a:path w="3505200" h="381000">
                <a:moveTo>
                  <a:pt x="0" y="381000"/>
                </a:moveTo>
                <a:lnTo>
                  <a:pt x="3505200" y="381000"/>
                </a:lnTo>
                <a:lnTo>
                  <a:pt x="35052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F1F80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953000" y="2667000"/>
            <a:ext cx="3505200" cy="3810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17475">
              <a:lnSpc>
                <a:spcPct val="100000"/>
              </a:lnSpc>
              <a:spcBef>
                <a:spcPts val="380"/>
              </a:spcBef>
              <a:tabLst>
                <a:tab pos="2087880" algn="l"/>
              </a:tabLst>
            </a:pPr>
            <a:r>
              <a:rPr sz="1800" b="1" spc="-5" dirty="0">
                <a:latin typeface="Arial"/>
                <a:cs typeface="Arial"/>
              </a:rPr>
              <a:t>CuO+H</a:t>
            </a:r>
            <a:r>
              <a:rPr sz="1400" b="1" spc="-5" dirty="0">
                <a:latin typeface="Arial"/>
                <a:cs typeface="Arial"/>
              </a:rPr>
              <a:t>2</a:t>
            </a:r>
            <a:r>
              <a:rPr sz="1800" b="1" spc="-5" dirty="0">
                <a:latin typeface="Arial"/>
                <a:cs typeface="Arial"/>
              </a:rPr>
              <a:t>SO4	</a:t>
            </a:r>
            <a:r>
              <a:rPr sz="1800" b="1" spc="-10" dirty="0">
                <a:latin typeface="Arial"/>
                <a:cs typeface="Arial"/>
              </a:rPr>
              <a:t>CuSO</a:t>
            </a:r>
            <a:r>
              <a:rPr sz="1400" b="1" spc="-10" dirty="0">
                <a:latin typeface="Arial"/>
                <a:cs typeface="Arial"/>
              </a:rPr>
              <a:t>4</a:t>
            </a:r>
            <a:r>
              <a:rPr sz="1800" b="1" spc="-10" dirty="0">
                <a:latin typeface="Arial"/>
                <a:cs typeface="Arial"/>
              </a:rPr>
              <a:t>+H</a:t>
            </a:r>
            <a:r>
              <a:rPr sz="1400" b="1" spc="-10" dirty="0">
                <a:latin typeface="Arial"/>
                <a:cs typeface="Arial"/>
              </a:rPr>
              <a:t>2</a:t>
            </a:r>
            <a:r>
              <a:rPr sz="1800" b="1" spc="-10" dirty="0">
                <a:latin typeface="Arial"/>
                <a:cs typeface="Arial"/>
              </a:rPr>
              <a:t>O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76800" y="6019800"/>
            <a:ext cx="3200400" cy="381000"/>
          </a:xfrm>
          <a:custGeom>
            <a:avLst/>
            <a:gdLst/>
            <a:ahLst/>
            <a:cxnLst/>
            <a:rect l="l" t="t" r="r" b="b"/>
            <a:pathLst>
              <a:path w="3200400" h="381000">
                <a:moveTo>
                  <a:pt x="0" y="381000"/>
                </a:moveTo>
                <a:lnTo>
                  <a:pt x="3200400" y="381000"/>
                </a:lnTo>
                <a:lnTo>
                  <a:pt x="32004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F1F80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876800" y="6019800"/>
            <a:ext cx="3200400" cy="3810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120650">
              <a:lnSpc>
                <a:spcPct val="100000"/>
              </a:lnSpc>
              <a:spcBef>
                <a:spcPts val="390"/>
              </a:spcBef>
              <a:tabLst>
                <a:tab pos="1949450" algn="l"/>
              </a:tabLst>
            </a:pPr>
            <a:r>
              <a:rPr sz="1800" b="1" spc="-5" dirty="0">
                <a:latin typeface="Arial"/>
                <a:cs typeface="Arial"/>
              </a:rPr>
              <a:t>CuSO</a:t>
            </a:r>
            <a:r>
              <a:rPr sz="1400" b="1" spc="-5" dirty="0">
                <a:latin typeface="Arial"/>
                <a:cs typeface="Arial"/>
              </a:rPr>
              <a:t>4</a:t>
            </a:r>
            <a:r>
              <a:rPr sz="1800" b="1" spc="-5" dirty="0">
                <a:latin typeface="Arial"/>
                <a:cs typeface="Arial"/>
              </a:rPr>
              <a:t>+Fe	</a:t>
            </a:r>
            <a:r>
              <a:rPr sz="1800" b="1" dirty="0">
                <a:latin typeface="Arial"/>
                <a:cs typeface="Arial"/>
              </a:rPr>
              <a:t>Cu+FeSO</a:t>
            </a:r>
            <a:r>
              <a:rPr sz="1400" b="1" dirty="0"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77000" y="2762250"/>
            <a:ext cx="457200" cy="114300"/>
          </a:xfrm>
          <a:custGeom>
            <a:avLst/>
            <a:gdLst/>
            <a:ahLst/>
            <a:cxnLst/>
            <a:rect l="l" t="t" r="r" b="b"/>
            <a:pathLst>
              <a:path w="457200" h="114300">
                <a:moveTo>
                  <a:pt x="342900" y="0"/>
                </a:moveTo>
                <a:lnTo>
                  <a:pt x="342900" y="114300"/>
                </a:lnTo>
                <a:lnTo>
                  <a:pt x="419100" y="76200"/>
                </a:lnTo>
                <a:lnTo>
                  <a:pt x="361950" y="76200"/>
                </a:lnTo>
                <a:lnTo>
                  <a:pt x="361950" y="38100"/>
                </a:lnTo>
                <a:lnTo>
                  <a:pt x="419100" y="38100"/>
                </a:lnTo>
                <a:lnTo>
                  <a:pt x="342900" y="0"/>
                </a:lnTo>
                <a:close/>
              </a:path>
              <a:path w="457200" h="114300">
                <a:moveTo>
                  <a:pt x="342900" y="38100"/>
                </a:moveTo>
                <a:lnTo>
                  <a:pt x="0" y="38100"/>
                </a:lnTo>
                <a:lnTo>
                  <a:pt x="0" y="76200"/>
                </a:lnTo>
                <a:lnTo>
                  <a:pt x="342900" y="76200"/>
                </a:lnTo>
                <a:lnTo>
                  <a:pt x="342900" y="38100"/>
                </a:lnTo>
                <a:close/>
              </a:path>
              <a:path w="457200" h="114300">
                <a:moveTo>
                  <a:pt x="419100" y="38100"/>
                </a:moveTo>
                <a:lnTo>
                  <a:pt x="361950" y="38100"/>
                </a:lnTo>
                <a:lnTo>
                  <a:pt x="361950" y="76200"/>
                </a:lnTo>
                <a:lnTo>
                  <a:pt x="419100" y="76200"/>
                </a:lnTo>
                <a:lnTo>
                  <a:pt x="457200" y="57150"/>
                </a:lnTo>
                <a:lnTo>
                  <a:pt x="419100" y="381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72200" y="6191250"/>
            <a:ext cx="609600" cy="114300"/>
          </a:xfrm>
          <a:custGeom>
            <a:avLst/>
            <a:gdLst/>
            <a:ahLst/>
            <a:cxnLst/>
            <a:rect l="l" t="t" r="r" b="b"/>
            <a:pathLst>
              <a:path w="609600" h="114300">
                <a:moveTo>
                  <a:pt x="495300" y="0"/>
                </a:moveTo>
                <a:lnTo>
                  <a:pt x="495300" y="114300"/>
                </a:lnTo>
                <a:lnTo>
                  <a:pt x="571500" y="76200"/>
                </a:lnTo>
                <a:lnTo>
                  <a:pt x="514350" y="76200"/>
                </a:lnTo>
                <a:lnTo>
                  <a:pt x="514350" y="38100"/>
                </a:lnTo>
                <a:lnTo>
                  <a:pt x="571500" y="38100"/>
                </a:lnTo>
                <a:lnTo>
                  <a:pt x="495300" y="0"/>
                </a:lnTo>
                <a:close/>
              </a:path>
              <a:path w="609600" h="114300">
                <a:moveTo>
                  <a:pt x="495300" y="38100"/>
                </a:moveTo>
                <a:lnTo>
                  <a:pt x="0" y="38100"/>
                </a:lnTo>
                <a:lnTo>
                  <a:pt x="0" y="76200"/>
                </a:lnTo>
                <a:lnTo>
                  <a:pt x="495300" y="76200"/>
                </a:lnTo>
                <a:lnTo>
                  <a:pt x="495300" y="38100"/>
                </a:lnTo>
                <a:close/>
              </a:path>
              <a:path w="609600" h="114300">
                <a:moveTo>
                  <a:pt x="571500" y="38100"/>
                </a:moveTo>
                <a:lnTo>
                  <a:pt x="514350" y="38100"/>
                </a:lnTo>
                <a:lnTo>
                  <a:pt x="514350" y="76200"/>
                </a:lnTo>
                <a:lnTo>
                  <a:pt x="571500" y="76200"/>
                </a:lnTo>
                <a:lnTo>
                  <a:pt x="609600" y="57150"/>
                </a:lnTo>
                <a:lnTo>
                  <a:pt x="571500" y="381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33800" y="2800350"/>
            <a:ext cx="1144270" cy="144780"/>
          </a:xfrm>
          <a:custGeom>
            <a:avLst/>
            <a:gdLst/>
            <a:ahLst/>
            <a:cxnLst/>
            <a:rect l="l" t="t" r="r" b="b"/>
            <a:pathLst>
              <a:path w="1144270" h="144780">
                <a:moveTo>
                  <a:pt x="110236" y="30607"/>
                </a:moveTo>
                <a:lnTo>
                  <a:pt x="0" y="95250"/>
                </a:lnTo>
                <a:lnTo>
                  <a:pt x="117855" y="144652"/>
                </a:lnTo>
                <a:lnTo>
                  <a:pt x="115403" y="107950"/>
                </a:lnTo>
                <a:lnTo>
                  <a:pt x="96265" y="107950"/>
                </a:lnTo>
                <a:lnTo>
                  <a:pt x="93725" y="69850"/>
                </a:lnTo>
                <a:lnTo>
                  <a:pt x="112773" y="68580"/>
                </a:lnTo>
                <a:lnTo>
                  <a:pt x="110236" y="30607"/>
                </a:lnTo>
                <a:close/>
              </a:path>
              <a:path w="1144270" h="144780">
                <a:moveTo>
                  <a:pt x="112773" y="68580"/>
                </a:moveTo>
                <a:lnTo>
                  <a:pt x="93725" y="69850"/>
                </a:lnTo>
                <a:lnTo>
                  <a:pt x="96265" y="107950"/>
                </a:lnTo>
                <a:lnTo>
                  <a:pt x="115318" y="106680"/>
                </a:lnTo>
                <a:lnTo>
                  <a:pt x="112773" y="68580"/>
                </a:lnTo>
                <a:close/>
              </a:path>
              <a:path w="1144270" h="144780">
                <a:moveTo>
                  <a:pt x="115318" y="106680"/>
                </a:moveTo>
                <a:lnTo>
                  <a:pt x="96265" y="107950"/>
                </a:lnTo>
                <a:lnTo>
                  <a:pt x="115403" y="107950"/>
                </a:lnTo>
                <a:lnTo>
                  <a:pt x="115318" y="106680"/>
                </a:lnTo>
                <a:close/>
              </a:path>
              <a:path w="1144270" h="144780">
                <a:moveTo>
                  <a:pt x="1141729" y="0"/>
                </a:moveTo>
                <a:lnTo>
                  <a:pt x="112773" y="68580"/>
                </a:lnTo>
                <a:lnTo>
                  <a:pt x="115318" y="106680"/>
                </a:lnTo>
                <a:lnTo>
                  <a:pt x="1144270" y="38100"/>
                </a:lnTo>
                <a:lnTo>
                  <a:pt x="114172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69307" y="3116707"/>
            <a:ext cx="254000" cy="541020"/>
          </a:xfrm>
          <a:custGeom>
            <a:avLst/>
            <a:gdLst/>
            <a:ahLst/>
            <a:cxnLst/>
            <a:rect l="l" t="t" r="r" b="b"/>
            <a:pathLst>
              <a:path w="254000" h="541020">
                <a:moveTo>
                  <a:pt x="0" y="413257"/>
                </a:moveTo>
                <a:lnTo>
                  <a:pt x="7492" y="540892"/>
                </a:lnTo>
                <a:lnTo>
                  <a:pt x="102027" y="460882"/>
                </a:lnTo>
                <a:lnTo>
                  <a:pt x="62483" y="460882"/>
                </a:lnTo>
                <a:lnTo>
                  <a:pt x="27558" y="445896"/>
                </a:lnTo>
                <a:lnTo>
                  <a:pt x="35088" y="428320"/>
                </a:lnTo>
                <a:lnTo>
                  <a:pt x="0" y="413257"/>
                </a:lnTo>
                <a:close/>
              </a:path>
              <a:path w="254000" h="541020">
                <a:moveTo>
                  <a:pt x="35088" y="428320"/>
                </a:moveTo>
                <a:lnTo>
                  <a:pt x="27558" y="445896"/>
                </a:lnTo>
                <a:lnTo>
                  <a:pt x="62483" y="460882"/>
                </a:lnTo>
                <a:lnTo>
                  <a:pt x="70015" y="443312"/>
                </a:lnTo>
                <a:lnTo>
                  <a:pt x="35088" y="428320"/>
                </a:lnTo>
                <a:close/>
              </a:path>
              <a:path w="254000" h="541020">
                <a:moveTo>
                  <a:pt x="70015" y="443312"/>
                </a:moveTo>
                <a:lnTo>
                  <a:pt x="62483" y="460882"/>
                </a:lnTo>
                <a:lnTo>
                  <a:pt x="102027" y="460882"/>
                </a:lnTo>
                <a:lnTo>
                  <a:pt x="105028" y="458342"/>
                </a:lnTo>
                <a:lnTo>
                  <a:pt x="70015" y="443312"/>
                </a:lnTo>
                <a:close/>
              </a:path>
              <a:path w="254000" h="541020">
                <a:moveTo>
                  <a:pt x="218566" y="0"/>
                </a:moveTo>
                <a:lnTo>
                  <a:pt x="35088" y="428320"/>
                </a:lnTo>
                <a:lnTo>
                  <a:pt x="70015" y="443312"/>
                </a:lnTo>
                <a:lnTo>
                  <a:pt x="253618" y="14985"/>
                </a:lnTo>
                <a:lnTo>
                  <a:pt x="21856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43400" y="5638800"/>
            <a:ext cx="467995" cy="320675"/>
          </a:xfrm>
          <a:custGeom>
            <a:avLst/>
            <a:gdLst/>
            <a:ahLst/>
            <a:cxnLst/>
            <a:rect l="l" t="t" r="r" b="b"/>
            <a:pathLst>
              <a:path w="467995" h="320675">
                <a:moveTo>
                  <a:pt x="105626" y="47540"/>
                </a:moveTo>
                <a:lnTo>
                  <a:pt x="84515" y="79220"/>
                </a:lnTo>
                <a:lnTo>
                  <a:pt x="446659" y="320649"/>
                </a:lnTo>
                <a:lnTo>
                  <a:pt x="467740" y="288950"/>
                </a:lnTo>
                <a:lnTo>
                  <a:pt x="105626" y="47540"/>
                </a:lnTo>
                <a:close/>
              </a:path>
              <a:path w="467995" h="320675">
                <a:moveTo>
                  <a:pt x="0" y="0"/>
                </a:moveTo>
                <a:lnTo>
                  <a:pt x="63373" y="110947"/>
                </a:lnTo>
                <a:lnTo>
                  <a:pt x="84515" y="79220"/>
                </a:lnTo>
                <a:lnTo>
                  <a:pt x="68707" y="68681"/>
                </a:lnTo>
                <a:lnTo>
                  <a:pt x="89788" y="36982"/>
                </a:lnTo>
                <a:lnTo>
                  <a:pt x="112663" y="36982"/>
                </a:lnTo>
                <a:lnTo>
                  <a:pt x="126746" y="15849"/>
                </a:lnTo>
                <a:lnTo>
                  <a:pt x="0" y="0"/>
                </a:lnTo>
                <a:close/>
              </a:path>
              <a:path w="467995" h="320675">
                <a:moveTo>
                  <a:pt x="89788" y="36982"/>
                </a:moveTo>
                <a:lnTo>
                  <a:pt x="68707" y="68681"/>
                </a:lnTo>
                <a:lnTo>
                  <a:pt x="84515" y="79220"/>
                </a:lnTo>
                <a:lnTo>
                  <a:pt x="105626" y="47540"/>
                </a:lnTo>
                <a:lnTo>
                  <a:pt x="89788" y="36982"/>
                </a:lnTo>
                <a:close/>
              </a:path>
              <a:path w="467995" h="320675">
                <a:moveTo>
                  <a:pt x="112663" y="36982"/>
                </a:moveTo>
                <a:lnTo>
                  <a:pt x="89788" y="36982"/>
                </a:lnTo>
                <a:lnTo>
                  <a:pt x="105626" y="47540"/>
                </a:lnTo>
                <a:lnTo>
                  <a:pt x="112663" y="3698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13359"/>
            <a:ext cx="9134856" cy="6406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8600"/>
            <a:ext cx="9144000" cy="6416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9301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025" y="914400"/>
            <a:ext cx="8994775" cy="5791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4800" y="115823"/>
            <a:ext cx="8503920" cy="5913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9184" y="140207"/>
            <a:ext cx="8503920" cy="5913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1919" y="146050"/>
            <a:ext cx="8176259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0" dirty="0">
                <a:latin typeface="Calibri"/>
                <a:cs typeface="Calibri"/>
              </a:rPr>
              <a:t>Mina </a:t>
            </a:r>
            <a:r>
              <a:rPr spc="-15" dirty="0">
                <a:latin typeface="Calibri"/>
                <a:cs typeface="Calibri"/>
              </a:rPr>
              <a:t>de </a:t>
            </a:r>
            <a:r>
              <a:rPr spc="-20" dirty="0">
                <a:latin typeface="Calibri"/>
                <a:cs typeface="Calibri"/>
              </a:rPr>
              <a:t>cobre </a:t>
            </a:r>
            <a:r>
              <a:rPr spc="-10" dirty="0"/>
              <a:t>“</a:t>
            </a:r>
            <a:r>
              <a:rPr spc="-10" dirty="0">
                <a:latin typeface="Calibri"/>
                <a:cs typeface="Calibri"/>
              </a:rPr>
              <a:t>Chuquicamata</a:t>
            </a:r>
            <a:r>
              <a:rPr spc="-10" dirty="0"/>
              <a:t>”</a:t>
            </a:r>
            <a:r>
              <a:rPr spc="-10" dirty="0">
                <a:latin typeface="Calibri"/>
                <a:cs typeface="Calibri"/>
              </a:rPr>
              <a:t>, </a:t>
            </a:r>
            <a:r>
              <a:rPr spc="-20" dirty="0">
                <a:latin typeface="Calibri"/>
                <a:cs typeface="Calibri"/>
              </a:rPr>
              <a:t>Atacama,</a:t>
            </a:r>
            <a:r>
              <a:rPr spc="5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Chile.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47159" y="365759"/>
            <a:ext cx="4578095" cy="6102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62400" y="381000"/>
            <a:ext cx="4587240" cy="6111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7340" y="2612898"/>
            <a:ext cx="2910840" cy="1734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68655">
              <a:lnSpc>
                <a:spcPct val="100000"/>
              </a:lnSpc>
              <a:spcBef>
                <a:spcPts val="105"/>
              </a:spcBef>
            </a:pPr>
            <a:r>
              <a:rPr sz="2800" b="1" spc="-10" dirty="0">
                <a:solidFill>
                  <a:srgbClr val="FF0000"/>
                </a:solidFill>
                <a:latin typeface="Arial"/>
                <a:cs typeface="Arial"/>
              </a:rPr>
              <a:t>Análisis  </a:t>
            </a:r>
            <a:r>
              <a:rPr sz="2800" b="1" spc="5" dirty="0">
                <a:solidFill>
                  <a:srgbClr val="FF0000"/>
                </a:solidFill>
                <a:latin typeface="Arial"/>
                <a:cs typeface="Arial"/>
              </a:rPr>
              <a:t>mi</a:t>
            </a:r>
            <a:r>
              <a:rPr sz="2800" b="1" spc="-10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2800" b="1" spc="5" dirty="0">
                <a:solidFill>
                  <a:srgbClr val="FF0000"/>
                </a:solidFill>
                <a:latin typeface="Arial"/>
                <a:cs typeface="Arial"/>
              </a:rPr>
              <a:t>eral</a:t>
            </a:r>
            <a:r>
              <a:rPr sz="2800" b="1" spc="-10" dirty="0">
                <a:solidFill>
                  <a:srgbClr val="FF0000"/>
                </a:solidFill>
                <a:latin typeface="Arial"/>
                <a:cs typeface="Arial"/>
              </a:rPr>
              <a:t>óg</a:t>
            </a:r>
            <a:r>
              <a:rPr sz="2800" b="1" spc="5" dirty="0">
                <a:solidFill>
                  <a:srgbClr val="FF0000"/>
                </a:solidFill>
                <a:latin typeface="Arial"/>
                <a:cs typeface="Arial"/>
              </a:rPr>
              <a:t>ico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b="1" spc="5" dirty="0">
                <a:solidFill>
                  <a:srgbClr val="FF0000"/>
                </a:solidFill>
                <a:latin typeface="Arial"/>
                <a:cs typeface="Arial"/>
              </a:rPr>
              <a:t>en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línea </a:t>
            </a:r>
            <a:r>
              <a:rPr sz="2800" b="1" spc="5" dirty="0">
                <a:solidFill>
                  <a:srgbClr val="FF0000"/>
                </a:solidFill>
                <a:latin typeface="Arial"/>
                <a:cs typeface="Arial"/>
              </a:rPr>
              <a:t>en</a:t>
            </a:r>
            <a:r>
              <a:rPr sz="2800" b="1" spc="-1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pulpa  de</a:t>
            </a:r>
            <a:r>
              <a:rPr sz="28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cobre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0621" y="424941"/>
            <a:ext cx="84467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/>
              <a:t>REACCIONES QUÍMICAS</a:t>
            </a:r>
            <a:r>
              <a:rPr sz="3600" spc="204" dirty="0"/>
              <a:t> </a:t>
            </a:r>
            <a:r>
              <a:rPr sz="3600" spc="-15" dirty="0"/>
              <a:t>GENERALES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36244" y="1121791"/>
            <a:ext cx="8021955" cy="536321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6870" marR="217170" indent="-344805">
              <a:lnSpc>
                <a:spcPts val="3030"/>
              </a:lnSpc>
              <a:spcBef>
                <a:spcPts val="480"/>
              </a:spcBef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sz="2800" b="1" spc="-5" dirty="0">
                <a:latin typeface="Arial"/>
                <a:cs typeface="Arial"/>
              </a:rPr>
              <a:t>Cu</a:t>
            </a:r>
            <a:r>
              <a:rPr sz="1800" b="1" spc="-5" dirty="0">
                <a:latin typeface="Arial"/>
                <a:cs typeface="Arial"/>
              </a:rPr>
              <a:t>2</a:t>
            </a:r>
            <a:r>
              <a:rPr sz="2800" b="1" spc="-5" dirty="0">
                <a:latin typeface="Arial"/>
                <a:cs typeface="Arial"/>
              </a:rPr>
              <a:t>S </a:t>
            </a:r>
            <a:r>
              <a:rPr sz="2800" b="1" dirty="0">
                <a:latin typeface="Arial"/>
                <a:cs typeface="Arial"/>
              </a:rPr>
              <a:t>+ </a:t>
            </a:r>
            <a:r>
              <a:rPr sz="2800" b="1" spc="5" dirty="0">
                <a:latin typeface="Arial"/>
                <a:cs typeface="Arial"/>
              </a:rPr>
              <a:t>1/2 </a:t>
            </a:r>
            <a:r>
              <a:rPr sz="2800" b="1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2 </a:t>
            </a:r>
            <a:r>
              <a:rPr sz="2800" b="1" dirty="0">
                <a:latin typeface="Arial"/>
                <a:cs typeface="Arial"/>
              </a:rPr>
              <a:t>+ H</a:t>
            </a:r>
            <a:r>
              <a:rPr sz="1800" b="1" dirty="0">
                <a:latin typeface="Arial"/>
                <a:cs typeface="Arial"/>
              </a:rPr>
              <a:t>2</a:t>
            </a:r>
            <a:r>
              <a:rPr sz="2800" b="1" dirty="0">
                <a:latin typeface="Arial"/>
                <a:cs typeface="Arial"/>
              </a:rPr>
              <a:t>SO</a:t>
            </a:r>
            <a:r>
              <a:rPr sz="1800" b="1" dirty="0">
                <a:latin typeface="Arial"/>
                <a:cs typeface="Arial"/>
              </a:rPr>
              <a:t>4 </a:t>
            </a:r>
            <a:r>
              <a:rPr sz="2800" b="1" spc="-5" dirty="0">
                <a:latin typeface="Arial"/>
                <a:cs typeface="Arial"/>
              </a:rPr>
              <a:t>&lt;===&gt; </a:t>
            </a:r>
            <a:r>
              <a:rPr sz="2800" b="1" dirty="0">
                <a:latin typeface="Arial"/>
                <a:cs typeface="Arial"/>
              </a:rPr>
              <a:t>CuSO</a:t>
            </a:r>
            <a:r>
              <a:rPr sz="1800" b="1" dirty="0">
                <a:latin typeface="Arial"/>
                <a:cs typeface="Arial"/>
              </a:rPr>
              <a:t>4 </a:t>
            </a:r>
            <a:r>
              <a:rPr sz="2800" b="1" dirty="0">
                <a:latin typeface="Arial"/>
                <a:cs typeface="Arial"/>
              </a:rPr>
              <a:t>+ </a:t>
            </a:r>
            <a:r>
              <a:rPr sz="2800" b="1" spc="-5" dirty="0">
                <a:latin typeface="Arial"/>
                <a:cs typeface="Arial"/>
              </a:rPr>
              <a:t>CuS </a:t>
            </a:r>
            <a:r>
              <a:rPr sz="2800" b="1" dirty="0">
                <a:latin typeface="Arial"/>
                <a:cs typeface="Arial"/>
              </a:rPr>
              <a:t>+  H</a:t>
            </a:r>
            <a:r>
              <a:rPr sz="1800" b="1" dirty="0">
                <a:latin typeface="Arial"/>
                <a:cs typeface="Arial"/>
              </a:rPr>
              <a:t>2</a:t>
            </a:r>
            <a:r>
              <a:rPr sz="2800" b="1" dirty="0">
                <a:latin typeface="Arial"/>
                <a:cs typeface="Arial"/>
              </a:rPr>
              <a:t>O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3450">
              <a:latin typeface="Times New Roman"/>
              <a:cs typeface="Times New Roman"/>
            </a:endParaRPr>
          </a:p>
          <a:p>
            <a:pPr marL="451484" indent="-439420">
              <a:lnSpc>
                <a:spcPct val="100000"/>
              </a:lnSpc>
              <a:buFont typeface="Arial"/>
              <a:buChar char="•"/>
              <a:tabLst>
                <a:tab pos="451484" algn="l"/>
                <a:tab pos="452120" algn="l"/>
              </a:tabLst>
            </a:pPr>
            <a:r>
              <a:rPr sz="2800" b="1" spc="-5" dirty="0">
                <a:latin typeface="Arial"/>
                <a:cs typeface="Arial"/>
              </a:rPr>
              <a:t>CuS </a:t>
            </a:r>
            <a:r>
              <a:rPr sz="2800" b="1" dirty="0">
                <a:latin typeface="Arial"/>
                <a:cs typeface="Arial"/>
              </a:rPr>
              <a:t>+ 2 </a:t>
            </a:r>
            <a:r>
              <a:rPr sz="2800" b="1" spc="5" dirty="0">
                <a:latin typeface="Arial"/>
                <a:cs typeface="Arial"/>
              </a:rPr>
              <a:t>O</a:t>
            </a:r>
            <a:r>
              <a:rPr sz="1800" b="1" spc="5" dirty="0">
                <a:latin typeface="Arial"/>
                <a:cs typeface="Arial"/>
              </a:rPr>
              <a:t>2 </a:t>
            </a:r>
            <a:r>
              <a:rPr sz="2800" b="1" spc="-5" dirty="0">
                <a:latin typeface="Arial"/>
                <a:cs typeface="Arial"/>
              </a:rPr>
              <a:t>&lt;===&gt;</a:t>
            </a:r>
            <a:r>
              <a:rPr sz="2800" b="1" spc="-24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CuSO</a:t>
            </a:r>
            <a:r>
              <a:rPr sz="1800" b="1" spc="-5" dirty="0"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3500">
              <a:latin typeface="Times New Roman"/>
              <a:cs typeface="Times New Roman"/>
            </a:endParaRPr>
          </a:p>
          <a:p>
            <a:pPr marL="451484" indent="-439420">
              <a:lnSpc>
                <a:spcPts val="3195"/>
              </a:lnSpc>
              <a:buFont typeface="Arial"/>
              <a:buChar char="•"/>
              <a:tabLst>
                <a:tab pos="451484" algn="l"/>
                <a:tab pos="452120" algn="l"/>
              </a:tabLst>
            </a:pPr>
            <a:r>
              <a:rPr sz="2800" b="1" dirty="0">
                <a:latin typeface="Arial"/>
                <a:cs typeface="Arial"/>
              </a:rPr>
              <a:t>2 </a:t>
            </a:r>
            <a:r>
              <a:rPr sz="2800" b="1" spc="-5" dirty="0">
                <a:latin typeface="Arial"/>
                <a:cs typeface="Arial"/>
              </a:rPr>
              <a:t>Cu</a:t>
            </a:r>
            <a:r>
              <a:rPr sz="1800" b="1" spc="-5" dirty="0">
                <a:latin typeface="Arial"/>
                <a:cs typeface="Arial"/>
              </a:rPr>
              <a:t>5</a:t>
            </a:r>
            <a:r>
              <a:rPr sz="2800" b="1" spc="-5" dirty="0">
                <a:latin typeface="Arial"/>
                <a:cs typeface="Arial"/>
              </a:rPr>
              <a:t>FeS</a:t>
            </a:r>
            <a:r>
              <a:rPr sz="1800" b="1" spc="-5" dirty="0">
                <a:latin typeface="Arial"/>
                <a:cs typeface="Arial"/>
              </a:rPr>
              <a:t>4 </a:t>
            </a:r>
            <a:r>
              <a:rPr sz="2800" b="1" dirty="0">
                <a:latin typeface="Arial"/>
                <a:cs typeface="Arial"/>
              </a:rPr>
              <a:t>+ 37/2 </a:t>
            </a:r>
            <a:r>
              <a:rPr sz="2800" b="1" spc="5" dirty="0">
                <a:latin typeface="Arial"/>
                <a:cs typeface="Arial"/>
              </a:rPr>
              <a:t>O</a:t>
            </a:r>
            <a:r>
              <a:rPr sz="1800" b="1" spc="5" dirty="0">
                <a:latin typeface="Arial"/>
                <a:cs typeface="Arial"/>
              </a:rPr>
              <a:t>2 </a:t>
            </a:r>
            <a:r>
              <a:rPr sz="2800" b="1" dirty="0">
                <a:latin typeface="Arial"/>
                <a:cs typeface="Arial"/>
              </a:rPr>
              <a:t>+ H</a:t>
            </a:r>
            <a:r>
              <a:rPr sz="1800" b="1" dirty="0">
                <a:latin typeface="Arial"/>
                <a:cs typeface="Arial"/>
              </a:rPr>
              <a:t>2</a:t>
            </a:r>
            <a:r>
              <a:rPr sz="2800" b="1" dirty="0">
                <a:latin typeface="Arial"/>
                <a:cs typeface="Arial"/>
              </a:rPr>
              <a:t>SO</a:t>
            </a:r>
            <a:r>
              <a:rPr sz="1800" b="1" dirty="0">
                <a:latin typeface="Arial"/>
                <a:cs typeface="Arial"/>
              </a:rPr>
              <a:t>4 </a:t>
            </a:r>
            <a:r>
              <a:rPr sz="2800" b="1" spc="-5" dirty="0">
                <a:latin typeface="Arial"/>
                <a:cs typeface="Arial"/>
              </a:rPr>
              <a:t>&lt;===&gt; </a:t>
            </a:r>
            <a:r>
              <a:rPr sz="2800" b="1" dirty="0">
                <a:latin typeface="Arial"/>
                <a:cs typeface="Arial"/>
              </a:rPr>
              <a:t>10</a:t>
            </a:r>
            <a:r>
              <a:rPr sz="2800" b="1" spc="26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CuSO</a:t>
            </a:r>
            <a:r>
              <a:rPr sz="1800" b="1" dirty="0"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  <a:p>
            <a:pPr marL="356870">
              <a:lnSpc>
                <a:spcPts val="3195"/>
              </a:lnSpc>
            </a:pPr>
            <a:r>
              <a:rPr sz="2800" b="1" dirty="0">
                <a:latin typeface="Arial"/>
                <a:cs typeface="Arial"/>
              </a:rPr>
              <a:t>+ Fe</a:t>
            </a:r>
            <a:r>
              <a:rPr sz="1800" b="1" dirty="0">
                <a:latin typeface="Arial"/>
                <a:cs typeface="Arial"/>
              </a:rPr>
              <a:t>2</a:t>
            </a:r>
            <a:r>
              <a:rPr sz="2800" b="1" dirty="0">
                <a:latin typeface="Arial"/>
                <a:cs typeface="Arial"/>
              </a:rPr>
              <a:t>(SO</a:t>
            </a:r>
            <a:r>
              <a:rPr sz="1800" b="1" dirty="0">
                <a:latin typeface="Arial"/>
                <a:cs typeface="Arial"/>
              </a:rPr>
              <a:t>4</a:t>
            </a:r>
            <a:r>
              <a:rPr sz="2800" b="1" dirty="0">
                <a:latin typeface="Arial"/>
                <a:cs typeface="Arial"/>
              </a:rPr>
              <a:t>)</a:t>
            </a:r>
            <a:r>
              <a:rPr sz="1800" b="1" dirty="0">
                <a:latin typeface="Arial"/>
                <a:cs typeface="Arial"/>
              </a:rPr>
              <a:t>3 </a:t>
            </a:r>
            <a:r>
              <a:rPr sz="2800" b="1" dirty="0">
                <a:latin typeface="Arial"/>
                <a:cs typeface="Arial"/>
              </a:rPr>
              <a:t>+ 5</a:t>
            </a:r>
            <a:r>
              <a:rPr sz="2800" b="1" spc="-28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H</a:t>
            </a:r>
            <a:r>
              <a:rPr sz="1800" b="1" dirty="0">
                <a:latin typeface="Arial"/>
                <a:cs typeface="Arial"/>
              </a:rPr>
              <a:t>2</a:t>
            </a:r>
            <a:r>
              <a:rPr sz="2800" b="1" dirty="0">
                <a:latin typeface="Arial"/>
                <a:cs typeface="Arial"/>
              </a:rPr>
              <a:t>O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800">
              <a:latin typeface="Times New Roman"/>
              <a:cs typeface="Times New Roman"/>
            </a:endParaRPr>
          </a:p>
          <a:p>
            <a:pPr marL="356870" marR="24130" indent="-344805">
              <a:lnSpc>
                <a:spcPts val="3030"/>
              </a:lnSpc>
              <a:buFont typeface="Arial"/>
              <a:buChar char="•"/>
              <a:tabLst>
                <a:tab pos="451484" algn="l"/>
                <a:tab pos="452120" algn="l"/>
              </a:tabLst>
            </a:pPr>
            <a:r>
              <a:rPr dirty="0"/>
              <a:t>	</a:t>
            </a:r>
            <a:r>
              <a:rPr sz="2800" b="1" dirty="0">
                <a:latin typeface="Arial"/>
                <a:cs typeface="Arial"/>
              </a:rPr>
              <a:t>2 </a:t>
            </a:r>
            <a:r>
              <a:rPr sz="2800" b="1" spc="-5" dirty="0">
                <a:latin typeface="Arial"/>
                <a:cs typeface="Arial"/>
              </a:rPr>
              <a:t>CuFeS</a:t>
            </a:r>
            <a:r>
              <a:rPr sz="1800" b="1" spc="-5" dirty="0">
                <a:latin typeface="Arial"/>
                <a:cs typeface="Arial"/>
              </a:rPr>
              <a:t>2 </a:t>
            </a:r>
            <a:r>
              <a:rPr sz="2800" b="1" dirty="0">
                <a:latin typeface="Arial"/>
                <a:cs typeface="Arial"/>
              </a:rPr>
              <a:t>+ 17/2 </a:t>
            </a:r>
            <a:r>
              <a:rPr sz="2800" b="1" spc="5" dirty="0">
                <a:latin typeface="Arial"/>
                <a:cs typeface="Arial"/>
              </a:rPr>
              <a:t>O</a:t>
            </a:r>
            <a:r>
              <a:rPr sz="1800" b="1" spc="5" dirty="0">
                <a:latin typeface="Arial"/>
                <a:cs typeface="Arial"/>
              </a:rPr>
              <a:t>2 </a:t>
            </a:r>
            <a:r>
              <a:rPr sz="2800" b="1" dirty="0">
                <a:latin typeface="Arial"/>
                <a:cs typeface="Arial"/>
              </a:rPr>
              <a:t>+ H</a:t>
            </a:r>
            <a:r>
              <a:rPr sz="1800" b="1" dirty="0">
                <a:latin typeface="Arial"/>
                <a:cs typeface="Arial"/>
              </a:rPr>
              <a:t>2</a:t>
            </a:r>
            <a:r>
              <a:rPr sz="2800" b="1" dirty="0">
                <a:latin typeface="Arial"/>
                <a:cs typeface="Arial"/>
              </a:rPr>
              <a:t>SO</a:t>
            </a:r>
            <a:r>
              <a:rPr sz="1800" b="1" dirty="0">
                <a:latin typeface="Arial"/>
                <a:cs typeface="Arial"/>
              </a:rPr>
              <a:t>4 </a:t>
            </a:r>
            <a:r>
              <a:rPr sz="2800" b="1" spc="-5" dirty="0">
                <a:latin typeface="Arial"/>
                <a:cs typeface="Arial"/>
              </a:rPr>
              <a:t>&lt;===&gt; </a:t>
            </a:r>
            <a:r>
              <a:rPr sz="2800" b="1" dirty="0">
                <a:latin typeface="Arial"/>
                <a:cs typeface="Arial"/>
              </a:rPr>
              <a:t>2 CuSO</a:t>
            </a:r>
            <a:r>
              <a:rPr sz="1800" b="1" dirty="0">
                <a:latin typeface="Arial"/>
                <a:cs typeface="Arial"/>
              </a:rPr>
              <a:t>4 </a:t>
            </a:r>
            <a:r>
              <a:rPr sz="2800" b="1" dirty="0">
                <a:latin typeface="Arial"/>
                <a:cs typeface="Arial"/>
              </a:rPr>
              <a:t>+  Fe</a:t>
            </a:r>
            <a:r>
              <a:rPr sz="1800" b="1" dirty="0">
                <a:latin typeface="Arial"/>
                <a:cs typeface="Arial"/>
              </a:rPr>
              <a:t>2</a:t>
            </a:r>
            <a:r>
              <a:rPr sz="2800" b="1" dirty="0">
                <a:latin typeface="Arial"/>
                <a:cs typeface="Arial"/>
              </a:rPr>
              <a:t>(SO</a:t>
            </a:r>
            <a:r>
              <a:rPr sz="1800" b="1" dirty="0">
                <a:latin typeface="Arial"/>
                <a:cs typeface="Arial"/>
              </a:rPr>
              <a:t>4</a:t>
            </a:r>
            <a:r>
              <a:rPr sz="2800" b="1" dirty="0">
                <a:latin typeface="Arial"/>
                <a:cs typeface="Arial"/>
              </a:rPr>
              <a:t>)</a:t>
            </a:r>
            <a:r>
              <a:rPr sz="1800" b="1" dirty="0">
                <a:latin typeface="Arial"/>
                <a:cs typeface="Arial"/>
              </a:rPr>
              <a:t>3 </a:t>
            </a:r>
            <a:r>
              <a:rPr sz="2800" b="1" spc="5" dirty="0">
                <a:latin typeface="Arial"/>
                <a:cs typeface="Arial"/>
              </a:rPr>
              <a:t>+</a:t>
            </a:r>
            <a:r>
              <a:rPr sz="2800" b="1" spc="-28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H</a:t>
            </a:r>
            <a:r>
              <a:rPr sz="1800" b="1" dirty="0">
                <a:latin typeface="Arial"/>
                <a:cs typeface="Arial"/>
              </a:rPr>
              <a:t>2</a:t>
            </a:r>
            <a:r>
              <a:rPr sz="2800" b="1" dirty="0">
                <a:latin typeface="Arial"/>
                <a:cs typeface="Arial"/>
              </a:rPr>
              <a:t>O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3450">
              <a:latin typeface="Times New Roman"/>
              <a:cs typeface="Times New Roman"/>
            </a:endParaRPr>
          </a:p>
          <a:p>
            <a:pPr marL="451484" indent="-439420">
              <a:lnSpc>
                <a:spcPct val="100000"/>
              </a:lnSpc>
              <a:buFont typeface="Arial"/>
              <a:buChar char="•"/>
              <a:tabLst>
                <a:tab pos="451484" algn="l"/>
                <a:tab pos="452120" algn="l"/>
              </a:tabLst>
            </a:pPr>
            <a:r>
              <a:rPr sz="2800" b="1" spc="-5" dirty="0">
                <a:latin typeface="Arial"/>
                <a:cs typeface="Arial"/>
              </a:rPr>
              <a:t>FeS</a:t>
            </a:r>
            <a:r>
              <a:rPr sz="1800" b="1" spc="-5" dirty="0">
                <a:latin typeface="Arial"/>
                <a:cs typeface="Arial"/>
              </a:rPr>
              <a:t>2 </a:t>
            </a:r>
            <a:r>
              <a:rPr sz="2800" b="1" dirty="0">
                <a:latin typeface="Arial"/>
                <a:cs typeface="Arial"/>
              </a:rPr>
              <a:t>+ </a:t>
            </a:r>
            <a:r>
              <a:rPr sz="2800" b="1" spc="5" dirty="0">
                <a:latin typeface="Arial"/>
                <a:cs typeface="Arial"/>
              </a:rPr>
              <a:t>7/2 </a:t>
            </a:r>
            <a:r>
              <a:rPr sz="2800" b="1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2 </a:t>
            </a:r>
            <a:r>
              <a:rPr sz="2800" b="1" dirty="0">
                <a:latin typeface="Arial"/>
                <a:cs typeface="Arial"/>
              </a:rPr>
              <a:t>+ H</a:t>
            </a:r>
            <a:r>
              <a:rPr sz="1800" b="1" dirty="0">
                <a:latin typeface="Arial"/>
                <a:cs typeface="Arial"/>
              </a:rPr>
              <a:t>2</a:t>
            </a:r>
            <a:r>
              <a:rPr sz="2800" b="1" dirty="0">
                <a:latin typeface="Arial"/>
                <a:cs typeface="Arial"/>
              </a:rPr>
              <a:t>O </a:t>
            </a:r>
            <a:r>
              <a:rPr sz="2800" b="1" spc="-5" dirty="0">
                <a:latin typeface="Arial"/>
                <a:cs typeface="Arial"/>
              </a:rPr>
              <a:t>&lt;===&gt; </a:t>
            </a:r>
            <a:r>
              <a:rPr sz="2800" b="1" dirty="0">
                <a:latin typeface="Arial"/>
                <a:cs typeface="Arial"/>
              </a:rPr>
              <a:t>FeSO</a:t>
            </a:r>
            <a:r>
              <a:rPr sz="1800" b="1" dirty="0">
                <a:latin typeface="Arial"/>
                <a:cs typeface="Arial"/>
              </a:rPr>
              <a:t>4 </a:t>
            </a:r>
            <a:r>
              <a:rPr sz="2800" b="1" dirty="0">
                <a:latin typeface="Arial"/>
                <a:cs typeface="Arial"/>
              </a:rPr>
              <a:t>+</a:t>
            </a:r>
            <a:r>
              <a:rPr sz="2800" b="1" spc="-24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H</a:t>
            </a:r>
            <a:r>
              <a:rPr sz="1800" b="1" spc="-5" dirty="0">
                <a:latin typeface="Arial"/>
                <a:cs typeface="Arial"/>
              </a:rPr>
              <a:t>2</a:t>
            </a:r>
            <a:r>
              <a:rPr sz="2800" b="1" spc="-5" dirty="0">
                <a:latin typeface="Arial"/>
                <a:cs typeface="Arial"/>
              </a:rPr>
              <a:t>SO</a:t>
            </a:r>
            <a:r>
              <a:rPr sz="1800" b="1" spc="-5" dirty="0"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" y="0"/>
            <a:ext cx="90677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276598"/>
            <a:ext cx="7307199" cy="3533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28159" y="0"/>
            <a:ext cx="4806695" cy="3200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43400" y="0"/>
            <a:ext cx="4800600" cy="32278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4343" y="1142237"/>
            <a:ext cx="3975735" cy="8807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59410">
              <a:lnSpc>
                <a:spcPct val="100000"/>
              </a:lnSpc>
              <a:spcBef>
                <a:spcPts val="105"/>
              </a:spcBef>
            </a:pPr>
            <a:r>
              <a:rPr sz="2800" dirty="0"/>
              <a:t>Dendritas </a:t>
            </a:r>
            <a:r>
              <a:rPr sz="2800" spc="-5" dirty="0"/>
              <a:t>de cobre  </a:t>
            </a:r>
            <a:r>
              <a:rPr sz="2800" dirty="0"/>
              <a:t>creciendo </a:t>
            </a:r>
            <a:r>
              <a:rPr sz="2800" spc="5" dirty="0"/>
              <a:t>en </a:t>
            </a:r>
            <a:r>
              <a:rPr sz="2800" dirty="0"/>
              <a:t>al</a:t>
            </a:r>
            <a:r>
              <a:rPr sz="2800" spc="-125" dirty="0"/>
              <a:t> </a:t>
            </a:r>
            <a:r>
              <a:rPr sz="2800" spc="-5" dirty="0"/>
              <a:t>cátodo.</a:t>
            </a:r>
            <a:endParaRPr sz="28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1500" y="1506537"/>
            <a:ext cx="8015224" cy="51387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2612" y="457200"/>
            <a:ext cx="8002524" cy="5730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7705" y="5827267"/>
            <a:ext cx="6408420" cy="754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87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0000"/>
                </a:solidFill>
                <a:latin typeface="Verdana"/>
                <a:cs typeface="Verdana"/>
              </a:rPr>
              <a:t>Calcopirita dentro de </a:t>
            </a:r>
            <a:r>
              <a:rPr sz="2400" b="1" dirty="0">
                <a:solidFill>
                  <a:srgbClr val="FF0000"/>
                </a:solidFill>
                <a:latin typeface="Verdana"/>
                <a:cs typeface="Verdana"/>
              </a:rPr>
              <a:t>las</a:t>
            </a:r>
            <a:r>
              <a:rPr sz="2400" b="1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Verdana"/>
                <a:cs typeface="Verdana"/>
              </a:rPr>
              <a:t>gangas.</a:t>
            </a:r>
            <a:endParaRPr sz="2400">
              <a:latin typeface="Verdana"/>
              <a:cs typeface="Verdana"/>
            </a:endParaRPr>
          </a:p>
          <a:p>
            <a:pPr algn="ctr">
              <a:lnSpc>
                <a:spcPts val="2870"/>
              </a:lnSpc>
            </a:pPr>
            <a:r>
              <a:rPr sz="2400" b="1" spc="-5" dirty="0">
                <a:solidFill>
                  <a:srgbClr val="FF0000"/>
                </a:solidFill>
                <a:latin typeface="Verdana"/>
                <a:cs typeface="Verdana"/>
              </a:rPr>
              <a:t>Hasta </a:t>
            </a:r>
            <a:r>
              <a:rPr sz="2400" b="1" dirty="0">
                <a:solidFill>
                  <a:srgbClr val="FF0000"/>
                </a:solidFill>
                <a:latin typeface="Verdana"/>
                <a:cs typeface="Verdana"/>
              </a:rPr>
              <a:t>la </a:t>
            </a:r>
            <a:r>
              <a:rPr sz="2400" b="1" spc="-5" dirty="0">
                <a:solidFill>
                  <a:srgbClr val="FF0000"/>
                </a:solidFill>
                <a:latin typeface="Verdana"/>
                <a:cs typeface="Verdana"/>
              </a:rPr>
              <a:t>izquierda </a:t>
            </a:r>
            <a:r>
              <a:rPr sz="2400" b="1" spc="-10" dirty="0">
                <a:solidFill>
                  <a:srgbClr val="FF0000"/>
                </a:solidFill>
                <a:latin typeface="Verdana"/>
                <a:cs typeface="Verdana"/>
              </a:rPr>
              <a:t>venilla </a:t>
            </a:r>
            <a:r>
              <a:rPr sz="2400" b="1" spc="-5" dirty="0">
                <a:solidFill>
                  <a:srgbClr val="FF0000"/>
                </a:solidFill>
                <a:latin typeface="Verdana"/>
                <a:cs typeface="Verdana"/>
              </a:rPr>
              <a:t>de</a:t>
            </a:r>
            <a:r>
              <a:rPr sz="2400" b="1" spc="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Verdana"/>
                <a:cs typeface="Verdana"/>
              </a:rPr>
              <a:t>goethita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00" y="152400"/>
            <a:ext cx="8229600" cy="558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8404" rIns="0" bIns="0" rtlCol="0">
            <a:spAutoFit/>
          </a:bodyPr>
          <a:lstStyle/>
          <a:p>
            <a:pPr marL="471170" marR="5080" indent="222250">
              <a:lnSpc>
                <a:spcPct val="100000"/>
              </a:lnSpc>
              <a:spcBef>
                <a:spcPts val="90"/>
              </a:spcBef>
            </a:pPr>
            <a:r>
              <a:rPr spc="-10" dirty="0"/>
              <a:t>PRODUCCIÓN </a:t>
            </a:r>
            <a:r>
              <a:rPr spc="-15" dirty="0"/>
              <a:t>MUNDIAL </a:t>
            </a:r>
            <a:r>
              <a:rPr spc="-10" dirty="0"/>
              <a:t>DE COBRE  </a:t>
            </a:r>
            <a:r>
              <a:rPr spc="-15" dirty="0"/>
              <a:t>REFINADO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444" y="1792604"/>
            <a:ext cx="53206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Expresado </a:t>
            </a:r>
            <a:r>
              <a:rPr sz="2400" dirty="0">
                <a:latin typeface="Arial"/>
                <a:cs typeface="Arial"/>
              </a:rPr>
              <a:t>en millones de </a:t>
            </a:r>
            <a:r>
              <a:rPr sz="2400" spc="5" dirty="0">
                <a:latin typeface="Arial"/>
                <a:cs typeface="Arial"/>
              </a:rPr>
              <a:t>Tm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-1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cobre</a:t>
            </a:r>
            <a:endParaRPr sz="2400">
              <a:latin typeface="Arial"/>
              <a:cs typeface="Arial"/>
            </a:endParaRPr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860B7849-8F21-476E-9623-B4C266862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139174"/>
              </p:ext>
            </p:extLst>
          </p:nvPr>
        </p:nvGraphicFramePr>
        <p:xfrm>
          <a:off x="1022174" y="2743200"/>
          <a:ext cx="728362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7826">
                  <a:extLst>
                    <a:ext uri="{9D8B030D-6E8A-4147-A177-3AD203B41FA5}">
                      <a16:colId xmlns:a16="http://schemas.microsoft.com/office/drawing/2014/main" val="381642229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16396728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112412977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16587432"/>
                    </a:ext>
                  </a:extLst>
                </a:gridCol>
                <a:gridCol w="1066799">
                  <a:extLst>
                    <a:ext uri="{9D8B030D-6E8A-4147-A177-3AD203B41FA5}">
                      <a16:colId xmlns:a16="http://schemas.microsoft.com/office/drawing/2014/main" val="3280760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2005 (E)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2010 (E)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089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dirty="0" err="1"/>
                        <a:t>Pirometalurgica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10,2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12,5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14,5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123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dirty="0" err="1"/>
                        <a:t>Hidrometalurgica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3,0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3,7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6568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Producción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10,8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14,8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17,5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20,7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49594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0318" y="483184"/>
            <a:ext cx="7502525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461260" algn="l"/>
                <a:tab pos="5690870" algn="l"/>
              </a:tabLst>
            </a:pPr>
            <a:r>
              <a:rPr sz="4400" spc="-5" dirty="0"/>
              <a:t>Tipos</a:t>
            </a:r>
            <a:r>
              <a:rPr sz="4400" spc="-10" dirty="0"/>
              <a:t> </a:t>
            </a:r>
            <a:r>
              <a:rPr sz="4400" spc="-5" dirty="0"/>
              <a:t>de</a:t>
            </a:r>
            <a:r>
              <a:rPr sz="4400" dirty="0"/>
              <a:t>	</a:t>
            </a:r>
            <a:r>
              <a:rPr sz="4400" spc="-5" dirty="0"/>
              <a:t>Súlf</a:t>
            </a:r>
            <a:r>
              <a:rPr sz="4400" spc="5" dirty="0"/>
              <a:t>u</a:t>
            </a:r>
            <a:r>
              <a:rPr sz="4400" spc="-5" dirty="0"/>
              <a:t>ros</a:t>
            </a:r>
            <a:r>
              <a:rPr sz="4400" spc="25" dirty="0"/>
              <a:t> </a:t>
            </a:r>
            <a:r>
              <a:rPr sz="4400" spc="-5" dirty="0"/>
              <a:t>de</a:t>
            </a:r>
            <a:r>
              <a:rPr sz="4400" dirty="0"/>
              <a:t>	</a:t>
            </a:r>
            <a:r>
              <a:rPr sz="4400" spc="-5" dirty="0"/>
              <a:t>Cobre: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85812" y="1714500"/>
            <a:ext cx="2070100" cy="1500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0721" y="3234054"/>
            <a:ext cx="11106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onstantia"/>
                <a:cs typeface="Constantia"/>
              </a:rPr>
              <a:t>Cal</a:t>
            </a:r>
            <a:r>
              <a:rPr sz="1800" spc="-15" dirty="0">
                <a:latin typeface="Constantia"/>
                <a:cs typeface="Constantia"/>
              </a:rPr>
              <a:t>c</a:t>
            </a:r>
            <a:r>
              <a:rPr sz="1800" spc="5" dirty="0">
                <a:latin typeface="Constantia"/>
                <a:cs typeface="Constantia"/>
              </a:rPr>
              <a:t>o</a:t>
            </a:r>
            <a:r>
              <a:rPr sz="1800" dirty="0">
                <a:latin typeface="Constantia"/>
                <a:cs typeface="Constantia"/>
              </a:rPr>
              <a:t>p</a:t>
            </a:r>
            <a:r>
              <a:rPr sz="1800" spc="-5" dirty="0">
                <a:latin typeface="Constantia"/>
                <a:cs typeface="Constantia"/>
              </a:rPr>
              <a:t>i</a:t>
            </a:r>
            <a:r>
              <a:rPr sz="1800" dirty="0">
                <a:latin typeface="Constantia"/>
                <a:cs typeface="Constantia"/>
              </a:rPr>
              <a:t>r</a:t>
            </a:r>
            <a:r>
              <a:rPr sz="1800" spc="-5" dirty="0">
                <a:latin typeface="Constantia"/>
                <a:cs typeface="Constantia"/>
              </a:rPr>
              <a:t>i</a:t>
            </a:r>
            <a:r>
              <a:rPr sz="1800" spc="-20" dirty="0">
                <a:latin typeface="Constantia"/>
                <a:cs typeface="Constantia"/>
              </a:rPr>
              <a:t>t</a:t>
            </a:r>
            <a:r>
              <a:rPr sz="1800" dirty="0">
                <a:latin typeface="Constantia"/>
                <a:cs typeface="Constantia"/>
              </a:rPr>
              <a:t>a</a:t>
            </a:r>
            <a:endParaRPr sz="1800">
              <a:latin typeface="Constantia"/>
              <a:cs typeface="Constant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5812" y="3786251"/>
            <a:ext cx="2249424" cy="1500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36624" y="5306390"/>
            <a:ext cx="97599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onstantia"/>
                <a:cs typeface="Constantia"/>
              </a:rPr>
              <a:t>Cal</a:t>
            </a:r>
            <a:r>
              <a:rPr sz="1800" spc="-20" dirty="0">
                <a:latin typeface="Constantia"/>
                <a:cs typeface="Constantia"/>
              </a:rPr>
              <a:t>c</a:t>
            </a:r>
            <a:r>
              <a:rPr sz="1800" spc="5" dirty="0">
                <a:latin typeface="Constantia"/>
                <a:cs typeface="Constantia"/>
              </a:rPr>
              <a:t>o</a:t>
            </a:r>
            <a:r>
              <a:rPr sz="1800" spc="-15" dirty="0">
                <a:latin typeface="Constantia"/>
                <a:cs typeface="Constantia"/>
              </a:rPr>
              <a:t>s</a:t>
            </a:r>
            <a:r>
              <a:rPr sz="1800" spc="-10" dirty="0">
                <a:latin typeface="Constantia"/>
                <a:cs typeface="Constantia"/>
              </a:rPr>
              <a:t>i</a:t>
            </a:r>
            <a:r>
              <a:rPr sz="1800" spc="5" dirty="0">
                <a:latin typeface="Constantia"/>
                <a:cs typeface="Constantia"/>
              </a:rPr>
              <a:t>n</a:t>
            </a:r>
            <a:r>
              <a:rPr sz="1800" dirty="0">
                <a:latin typeface="Constantia"/>
                <a:cs typeface="Constantia"/>
              </a:rPr>
              <a:t>a</a:t>
            </a:r>
            <a:endParaRPr sz="1800">
              <a:latin typeface="Constantia"/>
              <a:cs typeface="Constant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43376" y="1714500"/>
            <a:ext cx="2000250" cy="1514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009135" y="3234054"/>
            <a:ext cx="878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onstantia"/>
                <a:cs typeface="Constantia"/>
              </a:rPr>
              <a:t>C</a:t>
            </a:r>
            <a:r>
              <a:rPr sz="1800" spc="-15" dirty="0">
                <a:latin typeface="Constantia"/>
                <a:cs typeface="Constantia"/>
              </a:rPr>
              <a:t>o</a:t>
            </a:r>
            <a:r>
              <a:rPr sz="1800" spc="-55" dirty="0">
                <a:latin typeface="Constantia"/>
                <a:cs typeface="Constantia"/>
              </a:rPr>
              <a:t>v</a:t>
            </a:r>
            <a:r>
              <a:rPr sz="1800" dirty="0">
                <a:latin typeface="Constantia"/>
                <a:cs typeface="Constantia"/>
              </a:rPr>
              <a:t>el</a:t>
            </a:r>
            <a:r>
              <a:rPr sz="1800" spc="-10" dirty="0">
                <a:latin typeface="Constantia"/>
                <a:cs typeface="Constantia"/>
              </a:rPr>
              <a:t>i</a:t>
            </a:r>
            <a:r>
              <a:rPr sz="1800" spc="5" dirty="0">
                <a:latin typeface="Constantia"/>
                <a:cs typeface="Constantia"/>
              </a:rPr>
              <a:t>n</a:t>
            </a:r>
            <a:r>
              <a:rPr sz="1800" dirty="0">
                <a:latin typeface="Constantia"/>
                <a:cs typeface="Constantia"/>
              </a:rPr>
              <a:t>a</a:t>
            </a:r>
            <a:endParaRPr sz="1800">
              <a:latin typeface="Constantia"/>
              <a:cs typeface="Constant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14750" y="3786251"/>
            <a:ext cx="2000250" cy="15001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223384" y="5306390"/>
            <a:ext cx="7626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onstantia"/>
                <a:cs typeface="Constantia"/>
              </a:rPr>
              <a:t>Bornita</a:t>
            </a:r>
            <a:endParaRPr sz="1800">
              <a:latin typeface="Constantia"/>
              <a:cs typeface="Constanti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72251" y="1714500"/>
            <a:ext cx="2036699" cy="13572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510273" y="3091053"/>
            <a:ext cx="8667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onstantia"/>
                <a:cs typeface="Constantia"/>
              </a:rPr>
              <a:t>Digenita</a:t>
            </a:r>
            <a:endParaRPr sz="1800">
              <a:latin typeface="Constantia"/>
              <a:cs typeface="Constanti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215126" y="3714750"/>
            <a:ext cx="2000250" cy="15351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653276" y="5306390"/>
            <a:ext cx="8578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latin typeface="Constantia"/>
                <a:cs typeface="Constantia"/>
              </a:rPr>
              <a:t>En</a:t>
            </a:r>
            <a:r>
              <a:rPr sz="1800" dirty="0">
                <a:latin typeface="Constantia"/>
                <a:cs typeface="Constantia"/>
              </a:rPr>
              <a:t>a</a:t>
            </a:r>
            <a:r>
              <a:rPr sz="1800" spc="-20" dirty="0">
                <a:latin typeface="Constantia"/>
                <a:cs typeface="Constantia"/>
              </a:rPr>
              <a:t>r</a:t>
            </a:r>
            <a:r>
              <a:rPr sz="1800" dirty="0">
                <a:latin typeface="Constantia"/>
                <a:cs typeface="Constantia"/>
              </a:rPr>
              <a:t>g</a:t>
            </a:r>
            <a:r>
              <a:rPr sz="1800" spc="-10" dirty="0">
                <a:latin typeface="Constantia"/>
                <a:cs typeface="Constantia"/>
              </a:rPr>
              <a:t>i</a:t>
            </a:r>
            <a:r>
              <a:rPr sz="1800" spc="-15" dirty="0">
                <a:latin typeface="Constantia"/>
                <a:cs typeface="Constantia"/>
              </a:rPr>
              <a:t>t</a:t>
            </a:r>
            <a:r>
              <a:rPr sz="1800" dirty="0">
                <a:latin typeface="Constantia"/>
                <a:cs typeface="Constantia"/>
              </a:rPr>
              <a:t>a</a:t>
            </a:r>
            <a:endParaRPr sz="18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625" y="857250"/>
            <a:ext cx="8328025" cy="571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9519" y="238505"/>
            <a:ext cx="83464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Proceso </a:t>
            </a:r>
            <a:r>
              <a:rPr sz="2400" spc="-5" dirty="0"/>
              <a:t>de Concentración: de la </a:t>
            </a:r>
            <a:r>
              <a:rPr sz="2400" dirty="0"/>
              <a:t>roca al mineral </a:t>
            </a:r>
            <a:r>
              <a:rPr sz="2400" spc="-5" dirty="0"/>
              <a:t>de</a:t>
            </a:r>
            <a:r>
              <a:rPr sz="2400" spc="-140" dirty="0"/>
              <a:t> </a:t>
            </a:r>
            <a:r>
              <a:rPr sz="2400" dirty="0"/>
              <a:t>cobre</a:t>
            </a: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</TotalTime>
  <Words>1292</Words>
  <Application>Microsoft Office PowerPoint</Application>
  <PresentationFormat>Presentación en pantalla (4:3)</PresentationFormat>
  <Paragraphs>242</Paragraphs>
  <Slides>70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70</vt:i4>
      </vt:variant>
    </vt:vector>
  </HeadingPairs>
  <TitlesOfParts>
    <vt:vector size="78" baseType="lpstr">
      <vt:lpstr>Arial</vt:lpstr>
      <vt:lpstr>Calibri</vt:lpstr>
      <vt:lpstr>Century Gothic</vt:lpstr>
      <vt:lpstr>Constantia</vt:lpstr>
      <vt:lpstr>Times New Roman</vt:lpstr>
      <vt:lpstr>Verdana</vt:lpstr>
      <vt:lpstr>Wingdings</vt:lpstr>
      <vt:lpstr>Office Theme</vt:lpstr>
      <vt:lpstr>METALÚRGIA EXTRACTIVA  DEL COBRE (pirometalúrgia e hidrometalúrgia)</vt:lpstr>
      <vt:lpstr>Presentación de PowerPoint</vt:lpstr>
      <vt:lpstr>Chuquicamata en Viña del Mar (Chile)</vt:lpstr>
      <vt:lpstr>Chuquicamata</vt:lpstr>
      <vt:lpstr>Minerales de cobre</vt:lpstr>
      <vt:lpstr>fragmento de calcopirita</vt:lpstr>
      <vt:lpstr>Presentación de PowerPoint</vt:lpstr>
      <vt:lpstr>Tipos de Súlfuros de Cobre:</vt:lpstr>
      <vt:lpstr>Proceso de Concentración: de la roca al mineral de cobre</vt:lpstr>
      <vt:lpstr>Presentación de PowerPoint</vt:lpstr>
      <vt:lpstr>Presentación de PowerPoint</vt:lpstr>
      <vt:lpstr>Presentación de PowerPoint</vt:lpstr>
      <vt:lpstr>Proceso de obtención de concentrado de  cobre a partir de la mena.</vt:lpstr>
      <vt:lpstr>Proceso de molienda de menas de  Cobre.</vt:lpstr>
      <vt:lpstr>Proceso de flotación para la obtención de  concentrados a partir de minerales de  Cobre</vt:lpstr>
      <vt:lpstr>Presentación de PowerPoint</vt:lpstr>
      <vt:lpstr>Proceso de obtención de concentrado de  mineral de Cobre.</vt:lpstr>
      <vt:lpstr>Presentación de PowerPoint</vt:lpstr>
      <vt:lpstr>Presentación de PowerPoint</vt:lpstr>
      <vt:lpstr>Pirometalúrgia</vt:lpstr>
      <vt:lpstr>Presentación de PowerPoint</vt:lpstr>
      <vt:lpstr>Horno flash para la tostación de concentrados de cobre</vt:lpstr>
      <vt:lpstr>Presentación de PowerPoint</vt:lpstr>
      <vt:lpstr>Presentación de PowerPoint</vt:lpstr>
      <vt:lpstr>2Cu2S + 3O2 → 2Cu2O + 2SO2  Cu2S + 2Cu2O → 6Cu + SO2</vt:lpstr>
      <vt:lpstr>Presentación de PowerPoint</vt:lpstr>
      <vt:lpstr>Presentación de PowerPoint</vt:lpstr>
      <vt:lpstr>DESCRIPCION DE PROCESOS</vt:lpstr>
      <vt:lpstr>2Cu2S + 3O2 → 2Cu2O + 2SO  Cu2S + 2Cu2O → 6Cu + SO2</vt:lpstr>
      <vt:lpstr>Alto horno para la  Obtención de  Mata de cobre</vt:lpstr>
      <vt:lpstr>2Cu2S + 3O2 → 2Cu2O + 2SO2  Cu2S + 2Cu2O → 6Cu + SO2</vt:lpstr>
      <vt:lpstr>Presentación de PowerPoint</vt:lpstr>
      <vt:lpstr>DESCRIPCION DE PROCESOS</vt:lpstr>
      <vt:lpstr>Convertidor de mata de cobre</vt:lpstr>
      <vt:lpstr>Presentación de PowerPoint</vt:lpstr>
      <vt:lpstr>DESCRIPCION DE PROCESOS</vt:lpstr>
      <vt:lpstr>Esquema de un Horno CMT</vt:lpstr>
      <vt:lpstr>Extracción</vt:lpstr>
      <vt:lpstr>Procesos en Convertidor Tradicional</vt:lpstr>
      <vt:lpstr>Presentación de PowerPoint</vt:lpstr>
      <vt:lpstr>Presentación de PowerPoint</vt:lpstr>
      <vt:lpstr>DESCRIPCION DE PROCESOS</vt:lpstr>
      <vt:lpstr>Presentación de PowerPoint</vt:lpstr>
      <vt:lpstr>Ánodos de cobre</vt:lpstr>
      <vt:lpstr>Presentación de PowerPoint</vt:lpstr>
      <vt:lpstr>Electrorefinación de Cu</vt:lpstr>
      <vt:lpstr>Presentación de PowerPoint</vt:lpstr>
      <vt:lpstr>Electro-Refinación</vt:lpstr>
      <vt:lpstr>Presentación de PowerPoint</vt:lpstr>
      <vt:lpstr>Presentación de PowerPoint</vt:lpstr>
      <vt:lpstr>Presentación de PowerPoint</vt:lpstr>
      <vt:lpstr>Hidrometalúrgia de  minerales de cobre</vt:lpstr>
      <vt:lpstr>Extracción</vt:lpstr>
      <vt:lpstr>Operación de filtrado in situ</vt:lpstr>
      <vt:lpstr>Operación de filtrado in situ</vt:lpstr>
      <vt:lpstr>Operación de filtrado de vertedero</vt:lpstr>
      <vt:lpstr>Operación de filtrado de vertedero</vt:lpstr>
      <vt:lpstr>Operación de filtrado de vertedero</vt:lpstr>
      <vt:lpstr>Operación de filtrado de vertedero</vt:lpstr>
      <vt:lpstr>Presentación de PowerPoint</vt:lpstr>
      <vt:lpstr>Hidrometalúrgia</vt:lpstr>
      <vt:lpstr>Presentación de PowerPoint</vt:lpstr>
      <vt:lpstr>Presentación de PowerPoint</vt:lpstr>
      <vt:lpstr>Mina de cobre “Chuquicamata”, Atacama, Chile.</vt:lpstr>
      <vt:lpstr>Presentación de PowerPoint</vt:lpstr>
      <vt:lpstr>REACCIONES QUÍMICAS GENERALES</vt:lpstr>
      <vt:lpstr>Presentación de PowerPoint</vt:lpstr>
      <vt:lpstr>Dendritas de cobre  creciendo en al cátodo.</vt:lpstr>
      <vt:lpstr>Presentación de PowerPoint</vt:lpstr>
      <vt:lpstr>PRODUCCIÓN MUNDIAL DE COBRE  REFINADO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METALÚRGIA EXTRACTIVA DEL COBRE (pirometalúrgia e hidrometalúrgia)</dc:title>
  <dc:creator>Julio Aguilar</dc:creator>
  <cp:lastModifiedBy>Carlos Molina Salgado</cp:lastModifiedBy>
  <cp:revision>4</cp:revision>
  <dcterms:created xsi:type="dcterms:W3CDTF">2019-05-16T12:40:49Z</dcterms:created>
  <dcterms:modified xsi:type="dcterms:W3CDTF">2020-03-17T00:23:45Z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2013-06-17T00:00:00Z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2019-05-16T00:00:00Z</vt:filetime>
  </property>
</Properties>
</file>